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3"/>
  </p:notesMasterIdLst>
  <p:sldIdLst>
    <p:sldId id="256" r:id="rId5"/>
    <p:sldId id="297" r:id="rId6"/>
    <p:sldId id="303" r:id="rId7"/>
    <p:sldId id="257" r:id="rId8"/>
    <p:sldId id="300" r:id="rId9"/>
    <p:sldId id="269" r:id="rId10"/>
    <p:sldId id="277" r:id="rId11"/>
    <p:sldId id="260" r:id="rId12"/>
    <p:sldId id="261" r:id="rId13"/>
    <p:sldId id="281" r:id="rId14"/>
    <p:sldId id="1111" r:id="rId15"/>
    <p:sldId id="1112" r:id="rId16"/>
    <p:sldId id="1113" r:id="rId17"/>
    <p:sldId id="1114" r:id="rId18"/>
    <p:sldId id="275" r:id="rId19"/>
    <p:sldId id="258" r:id="rId20"/>
    <p:sldId id="307" r:id="rId21"/>
    <p:sldId id="308" r:id="rId22"/>
    <p:sldId id="279" r:id="rId23"/>
    <p:sldId id="1101" r:id="rId24"/>
    <p:sldId id="267" r:id="rId25"/>
    <p:sldId id="278" r:id="rId26"/>
    <p:sldId id="280" r:id="rId27"/>
    <p:sldId id="355" r:id="rId28"/>
    <p:sldId id="1115" r:id="rId29"/>
    <p:sldId id="282" r:id="rId30"/>
    <p:sldId id="1116" r:id="rId31"/>
    <p:sldId id="284" r:id="rId32"/>
    <p:sldId id="1118" r:id="rId33"/>
    <p:sldId id="364" r:id="rId34"/>
    <p:sldId id="311" r:id="rId35"/>
    <p:sldId id="312" r:id="rId36"/>
    <p:sldId id="314" r:id="rId37"/>
    <p:sldId id="313" r:id="rId38"/>
    <p:sldId id="316" r:id="rId39"/>
    <p:sldId id="317" r:id="rId40"/>
    <p:sldId id="1088" r:id="rId41"/>
    <p:sldId id="318" r:id="rId42"/>
    <p:sldId id="319" r:id="rId43"/>
    <p:sldId id="1089" r:id="rId44"/>
    <p:sldId id="320" r:id="rId45"/>
    <p:sldId id="1090" r:id="rId46"/>
    <p:sldId id="321" r:id="rId47"/>
    <p:sldId id="1091" r:id="rId48"/>
    <p:sldId id="324" r:id="rId49"/>
    <p:sldId id="1092" r:id="rId50"/>
    <p:sldId id="323" r:id="rId51"/>
    <p:sldId id="1093" r:id="rId52"/>
    <p:sldId id="329" r:id="rId53"/>
    <p:sldId id="283" r:id="rId54"/>
    <p:sldId id="326" r:id="rId55"/>
    <p:sldId id="1094" r:id="rId56"/>
    <p:sldId id="302" r:id="rId57"/>
    <p:sldId id="331" r:id="rId58"/>
    <p:sldId id="332" r:id="rId59"/>
    <p:sldId id="333" r:id="rId60"/>
    <p:sldId id="1049" r:id="rId61"/>
    <p:sldId id="1050" r:id="rId62"/>
    <p:sldId id="271" r:id="rId63"/>
    <p:sldId id="1054" r:id="rId64"/>
    <p:sldId id="879" r:id="rId65"/>
    <p:sldId id="351" r:id="rId66"/>
    <p:sldId id="1055" r:id="rId67"/>
    <p:sldId id="1102" r:id="rId68"/>
    <p:sldId id="1105" r:id="rId69"/>
    <p:sldId id="1106" r:id="rId70"/>
    <p:sldId id="1056" r:id="rId71"/>
    <p:sldId id="273" r:id="rId72"/>
    <p:sldId id="1061" r:id="rId73"/>
    <p:sldId id="1107" r:id="rId74"/>
    <p:sldId id="1108" r:id="rId75"/>
    <p:sldId id="1109" r:id="rId76"/>
    <p:sldId id="1062" r:id="rId77"/>
    <p:sldId id="1063" r:id="rId78"/>
    <p:sldId id="1064" r:id="rId79"/>
    <p:sldId id="1059" r:id="rId80"/>
    <p:sldId id="1066" r:id="rId81"/>
    <p:sldId id="1086"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B6016D6-5FF6-5A40-8F6A-4429F5EDCBF7}">
          <p14:sldIdLst>
            <p14:sldId id="256"/>
            <p14:sldId id="297"/>
            <p14:sldId id="303"/>
            <p14:sldId id="257"/>
            <p14:sldId id="300"/>
          </p14:sldIdLst>
        </p14:section>
        <p14:section name="What is FASD" id="{FCB571BC-93A3-9843-BB8D-9D07C2B1C873}">
          <p14:sldIdLst>
            <p14:sldId id="269"/>
            <p14:sldId id="277"/>
            <p14:sldId id="260"/>
            <p14:sldId id="261"/>
            <p14:sldId id="281"/>
            <p14:sldId id="1111"/>
            <p14:sldId id="1112"/>
            <p14:sldId id="1113"/>
            <p14:sldId id="1114"/>
            <p14:sldId id="275"/>
            <p14:sldId id="258"/>
          </p14:sldIdLst>
        </p14:section>
        <p14:section name="Alcohol &amp; Fetal Development" id="{3667DF75-C93F-874B-A25E-29ECC90807E2}">
          <p14:sldIdLst>
            <p14:sldId id="307"/>
            <p14:sldId id="308"/>
            <p14:sldId id="279"/>
            <p14:sldId id="1101"/>
            <p14:sldId id="267"/>
            <p14:sldId id="278"/>
            <p14:sldId id="280"/>
            <p14:sldId id="355"/>
            <p14:sldId id="1115"/>
            <p14:sldId id="282"/>
            <p14:sldId id="1116"/>
            <p14:sldId id="284"/>
            <p14:sldId id="1118"/>
            <p14:sldId id="364"/>
          </p14:sldIdLst>
        </p14:section>
        <p14:section name="Overview of Needs" id="{FBD85DA4-4D87-D54C-B9F6-37B2E39F5342}">
          <p14:sldIdLst>
            <p14:sldId id="311"/>
            <p14:sldId id="312"/>
            <p14:sldId id="314"/>
            <p14:sldId id="313"/>
            <p14:sldId id="316"/>
            <p14:sldId id="317"/>
            <p14:sldId id="1088"/>
            <p14:sldId id="318"/>
            <p14:sldId id="319"/>
            <p14:sldId id="1089"/>
            <p14:sldId id="320"/>
            <p14:sldId id="1090"/>
            <p14:sldId id="321"/>
            <p14:sldId id="1091"/>
            <p14:sldId id="324"/>
            <p14:sldId id="1092"/>
            <p14:sldId id="323"/>
            <p14:sldId id="1093"/>
            <p14:sldId id="329"/>
            <p14:sldId id="283"/>
            <p14:sldId id="326"/>
            <p14:sldId id="1094"/>
            <p14:sldId id="302"/>
            <p14:sldId id="331"/>
          </p14:sldIdLst>
        </p14:section>
        <p14:section name="FASD Diagnosis" id="{C0A7A574-9163-6046-8887-4660A4866D38}">
          <p14:sldIdLst>
            <p14:sldId id="332"/>
            <p14:sldId id="333"/>
            <p14:sldId id="1049"/>
            <p14:sldId id="1050"/>
            <p14:sldId id="271"/>
          </p14:sldIdLst>
        </p14:section>
        <p14:section name="Interventions" id="{053F3CC7-629A-224F-8C51-92635241EC2A}">
          <p14:sldIdLst>
            <p14:sldId id="1054"/>
            <p14:sldId id="879"/>
            <p14:sldId id="351"/>
            <p14:sldId id="1055"/>
            <p14:sldId id="1102"/>
            <p14:sldId id="1105"/>
            <p14:sldId id="1106"/>
            <p14:sldId id="1056"/>
            <p14:sldId id="273"/>
            <p14:sldId id="1061"/>
            <p14:sldId id="1107"/>
            <p14:sldId id="1108"/>
            <p14:sldId id="1109"/>
            <p14:sldId id="1062"/>
          </p14:sldIdLst>
        </p14:section>
        <p14:section name="Prevention" id="{C056F7F3-4D17-804D-B67A-CFBC66040B10}">
          <p14:sldIdLst>
            <p14:sldId id="1063"/>
            <p14:sldId id="1064"/>
            <p14:sldId id="1059"/>
            <p14:sldId id="1066"/>
          </p14:sldIdLst>
        </p14:section>
        <p14:section name="Review" id="{F48D1E4E-A88F-F541-B7EA-C02C3665D0C1}">
          <p14:sldIdLst>
            <p14:sldId id="10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328B"/>
    <a:srgbClr val="3C9DB8"/>
    <a:srgbClr val="EB95C2"/>
    <a:srgbClr val="E36BAA"/>
    <a:srgbClr val="FE721F"/>
    <a:srgbClr val="364DA1"/>
    <a:srgbClr val="4B9847"/>
    <a:srgbClr val="BADEE8"/>
    <a:srgbClr val="FD9309"/>
    <a:srgbClr val="FF80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2680BF-6046-484C-B787-B7941081FD2C}" v="16" dt="2026-03-30T19:01:24.2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29" autoAdjust="0"/>
    <p:restoredTop sz="71326" autoAdjust="0"/>
  </p:normalViewPr>
  <p:slideViewPr>
    <p:cSldViewPr snapToGrid="0" snapToObjects="1">
      <p:cViewPr varScale="1">
        <p:scale>
          <a:sx n="75" d="100"/>
          <a:sy n="75" d="100"/>
        </p:scale>
        <p:origin x="1104" y="168"/>
      </p:cViewPr>
      <p:guideLst/>
    </p:cSldViewPr>
  </p:slideViewPr>
  <p:notesTextViewPr>
    <p:cViewPr>
      <p:scale>
        <a:sx n="1" d="1"/>
        <a:sy n="1" d="1"/>
      </p:scale>
      <p:origin x="0" y="0"/>
    </p:cViewPr>
  </p:notesTextViewPr>
  <p:sorterViewPr>
    <p:cViewPr>
      <p:scale>
        <a:sx n="131" d="100"/>
        <a:sy n="131" d="100"/>
      </p:scale>
      <p:origin x="0" y="0"/>
    </p:cViewPr>
  </p:sorterViewPr>
  <p:notesViewPr>
    <p:cSldViewPr snapToGrid="0" snapToObjects="1">
      <p:cViewPr>
        <p:scale>
          <a:sx n="105" d="100"/>
          <a:sy n="105" d="100"/>
        </p:scale>
        <p:origin x="3312" y="-42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cene3d>
              <a:camera prst="orthographicFront"/>
              <a:lightRig rig="threePt" dir="t"/>
            </a:scene3d>
          </c:spPr>
          <c:dPt>
            <c:idx val="0"/>
            <c:bubble3D val="0"/>
            <c:spPr>
              <a:solidFill>
                <a:srgbClr val="205378"/>
              </a:solidFill>
              <a:ln>
                <a:noFill/>
              </a:ln>
              <a:effectLst/>
              <a:scene3d>
                <a:camera prst="orthographicFront"/>
                <a:lightRig rig="threePt" dir="t"/>
              </a:scene3d>
            </c:spPr>
            <c:extLst>
              <c:ext xmlns:c16="http://schemas.microsoft.com/office/drawing/2014/chart" uri="{C3380CC4-5D6E-409C-BE32-E72D297353CC}">
                <c16:uniqueId val="{00000001-867D-F549-8F04-D49FA5590BC9}"/>
              </c:ext>
            </c:extLst>
          </c:dPt>
          <c:dPt>
            <c:idx val="1"/>
            <c:bubble3D val="0"/>
            <c:spPr>
              <a:solidFill>
                <a:srgbClr val="FF8001"/>
              </a:solidFill>
              <a:ln>
                <a:noFill/>
              </a:ln>
              <a:effectLst/>
              <a:scene3d>
                <a:camera prst="orthographicFront"/>
                <a:lightRig rig="threePt" dir="t"/>
              </a:scene3d>
            </c:spPr>
            <c:extLst>
              <c:ext xmlns:c16="http://schemas.microsoft.com/office/drawing/2014/chart" uri="{C3380CC4-5D6E-409C-BE32-E72D297353CC}">
                <c16:uniqueId val="{00000003-867D-F549-8F04-D49FA5590BC9}"/>
              </c:ext>
            </c:extLst>
          </c:dPt>
          <c:dPt>
            <c:idx val="2"/>
            <c:bubble3D val="0"/>
            <c:explosion val="23"/>
            <c:spPr>
              <a:solidFill>
                <a:schemeClr val="accent3"/>
              </a:solidFill>
              <a:ln>
                <a:noFill/>
              </a:ln>
              <a:effectLst/>
              <a:scene3d>
                <a:camera prst="orthographicFront"/>
                <a:lightRig rig="threePt" dir="t"/>
              </a:scene3d>
            </c:spPr>
            <c:extLst>
              <c:ext xmlns:c16="http://schemas.microsoft.com/office/drawing/2014/chart" uri="{C3380CC4-5D6E-409C-BE32-E72D297353CC}">
                <c16:uniqueId val="{00000005-867D-F549-8F04-D49FA5590BC9}"/>
              </c:ext>
            </c:extLst>
          </c:dPt>
          <c:dPt>
            <c:idx val="3"/>
            <c:bubble3D val="0"/>
            <c:spPr>
              <a:solidFill>
                <a:schemeClr val="accent4"/>
              </a:solidFill>
              <a:ln>
                <a:noFill/>
              </a:ln>
              <a:effectLst/>
              <a:scene3d>
                <a:camera prst="orthographicFront"/>
                <a:lightRig rig="threePt" dir="t"/>
              </a:scene3d>
            </c:spPr>
            <c:extLst>
              <c:ext xmlns:c16="http://schemas.microsoft.com/office/drawing/2014/chart" uri="{C3380CC4-5D6E-409C-BE32-E72D297353CC}">
                <c16:uniqueId val="{00000007-867D-F549-8F04-D49FA5590BC9}"/>
              </c:ext>
            </c:extLst>
          </c:dPt>
          <c:dPt>
            <c:idx val="4"/>
            <c:bubble3D val="0"/>
            <c:spPr>
              <a:solidFill>
                <a:schemeClr val="accent5"/>
              </a:solidFill>
              <a:ln>
                <a:noFill/>
              </a:ln>
              <a:effectLst/>
              <a:scene3d>
                <a:camera prst="orthographicFront"/>
                <a:lightRig rig="threePt" dir="t"/>
              </a:scene3d>
            </c:spPr>
            <c:extLst>
              <c:ext xmlns:c16="http://schemas.microsoft.com/office/drawing/2014/chart" uri="{C3380CC4-5D6E-409C-BE32-E72D297353CC}">
                <c16:uniqueId val="{00000009-867D-F549-8F04-D49FA5590BC9}"/>
              </c:ext>
            </c:extLst>
          </c:dPt>
          <c:dLbls>
            <c:dLbl>
              <c:idx val="0"/>
              <c:layout>
                <c:manualLayout>
                  <c:x val="-0.20920751169542395"/>
                  <c:y val="0.11798984529168452"/>
                </c:manualLayout>
              </c:layout>
              <c:tx>
                <c:rich>
                  <a:bodyPr/>
                  <a:lstStyle/>
                  <a:p>
                    <a:fld id="{1F3C8A37-A4A4-3141-A302-0C0ACEAE2EB0}" type="CATEGORYNAME">
                      <a:rPr lang="en-US" sz="1800"/>
                      <a:pPr/>
                      <a:t>[CATEGORY NAME]</a:t>
                    </a:fld>
                    <a:r>
                      <a:rPr lang="en-US" baseline="0" dirty="0"/>
                      <a:t>
</a:t>
                    </a:r>
                    <a:fld id="{5DB7518B-C717-DB4F-803C-6410B44FCFD2}" type="PERCENTAGE">
                      <a:rPr lang="en-US" sz="3600"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5640524565055411"/>
                      <c:h val="0.29042505911541072"/>
                    </c:manualLayout>
                  </c15:layout>
                  <c15:dlblFieldTable/>
                  <c15:showDataLabelsRange val="0"/>
                </c:ext>
                <c:ext xmlns:c16="http://schemas.microsoft.com/office/drawing/2014/chart" uri="{C3380CC4-5D6E-409C-BE32-E72D297353CC}">
                  <c16:uniqueId val="{00000001-867D-F549-8F04-D49FA5590BC9}"/>
                </c:ext>
              </c:extLst>
            </c:dLbl>
            <c:dLbl>
              <c:idx val="1"/>
              <c:layout>
                <c:manualLayout>
                  <c:x val="8.0175626194873787E-3"/>
                  <c:y val="-0.14914709276975557"/>
                </c:manualLayout>
              </c:layout>
              <c:tx>
                <c:rich>
                  <a:bodyPr/>
                  <a:lstStyle/>
                  <a:p>
                    <a:fld id="{45FB5533-DC80-C549-8915-9EDE582BFD83}" type="CATEGORYNAME">
                      <a:rPr lang="en-US" sz="1800"/>
                      <a:pPr/>
                      <a:t>[CATEGORY NAME]</a:t>
                    </a:fld>
                    <a:r>
                      <a:rPr lang="en-US" baseline="0" dirty="0"/>
                      <a:t>
</a:t>
                    </a:r>
                    <a:fld id="{55ACE36E-A8B5-7948-A58E-E95043DB7658}" type="PERCENTAGE">
                      <a:rPr lang="en-US" sz="3600"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67D-F549-8F04-D49FA5590BC9}"/>
                </c:ext>
              </c:extLst>
            </c:dLbl>
            <c:dLbl>
              <c:idx val="2"/>
              <c:layout>
                <c:manualLayout>
                  <c:x val="0.12452367065227955"/>
                  <c:y val="-0.10509569365718537"/>
                </c:manualLayout>
              </c:layout>
              <c:tx>
                <c:rich>
                  <a:bodyPr rot="0" spcFirstLastPara="1" vertOverflow="overflow" horzOverflow="overflow" vert="horz" wrap="square" lIns="38100" tIns="19050" rIns="38100" bIns="18000" anchor="ctr" anchorCtr="1">
                    <a:spAutoFit/>
                  </a:bodyPr>
                  <a:lstStyle/>
                  <a:p>
                    <a:pPr>
                      <a:defRPr sz="2000" b="1" i="0" u="none" strike="noStrike" kern="1200" baseline="0">
                        <a:solidFill>
                          <a:schemeClr val="lt1"/>
                        </a:solidFill>
                        <a:latin typeface="+mn-lt"/>
                        <a:ea typeface="+mn-ea"/>
                        <a:cs typeface="+mn-cs"/>
                      </a:defRPr>
                    </a:pPr>
                    <a:fld id="{F43CF779-0015-114A-86E2-B92EFEC15B16}" type="CATEGORYNAME">
                      <a:rPr lang="en-US"/>
                      <a:pPr>
                        <a:defRPr sz="2000" b="1">
                          <a:solidFill>
                            <a:schemeClr val="lt1"/>
                          </a:solidFill>
                        </a:defRPr>
                      </a:pPr>
                      <a:t>[CATEGORY NAME]</a:t>
                    </a:fld>
                    <a:r>
                      <a:rPr lang="en-US" baseline="0" dirty="0"/>
                      <a:t>
</a:t>
                    </a:r>
                    <a:fld id="{EB7B1454-D23B-0548-BE0D-53922889F608}" type="PERCENTAGE">
                      <a:rPr lang="en-US" sz="3600" baseline="0"/>
                      <a:pPr>
                        <a:defRPr sz="2000" b="1">
                          <a:solidFill>
                            <a:schemeClr val="lt1"/>
                          </a:solidFill>
                        </a:defRPr>
                      </a:pPr>
                      <a:t>[PERCENTAGE]</a:t>
                    </a:fld>
                    <a:endParaRPr lang="en-US" baseline="0" dirty="0"/>
                  </a:p>
                </c:rich>
              </c:tx>
              <c:spPr>
                <a:noFill/>
                <a:ln>
                  <a:noFill/>
                </a:ln>
                <a:effectLst/>
              </c:spPr>
              <c:txPr>
                <a:bodyPr rot="0" spcFirstLastPara="1" vertOverflow="overflow" horzOverflow="overflow" vert="horz" wrap="square" lIns="38100" tIns="19050" rIns="38100" bIns="18000" anchor="ctr" anchorCtr="1">
                  <a:spAutoFit/>
                </a:bodyPr>
                <a:lstStyle/>
                <a:p>
                  <a:pPr>
                    <a:defRPr sz="2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5-867D-F549-8F04-D49FA5590BC9}"/>
                </c:ext>
              </c:extLst>
            </c:dLbl>
            <c:dLbl>
              <c:idx val="3"/>
              <c:layout>
                <c:manualLayout>
                  <c:x val="0.20644041383706144"/>
                  <c:y val="0.18560984932467478"/>
                </c:manualLayout>
              </c:layout>
              <c:tx>
                <c:rich>
                  <a:bodyPr/>
                  <a:lstStyle/>
                  <a:p>
                    <a:fld id="{F2D0FA3B-9A44-8045-9959-04C3C79AAF01}" type="CATEGORYNAME">
                      <a:rPr lang="en-US" sz="1800"/>
                      <a:pPr/>
                      <a:t>[CATEGORY NAME]</a:t>
                    </a:fld>
                    <a:r>
                      <a:rPr lang="en-US" sz="1800" baseline="0" dirty="0"/>
                      <a:t>
</a:t>
                    </a:r>
                    <a:fld id="{01FCE4C5-1A02-C94C-86AC-54E31F7180A3}" type="PERCENTAGE">
                      <a:rPr lang="en-US" sz="3600" baseline="0"/>
                      <a:pPr/>
                      <a:t>[PERCENTAGE]</a:t>
                    </a:fld>
                    <a:endParaRPr lang="en-US" sz="1800"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0042413405962825"/>
                      <c:h val="0.23388133176962997"/>
                    </c:manualLayout>
                  </c15:layout>
                  <c15:dlblFieldTable/>
                  <c15:showDataLabelsRange val="0"/>
                </c:ext>
                <c:ext xmlns:c16="http://schemas.microsoft.com/office/drawing/2014/chart" uri="{C3380CC4-5D6E-409C-BE32-E72D297353CC}">
                  <c16:uniqueId val="{00000007-867D-F549-8F04-D49FA5590BC9}"/>
                </c:ext>
              </c:extLst>
            </c:dLbl>
            <c:dLbl>
              <c:idx val="4"/>
              <c:layout>
                <c:manualLayout>
                  <c:x val="8.5577193912252478E-2"/>
                  <c:y val="8.7500639560022839E-2"/>
                </c:manualLayout>
              </c:layout>
              <c:tx>
                <c:rich>
                  <a:bodyPr/>
                  <a:lstStyle/>
                  <a:p>
                    <a:fld id="{016CA5D8-A069-B845-AC98-647FD4E628A3}" type="CATEGORYNAME">
                      <a:rPr lang="en-US" sz="1800"/>
                      <a:pPr/>
                      <a:t>[CATEGORY NAME]</a:t>
                    </a:fld>
                    <a:r>
                      <a:rPr lang="en-US" sz="1800" baseline="0" dirty="0"/>
                      <a:t>
</a:t>
                    </a:r>
                    <a:fld id="{E83F1F7E-3F83-584F-A247-DBD2458F61DF}" type="PERCENTAGE">
                      <a:rPr lang="en-US" sz="3600" baseline="0"/>
                      <a:pPr/>
                      <a:t>[PERCENTAGE]</a:t>
                    </a:fld>
                    <a:endParaRPr lang="en-US" sz="1800"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67D-F549-8F04-D49FA5590BC9}"/>
                </c:ext>
              </c:extLst>
            </c:dLbl>
            <c:spPr>
              <a:noFill/>
              <a:ln>
                <a:noFill/>
              </a:ln>
              <a:effectLst/>
            </c:spPr>
            <c:txPr>
              <a:bodyPr rot="0" spcFirstLastPara="1" vertOverflow="overflow" horzOverflow="overflow" vert="horz" wrap="square" lIns="38100" tIns="19050" rIns="38100" bIns="1800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prstDash val="solid"/>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Sheet1!$A$2:$A$6</c:f>
              <c:strCache>
                <c:ptCount val="5"/>
                <c:pt idx="0">
                  <c:v>Criminal Justice System</c:v>
                </c:pt>
                <c:pt idx="1">
                  <c:v>Healthcare</c:v>
                </c:pt>
                <c:pt idx="2">
                  <c:v>Education</c:v>
                </c:pt>
                <c:pt idx="3">
                  <c:v>Social Services</c:v>
                </c:pt>
                <c:pt idx="4">
                  <c:v>Other</c:v>
                </c:pt>
              </c:strCache>
            </c:strRef>
          </c:cat>
          <c:val>
            <c:numRef>
              <c:f>Sheet1!$B$2:$B$6</c:f>
              <c:numCache>
                <c:formatCode>0%</c:formatCode>
                <c:ptCount val="5"/>
                <c:pt idx="0">
                  <c:v>0.4</c:v>
                </c:pt>
                <c:pt idx="1">
                  <c:v>0.21</c:v>
                </c:pt>
                <c:pt idx="2">
                  <c:v>0.17</c:v>
                </c:pt>
                <c:pt idx="3">
                  <c:v>0.13</c:v>
                </c:pt>
                <c:pt idx="4">
                  <c:v>0.09</c:v>
                </c:pt>
              </c:numCache>
            </c:numRef>
          </c:val>
          <c:extLst>
            <c:ext xmlns:c16="http://schemas.microsoft.com/office/drawing/2014/chart" uri="{C3380CC4-5D6E-409C-BE32-E72D297353CC}">
              <c16:uniqueId val="{0000000A-867D-F549-8F04-D49FA5590BC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E46F4-FB10-174A-A8B1-1A2EFDE599F4}" type="datetimeFigureOut">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7B830-A468-334D-B5A9-BF723E3BFF67}" type="slidenum">
              <a:t>‹#›</a:t>
            </a:fld>
            <a:endParaRPr lang="en-US"/>
          </a:p>
        </p:txBody>
      </p:sp>
    </p:spTree>
    <p:extLst>
      <p:ext uri="{BB962C8B-B14F-4D97-AF65-F5344CB8AC3E}">
        <p14:creationId xmlns:p14="http://schemas.microsoft.com/office/powerpoint/2010/main" val="1183095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anfasd.ca/wp-content/uploads/publications/Common-Messages.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assets.nationbuilder.com/fasdcan/pages/6241/attachments/original/1763682912/FASD_and_Looking_Beyond_Behaviourism_-_Information_Sheet.pdf?1763682912"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canfasd.ca/wp-content/uploads/2018/10/Strengths-Among-Individuals-with-FASD.pdf"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canfasd.ca/mental-health-toolkit/mental-health-toolkit-introduction/"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anfasd.ca/wp-content/uploads/publications/Mental-Health-in-FASD-Note.pdf"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i.org/10.35946/arcr.v45.1.05"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doi.org/10.1371/journal.pone.0301615" TargetMode="External"/><Relationship Id="rId4" Type="http://schemas.openxmlformats.org/officeDocument/2006/relationships/hyperlink" Target="https://doi.org/10.3109/13668250.2023.2293336"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canfasd.ca/wp-content/uploads/publications/Common-Messages.pdf"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anfasd.ca/wp-content/uploads/publications/Prevalence-1-Issue-Paper-Update-FINAL.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canfasd.ca/topics/prevention/"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anfasd.ca/wp-content/uploads/2019/08/Toward-a-Standard-Definition-of-FASD-Final.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Edited March 2026</a:t>
            </a: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1</a:t>
            </a:fld>
            <a:endParaRPr lang="en-CA"/>
          </a:p>
        </p:txBody>
      </p:sp>
    </p:spTree>
    <p:extLst>
      <p:ext uri="{BB962C8B-B14F-4D97-AF65-F5344CB8AC3E}">
        <p14:creationId xmlns:p14="http://schemas.microsoft.com/office/powerpoint/2010/main" val="1063591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Researchers estimate that </a:t>
            </a:r>
            <a:r>
              <a:rPr lang="en-CA" sz="1200" i="1" kern="1200" dirty="0">
                <a:solidFill>
                  <a:schemeClr val="tx1"/>
                </a:solidFill>
                <a:effectLst/>
                <a:latin typeface="+mn-lt"/>
                <a:ea typeface="+mn-ea"/>
                <a:cs typeface="+mn-cs"/>
              </a:rPr>
              <a:t>at least</a:t>
            </a:r>
            <a:r>
              <a:rPr lang="en-CA" sz="1200" kern="1200" dirty="0">
                <a:solidFill>
                  <a:schemeClr val="tx1"/>
                </a:solidFill>
                <a:effectLst/>
                <a:latin typeface="+mn-lt"/>
                <a:ea typeface="+mn-ea"/>
                <a:cs typeface="+mn-cs"/>
              </a:rPr>
              <a:t> 4% of people in Canada have FASD.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That translates to: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1.5 million people in Canada</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174,000 people in Alberta</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1 in 25 people</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This means about </a:t>
            </a:r>
            <a:r>
              <a:rPr lang="en-CA" sz="1200" i="1" kern="1200" dirty="0">
                <a:solidFill>
                  <a:schemeClr val="tx1"/>
                </a:solidFill>
                <a:effectLst/>
                <a:latin typeface="+mn-lt"/>
                <a:ea typeface="+mn-ea"/>
                <a:cs typeface="+mn-cs"/>
              </a:rPr>
              <a:t>one student in every classroom </a:t>
            </a:r>
            <a:r>
              <a:rPr lang="en-CA" sz="1200" b="1" i="1" kern="1200" dirty="0">
                <a:solidFill>
                  <a:schemeClr val="tx1"/>
                </a:solidFill>
                <a:effectLst/>
                <a:latin typeface="+mn-lt"/>
                <a:ea typeface="+mn-ea"/>
                <a:cs typeface="+mn-cs"/>
              </a:rPr>
              <a:t>may</a:t>
            </a:r>
            <a:r>
              <a:rPr lang="en-CA" sz="1200" i="1" kern="1200" dirty="0">
                <a:solidFill>
                  <a:schemeClr val="tx1"/>
                </a:solidFill>
                <a:effectLst/>
                <a:latin typeface="+mn-lt"/>
                <a:ea typeface="+mn-ea"/>
                <a:cs typeface="+mn-cs"/>
              </a:rPr>
              <a:t> have FASD.</a:t>
            </a:r>
            <a:r>
              <a:rPr lang="en-CA"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777B830-A468-334D-B5A9-BF723E3BFF67}" type="slidenum">
              <a:rPr lang="en-CA" smtClean="0"/>
              <a:t>10</a:t>
            </a:fld>
            <a:endParaRPr lang="en-CA"/>
          </a:p>
        </p:txBody>
      </p:sp>
    </p:spTree>
    <p:extLst>
      <p:ext uri="{BB962C8B-B14F-4D97-AF65-F5344CB8AC3E}">
        <p14:creationId xmlns:p14="http://schemas.microsoft.com/office/powerpoint/2010/main" val="699935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7CE9-E2B6-803D-580E-EF8FE4A2D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42C9B-A9A4-0EB9-C727-DFD90B1E2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0F8611-6A73-6ECE-95D0-350B1FBB4B80}"/>
              </a:ext>
            </a:extLst>
          </p:cNvPr>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FASD is recognized as one of the most common neurodevelopmental disabilities in the western world.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Compared to other disabilities, at an estimated prevalence of at least 4% in Canada,  FASD is more than: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dirty="0"/>
              <a:t>2 times more common than Autism Spectrum Disorder (ASD) </a:t>
            </a:r>
          </a:p>
          <a:p>
            <a:pPr marL="171450" lvl="0" indent="-171450" algn="l" rtl="0">
              <a:lnSpc>
                <a:spcPct val="100000"/>
              </a:lnSpc>
              <a:spcBef>
                <a:spcPts val="0"/>
              </a:spcBef>
              <a:spcAft>
                <a:spcPts val="0"/>
              </a:spcAft>
              <a:buSzPts val="1400"/>
              <a:buChar char="•"/>
            </a:pPr>
            <a:endParaRPr lang="en-US" dirty="0"/>
          </a:p>
        </p:txBody>
      </p:sp>
      <p:sp>
        <p:nvSpPr>
          <p:cNvPr id="4" name="Slide Number Placeholder 3">
            <a:extLst>
              <a:ext uri="{FF2B5EF4-FFF2-40B4-BE49-F238E27FC236}">
                <a16:creationId xmlns:a16="http://schemas.microsoft.com/office/drawing/2014/main" id="{3CC4D62C-3911-0202-AE21-0AFBA4EF6237}"/>
              </a:ext>
            </a:extLst>
          </p:cNvPr>
          <p:cNvSpPr>
            <a:spLocks noGrp="1"/>
          </p:cNvSpPr>
          <p:nvPr>
            <p:ph type="sldNum" sz="quarter" idx="5"/>
          </p:nvPr>
        </p:nvSpPr>
        <p:spPr/>
        <p:txBody>
          <a:bodyPr/>
          <a:lstStyle/>
          <a:p>
            <a:fld id="{0777B830-A468-334D-B5A9-BF723E3BFF67}" type="slidenum">
              <a:rPr lang="en-CA" smtClean="0"/>
              <a:t>11</a:t>
            </a:fld>
            <a:endParaRPr lang="en-CA"/>
          </a:p>
        </p:txBody>
      </p:sp>
    </p:spTree>
    <p:extLst>
      <p:ext uri="{BB962C8B-B14F-4D97-AF65-F5344CB8AC3E}">
        <p14:creationId xmlns:p14="http://schemas.microsoft.com/office/powerpoint/2010/main" val="2089654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E0881-11B8-E985-BB9B-034C99FD5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E9ECF-0B4E-FF87-378B-E9D310CD7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ED43FE-C11E-14A8-A550-BE311ED1ECB0}"/>
              </a:ext>
            </a:extLst>
          </p:cNvPr>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FASD is recognized as one of the most common neurodevelopmental disabilities in the western world.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Compared to other disabilities, at an estimated prevalence of at least 4% in Canada,  FASD is more than: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dirty="0"/>
              <a:t>2 times more common than Autism Spectrum Disorder (ASD) </a:t>
            </a:r>
          </a:p>
          <a:p>
            <a:pPr marL="171450" lvl="0" indent="-171450" algn="l" rtl="0">
              <a:lnSpc>
                <a:spcPct val="100000"/>
              </a:lnSpc>
              <a:spcBef>
                <a:spcPts val="0"/>
              </a:spcBef>
              <a:spcAft>
                <a:spcPts val="0"/>
              </a:spcAft>
              <a:buSzPts val="1400"/>
              <a:buChar char="•"/>
            </a:pPr>
            <a:r>
              <a:rPr lang="en-US" dirty="0"/>
              <a:t>17 times more common than cerebral palsy</a:t>
            </a:r>
          </a:p>
          <a:p>
            <a:pPr marL="171450" lvl="0" indent="-171450" algn="l" rtl="0">
              <a:lnSpc>
                <a:spcPct val="100000"/>
              </a:lnSpc>
              <a:spcBef>
                <a:spcPts val="0"/>
              </a:spcBef>
              <a:spcAft>
                <a:spcPts val="0"/>
              </a:spcAft>
              <a:buSzPts val="1400"/>
              <a:buChar char="•"/>
            </a:pPr>
            <a:endParaRPr lang="en-US" dirty="0"/>
          </a:p>
        </p:txBody>
      </p:sp>
      <p:sp>
        <p:nvSpPr>
          <p:cNvPr id="4" name="Slide Number Placeholder 3">
            <a:extLst>
              <a:ext uri="{FF2B5EF4-FFF2-40B4-BE49-F238E27FC236}">
                <a16:creationId xmlns:a16="http://schemas.microsoft.com/office/drawing/2014/main" id="{74089B20-A037-A3C4-5A17-7FAEB7F5A3A5}"/>
              </a:ext>
            </a:extLst>
          </p:cNvPr>
          <p:cNvSpPr>
            <a:spLocks noGrp="1"/>
          </p:cNvSpPr>
          <p:nvPr>
            <p:ph type="sldNum" sz="quarter" idx="5"/>
          </p:nvPr>
        </p:nvSpPr>
        <p:spPr/>
        <p:txBody>
          <a:bodyPr/>
          <a:lstStyle/>
          <a:p>
            <a:fld id="{0777B830-A468-334D-B5A9-BF723E3BFF67}" type="slidenum">
              <a:rPr lang="en-CA" smtClean="0"/>
              <a:t>12</a:t>
            </a:fld>
            <a:endParaRPr lang="en-CA"/>
          </a:p>
        </p:txBody>
      </p:sp>
    </p:spTree>
    <p:extLst>
      <p:ext uri="{BB962C8B-B14F-4D97-AF65-F5344CB8AC3E}">
        <p14:creationId xmlns:p14="http://schemas.microsoft.com/office/powerpoint/2010/main" val="2613883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F6AE2-39D1-4526-7269-16ADCD657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BEBFF-935C-A670-2814-F6CFCAB75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407F1-99B7-D1DE-8C95-F058EA3B61BB}"/>
              </a:ext>
            </a:extLst>
          </p:cNvPr>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FASD is recognized as one of the most common neurodevelopmental disabilities in the western world.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Compared to other disabilities, at an estimated prevalence of at least 4% in Canada,  FASD is more than: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dirty="0"/>
              <a:t>2 times more common than Autism Spectrum Disorder (ASD) </a:t>
            </a:r>
          </a:p>
          <a:p>
            <a:pPr marL="171450" lvl="0" indent="-171450" algn="l" rtl="0">
              <a:lnSpc>
                <a:spcPct val="100000"/>
              </a:lnSpc>
              <a:spcBef>
                <a:spcPts val="0"/>
              </a:spcBef>
              <a:spcAft>
                <a:spcPts val="0"/>
              </a:spcAft>
              <a:buSzPts val="1400"/>
              <a:buChar char="•"/>
            </a:pPr>
            <a:r>
              <a:rPr lang="en-US" dirty="0"/>
              <a:t>17 times more common than cerebral palsy</a:t>
            </a:r>
          </a:p>
          <a:p>
            <a:pPr marL="171450" lvl="0" indent="-171450" algn="l" rtl="0">
              <a:lnSpc>
                <a:spcPct val="100000"/>
              </a:lnSpc>
              <a:spcBef>
                <a:spcPts val="0"/>
              </a:spcBef>
              <a:spcAft>
                <a:spcPts val="0"/>
              </a:spcAft>
              <a:buSzPts val="1400"/>
              <a:buChar char="•"/>
            </a:pPr>
            <a:r>
              <a:rPr lang="en-US" dirty="0"/>
              <a:t>29 times more common than Down syndrome</a:t>
            </a:r>
          </a:p>
          <a:p>
            <a:pPr marL="171450" lvl="0" indent="-171450" algn="l" rtl="0">
              <a:lnSpc>
                <a:spcPct val="100000"/>
              </a:lnSpc>
              <a:spcBef>
                <a:spcPts val="0"/>
              </a:spcBef>
              <a:spcAft>
                <a:spcPts val="0"/>
              </a:spcAft>
              <a:buSzPts val="1400"/>
              <a:buChar char="•"/>
            </a:pPr>
            <a:endParaRPr lang="en-US" dirty="0"/>
          </a:p>
        </p:txBody>
      </p:sp>
      <p:sp>
        <p:nvSpPr>
          <p:cNvPr id="4" name="Slide Number Placeholder 3">
            <a:extLst>
              <a:ext uri="{FF2B5EF4-FFF2-40B4-BE49-F238E27FC236}">
                <a16:creationId xmlns:a16="http://schemas.microsoft.com/office/drawing/2014/main" id="{61F155FE-B5E5-ABF0-F832-090181BBAC1E}"/>
              </a:ext>
            </a:extLst>
          </p:cNvPr>
          <p:cNvSpPr>
            <a:spLocks noGrp="1"/>
          </p:cNvSpPr>
          <p:nvPr>
            <p:ph type="sldNum" sz="quarter" idx="5"/>
          </p:nvPr>
        </p:nvSpPr>
        <p:spPr/>
        <p:txBody>
          <a:bodyPr/>
          <a:lstStyle/>
          <a:p>
            <a:fld id="{0777B830-A468-334D-B5A9-BF723E3BFF67}" type="slidenum">
              <a:rPr lang="en-CA" smtClean="0"/>
              <a:t>13</a:t>
            </a:fld>
            <a:endParaRPr lang="en-CA"/>
          </a:p>
        </p:txBody>
      </p:sp>
    </p:spTree>
    <p:extLst>
      <p:ext uri="{BB962C8B-B14F-4D97-AF65-F5344CB8AC3E}">
        <p14:creationId xmlns:p14="http://schemas.microsoft.com/office/powerpoint/2010/main" val="3380050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8BCE-8DED-7547-9D41-88D649336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E0492-57AB-D169-E4A9-95642C2A3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B4F3C7-DBCC-5469-4FF0-663F13B220F4}"/>
              </a:ext>
            </a:extLst>
          </p:cNvPr>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FASD is recognized as one of the most common neurodevelopmental disabilities in the western world.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Compared to other disabilities, at an estimated prevalence of at least 4% in Canada,  FASD is more than: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dirty="0"/>
              <a:t>2 times more common than Autism Spectrum Disorder (ASD) </a:t>
            </a:r>
          </a:p>
          <a:p>
            <a:pPr marL="171450" lvl="0" indent="-171450" algn="l" rtl="0">
              <a:lnSpc>
                <a:spcPct val="100000"/>
              </a:lnSpc>
              <a:spcBef>
                <a:spcPts val="0"/>
              </a:spcBef>
              <a:spcAft>
                <a:spcPts val="0"/>
              </a:spcAft>
              <a:buSzPts val="1400"/>
              <a:buChar char="•"/>
            </a:pPr>
            <a:r>
              <a:rPr lang="en-US" dirty="0"/>
              <a:t>17 times more common than cerebral palsy</a:t>
            </a:r>
          </a:p>
          <a:p>
            <a:pPr marL="171450" lvl="0" indent="-171450" algn="l" rtl="0">
              <a:lnSpc>
                <a:spcPct val="100000"/>
              </a:lnSpc>
              <a:spcBef>
                <a:spcPts val="0"/>
              </a:spcBef>
              <a:spcAft>
                <a:spcPts val="0"/>
              </a:spcAft>
              <a:buSzPts val="1400"/>
              <a:buChar char="•"/>
            </a:pPr>
            <a:r>
              <a:rPr lang="en-US" dirty="0"/>
              <a:t>29 times more common than Down syndrome</a:t>
            </a:r>
          </a:p>
          <a:p>
            <a:pPr marL="171450" lvl="0" indent="-171450" algn="l" rtl="0">
              <a:lnSpc>
                <a:spcPct val="100000"/>
              </a:lnSpc>
              <a:spcBef>
                <a:spcPts val="0"/>
              </a:spcBef>
              <a:spcAft>
                <a:spcPts val="0"/>
              </a:spcAft>
              <a:buSzPts val="1400"/>
              <a:buChar char="•"/>
            </a:pPr>
            <a:r>
              <a:rPr lang="en-US" dirty="0"/>
              <a:t>40 times more common than Tourette’s syndrome.</a:t>
            </a:r>
          </a:p>
          <a:p>
            <a:pPr marL="171450" lvl="0" indent="-171450" algn="l" rtl="0">
              <a:lnSpc>
                <a:spcPct val="100000"/>
              </a:lnSpc>
              <a:spcBef>
                <a:spcPts val="0"/>
              </a:spcBef>
              <a:spcAft>
                <a:spcPts val="0"/>
              </a:spcAft>
              <a:buSzPts val="1400"/>
              <a:buChar char="•"/>
            </a:pPr>
            <a:endParaRPr lang="en-US" dirty="0"/>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dirty="0">
                <a:solidFill>
                  <a:schemeClr val="dk1"/>
                </a:solidFill>
                <a:latin typeface="+mn-lt"/>
                <a:ea typeface="Calibri"/>
                <a:cs typeface="Calibri"/>
                <a:sym typeface="Calibri"/>
              </a:rPr>
              <a:t>This means that FASD is more common than autism, cerebral palsy, Down Syndrome, and Tourette’s Syndrome </a:t>
            </a:r>
            <a:r>
              <a:rPr lang="en-US" sz="1200" i="1" dirty="0">
                <a:solidFill>
                  <a:schemeClr val="dk1"/>
                </a:solidFill>
                <a:latin typeface="+mn-lt"/>
                <a:ea typeface="Calibri"/>
                <a:cs typeface="Calibri"/>
                <a:sym typeface="Calibri"/>
              </a:rPr>
              <a:t>all combined</a:t>
            </a:r>
            <a:r>
              <a:rPr lang="en-US" sz="1200" dirty="0">
                <a:solidFill>
                  <a:schemeClr val="dk1"/>
                </a:solidFill>
                <a:latin typeface="+mn-lt"/>
                <a:ea typeface="Calibri"/>
                <a:cs typeface="Calibri"/>
                <a:sym typeface="Calibri"/>
              </a:rPr>
              <a:t>. </a:t>
            </a:r>
          </a:p>
          <a:p>
            <a:pPr marL="171450" lvl="0" indent="-171450" algn="l" rtl="0">
              <a:lnSpc>
                <a:spcPct val="100000"/>
              </a:lnSpc>
              <a:spcBef>
                <a:spcPts val="0"/>
              </a:spcBef>
              <a:spcAft>
                <a:spcPts val="0"/>
              </a:spcAft>
              <a:buSzPts val="1400"/>
              <a:buChar char="•"/>
            </a:pPr>
            <a:endParaRPr lang="en-US" dirty="0"/>
          </a:p>
        </p:txBody>
      </p:sp>
      <p:sp>
        <p:nvSpPr>
          <p:cNvPr id="4" name="Slide Number Placeholder 3">
            <a:extLst>
              <a:ext uri="{FF2B5EF4-FFF2-40B4-BE49-F238E27FC236}">
                <a16:creationId xmlns:a16="http://schemas.microsoft.com/office/drawing/2014/main" id="{BE88C4CE-7929-C2BA-DD57-2491EBA0D507}"/>
              </a:ext>
            </a:extLst>
          </p:cNvPr>
          <p:cNvSpPr>
            <a:spLocks noGrp="1"/>
          </p:cNvSpPr>
          <p:nvPr>
            <p:ph type="sldNum" sz="quarter" idx="5"/>
          </p:nvPr>
        </p:nvSpPr>
        <p:spPr/>
        <p:txBody>
          <a:bodyPr/>
          <a:lstStyle/>
          <a:p>
            <a:fld id="{0777B830-A468-334D-B5A9-BF723E3BFF67}" type="slidenum">
              <a:rPr lang="en-CA" smtClean="0"/>
              <a:t>14</a:t>
            </a:fld>
            <a:endParaRPr lang="en-CA"/>
          </a:p>
        </p:txBody>
      </p:sp>
    </p:spTree>
    <p:extLst>
      <p:ext uri="{BB962C8B-B14F-4D97-AF65-F5344CB8AC3E}">
        <p14:creationId xmlns:p14="http://schemas.microsoft.com/office/powerpoint/2010/main" val="3616318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dirty="0">
                <a:solidFill>
                  <a:schemeClr val="dk1"/>
                </a:solidFill>
                <a:latin typeface="+mn-lt"/>
                <a:ea typeface="Calibri"/>
                <a:cs typeface="Calibri"/>
                <a:sym typeface="Calibri"/>
              </a:rPr>
              <a:t>The true rates of FASD are thought to be higher than the “best guess” estimates of 4-5% because diagnosis is challenging and prenatal alcohol exposure may not always be recognized.</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dirty="0"/>
              <a:t>There are several reasons why the numbers may not reflect the full picture: </a:t>
            </a:r>
          </a:p>
          <a:p>
            <a:pPr marL="457200" lvl="0" indent="-317500" algn="l" rtl="0">
              <a:lnSpc>
                <a:spcPct val="100000"/>
              </a:lnSpc>
              <a:spcBef>
                <a:spcPts val="0"/>
              </a:spcBef>
              <a:spcAft>
                <a:spcPts val="0"/>
              </a:spcAft>
              <a:buSzPts val="1400"/>
              <a:buChar char="-"/>
            </a:pPr>
            <a:r>
              <a:rPr lang="en-US" dirty="0"/>
              <a:t>Prenatal alcohol exposure is often underreported due to stigma, shame, or fear of judgment. </a:t>
            </a:r>
          </a:p>
          <a:p>
            <a:pPr marL="457200" lvl="0" indent="-317500" algn="l" rtl="0">
              <a:lnSpc>
                <a:spcPct val="100000"/>
              </a:lnSpc>
              <a:spcBef>
                <a:spcPts val="0"/>
              </a:spcBef>
              <a:spcAft>
                <a:spcPts val="0"/>
              </a:spcAft>
              <a:buSzPts val="1400"/>
              <a:buChar char="-"/>
            </a:pPr>
            <a:r>
              <a:rPr lang="en-US" dirty="0"/>
              <a:t>FASD can look different for everyone. Strengths and needs may not be obvious in early years and may only become clear as expectations increase. </a:t>
            </a:r>
          </a:p>
          <a:p>
            <a:pPr marL="457200" lvl="0" indent="-317500" algn="l" rtl="0">
              <a:lnSpc>
                <a:spcPct val="100000"/>
              </a:lnSpc>
              <a:spcBef>
                <a:spcPts val="0"/>
              </a:spcBef>
              <a:spcAft>
                <a:spcPts val="0"/>
              </a:spcAft>
              <a:buSzPts val="1400"/>
              <a:buChar char="-"/>
            </a:pPr>
            <a:r>
              <a:rPr lang="en-US" dirty="0"/>
              <a:t>Diagnostic practices differ across regions, and access to comprehensive assessment varies. </a:t>
            </a:r>
          </a:p>
          <a:p>
            <a:pPr marL="457200" lvl="0" indent="-317500" algn="l" rtl="0">
              <a:lnSpc>
                <a:spcPct val="100000"/>
              </a:lnSpc>
              <a:spcBef>
                <a:spcPts val="0"/>
              </a:spcBef>
              <a:spcAft>
                <a:spcPts val="0"/>
              </a:spcAft>
              <a:buSzPts val="1400"/>
              <a:buChar char="-"/>
            </a:pPr>
            <a:r>
              <a:rPr lang="en-US" dirty="0"/>
              <a:t>Facial features are not a reliable indicator; they are present in only a small proportion (~10%) of individuals and often become less noticeable over time. </a:t>
            </a:r>
          </a:p>
          <a:p>
            <a:pPr marL="457200" lvl="0" indent="-317500" algn="l" rtl="0">
              <a:lnSpc>
                <a:spcPct val="100000"/>
              </a:lnSpc>
              <a:spcBef>
                <a:spcPts val="0"/>
              </a:spcBef>
              <a:spcAft>
                <a:spcPts val="0"/>
              </a:spcAft>
              <a:buSzPts val="1400"/>
              <a:buChar char="-"/>
            </a:pPr>
            <a:r>
              <a:rPr lang="en-US" dirty="0"/>
              <a:t>Awareness and understanding continue to grow, and as more people are accurately identified and supported, we are gaining a clearer understanding of how common FASD truly is. </a:t>
            </a:r>
          </a:p>
          <a:p>
            <a:pPr marL="457200" lvl="0" indent="-317500" algn="l" rtl="0">
              <a:lnSpc>
                <a:spcPct val="100000"/>
              </a:lnSpc>
              <a:spcBef>
                <a:spcPts val="0"/>
              </a:spcBef>
              <a:spcAft>
                <a:spcPts val="0"/>
              </a:spcAft>
              <a:buSzPts val="1400"/>
              <a:buChar char="-"/>
            </a:pPr>
            <a:endParaRPr lang="en-US" dirty="0"/>
          </a:p>
          <a:p>
            <a:pPr marL="0" lvl="0" indent="0" algn="l" rtl="0">
              <a:lnSpc>
                <a:spcPct val="100000"/>
              </a:lnSpc>
              <a:spcBef>
                <a:spcPts val="0"/>
              </a:spcBef>
              <a:spcAft>
                <a:spcPts val="0"/>
              </a:spcAft>
              <a:buSzPts val="1400"/>
              <a:buNone/>
            </a:pPr>
            <a:r>
              <a:rPr lang="en-US" dirty="0"/>
              <a:t>Although prevalence studies give us valuable insight, they only tell part of the story. Every individual with FASD has unique strengths, abilities, and support needs, and increasing recognition helps ensure that people receive understanding and services that help them thrive. </a:t>
            </a:r>
          </a:p>
        </p:txBody>
      </p:sp>
      <p:sp>
        <p:nvSpPr>
          <p:cNvPr id="4" name="Slide Number Placeholder 3"/>
          <p:cNvSpPr>
            <a:spLocks noGrp="1"/>
          </p:cNvSpPr>
          <p:nvPr>
            <p:ph type="sldNum" sz="quarter" idx="5"/>
          </p:nvPr>
        </p:nvSpPr>
        <p:spPr/>
        <p:txBody>
          <a:bodyPr/>
          <a:lstStyle/>
          <a:p>
            <a:fld id="{0777B830-A468-334D-B5A9-BF723E3BFF67}" type="slidenum">
              <a:rPr lang="en-CA" smtClean="0"/>
              <a:t>15</a:t>
            </a:fld>
            <a:endParaRPr lang="en-CA"/>
          </a:p>
        </p:txBody>
      </p:sp>
    </p:spTree>
    <p:extLst>
      <p:ext uri="{BB962C8B-B14F-4D97-AF65-F5344CB8AC3E}">
        <p14:creationId xmlns:p14="http://schemas.microsoft.com/office/powerpoint/2010/main" val="3611695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buFont typeface="Arial" panose="020B0604020202020204" pitchFamily="34" charset="0"/>
              <a:buChar char="•"/>
            </a:pPr>
            <a:r>
              <a:rPr lang="en-US" dirty="0"/>
              <a:t>Supporting individuals with FASD represents a significant social and economic investment in Canada. </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Each year, about $9.7 billion is invested nationally across health care, education, and social services, research, and justice. </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b="1" dirty="0"/>
              <a:t>Approximately 17% of this investment occurs in education, underscoring the importance of FASD-informed schools and inclusive supports. </a:t>
            </a:r>
          </a:p>
          <a:p>
            <a:pPr marL="0" lvl="0" indent="0" algn="l" rtl="0">
              <a:lnSpc>
                <a:spcPct val="100000"/>
              </a:lnSpc>
              <a:spcBef>
                <a:spcPts val="0"/>
              </a:spcBef>
              <a:spcAft>
                <a:spcPts val="0"/>
              </a:spcAft>
              <a:buSzPts val="1400"/>
              <a:buNone/>
            </a:pPr>
            <a:endParaRPr lang="en-US" b="1"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In Alberta, annual investments are estimated at $130-400 million for new diagnoses, and $48-143 million for ongoing supports. </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These figures highlight the need for coordinated, well-resourced services that promote prevention, early identification, and lifelong supports. </a:t>
            </a:r>
          </a:p>
          <a:p>
            <a:pPr marL="0" lvl="0" indent="0" algn="l" rtl="0">
              <a:lnSpc>
                <a:spcPct val="100000"/>
              </a:lnSpc>
              <a:spcBef>
                <a:spcPts val="0"/>
              </a:spcBef>
              <a:spcAft>
                <a:spcPts val="0"/>
              </a:spcAft>
              <a:buSzPts val="1400"/>
              <a:buFont typeface="Arial" panose="020B0604020202020204" pitchFamily="34" charset="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Finally, the personal and social impacts, including resilience, advocacy, and contributions of individuals with FASD and their families (those with living experience?), extend far beyond what can be measured financially. </a:t>
            </a:r>
          </a:p>
        </p:txBody>
      </p:sp>
      <p:sp>
        <p:nvSpPr>
          <p:cNvPr id="4" name="Slide Number Placeholder 3"/>
          <p:cNvSpPr>
            <a:spLocks noGrp="1"/>
          </p:cNvSpPr>
          <p:nvPr>
            <p:ph type="sldNum" sz="quarter" idx="5"/>
          </p:nvPr>
        </p:nvSpPr>
        <p:spPr/>
        <p:txBody>
          <a:bodyPr/>
          <a:lstStyle/>
          <a:p>
            <a:fld id="{0777B830-A468-334D-B5A9-BF723E3BFF67}" type="slidenum">
              <a:rPr lang="en-CA" smtClean="0"/>
              <a:t>16</a:t>
            </a:fld>
            <a:endParaRPr lang="en-CA"/>
          </a:p>
        </p:txBody>
      </p:sp>
    </p:spTree>
    <p:extLst>
      <p:ext uri="{BB962C8B-B14F-4D97-AF65-F5344CB8AC3E}">
        <p14:creationId xmlns:p14="http://schemas.microsoft.com/office/powerpoint/2010/main" val="1155072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17</a:t>
            </a:fld>
            <a:endParaRPr lang="en-CA"/>
          </a:p>
        </p:txBody>
      </p:sp>
    </p:spTree>
    <p:extLst>
      <p:ext uri="{BB962C8B-B14F-4D97-AF65-F5344CB8AC3E}">
        <p14:creationId xmlns:p14="http://schemas.microsoft.com/office/powerpoint/2010/main" val="436385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Alcohol is a </a:t>
            </a:r>
            <a:r>
              <a:rPr lang="en-US" sz="1200" b="1" dirty="0">
                <a:solidFill>
                  <a:schemeClr val="dk1"/>
                </a:solidFill>
                <a:latin typeface="+mn-lt"/>
                <a:ea typeface="Calibri"/>
                <a:cs typeface="Calibri"/>
                <a:sym typeface="Calibri"/>
              </a:rPr>
              <a:t>teratogen</a:t>
            </a:r>
            <a:r>
              <a:rPr lang="en-US" sz="1200" dirty="0">
                <a:solidFill>
                  <a:schemeClr val="dk1"/>
                </a:solidFill>
                <a:latin typeface="+mn-lt"/>
                <a:ea typeface="Calibri"/>
                <a:cs typeface="Calibri"/>
                <a:sym typeface="Calibri"/>
              </a:rPr>
              <a:t>, which is a substance that disturbs the development of an embryo or fetus.</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When alcohol is consumed during pregnancy, it crosses the placenta and enters the fetus’ bloodstream. </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Because the fetus processes alcohol much slower than an adult, even small amounts can remain longer and affect brain and body development. </a:t>
            </a:r>
          </a:p>
          <a:p>
            <a:pPr marL="0" lvl="0" indent="0" algn="l" rtl="0">
              <a:lnSpc>
                <a:spcPct val="100000"/>
              </a:lnSpc>
              <a:spcBef>
                <a:spcPts val="0"/>
              </a:spcBef>
              <a:spcAft>
                <a:spcPts val="0"/>
              </a:spcAft>
              <a:buSzPts val="1400"/>
              <a:buNone/>
            </a:pPr>
            <a:endParaRPr lang="en-US" sz="1200" dirty="0">
              <a:solidFill>
                <a:schemeClr val="dk1"/>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A developing fetus receives all nutrients and oxygen from what its mother eats and drinks. These nutrients travel through the placenta via the umbilical cord. </a:t>
            </a:r>
            <a:r>
              <a:rPr lang="en-US" sz="1200" b="1" dirty="0">
                <a:solidFill>
                  <a:schemeClr val="dk1"/>
                </a:solidFill>
                <a:latin typeface="+mn-lt"/>
                <a:ea typeface="Calibri"/>
                <a:cs typeface="Calibri"/>
                <a:sym typeface="Calibri"/>
              </a:rPr>
              <a:t>A fetus’ system breaks down alcohol very slowly compared to adults. </a:t>
            </a:r>
          </a:p>
          <a:p>
            <a:pPr marL="0" lvl="0" indent="0" algn="l" rtl="0">
              <a:lnSpc>
                <a:spcPct val="100000"/>
              </a:lnSpc>
              <a:spcBef>
                <a:spcPts val="0"/>
              </a:spcBef>
              <a:spcAft>
                <a:spcPts val="0"/>
              </a:spcAft>
              <a:buSzPts val="1400"/>
              <a:buFont typeface="Arial" panose="020B0604020202020204" pitchFamily="34" charset="0"/>
              <a:buNone/>
            </a:pPr>
            <a:endParaRPr lang="en-US" sz="1200" b="1" dirty="0">
              <a:solidFill>
                <a:schemeClr val="dk1"/>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Exposure to alcohol can impact fetal brain and body development. It can change the embryo’s DNA, which can impact the development of its brain and result in life-long learning difficulties, challenges with emotional and sensory regulation, social challenges, and physical and mental health concerns.  </a:t>
            </a: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18</a:t>
            </a:fld>
            <a:endParaRPr lang="en-CA"/>
          </a:p>
        </p:txBody>
      </p:sp>
    </p:spTree>
    <p:extLst>
      <p:ext uri="{BB962C8B-B14F-4D97-AF65-F5344CB8AC3E}">
        <p14:creationId xmlns:p14="http://schemas.microsoft.com/office/powerpoint/2010/main" val="4192998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buFont typeface="Arial" panose="020B0604020202020204" pitchFamily="34" charset="0"/>
              <a:buChar char="•"/>
            </a:pPr>
            <a:r>
              <a:rPr lang="en-US" sz="1200" b="1" dirty="0">
                <a:solidFill>
                  <a:schemeClr val="dk1"/>
                </a:solidFill>
                <a:latin typeface="+mn-lt"/>
                <a:ea typeface="Calibri"/>
                <a:cs typeface="Calibri"/>
                <a:sym typeface="Calibri"/>
              </a:rPr>
              <a:t>A fetus’ brain and central nervous system are developing throughout the entire 40 weeks of pregnancy.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The first 8 weeks of pregnancy are known as the embryo stage. Remarkable and rapid changes occur during this period. </a:t>
            </a:r>
            <a:r>
              <a:rPr lang="en-US" sz="1200" b="1" dirty="0">
                <a:solidFill>
                  <a:schemeClr val="dk1"/>
                </a:solidFill>
                <a:latin typeface="+mn-lt"/>
                <a:ea typeface="Calibri"/>
                <a:cs typeface="Calibri"/>
                <a:sym typeface="Calibri"/>
              </a:rPr>
              <a:t>Alcohol consumption during the embryo stage can result in major congenital anomalies.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In the first week of pregnancy, a single cell rapidly divides to make an embryo that by the end of the first week has two distinct cell layers.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Early in the third week (day 17), the head and tail ends of the disc of cells can be distinguished, and the brain begins to form. From day 22 to 32, the embryo elongates as the head and tail end curve toward each other.</a:t>
            </a:r>
          </a:p>
          <a:p>
            <a:pPr marL="171450" lvl="0" indent="-171450" algn="l" rtl="0">
              <a:lnSpc>
                <a:spcPct val="100000"/>
              </a:lnSpc>
              <a:spcBef>
                <a:spcPts val="0"/>
              </a:spcBef>
              <a:spcAft>
                <a:spcPts val="0"/>
              </a:spcAft>
              <a:buSzPts val="1400"/>
              <a:buFont typeface="Arial" panose="020B0604020202020204" pitchFamily="34" charset="0"/>
              <a:buChar char="•"/>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By six weeks (42 days), the embryo has a distinctly human appearance. </a:t>
            </a:r>
          </a:p>
          <a:p>
            <a:pPr marL="171450" lvl="0" indent="-171450" algn="l" rtl="0">
              <a:lnSpc>
                <a:spcPct val="100000"/>
              </a:lnSpc>
              <a:spcBef>
                <a:spcPts val="0"/>
              </a:spcBef>
              <a:spcAft>
                <a:spcPts val="0"/>
              </a:spcAft>
              <a:buSzPts val="1400"/>
              <a:buFont typeface="Arial" panose="020B0604020202020204" pitchFamily="34" charset="0"/>
              <a:buChar char="•"/>
            </a:pPr>
            <a:endParaRPr lang="en-US" sz="1200" dirty="0">
              <a:solidFill>
                <a:schemeClr val="dk1"/>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A lot of the development in the embryo occurs before a pregnancy is typically recognized (4 to 6 weeks).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After 8 weeks, the embryo is termed a fetus. The fetal stage occurs from week nine to birth. Alcohol consumption in the fetal stage can result in minor congenital anomalies and significant functional deficits.  </a:t>
            </a:r>
            <a:endParaRPr lang="en-US" dirty="0"/>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19</a:t>
            </a:fld>
            <a:endParaRPr lang="en-CA"/>
          </a:p>
        </p:txBody>
      </p:sp>
    </p:spTree>
    <p:extLst>
      <p:ext uri="{BB962C8B-B14F-4D97-AF65-F5344CB8AC3E}">
        <p14:creationId xmlns:p14="http://schemas.microsoft.com/office/powerpoint/2010/main" val="48460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i="1" dirty="0">
                <a:solidFill>
                  <a:schemeClr val="dk1"/>
                </a:solidFill>
                <a:latin typeface="+mn-lt"/>
                <a:ea typeface="Calibri"/>
                <a:cs typeface="Calibri"/>
                <a:sym typeface="Calibri"/>
              </a:rPr>
              <a:t>Please find and include the appropriate land acknowledgement for the land you will be giving your presentation from (which may change between presentations depending on your location).</a:t>
            </a: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i="1" dirty="0">
                <a:solidFill>
                  <a:schemeClr val="dk1"/>
                </a:solidFill>
                <a:latin typeface="+mn-lt"/>
                <a:ea typeface="Calibri"/>
                <a:cs typeface="Calibri"/>
                <a:sym typeface="Calibri"/>
              </a:rPr>
              <a:t>If you are unsure, </a:t>
            </a:r>
            <a:r>
              <a:rPr lang="en-US" sz="1200" i="1" u="sng" dirty="0">
                <a:solidFill>
                  <a:schemeClr val="dk1"/>
                </a:solidFill>
                <a:latin typeface="+mn-lt"/>
                <a:ea typeface="Calibri"/>
                <a:cs typeface="Calibri"/>
                <a:sym typeface="Calibri"/>
                <a:hlinkClick r:id="rId3">
                  <a:extLst>
                    <a:ext uri="{A12FA001-AC4F-418D-AE19-62706E023703}">
                      <ahyp:hlinkClr xmlns:ahyp="http://schemas.microsoft.com/office/drawing/2018/hyperlinkcolor" val="tx"/>
                    </a:ext>
                  </a:extLst>
                </a:hlinkClick>
              </a:rPr>
              <a:t>https://native-land.ca/</a:t>
            </a:r>
            <a:r>
              <a:rPr lang="en-US" sz="1200" i="1" dirty="0">
                <a:solidFill>
                  <a:schemeClr val="dk1"/>
                </a:solidFill>
                <a:latin typeface="+mn-lt"/>
                <a:ea typeface="Calibri"/>
                <a:cs typeface="Calibri"/>
                <a:sym typeface="Calibri"/>
              </a:rPr>
              <a:t> is a resource that can tell you what territory you are on.</a:t>
            </a:r>
            <a:endParaRPr lang="en-US" dirty="0"/>
          </a:p>
          <a:p>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2</a:t>
            </a:fld>
            <a:endParaRPr lang="en-CA"/>
          </a:p>
        </p:txBody>
      </p:sp>
    </p:spTree>
    <p:extLst>
      <p:ext uri="{BB962C8B-B14F-4D97-AF65-F5344CB8AC3E}">
        <p14:creationId xmlns:p14="http://schemas.microsoft.com/office/powerpoint/2010/main" val="1953666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14313" y="4400550"/>
            <a:ext cx="6400800" cy="3600450"/>
          </a:xfrm>
        </p:spPr>
        <p:txBody>
          <a:bodyPr/>
          <a:lstStyle/>
          <a:p>
            <a:r>
              <a:rPr lang="en-CA" sz="1200" kern="1200" dirty="0">
                <a:solidFill>
                  <a:schemeClr val="tx1"/>
                </a:solidFill>
                <a:effectLst/>
                <a:latin typeface="+mn-lt"/>
                <a:ea typeface="+mn-ea"/>
                <a:cs typeface="+mn-cs"/>
              </a:rPr>
              <a:t>The brain begins as a tube that becomes the brain stem. Brain cells (neurons) grow from the brain stem in an upward and outward direction to build the brain. Exposure to alcohol during pregnancy may change the growth and distribution of the neurons in many ways, including potentially even killing neurons. Alcohol impacts each developing brain differently, based on the timing and amount of alcohol consumed.</a:t>
            </a:r>
          </a:p>
        </p:txBody>
      </p:sp>
      <p:sp>
        <p:nvSpPr>
          <p:cNvPr id="4" name="Slide Number Placeholder 3"/>
          <p:cNvSpPr>
            <a:spLocks noGrp="1"/>
          </p:cNvSpPr>
          <p:nvPr>
            <p:ph type="sldNum" sz="quarter" idx="5"/>
          </p:nvPr>
        </p:nvSpPr>
        <p:spPr/>
        <p:txBody>
          <a:bodyPr/>
          <a:lstStyle/>
          <a:p>
            <a:fld id="{0777B830-A468-334D-B5A9-BF723E3BFF67}" type="slidenum">
              <a:rPr lang="en-CA" smtClean="0"/>
              <a:t>20</a:t>
            </a:fld>
            <a:endParaRPr lang="en-CA"/>
          </a:p>
        </p:txBody>
      </p:sp>
    </p:spTree>
    <p:extLst>
      <p:ext uri="{BB962C8B-B14F-4D97-AF65-F5344CB8AC3E}">
        <p14:creationId xmlns:p14="http://schemas.microsoft.com/office/powerpoint/2010/main" val="507694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The effects of alcohol on a developing fetus depend on many interacting factors, such as timing, amount, genetics, and nutrition.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No one can predict exactly how alcohol will affect a developing fetus, but the timing and amount of alcohol consumed, genetic makeup, and maternal nutrition are factors that influence the impact on the developing fetus.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b="1" dirty="0">
                <a:solidFill>
                  <a:schemeClr val="dk1"/>
                </a:solidFill>
                <a:latin typeface="+mn-lt"/>
                <a:ea typeface="Calibri"/>
                <a:cs typeface="Calibri"/>
                <a:sym typeface="Calibri"/>
              </a:rPr>
              <a:t>Timing</a:t>
            </a:r>
            <a:r>
              <a:rPr lang="en-US" sz="1200" dirty="0">
                <a:solidFill>
                  <a:schemeClr val="dk1"/>
                </a:solidFill>
                <a:latin typeface="+mn-lt"/>
                <a:ea typeface="Calibri"/>
                <a:cs typeface="Calibri"/>
                <a:sym typeface="Calibri"/>
              </a:rPr>
              <a:t> – different body parts and systems develop at different times during pregnancy. Drinking alcohol at any time during pregnancy can have an impact, but the impacts may vary.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b="1" dirty="0">
                <a:solidFill>
                  <a:schemeClr val="dk1"/>
                </a:solidFill>
                <a:latin typeface="+mn-lt"/>
                <a:ea typeface="Calibri"/>
                <a:cs typeface="Calibri"/>
                <a:sym typeface="Calibri"/>
              </a:rPr>
              <a:t>Amount</a:t>
            </a:r>
            <a:r>
              <a:rPr lang="en-US" sz="1200" dirty="0">
                <a:solidFill>
                  <a:schemeClr val="dk1"/>
                </a:solidFill>
                <a:latin typeface="+mn-lt"/>
                <a:ea typeface="Calibri"/>
                <a:cs typeface="Calibri"/>
                <a:sym typeface="Calibri"/>
              </a:rPr>
              <a:t> – heavy binge drinking is clearly shown to increase risks.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b="1" dirty="0">
                <a:solidFill>
                  <a:schemeClr val="dk1"/>
                </a:solidFill>
                <a:latin typeface="+mn-lt"/>
                <a:ea typeface="Calibri"/>
                <a:cs typeface="Calibri"/>
                <a:sym typeface="Calibri"/>
              </a:rPr>
              <a:t>Genetic makeup</a:t>
            </a:r>
            <a:r>
              <a:rPr lang="en-US" sz="1200" dirty="0">
                <a:solidFill>
                  <a:schemeClr val="dk1"/>
                </a:solidFill>
                <a:latin typeface="+mn-lt"/>
                <a:ea typeface="Calibri"/>
                <a:cs typeface="Calibri"/>
                <a:sym typeface="Calibri"/>
              </a:rPr>
              <a:t> – genes influence the mother’s ability to metabolize alcohol and the impact on a fetus. Research has shown that non-identical twins may be impacted differently.</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b="1" dirty="0">
                <a:solidFill>
                  <a:schemeClr val="dk1"/>
                </a:solidFill>
                <a:latin typeface="+mn-lt"/>
                <a:ea typeface="Calibri"/>
                <a:cs typeface="Calibri"/>
                <a:sym typeface="Calibri"/>
              </a:rPr>
              <a:t>Nutrition</a:t>
            </a:r>
            <a:r>
              <a:rPr lang="en-US" sz="1200" dirty="0">
                <a:solidFill>
                  <a:schemeClr val="dk1"/>
                </a:solidFill>
                <a:latin typeface="+mn-lt"/>
                <a:ea typeface="Calibri"/>
                <a:cs typeface="Calibri"/>
                <a:sym typeface="Calibri"/>
              </a:rPr>
              <a:t> – alcohol consumption and poor nutrition are sometimes linked and can place the fetus at increased risk of brain impacts during development.</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b="1" dirty="0">
                <a:solidFill>
                  <a:schemeClr val="dk1"/>
                </a:solidFill>
                <a:latin typeface="+mn-lt"/>
                <a:ea typeface="Calibri"/>
                <a:cs typeface="Calibri"/>
                <a:sym typeface="Calibri"/>
              </a:rPr>
              <a:t>The bottom line is: There is no safe time, type, or amount of alcohol to drink during a pregnancy. </a:t>
            </a: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21</a:t>
            </a:fld>
            <a:endParaRPr lang="en-CA"/>
          </a:p>
        </p:txBody>
      </p:sp>
    </p:spTree>
    <p:extLst>
      <p:ext uri="{BB962C8B-B14F-4D97-AF65-F5344CB8AC3E}">
        <p14:creationId xmlns:p14="http://schemas.microsoft.com/office/powerpoint/2010/main" val="3556344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9ff4ed1d7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g39ff4ed1d7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US" dirty="0"/>
              <a:t>Being FASD-informed also means shifting our language around how we talk and think about FASD. How we talk about people with FASD matters.</a:t>
            </a:r>
          </a:p>
          <a:p>
            <a:pPr marL="0" lvl="0" indent="0" algn="l" rtl="0">
              <a:spcBef>
                <a:spcPts val="0"/>
              </a:spcBef>
              <a:spcAft>
                <a:spcPts val="0"/>
              </a:spcAft>
              <a:buClr>
                <a:schemeClr val="dk1"/>
              </a:buClr>
              <a:buSzPts val="1400"/>
              <a:buFont typeface="Arial"/>
              <a:buNone/>
            </a:pPr>
            <a:r>
              <a:rPr lang="en-US" dirty="0"/>
              <a:t>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Individuals with FASD are often stigmatized because of their diagnosis, their behaviours, and other possible traits that may be seen as different. A lot of stigma also surrounds mothers and women who use substances during pregnancy and family members of people with FASD. </a:t>
            </a:r>
          </a:p>
          <a:p>
            <a:pPr marL="0" lvl="0" indent="0" algn="l" rtl="0">
              <a:spcBef>
                <a:spcPts val="0"/>
              </a:spcBef>
              <a:spcAft>
                <a:spcPts val="0"/>
              </a:spcAft>
              <a:buClr>
                <a:schemeClr val="dk1"/>
              </a:buClr>
              <a:buSzPts val="1400"/>
              <a:buFont typeface="Arial"/>
              <a:buNone/>
            </a:pPr>
            <a:r>
              <a:rPr lang="en-US" b="1" dirty="0"/>
              <a:t> </a:t>
            </a: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b="1" dirty="0"/>
              <a:t>Language is an important tool is addressing stigma and stereotypes.</a:t>
            </a:r>
            <a:r>
              <a:rPr lang="en-US" dirty="0"/>
              <a:t> We want to make sure the language we’re using is: </a:t>
            </a:r>
          </a:p>
          <a:p>
            <a:pPr marL="628650" lvl="1" indent="-171450" algn="l" rtl="0">
              <a:spcBef>
                <a:spcPts val="0"/>
              </a:spcBef>
              <a:spcAft>
                <a:spcPts val="0"/>
              </a:spcAft>
              <a:buClr>
                <a:schemeClr val="dk1"/>
              </a:buClr>
              <a:buSzPts val="1200"/>
              <a:buChar char="•"/>
            </a:pPr>
            <a:r>
              <a:rPr lang="en-US" dirty="0"/>
              <a:t>strengths-based</a:t>
            </a:r>
          </a:p>
          <a:p>
            <a:pPr marL="628650" lvl="1" indent="-171450" algn="l" rtl="0">
              <a:spcBef>
                <a:spcPts val="0"/>
              </a:spcBef>
              <a:spcAft>
                <a:spcPts val="0"/>
              </a:spcAft>
              <a:buClr>
                <a:schemeClr val="dk1"/>
              </a:buClr>
              <a:buSzPts val="1200"/>
              <a:buChar char="•"/>
            </a:pPr>
            <a:r>
              <a:rPr lang="en-US" dirty="0"/>
              <a:t>person-first (unless their preference is otherwise specified)</a:t>
            </a:r>
          </a:p>
          <a:p>
            <a:pPr marL="628650" lvl="1" indent="-171450" algn="l" rtl="0">
              <a:spcBef>
                <a:spcPts val="0"/>
              </a:spcBef>
              <a:spcAft>
                <a:spcPts val="0"/>
              </a:spcAft>
              <a:buClr>
                <a:schemeClr val="dk1"/>
              </a:buClr>
              <a:buSzPts val="1200"/>
              <a:buChar char="•"/>
            </a:pPr>
            <a:r>
              <a:rPr lang="en-US" dirty="0"/>
              <a:t>evidence-based; and </a:t>
            </a:r>
          </a:p>
          <a:p>
            <a:pPr marL="628650" lvl="1" indent="-171450" algn="l" rtl="0">
              <a:spcBef>
                <a:spcPts val="0"/>
              </a:spcBef>
              <a:spcAft>
                <a:spcPts val="0"/>
              </a:spcAft>
              <a:buClr>
                <a:schemeClr val="dk1"/>
              </a:buClr>
              <a:buSzPts val="1200"/>
              <a:buChar char="•"/>
            </a:pPr>
            <a:r>
              <a:rPr lang="en-US" dirty="0"/>
              <a:t>dignity-promoting.</a:t>
            </a:r>
          </a:p>
          <a:p>
            <a:pPr marL="457200" lvl="1" indent="0" algn="l" rtl="0">
              <a:spcBef>
                <a:spcPts val="0"/>
              </a:spcBef>
              <a:spcAft>
                <a:spcPts val="0"/>
              </a:spcAft>
              <a:buClr>
                <a:schemeClr val="dk1"/>
              </a:buClr>
              <a:buSzPts val="1200"/>
              <a:buNone/>
            </a:pPr>
            <a:endParaRPr lang="en-US" dirty="0"/>
          </a:p>
          <a:p>
            <a:pPr marL="171450" lvl="0" indent="-171450" algn="l" rtl="0">
              <a:spcBef>
                <a:spcPts val="0"/>
              </a:spcBef>
              <a:spcAft>
                <a:spcPts val="0"/>
              </a:spcAft>
              <a:buClr>
                <a:schemeClr val="dk1"/>
              </a:buClr>
              <a:buSzPts val="1200"/>
              <a:buChar char="•"/>
            </a:pPr>
            <a:r>
              <a:rPr lang="en-US" dirty="0"/>
              <a:t>For example:</a:t>
            </a:r>
          </a:p>
          <a:p>
            <a:pPr marL="628650" lvl="1" indent="-171450" algn="l" rtl="0">
              <a:spcBef>
                <a:spcPts val="0"/>
              </a:spcBef>
              <a:spcAft>
                <a:spcPts val="0"/>
              </a:spcAft>
              <a:buClr>
                <a:schemeClr val="dk1"/>
              </a:buClr>
              <a:buSzPts val="1200"/>
              <a:buChar char="•"/>
            </a:pPr>
            <a:r>
              <a:rPr lang="en-US" dirty="0"/>
              <a:t>Use </a:t>
            </a:r>
            <a:r>
              <a:rPr lang="en-US" i="1" dirty="0"/>
              <a:t>person or individual with FASD </a:t>
            </a:r>
            <a:r>
              <a:rPr lang="en-US" dirty="0"/>
              <a:t>instead of </a:t>
            </a:r>
            <a:r>
              <a:rPr lang="en-US" i="1" dirty="0"/>
              <a:t>suffering with, damaged by, living with FASD</a:t>
            </a:r>
          </a:p>
          <a:p>
            <a:pPr marL="628650" lvl="1" indent="-171450" algn="l" rtl="0">
              <a:spcBef>
                <a:spcPts val="0"/>
              </a:spcBef>
              <a:spcAft>
                <a:spcPts val="0"/>
              </a:spcAft>
              <a:buClr>
                <a:schemeClr val="dk1"/>
              </a:buClr>
              <a:buSzPts val="1200"/>
              <a:buChar char="•"/>
            </a:pPr>
            <a:r>
              <a:rPr lang="en-US" dirty="0"/>
              <a:t>Use </a:t>
            </a:r>
            <a:r>
              <a:rPr lang="en-US" i="1" dirty="0"/>
              <a:t>cognitive or neurodevelopmental disability </a:t>
            </a:r>
            <a:r>
              <a:rPr lang="en-US" dirty="0"/>
              <a:t>instead of </a:t>
            </a:r>
            <a:r>
              <a:rPr lang="en-US" i="1" dirty="0"/>
              <a:t>mentally disabled</a:t>
            </a:r>
          </a:p>
          <a:p>
            <a:pPr marL="628650" lvl="1" indent="-171450" algn="l" rtl="0">
              <a:spcBef>
                <a:spcPts val="0"/>
              </a:spcBef>
              <a:spcAft>
                <a:spcPts val="0"/>
              </a:spcAft>
              <a:buClr>
                <a:schemeClr val="dk1"/>
              </a:buClr>
              <a:buSzPts val="1200"/>
              <a:buChar char="•"/>
            </a:pPr>
            <a:r>
              <a:rPr lang="en-US" dirty="0"/>
              <a:t>Use </a:t>
            </a:r>
            <a:r>
              <a:rPr lang="en-US" i="1" dirty="0"/>
              <a:t>student with FASD </a:t>
            </a:r>
            <a:r>
              <a:rPr lang="en-US" dirty="0"/>
              <a:t>instead of </a:t>
            </a:r>
            <a:r>
              <a:rPr lang="en-US" i="1" dirty="0"/>
              <a:t>FASD students</a:t>
            </a:r>
          </a:p>
          <a:p>
            <a:pPr marL="628650" lvl="1" indent="-171450" algn="l" rtl="0">
              <a:spcBef>
                <a:spcPts val="0"/>
              </a:spcBef>
              <a:spcAft>
                <a:spcPts val="0"/>
              </a:spcAft>
              <a:buClr>
                <a:schemeClr val="dk1"/>
              </a:buClr>
              <a:buSzPts val="1200"/>
              <a:buChar char="•"/>
            </a:pPr>
            <a:r>
              <a:rPr lang="en-US" dirty="0"/>
              <a:t>Replace stigmatizing terms such as “alcoholic mother” with person-first terms such as “birth mother, or parent who use(d) substances during pregnancy.</a:t>
            </a:r>
          </a:p>
          <a:p>
            <a:pPr marL="628650" lvl="1" indent="-171450" algn="l" rtl="0">
              <a:spcBef>
                <a:spcPts val="0"/>
              </a:spcBef>
              <a:spcAft>
                <a:spcPts val="0"/>
              </a:spcAft>
              <a:buClr>
                <a:schemeClr val="dk1"/>
              </a:buClr>
              <a:buSzPts val="1200"/>
              <a:buChar char="•"/>
            </a:pPr>
            <a:r>
              <a:rPr lang="en-US" dirty="0"/>
              <a:t>Use </a:t>
            </a:r>
            <a:r>
              <a:rPr lang="en-US" i="1" dirty="0"/>
              <a:t>reported drinking alcohol or confirmed alcohol use </a:t>
            </a:r>
            <a:r>
              <a:rPr lang="en-US" dirty="0"/>
              <a:t>instead of </a:t>
            </a:r>
            <a:r>
              <a:rPr lang="en-US" i="1" dirty="0"/>
              <a:t>admitted to alcohol use or denied alcohol use</a:t>
            </a:r>
          </a:p>
          <a:p>
            <a:pPr marL="628650" lvl="1" indent="-171450" algn="l" rtl="0">
              <a:spcBef>
                <a:spcPts val="0"/>
              </a:spcBef>
              <a:spcAft>
                <a:spcPts val="0"/>
              </a:spcAft>
              <a:buClr>
                <a:schemeClr val="dk1"/>
              </a:buClr>
              <a:buSzPts val="1200"/>
              <a:buChar char="•"/>
            </a:pPr>
            <a:endParaRPr lang="en-US" i="1" dirty="0"/>
          </a:p>
          <a:p>
            <a:pPr marL="171450" lvl="0" indent="-171450" algn="l" rtl="0">
              <a:spcBef>
                <a:spcPts val="0"/>
              </a:spcBef>
              <a:spcAft>
                <a:spcPts val="0"/>
              </a:spcAft>
              <a:buClr>
                <a:schemeClr val="dk1"/>
              </a:buClr>
              <a:buSzPts val="1200"/>
              <a:buChar char="•"/>
            </a:pPr>
            <a:r>
              <a:rPr lang="en-US" b="1" dirty="0"/>
              <a:t>Being FASD-informed also means shifting our language around how we talk and think about FASD.</a:t>
            </a:r>
          </a:p>
          <a:p>
            <a:pPr marL="0" lvl="0" indent="0" algn="l" rtl="0">
              <a:spcBef>
                <a:spcPts val="0"/>
              </a:spcBef>
              <a:spcAft>
                <a:spcPts val="0"/>
              </a:spcAft>
              <a:buClr>
                <a:schemeClr val="dk1"/>
              </a:buClr>
              <a:buSzPts val="1400"/>
              <a:buFont typeface="Arial"/>
              <a:buNone/>
            </a:pPr>
            <a:r>
              <a:rPr lang="en-US" dirty="0"/>
              <a:t> </a:t>
            </a:r>
            <a:endParaRPr lang="en-US" i="1"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Additional information can be found within the Common Messages Guide: </a:t>
            </a:r>
            <a:r>
              <a:rPr lang="en-US" u="sng" dirty="0">
                <a:solidFill>
                  <a:schemeClr val="hlink"/>
                </a:solidFill>
                <a:hlinkClick r:id="rId3"/>
              </a:rPr>
              <a:t>https://canfasd.ca/wp-content/uploads/publications/Common-Messages.pdf</a:t>
            </a:r>
            <a:r>
              <a:rPr lang="en-US" dirty="0"/>
              <a:t> </a:t>
            </a:r>
          </a:p>
        </p:txBody>
      </p:sp>
      <p:sp>
        <p:nvSpPr>
          <p:cNvPr id="428" name="Google Shape;428;g39ff4ed1d7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70" name="Google Shape;470;p12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CA" sz="1200" b="0" i="0" u="none" strike="noStrike" cap="none">
                <a:solidFill>
                  <a:schemeClr val="dk1"/>
                </a:solidFill>
                <a:latin typeface="Calibri"/>
                <a:ea typeface="Calibri"/>
                <a:cs typeface="Calibri"/>
                <a:sym typeface="Calibri"/>
              </a:rPr>
              <a:t>1.7.2013</a:t>
            </a:r>
            <a:endParaRPr/>
          </a:p>
        </p:txBody>
      </p:sp>
      <p:sp>
        <p:nvSpPr>
          <p:cNvPr id="471" name="Google Shape;471;p12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12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Font typeface="Arial" panose="020B0604020202020204" pitchFamily="34" charset="0"/>
              <a:buChar char="•"/>
            </a:pPr>
            <a:r>
              <a:rPr lang="en-CA" dirty="0"/>
              <a:t>Individuals with FASD often experience multifaceted and complex challenges throughout the lifespan.</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Interventions are intentional strategies or approaches geared towards promoting growth in the individual.</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Ideally, interventions are built on existing strengths of the individual being supported to help address areas of challenge and support achievement of healthy outcomes at all ages. </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The Towards Healthy Outcomes (THO) framework reminds us that FASD is more than a diagnosis. It involves relationships, environments, and opportunities for growth. When people, families, supports, and communities work together, people are better able to use their strengths and develop new skills. </a:t>
            </a:r>
            <a:endParaRPr dirty="0"/>
          </a:p>
        </p:txBody>
      </p:sp>
      <p:sp>
        <p:nvSpPr>
          <p:cNvPr id="473" name="Google Shape;473;p12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74" name="Google Shape;474;p12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r>
              <a:rPr lang="en-CA" sz="1200" b="0" i="0" u="none" strike="noStrike" cap="none">
                <a:solidFill>
                  <a:srgbClr val="000000"/>
                </a:solidFill>
                <a:latin typeface="Arial"/>
                <a:ea typeface="Arial"/>
                <a:cs typeface="Arial"/>
                <a:sym typeface="Arial"/>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a:extLst>
            <a:ext uri="{FF2B5EF4-FFF2-40B4-BE49-F238E27FC236}">
              <a16:creationId xmlns:a16="http://schemas.microsoft.com/office/drawing/2014/main" id="{0ED472F9-20AA-1CD2-5066-263A2B92BBE7}"/>
            </a:ext>
          </a:extLst>
        </p:cNvPr>
        <p:cNvGrpSpPr/>
        <p:nvPr/>
      </p:nvGrpSpPr>
      <p:grpSpPr>
        <a:xfrm>
          <a:off x="0" y="0"/>
          <a:ext cx="0" cy="0"/>
          <a:chOff x="0" y="0"/>
          <a:chExt cx="0" cy="0"/>
        </a:xfrm>
      </p:grpSpPr>
      <p:sp>
        <p:nvSpPr>
          <p:cNvPr id="854" name="Google Shape;854;p46:notes">
            <a:extLst>
              <a:ext uri="{FF2B5EF4-FFF2-40B4-BE49-F238E27FC236}">
                <a16:creationId xmlns:a16="http://schemas.microsoft.com/office/drawing/2014/main" id="{92F9B931-CEAE-2788-7D0A-117365E707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46:notes">
            <a:extLst>
              <a:ext uri="{FF2B5EF4-FFF2-40B4-BE49-F238E27FC236}">
                <a16:creationId xmlns:a16="http://schemas.microsoft.com/office/drawing/2014/main" id="{623BBF11-1049-F5C3-0F9A-03B376C1E8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Font typeface="Arial" panose="020B0604020202020204" pitchFamily="34" charset="0"/>
              <a:buChar char="•"/>
            </a:pPr>
            <a:r>
              <a:rPr lang="en-US" dirty="0"/>
              <a:t>THO supports a shared understanding of intervention approach and goals. Notice we are using the word </a:t>
            </a:r>
            <a:r>
              <a:rPr lang="en-US" i="1" dirty="0"/>
              <a:t>shared</a:t>
            </a:r>
            <a:r>
              <a:rPr lang="en-US" dirty="0"/>
              <a:t>. </a:t>
            </a:r>
          </a:p>
          <a:p>
            <a:pPr>
              <a:buFont typeface="Arial" panose="020B0604020202020204" pitchFamily="34" charset="0"/>
              <a:buChar char="•"/>
            </a:pPr>
            <a:r>
              <a:rPr lang="en-US" dirty="0"/>
              <a:t>Using a framework like THO allows for greater consistency among services and intervention and greater intentionality behind intervention supports for all supportive others.</a:t>
            </a:r>
          </a:p>
          <a:p>
            <a:pPr>
              <a:buFont typeface="Arial" panose="020B0604020202020204" pitchFamily="34" charset="0"/>
              <a:buChar char="•"/>
            </a:pPr>
            <a:r>
              <a:rPr lang="en-US" dirty="0"/>
              <a:t>THO can also streamline the link between research evidence and community wisdom.</a:t>
            </a:r>
          </a:p>
          <a:p>
            <a:pPr>
              <a:buFont typeface="Arial" panose="020B0604020202020204" pitchFamily="34" charset="0"/>
              <a:buChar char="•"/>
            </a:pPr>
            <a:r>
              <a:rPr lang="en-US" dirty="0"/>
              <a:t>THO creates opportunities for greater integration of research within intervention practices and communication among supports. </a:t>
            </a:r>
          </a:p>
        </p:txBody>
      </p:sp>
      <p:sp>
        <p:nvSpPr>
          <p:cNvPr id="856" name="Google Shape;856;p46:notes">
            <a:extLst>
              <a:ext uri="{FF2B5EF4-FFF2-40B4-BE49-F238E27FC236}">
                <a16:creationId xmlns:a16="http://schemas.microsoft.com/office/drawing/2014/main" id="{2E6FCC39-047A-421F-FEFD-E3337C6F0C5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09272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899de4048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g3899de4048f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dirty="0"/>
              <a:t>THO emphasizes quality of life!</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We are looking beyond worries and fears for the future and instead focusing on our goals.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By setting educational goals focused on healthy outcomes, we must consider strengths and new ways of understanding needs.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That’s not to say we don’t consider needs and challenges, but they are not our focus. That’s why THO highlights the importance of appropriate expectations and goal setting.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We must consider strengths alongside areas of need to understand the person with FASD we are supporting and help them move towards success.</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There are three tenets that guide the design and implementation of the THO framework including the developmental lifespan perspective, interactive systems and strengths-based and empowered.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At the heart of these philosophies is the understanding that we have already developed that all behaviour is functional.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When we apply this to education, we consider: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What supports exist within the system (school, home, peers)?</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How can we promote belonging and dignity alongside skill growth?</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How can we recognize and celebrate strengths (creativity, empathy, visual learning, persistence)?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In the following three slides, we will review and explain these underlying philosophies. </a:t>
            </a:r>
            <a:endParaRPr dirty="0"/>
          </a:p>
        </p:txBody>
      </p:sp>
      <p:sp>
        <p:nvSpPr>
          <p:cNvPr id="481" name="Google Shape;481;g3899de4048f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a21936d47f_0_5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a21936d47f_0_5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As represented by the figures in the middle of the framework, we move through developmental stages as we grow. This means we are influenced by the past while also looking towards the future. Our past and our future influence the way we are acting today.</a:t>
            </a:r>
            <a:endParaRPr dirty="0"/>
          </a:p>
          <a:p>
            <a:pPr marL="457200" lvl="0" indent="-317500" algn="l" rtl="0">
              <a:spcBef>
                <a:spcPts val="0"/>
              </a:spcBef>
              <a:spcAft>
                <a:spcPts val="0"/>
              </a:spcAft>
              <a:buSzPts val="1400"/>
              <a:buChar char="●"/>
            </a:pPr>
            <a:r>
              <a:rPr lang="en-CA" dirty="0"/>
              <a:t>Like all of us, students with FASD continue to grow and develop throughout their lives. The 10 THO domains are also represented in an order across the lifespan, showing a developmental trajectory of intervention needs. </a:t>
            </a:r>
            <a:endParaRPr dirty="0"/>
          </a:p>
          <a:p>
            <a:pPr marL="457200" lvl="0" indent="-317500" algn="l" rtl="0">
              <a:spcBef>
                <a:spcPts val="0"/>
              </a:spcBef>
              <a:spcAft>
                <a:spcPts val="0"/>
              </a:spcAft>
              <a:buSzPts val="1400"/>
              <a:buChar char="●"/>
            </a:pPr>
            <a:r>
              <a:rPr lang="en-CA" dirty="0"/>
              <a:t>This highlights that intervention is lifelong; it does not begin or end at any specific point.</a:t>
            </a:r>
            <a:endParaRPr dirty="0"/>
          </a:p>
          <a:p>
            <a:pPr marL="457200" lvl="0" indent="-317500" algn="l" rtl="0">
              <a:spcBef>
                <a:spcPts val="0"/>
              </a:spcBef>
              <a:spcAft>
                <a:spcPts val="0"/>
              </a:spcAft>
              <a:buSzPts val="1400"/>
              <a:buChar char="●"/>
            </a:pPr>
            <a:r>
              <a:rPr lang="en-CA" dirty="0"/>
              <a:t>Recognizing this ongoing development, we must also base our goals on the unique strengths and needs that each person we are working with possesses. I wouldn’t set the same goals for myself as another person in this room, so why would we treat students with FASD any differently?</a:t>
            </a:r>
            <a:endParaRPr dirty="0"/>
          </a:p>
          <a:p>
            <a:pPr marL="0" lvl="0" indent="0" algn="l" rtl="0">
              <a:spcBef>
                <a:spcPts val="0"/>
              </a:spcBef>
              <a:spcAft>
                <a:spcPts val="0"/>
              </a:spcAft>
              <a:buNone/>
            </a:pPr>
            <a:endParaRPr dirty="0"/>
          </a:p>
        </p:txBody>
      </p:sp>
      <p:sp>
        <p:nvSpPr>
          <p:cNvPr id="507" name="Google Shape;507;g3a21936d47f_0_5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CA"/>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a21936d47f_0_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a21936d47f_0_5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a:t>People with FASD often depend on multiple, complex systems over their lives. As they age, these systems can actually become more complex. The influence of these systems (especially education)  is crucial to consider, along with the understanding that each system is connected to both the individual as well as to other systems. </a:t>
            </a:r>
            <a:endParaRPr/>
          </a:p>
          <a:p>
            <a:pPr marL="457200" lvl="0" indent="-317500" algn="l" rtl="0">
              <a:spcBef>
                <a:spcPts val="0"/>
              </a:spcBef>
              <a:spcAft>
                <a:spcPts val="0"/>
              </a:spcAft>
              <a:buSzPts val="1400"/>
              <a:buChar char="●"/>
            </a:pPr>
            <a:r>
              <a:rPr lang="en-CA"/>
              <a:t>These connections are often interactive and impact each other – a student who struggles with learning demands within the educational system, may interact with mental health and medical systems as well. </a:t>
            </a:r>
            <a:endParaRPr/>
          </a:p>
          <a:p>
            <a:pPr marL="457200" lvl="0" indent="-317500" algn="l" rtl="0">
              <a:spcBef>
                <a:spcPts val="0"/>
              </a:spcBef>
              <a:spcAft>
                <a:spcPts val="0"/>
              </a:spcAft>
              <a:buSzPts val="1400"/>
              <a:buChar char="●"/>
            </a:pPr>
            <a:r>
              <a:rPr lang="en-CA"/>
              <a:t>Given the number and complexity of these systems, educators need to try their best to work alongside those systems fluidly and flexibly.</a:t>
            </a:r>
            <a:endParaRPr/>
          </a:p>
          <a:p>
            <a:pPr marL="457200" lvl="0" indent="-317500" algn="l" rtl="0">
              <a:spcBef>
                <a:spcPts val="0"/>
              </a:spcBef>
              <a:spcAft>
                <a:spcPts val="0"/>
              </a:spcAft>
              <a:buSzPts val="1400"/>
              <a:buChar char="●"/>
            </a:pPr>
            <a:r>
              <a:rPr lang="en-CA"/>
              <a:t>Collaboration and responsivity is required by all supporters working alongside students with FASD.</a:t>
            </a:r>
            <a:endParaRPr/>
          </a:p>
          <a:p>
            <a:pPr marL="0" lvl="0" indent="0" algn="l" rtl="0">
              <a:spcBef>
                <a:spcPts val="0"/>
              </a:spcBef>
              <a:spcAft>
                <a:spcPts val="0"/>
              </a:spcAft>
              <a:buNone/>
            </a:pPr>
            <a:endParaRPr/>
          </a:p>
        </p:txBody>
      </p:sp>
      <p:sp>
        <p:nvSpPr>
          <p:cNvPr id="519" name="Google Shape;519;g3a21936d47f_0_5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a21936d47f_0_5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3a21936d47f_0_5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a:t>The strengths-based philosophy considers areas of need and strengths too.</a:t>
            </a:r>
            <a:endParaRPr/>
          </a:p>
          <a:p>
            <a:pPr marL="457200" lvl="0" indent="-317500" algn="l" rtl="0">
              <a:spcBef>
                <a:spcPts val="0"/>
              </a:spcBef>
              <a:spcAft>
                <a:spcPts val="0"/>
              </a:spcAft>
              <a:buSzPts val="1400"/>
              <a:buChar char="●"/>
            </a:pPr>
            <a:r>
              <a:rPr lang="en-CA"/>
              <a:t>Remember, everyone has access to different resources, abilities, and strengths, and these strengths can be used to support areas of need and difficulty.</a:t>
            </a:r>
            <a:endParaRPr/>
          </a:p>
          <a:p>
            <a:pPr marL="457200" lvl="0" indent="-317500" algn="l" rtl="0">
              <a:spcBef>
                <a:spcPts val="0"/>
              </a:spcBef>
              <a:spcAft>
                <a:spcPts val="0"/>
              </a:spcAft>
              <a:buSzPts val="1400"/>
              <a:buChar char="●"/>
            </a:pPr>
            <a:r>
              <a:rPr lang="en-CA"/>
              <a:t>The strengths and empowered approach used by THO helps us recognize that all people want to achieve success, however we define that for ourselves.</a:t>
            </a:r>
            <a:endParaRPr/>
          </a:p>
          <a:p>
            <a:pPr marL="457200" lvl="0" indent="-317500" algn="l" rtl="0">
              <a:spcBef>
                <a:spcPts val="0"/>
              </a:spcBef>
              <a:spcAft>
                <a:spcPts val="0"/>
              </a:spcAft>
              <a:buSzPts val="1400"/>
              <a:buChar char="●"/>
            </a:pPr>
            <a:r>
              <a:rPr lang="en-CA"/>
              <a:t>It also helps the client feel their voice is heard throughout the decision-making and intervention process.</a:t>
            </a:r>
            <a:endParaRPr/>
          </a:p>
          <a:p>
            <a:pPr marL="0" lvl="0" indent="0" algn="l" rtl="0">
              <a:spcBef>
                <a:spcPts val="0"/>
              </a:spcBef>
              <a:spcAft>
                <a:spcPts val="0"/>
              </a:spcAft>
              <a:buNone/>
            </a:pPr>
            <a:endParaRPr/>
          </a:p>
        </p:txBody>
      </p:sp>
      <p:sp>
        <p:nvSpPr>
          <p:cNvPr id="529" name="Google Shape;529;g3a21936d47f_0_5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Font typeface="Arial" panose="020B0604020202020204" pitchFamily="34" charset="0"/>
              <a:buChar char="•"/>
            </a:pPr>
            <a:r>
              <a:rPr lang="en-CA" dirty="0"/>
              <a:t>Even beyond our shifting our language, shifting the way we interpret behaviour is a helpful step in supporting people with FASD. All behaviour has a purpose. Behaviour communicates needs. Students act in ways that meet a need, even if the behaviour </a:t>
            </a:r>
            <a:r>
              <a:rPr lang="en-CA" i="1" dirty="0"/>
              <a:t>looks </a:t>
            </a:r>
            <a:r>
              <a:rPr lang="en-CA" i="0" dirty="0"/>
              <a:t>challenging. </a:t>
            </a:r>
          </a:p>
          <a:p>
            <a:pPr marL="457200" marR="0" lvl="0" indent="-228600" algn="l" rtl="0">
              <a:lnSpc>
                <a:spcPct val="100000"/>
              </a:lnSpc>
              <a:spcBef>
                <a:spcPts val="0"/>
              </a:spcBef>
              <a:spcAft>
                <a:spcPts val="0"/>
              </a:spcAft>
              <a:buSzPts val="1400"/>
              <a:buFont typeface="Arial" panose="020B0604020202020204" pitchFamily="34" charset="0"/>
              <a:buChar char="•"/>
            </a:pPr>
            <a:r>
              <a:rPr lang="en-CA" i="0" dirty="0"/>
              <a:t>For example, a student who runs out of a classroom, may be seeking regulation or space. A student who blurts out answers may be trying to stay engaged. A student who shuts down, may be feeling overwhelmed. When we interpret behaviour as communication, we move from reacting to understanding. This approach supports learning and emotional safety for everyone in the classroom. </a:t>
            </a:r>
            <a:endParaRPr lang="en-CA" sz="1200" i="0" dirty="0"/>
          </a:p>
          <a:p>
            <a:pPr marL="457200" marR="0" lvl="0" indent="-228600" algn="l" rtl="0">
              <a:lnSpc>
                <a:spcPct val="100000"/>
              </a:lnSpc>
              <a:spcBef>
                <a:spcPts val="0"/>
              </a:spcBef>
              <a:spcAft>
                <a:spcPts val="0"/>
              </a:spcAft>
              <a:buSzPts val="1400"/>
              <a:buFont typeface="Arial" panose="020B0604020202020204" pitchFamily="34" charset="0"/>
              <a:buChar char="•"/>
            </a:pPr>
            <a:r>
              <a:rPr lang="en-CA" sz="1100" dirty="0"/>
              <a:t>Third, the goal-oriented approach recognizes that all behaviour serves a purpose and that any person’s goals are likely to change overtime. Through identifying the underlying purpose of behaviours, professionals are then able to work with people with FASD to adjust their behaviour and help them navigate achieving their evolving goals in an adaptive way. </a:t>
            </a:r>
            <a:endParaRPr sz="1100" dirty="0"/>
          </a:p>
          <a:p>
            <a:pPr marL="457200" marR="0" lvl="0" indent="-228600" algn="l" rtl="0">
              <a:lnSpc>
                <a:spcPct val="100000"/>
              </a:lnSpc>
              <a:spcBef>
                <a:spcPts val="0"/>
              </a:spcBef>
              <a:spcAft>
                <a:spcPts val="0"/>
              </a:spcAft>
              <a:buSzPts val="1400"/>
              <a:buNone/>
            </a:pPr>
            <a:endParaRPr dirty="0"/>
          </a:p>
        </p:txBody>
      </p:sp>
      <p:sp>
        <p:nvSpPr>
          <p:cNvPr id="456" name="Google Shape;45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CA"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3</a:t>
            </a:fld>
            <a:endParaRPr lang="en-CA"/>
          </a:p>
        </p:txBody>
      </p:sp>
    </p:spTree>
    <p:extLst>
      <p:ext uri="{BB962C8B-B14F-4D97-AF65-F5344CB8AC3E}">
        <p14:creationId xmlns:p14="http://schemas.microsoft.com/office/powerpoint/2010/main" val="965983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a:extLst>
            <a:ext uri="{FF2B5EF4-FFF2-40B4-BE49-F238E27FC236}">
              <a16:creationId xmlns:a16="http://schemas.microsoft.com/office/drawing/2014/main" id="{8CFAC4CB-1E3E-AEB7-F066-C9EC328D2AA5}"/>
            </a:ext>
          </a:extLst>
        </p:cNvPr>
        <p:cNvGrpSpPr/>
        <p:nvPr/>
      </p:nvGrpSpPr>
      <p:grpSpPr>
        <a:xfrm>
          <a:off x="0" y="0"/>
          <a:ext cx="0" cy="0"/>
          <a:chOff x="0" y="0"/>
          <a:chExt cx="0" cy="0"/>
        </a:xfrm>
      </p:grpSpPr>
      <p:sp>
        <p:nvSpPr>
          <p:cNvPr id="1238" name="Google Shape;1238;p58:notes">
            <a:extLst>
              <a:ext uri="{FF2B5EF4-FFF2-40B4-BE49-F238E27FC236}">
                <a16:creationId xmlns:a16="http://schemas.microsoft.com/office/drawing/2014/main" id="{C00ADE17-3E9C-975B-D87A-F0AFCD9C05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58:notes">
            <a:extLst>
              <a:ext uri="{FF2B5EF4-FFF2-40B4-BE49-F238E27FC236}">
                <a16:creationId xmlns:a16="http://schemas.microsoft.com/office/drawing/2014/main" id="{72DDCCD5-58CF-5FB9-2DDA-725CF10059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CA" dirty="0"/>
              <a:t>FASD-CAN has produced a resource that explain that behaviour in individuals with FASD reflects underlying brain-based differences rather than intentional misbehaviour. </a:t>
            </a:r>
          </a:p>
          <a:p>
            <a:pPr marL="171450" lvl="0" indent="-171450" algn="l" rtl="0">
              <a:spcBef>
                <a:spcPts val="0"/>
              </a:spcBef>
              <a:spcAft>
                <a:spcPts val="0"/>
              </a:spcAft>
              <a:buFont typeface="Arial" panose="020B0604020202020204" pitchFamily="34" charset="0"/>
              <a:buChar char="•"/>
            </a:pPr>
            <a:r>
              <a:rPr lang="en-CA" dirty="0"/>
              <a:t>Traditional reward and consequence approaches are often ineffective because they do not address the root causes of behaviour. </a:t>
            </a:r>
          </a:p>
          <a:p>
            <a:pPr marL="171450" lvl="0" indent="-171450" algn="l" rtl="0">
              <a:spcBef>
                <a:spcPts val="0"/>
              </a:spcBef>
              <a:spcAft>
                <a:spcPts val="0"/>
              </a:spcAft>
              <a:buFont typeface="Arial" panose="020B0604020202020204" pitchFamily="34" charset="0"/>
              <a:buChar char="•"/>
            </a:pPr>
            <a:r>
              <a:rPr lang="en-CA" dirty="0"/>
              <a:t>A brain-first approach focuses on understanding why a behaviour occurs and adjusting environments and supports accordingly. </a:t>
            </a:r>
          </a:p>
          <a:p>
            <a:pPr marL="171450" lvl="0" indent="-171450" algn="l" rtl="0">
              <a:spcBef>
                <a:spcPts val="0"/>
              </a:spcBef>
              <a:spcAft>
                <a:spcPts val="0"/>
              </a:spcAft>
              <a:buFont typeface="Arial" panose="020B0604020202020204" pitchFamily="34" charset="0"/>
              <a:buChar char="•"/>
            </a:pPr>
            <a:r>
              <a:rPr lang="en-CA" dirty="0"/>
              <a:t>Shifting from behaviour control to behaviour understanding supports learning, regulation, and long-term success. </a:t>
            </a:r>
          </a:p>
          <a:p>
            <a:pPr marL="171450" lvl="0" indent="-171450" algn="l" rtl="0">
              <a:spcBef>
                <a:spcPts val="0"/>
              </a:spcBef>
              <a:spcAft>
                <a:spcPts val="0"/>
              </a:spcAft>
              <a:buFont typeface="Arial" panose="020B0604020202020204" pitchFamily="34" charset="0"/>
              <a:buChar char="•"/>
            </a:pPr>
            <a:r>
              <a:rPr lang="en-CA" dirty="0"/>
              <a:t>This resource can be found here: </a:t>
            </a:r>
            <a:r>
              <a:rPr lang="en-GB" sz="1200" b="0" i="0" u="sng" strike="noStrike" cap="none" dirty="0">
                <a:solidFill>
                  <a:schemeClr val="dk1"/>
                </a:solidFill>
                <a:effectLst/>
                <a:latin typeface="Calibri"/>
                <a:ea typeface="Calibri"/>
                <a:cs typeface="Calibri"/>
                <a:sym typeface="Calibri"/>
                <a:hlinkClick r:id="rId3"/>
              </a:rPr>
              <a:t>https://assets.nationbuilder.com/fasdcan/pages/6241/attachments/original/1763682912/FASD_and_Looking_Beyond_Behaviourism_-_Information_Sheet.pdf?1763682912</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240" name="Google Shape;1240;p58:notes">
            <a:extLst>
              <a:ext uri="{FF2B5EF4-FFF2-40B4-BE49-F238E27FC236}">
                <a16:creationId xmlns:a16="http://schemas.microsoft.com/office/drawing/2014/main" id="{7FDF0282-0BA8-3D16-0BC2-78B0E162F5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95219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buFont typeface="Arial" panose="020B0604020202020204" pitchFamily="34" charset="0"/>
              <a:buChar char="•"/>
            </a:pPr>
            <a:r>
              <a:rPr lang="en-US" sz="1200" b="1" dirty="0">
                <a:solidFill>
                  <a:schemeClr val="dk1"/>
                </a:solidFill>
                <a:latin typeface="+mn-lt"/>
                <a:ea typeface="Calibri"/>
                <a:cs typeface="Calibri"/>
                <a:sym typeface="Calibri"/>
              </a:rPr>
              <a:t>FASD is a spectrum disorder, so there is a wide range of impacts that can occur from prenatal alcohol exposure.</a:t>
            </a:r>
            <a:r>
              <a:rPr lang="en-US" sz="1200" dirty="0">
                <a:solidFill>
                  <a:schemeClr val="dk1"/>
                </a:solidFill>
                <a:latin typeface="+mn-lt"/>
                <a:ea typeface="Calibri"/>
                <a:cs typeface="Calibri"/>
                <a:sym typeface="Calibri"/>
              </a:rPr>
              <a:t> These impacts are lifelong but can be mitigated with appropriate supports. The type and need for supports that an individual with FASD experiences will vary across the life span.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b="1" dirty="0">
                <a:solidFill>
                  <a:schemeClr val="dk1"/>
                </a:solidFill>
                <a:latin typeface="+mn-lt"/>
                <a:ea typeface="Calibri"/>
                <a:cs typeface="Calibri"/>
                <a:sym typeface="Calibri"/>
              </a:rPr>
              <a:t>FASD is often considered a “hidden” disability because there are rarely visible indicators of disability.</a:t>
            </a:r>
            <a:r>
              <a:rPr lang="en-US" sz="1200" dirty="0">
                <a:solidFill>
                  <a:schemeClr val="dk1"/>
                </a:solidFill>
                <a:latin typeface="+mn-lt"/>
                <a:ea typeface="Calibri"/>
                <a:cs typeface="Calibri"/>
                <a:sym typeface="Calibri"/>
              </a:rPr>
              <a:t> Less than 10% of individuals with FASD have the facial characteristics that are associated with prenatal alcohol exposure (i.e., called sentinel facial features). </a:t>
            </a:r>
          </a:p>
          <a:p>
            <a:pPr marL="0" lvl="0" indent="0" algn="l" rtl="0">
              <a:lnSpc>
                <a:spcPct val="100000"/>
              </a:lnSpc>
              <a:spcBef>
                <a:spcPts val="0"/>
              </a:spcBef>
              <a:spcAft>
                <a:spcPts val="0"/>
              </a:spcAft>
              <a:buSzPts val="1400"/>
              <a:buNone/>
            </a:pP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dirty="0"/>
              <a:t>It is important to note that the use of terms such as “invisible” or “hidden” have the potential to invalidate and stigmatize people with FASD and their families. However, many individuals with living experience choose to refer to FASD as an “invisible” disability. Respect should be given to how people with living experience choose to describe their own lives and disability.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31</a:t>
            </a:fld>
            <a:endParaRPr lang="en-CA"/>
          </a:p>
        </p:txBody>
      </p:sp>
    </p:spTree>
    <p:extLst>
      <p:ext uri="{BB962C8B-B14F-4D97-AF65-F5344CB8AC3E}">
        <p14:creationId xmlns:p14="http://schemas.microsoft.com/office/powerpoint/2010/main" val="17414880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Each person with FASD is an individual and has unique strengths and challenges. No two people with FASD are alike, but challenges may include: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Learning and memory (long-term processing)</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Speech and language problems (receptive and expressive communication)</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Attention and </a:t>
            </a:r>
            <a:r>
              <a:rPr lang="en-US" sz="1200" dirty="0" err="1">
                <a:solidFill>
                  <a:schemeClr val="dk1"/>
                </a:solidFill>
                <a:latin typeface="+mn-lt"/>
                <a:ea typeface="Calibri"/>
                <a:cs typeface="Calibri"/>
                <a:sym typeface="Calibri"/>
              </a:rPr>
              <a:t>Behaviour</a:t>
            </a:r>
            <a:r>
              <a:rPr lang="en-US" sz="1200" dirty="0">
                <a:solidFill>
                  <a:schemeClr val="dk1"/>
                </a:solidFill>
                <a:latin typeface="+mn-lt"/>
                <a:ea typeface="Calibri"/>
                <a:cs typeface="Calibri"/>
                <a:sym typeface="Calibri"/>
              </a:rPr>
              <a:t> can include short attention span, impulsive </a:t>
            </a:r>
            <a:r>
              <a:rPr lang="en-US" sz="1200" dirty="0" err="1">
                <a:solidFill>
                  <a:schemeClr val="dk1"/>
                </a:solidFill>
                <a:latin typeface="+mn-lt"/>
                <a:ea typeface="Calibri"/>
                <a:cs typeface="Calibri"/>
                <a:sym typeface="Calibri"/>
              </a:rPr>
              <a:t>behaviour</a:t>
            </a:r>
            <a:r>
              <a:rPr lang="en-US" sz="1200" dirty="0">
                <a:solidFill>
                  <a:schemeClr val="dk1"/>
                </a:solidFill>
                <a:latin typeface="+mn-lt"/>
                <a:ea typeface="Calibri"/>
                <a:cs typeface="Calibri"/>
                <a:sym typeface="Calibri"/>
              </a:rPr>
              <a:t>, easily overwhelmed</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Social competency (poor grasp of social rules and expectations)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Sensory Processing (hearing, vision, touch, smell)</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Physical health (coordination and motor difficulties, organ defects, skeletal abnormalities)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Following or participating in conversations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Reading or writing for meaning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Using and understanding expressive/receptive language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Understanding abstract concepts like time and money</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Being impulsive, distracted, overwhelmed</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Making friends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Being sensitive to sounds, visual stimuli, textures, and smells  </a:t>
            </a:r>
            <a:endParaRPr lang="en-US" dirty="0"/>
          </a:p>
          <a:p>
            <a:pPr marL="171450" lvl="0" indent="-95250" algn="l" rtl="0">
              <a:lnSpc>
                <a:spcPct val="100000"/>
              </a:lnSpc>
              <a:spcBef>
                <a:spcPts val="0"/>
              </a:spcBef>
              <a:spcAft>
                <a:spcPts val="0"/>
              </a:spcAft>
              <a:buClr>
                <a:schemeClr val="dk1"/>
              </a:buClr>
              <a:buSzPts val="1200"/>
              <a:buFont typeface="Arial"/>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People with FASD also have many strengths and skills. They are often reported to be: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Caring</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Friendly, outgoing, affectionate, and likeable</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Hard-working, determined, and persistent</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Chatty and good storytellers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Helpful and generous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Creative and artistic</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Patient, interacts well with, and relates well to children, elderly people, and animals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Non-</a:t>
            </a:r>
            <a:r>
              <a:rPr lang="en-US" sz="1200" dirty="0" err="1">
                <a:solidFill>
                  <a:schemeClr val="dk1"/>
                </a:solidFill>
                <a:latin typeface="+mn-lt"/>
                <a:ea typeface="Calibri"/>
                <a:cs typeface="Calibri"/>
                <a:sym typeface="Calibri"/>
              </a:rPr>
              <a:t>judgemental</a:t>
            </a: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References</a:t>
            </a:r>
          </a:p>
          <a:p>
            <a:pPr marL="0" lvl="0" indent="0" algn="l" rtl="0">
              <a:lnSpc>
                <a:spcPct val="100000"/>
              </a:lnSpc>
              <a:spcBef>
                <a:spcPts val="0"/>
              </a:spcBef>
              <a:spcAft>
                <a:spcPts val="0"/>
              </a:spcAft>
              <a:buSzPts val="1400"/>
              <a:buNone/>
            </a:pPr>
            <a:endParaRPr lang="en-US" sz="1200" dirty="0">
              <a:solidFill>
                <a:schemeClr val="dk1"/>
              </a:solidFill>
              <a:latin typeface="+mn-lt"/>
              <a:ea typeface="Calibri"/>
              <a:cs typeface="Calibri"/>
              <a:sym typeface="Calibri"/>
            </a:endParaRPr>
          </a:p>
          <a:p>
            <a:r>
              <a:rPr lang="en-US" sz="1200" b="0" i="0" u="none" strike="noStrike" cap="none" dirty="0">
                <a:solidFill>
                  <a:schemeClr val="dk1"/>
                </a:solidFill>
                <a:effectLst/>
                <a:latin typeface="+mn-lt"/>
                <a:ea typeface="Calibri"/>
                <a:cs typeface="Calibri"/>
                <a:sym typeface="Calibri"/>
              </a:rPr>
              <a:t>Cook, J. L., Green, C. R., Lilley, C. M., Anderson, S. M., Baldwin, M. E., Chudley, A. E., Conry, J. L., LeBlanc, N., Loock, C. A., Lutke, J., Mallon, B. F., McFarlane, A. A., Temple, V. K., &amp; Rosales, T. (2016). </a:t>
            </a:r>
            <a:r>
              <a:rPr lang="en-US" sz="1200" b="0" i="1" u="none" strike="noStrike" cap="none" dirty="0">
                <a:solidFill>
                  <a:schemeClr val="dk1"/>
                </a:solidFill>
                <a:effectLst/>
                <a:latin typeface="+mn-lt"/>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mn-lt"/>
                <a:ea typeface="Calibri"/>
                <a:cs typeface="Calibri"/>
                <a:sym typeface="Calibri"/>
              </a:rPr>
              <a:t>. </a:t>
            </a:r>
            <a:r>
              <a:rPr lang="en-US" sz="1200" b="0" i="1" u="none" strike="noStrike" cap="none" dirty="0">
                <a:solidFill>
                  <a:schemeClr val="dk1"/>
                </a:solidFill>
                <a:effectLst/>
                <a:latin typeface="+mn-lt"/>
                <a:ea typeface="Calibri"/>
                <a:cs typeface="Calibri"/>
                <a:sym typeface="Calibri"/>
              </a:rPr>
              <a:t>Canadian Medical Association Journal, 188</a:t>
            </a:r>
            <a:r>
              <a:rPr lang="en-US" sz="1200" b="0" i="0" u="none" strike="noStrike" cap="none" dirty="0">
                <a:solidFill>
                  <a:schemeClr val="dk1"/>
                </a:solidFill>
                <a:effectLst/>
                <a:latin typeface="+mn-lt"/>
                <a:ea typeface="Calibri"/>
                <a:cs typeface="Calibri"/>
                <a:sym typeface="Calibri"/>
              </a:rPr>
              <a:t>(3), 191–197. </a:t>
            </a:r>
            <a:r>
              <a:rPr lang="en-US" sz="1200" b="0" i="0" u="sng" strike="noStrike" cap="none" dirty="0">
                <a:solidFill>
                  <a:schemeClr val="dk1"/>
                </a:solidFill>
                <a:effectLst/>
                <a:latin typeface="+mn-lt"/>
                <a:ea typeface="Calibri"/>
                <a:cs typeface="Calibri"/>
                <a:sym typeface="Calibri"/>
                <a:hlinkClick r:id="rId3"/>
              </a:rPr>
              <a:t>https://www.cmaj.ca/content/188/3/191</a:t>
            </a:r>
            <a:r>
              <a:rPr lang="en-US" sz="1200" b="0" i="0" u="none" strike="noStrike" cap="none" dirty="0">
                <a:solidFill>
                  <a:schemeClr val="dk1"/>
                </a:solidFill>
                <a:effectLst/>
                <a:latin typeface="+mn-lt"/>
                <a:ea typeface="Calibri"/>
                <a:cs typeface="Calibri"/>
                <a:sym typeface="Calibri"/>
              </a:rPr>
              <a:t> </a:t>
            </a:r>
          </a:p>
          <a:p>
            <a:r>
              <a:rPr lang="en-US" sz="1200" b="0" i="0" u="none" strike="noStrike" cap="none" dirty="0">
                <a:solidFill>
                  <a:schemeClr val="dk1"/>
                </a:solidFill>
                <a:effectLst/>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Flannigan, K., Harding, K., Reid, D., &amp; The Family Advisory Committee. (2018). Strength Among Individuals with FASD. </a:t>
            </a:r>
            <a:r>
              <a:rPr lang="en-US" sz="1200" i="1" dirty="0">
                <a:solidFill>
                  <a:schemeClr val="dk1"/>
                </a:solidFill>
                <a:latin typeface="+mn-lt"/>
                <a:ea typeface="Calibri"/>
                <a:cs typeface="Calibri"/>
                <a:sym typeface="Calibri"/>
              </a:rPr>
              <a:t>Canada FASD Research Network.</a:t>
            </a:r>
            <a:r>
              <a:rPr lang="en-US" sz="1200" dirty="0">
                <a:solidFill>
                  <a:schemeClr val="dk1"/>
                </a:solidFill>
                <a:latin typeface="+mn-lt"/>
                <a:ea typeface="Calibri"/>
                <a:cs typeface="Calibri"/>
                <a:sym typeface="Calibri"/>
              </a:rPr>
              <a:t> </a:t>
            </a:r>
            <a:r>
              <a:rPr lang="en-US" sz="1200" u="sng" dirty="0">
                <a:solidFill>
                  <a:schemeClr val="dk1"/>
                </a:solidFill>
                <a:latin typeface="+mn-lt"/>
                <a:ea typeface="Calibri"/>
                <a:cs typeface="Calibri"/>
                <a:sym typeface="Calibri"/>
                <a:hlinkClick r:id="rId4">
                  <a:extLst>
                    <a:ext uri="{A12FA001-AC4F-418D-AE19-62706E023703}">
                      <ahyp:hlinkClr xmlns:ahyp="http://schemas.microsoft.com/office/drawing/2018/hyperlinkcolor" val="tx"/>
                    </a:ext>
                  </a:extLst>
                </a:hlinkClick>
              </a:rPr>
              <a:t>https://canfasd.ca/wp-content/uploads/2018/10/Strengths-Among-Individuals-with-FASD.pdf</a:t>
            </a:r>
            <a:endParaRPr lang="en-US" sz="1200" u="sng" dirty="0">
              <a:solidFill>
                <a:schemeClr val="dk1"/>
              </a:solidFill>
              <a:latin typeface="+mn-lt"/>
              <a:ea typeface="Calibri"/>
              <a:cs typeface="Calibri"/>
              <a:sym typeface="Calibri"/>
            </a:endParaRPr>
          </a:p>
          <a:p>
            <a:endParaRPr lang="en-US" sz="1200" b="0" i="0" u="sng" strike="noStrike" cap="none" dirty="0">
              <a:solidFill>
                <a:schemeClr val="dk1"/>
              </a:solidFill>
              <a:effectLst/>
              <a:latin typeface="+mn-lt"/>
              <a:ea typeface="Calibri"/>
              <a:cs typeface="Calibri"/>
              <a:sym typeface="Calibri"/>
            </a:endParaRPr>
          </a:p>
          <a:p>
            <a:pPr marL="0" lvl="0" indent="0" algn="l" rtl="0">
              <a:spcBef>
                <a:spcPts val="0"/>
              </a:spcBef>
              <a:spcAft>
                <a:spcPts val="0"/>
              </a:spcAft>
              <a:buNone/>
            </a:pPr>
            <a:endParaRPr lang="en-US" sz="1200" b="1" dirty="0">
              <a:solidFill>
                <a:schemeClr val="dk1"/>
              </a:solidFill>
              <a:latin typeface="+mn-lt"/>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mn-lt"/>
                <a:ea typeface="Calibri"/>
                <a:cs typeface="Calibri"/>
                <a:sym typeface="Calibri"/>
              </a:rPr>
              <a:t>Pei, J., Tremblay, M., McNeil, A., Poole, N., &amp; McFarlane, A. (2017). Neuropsychological aspects of prevention and intervention for FASD in Canada. </a:t>
            </a:r>
            <a:r>
              <a:rPr lang="en-US" sz="1200" b="0" i="1" u="none" strike="noStrike" cap="none" dirty="0">
                <a:solidFill>
                  <a:schemeClr val="dk1"/>
                </a:solidFill>
                <a:effectLst/>
                <a:latin typeface="+mn-lt"/>
                <a:ea typeface="Calibri"/>
                <a:cs typeface="Calibri"/>
                <a:sym typeface="Calibri"/>
              </a:rPr>
              <a:t>Journal of Pediatric Neuropsychology</a:t>
            </a:r>
            <a:r>
              <a:rPr lang="en-US" sz="1200" b="0" i="0" u="none" strike="noStrike" cap="none" dirty="0">
                <a:solidFill>
                  <a:schemeClr val="dk1"/>
                </a:solidFill>
                <a:effectLst/>
                <a:latin typeface="+mn-lt"/>
                <a:ea typeface="Calibri"/>
                <a:cs typeface="Calibri"/>
                <a:sym typeface="Calibri"/>
              </a:rPr>
              <a:t>, </a:t>
            </a:r>
            <a:r>
              <a:rPr lang="en-US" sz="1200" b="0" i="1" u="none" strike="noStrike" cap="none" dirty="0">
                <a:solidFill>
                  <a:schemeClr val="dk1"/>
                </a:solidFill>
                <a:effectLst/>
                <a:latin typeface="+mn-lt"/>
                <a:ea typeface="Calibri"/>
                <a:cs typeface="Calibri"/>
                <a:sym typeface="Calibri"/>
              </a:rPr>
              <a:t>3</a:t>
            </a:r>
            <a:r>
              <a:rPr lang="en-US" sz="1200" b="0" i="0" u="none" strike="noStrike" cap="none" dirty="0">
                <a:solidFill>
                  <a:schemeClr val="dk1"/>
                </a:solidFill>
                <a:effectLst/>
                <a:latin typeface="+mn-lt"/>
                <a:ea typeface="Calibri"/>
                <a:cs typeface="Calibri"/>
                <a:sym typeface="Calibri"/>
              </a:rPr>
              <a:t>(1), 25-37. DOI: 10.1007/s40817-016-0020-1 </a:t>
            </a:r>
          </a:p>
          <a:p>
            <a:pPr marL="0" lvl="0" indent="0" algn="l" rtl="0">
              <a:lnSpc>
                <a:spcPct val="100000"/>
              </a:lnSpc>
              <a:spcBef>
                <a:spcPts val="0"/>
              </a:spcBef>
              <a:spcAft>
                <a:spcPts val="0"/>
              </a:spcAft>
              <a:buSzPts val="1400"/>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SzPts val="1400"/>
              <a:buNone/>
            </a:pPr>
            <a:endParaRPr lang="en-US" dirty="0"/>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32</a:t>
            </a:fld>
            <a:endParaRPr lang="en-CA"/>
          </a:p>
        </p:txBody>
      </p:sp>
    </p:spTree>
    <p:extLst>
      <p:ext uri="{BB962C8B-B14F-4D97-AF65-F5344CB8AC3E}">
        <p14:creationId xmlns:p14="http://schemas.microsoft.com/office/powerpoint/2010/main" val="3445977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2888" y="4400550"/>
            <a:ext cx="6286500" cy="3600450"/>
          </a:xfrm>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Primary disabilities are difficulties that are directly associated with the impacts of prenatal alcohol exposure on the brain and body. These impacts are typically categorized in the following brain domains (read list).</a:t>
            </a:r>
          </a:p>
          <a:p>
            <a:pPr marL="0" lvl="0" indent="0" algn="l" rtl="0">
              <a:lnSpc>
                <a:spcPct val="100000"/>
              </a:lnSpc>
              <a:spcBef>
                <a:spcPts val="0"/>
              </a:spcBef>
              <a:spcAft>
                <a:spcPts val="0"/>
              </a:spcAft>
              <a:buSzPts val="1400"/>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We will discuss each area in more depth over this next section. </a:t>
            </a:r>
            <a:endParaRPr lang="en-US" dirty="0"/>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dirty="0"/>
              <a:t>Reference for this section: </a:t>
            </a:r>
            <a:r>
              <a:rPr lang="en-US" sz="1200" b="0" i="0" u="none" strike="noStrike" cap="none" dirty="0">
                <a:solidFill>
                  <a:schemeClr val="dk1"/>
                </a:solidFill>
                <a:effectLst/>
                <a:latin typeface="+mn-lt"/>
                <a:ea typeface="Calibri"/>
                <a:cs typeface="Calibri"/>
                <a:sym typeface="Calibri"/>
              </a:rPr>
              <a:t>Cook, J. L., Green, C. R., Lilley, C. M., Anderson, S. M., Baldwin, M. E., Chudley, A. E., Conry, J. L., LeBlanc, N., Loock, C. A., Lutke, J., Mallon, B. F., McFarlane, A. A., Temple, V. K., &amp; Rosales, T. (2016). </a:t>
            </a:r>
            <a:r>
              <a:rPr lang="en-US" sz="1200" b="0" i="1" u="none" strike="noStrike" cap="none" dirty="0">
                <a:solidFill>
                  <a:schemeClr val="dk1"/>
                </a:solidFill>
                <a:effectLst/>
                <a:latin typeface="+mn-lt"/>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mn-lt"/>
                <a:ea typeface="Calibri"/>
                <a:cs typeface="Calibri"/>
                <a:sym typeface="Calibri"/>
              </a:rPr>
              <a:t>. </a:t>
            </a:r>
            <a:r>
              <a:rPr lang="en-US" sz="1200" b="0" i="1" u="none" strike="noStrike" cap="none" dirty="0">
                <a:solidFill>
                  <a:schemeClr val="dk1"/>
                </a:solidFill>
                <a:effectLst/>
                <a:latin typeface="+mn-lt"/>
                <a:ea typeface="Calibri"/>
                <a:cs typeface="Calibri"/>
                <a:sym typeface="Calibri"/>
              </a:rPr>
              <a:t>Canadian Medical Association Journal, 188</a:t>
            </a:r>
            <a:r>
              <a:rPr lang="en-US" sz="1200" b="0" i="0" u="none" strike="noStrike" cap="none" dirty="0">
                <a:solidFill>
                  <a:schemeClr val="dk1"/>
                </a:solidFill>
                <a:effectLst/>
                <a:latin typeface="+mn-lt"/>
                <a:ea typeface="Calibri"/>
                <a:cs typeface="Calibri"/>
                <a:sym typeface="Calibri"/>
              </a:rPr>
              <a:t>(3), 191–197. </a:t>
            </a:r>
            <a:r>
              <a:rPr lang="en-US" sz="1200" b="0" i="0" u="sng" strike="noStrike" cap="none" dirty="0">
                <a:solidFill>
                  <a:schemeClr val="dk1"/>
                </a:solidFill>
                <a:effectLst/>
                <a:latin typeface="+mn-lt"/>
                <a:ea typeface="Calibri"/>
                <a:cs typeface="Calibri"/>
                <a:sym typeface="Calibri"/>
                <a:hlinkClick r:id="rId3"/>
              </a:rPr>
              <a:t>https://www.cmaj.ca/content/188/3/191</a:t>
            </a:r>
            <a:r>
              <a:rPr lang="en-US" sz="1200" b="0" i="0" u="none" strike="noStrike" cap="none" dirty="0">
                <a:solidFill>
                  <a:schemeClr val="dk1"/>
                </a:solidFill>
                <a:effectLst/>
                <a:latin typeface="+mn-lt"/>
                <a:ea typeface="Calibri"/>
                <a:cs typeface="Calibri"/>
                <a:sym typeface="Calibri"/>
              </a:rPr>
              <a:t> </a:t>
            </a:r>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33</a:t>
            </a:fld>
            <a:endParaRPr lang="en-CA"/>
          </a:p>
        </p:txBody>
      </p:sp>
    </p:spTree>
    <p:extLst>
      <p:ext uri="{BB962C8B-B14F-4D97-AF65-F5344CB8AC3E}">
        <p14:creationId xmlns:p14="http://schemas.microsoft.com/office/powerpoint/2010/main" val="17636180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Motor Skills </a:t>
            </a:r>
            <a:r>
              <a:rPr lang="en-US" sz="1200" i="0" dirty="0">
                <a:solidFill>
                  <a:schemeClr val="dk1"/>
                </a:solidFill>
                <a:latin typeface="+mn-lt"/>
                <a:ea typeface="Calibri"/>
                <a:cs typeface="Calibri"/>
                <a:sym typeface="Calibri"/>
              </a:rPr>
              <a:t>include the s</a:t>
            </a:r>
            <a:r>
              <a:rPr lang="en-US" sz="1200" dirty="0">
                <a:solidFill>
                  <a:schemeClr val="dk1"/>
                </a:solidFill>
                <a:latin typeface="+mn-lt"/>
                <a:ea typeface="Calibri"/>
                <a:cs typeface="Calibri"/>
                <a:sym typeface="Calibri"/>
              </a:rPr>
              <a:t>pecific movements and actions that take place through coordinating large muscle groups. We usually break these types of actions into two groups: </a:t>
            </a:r>
            <a:r>
              <a:rPr lang="en-US" sz="1200" b="1" i="1" u="none" dirty="0">
                <a:solidFill>
                  <a:schemeClr val="dk1"/>
                </a:solidFill>
                <a:latin typeface="+mn-lt"/>
                <a:ea typeface="Calibri"/>
                <a:cs typeface="Calibri"/>
                <a:sym typeface="Calibri"/>
              </a:rPr>
              <a:t>gross motor skills </a:t>
            </a:r>
            <a:r>
              <a:rPr lang="en-US" sz="1200" dirty="0">
                <a:solidFill>
                  <a:schemeClr val="dk1"/>
                </a:solidFill>
                <a:latin typeface="+mn-lt"/>
                <a:ea typeface="Calibri"/>
                <a:cs typeface="Calibri"/>
                <a:sym typeface="Calibri"/>
              </a:rPr>
              <a:t>that include walking, balancing, and jumping, or </a:t>
            </a:r>
            <a:r>
              <a:rPr lang="en-US" sz="1200" b="1" i="1" dirty="0">
                <a:solidFill>
                  <a:schemeClr val="dk1"/>
                </a:solidFill>
                <a:latin typeface="+mn-lt"/>
                <a:ea typeface="Calibri"/>
                <a:cs typeface="Calibri"/>
                <a:sym typeface="Calibri"/>
              </a:rPr>
              <a:t>fine motor skills </a:t>
            </a:r>
            <a:r>
              <a:rPr lang="en-US" sz="1200" dirty="0">
                <a:solidFill>
                  <a:schemeClr val="dk1"/>
                </a:solidFill>
                <a:latin typeface="+mn-lt"/>
                <a:ea typeface="Calibri"/>
                <a:cs typeface="Calibri"/>
                <a:sym typeface="Calibri"/>
              </a:rPr>
              <a:t>which use smaller muscle groups to create more precise movements, such as writing, and using zippers and buttons. </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in this area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clumsy, careless, or physically aggressive because they are not always aware of their body, something called low body awareness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to be constantly “on the move”, has trouble remaining still.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Leans against things to maintain an upright posture due to low postural stability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writing or awkwardly grasps pens or other objects.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uncomfortable sitting or standing for long periods of time due to differences in muscle tone.</a:t>
            </a:r>
          </a:p>
        </p:txBody>
      </p:sp>
      <p:sp>
        <p:nvSpPr>
          <p:cNvPr id="4" name="Slide Number Placeholder 3"/>
          <p:cNvSpPr>
            <a:spLocks noGrp="1"/>
          </p:cNvSpPr>
          <p:nvPr>
            <p:ph type="sldNum" sz="quarter" idx="5"/>
          </p:nvPr>
        </p:nvSpPr>
        <p:spPr/>
        <p:txBody>
          <a:bodyPr/>
          <a:lstStyle/>
          <a:p>
            <a:fld id="{0777B830-A468-334D-B5A9-BF723E3BFF67}" type="slidenum">
              <a:rPr lang="en-CA" smtClean="0"/>
              <a:t>34</a:t>
            </a:fld>
            <a:endParaRPr lang="en-CA"/>
          </a:p>
        </p:txBody>
      </p:sp>
    </p:spTree>
    <p:extLst>
      <p:ext uri="{BB962C8B-B14F-4D97-AF65-F5344CB8AC3E}">
        <p14:creationId xmlns:p14="http://schemas.microsoft.com/office/powerpoint/2010/main" val="31814925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i="0" dirty="0">
                <a:solidFill>
                  <a:schemeClr val="dk1"/>
                </a:solidFill>
                <a:latin typeface="+mn-lt"/>
                <a:ea typeface="Calibri"/>
                <a:cs typeface="Calibri"/>
                <a:sym typeface="Calibri"/>
              </a:rPr>
              <a:t>People with FASD sometimes have difference in </a:t>
            </a:r>
            <a:r>
              <a:rPr lang="en-US" sz="1200" b="1" i="0" dirty="0">
                <a:solidFill>
                  <a:schemeClr val="dk1"/>
                </a:solidFill>
                <a:latin typeface="+mn-lt"/>
                <a:ea typeface="Calibri"/>
                <a:cs typeface="Calibri"/>
                <a:sym typeface="Calibri"/>
              </a:rPr>
              <a:t>Neuroanatomy/Neurophysiology</a:t>
            </a:r>
            <a:r>
              <a:rPr lang="en-US" sz="1200" i="0" dirty="0">
                <a:solidFill>
                  <a:schemeClr val="dk1"/>
                </a:solidFill>
                <a:latin typeface="+mn-lt"/>
                <a:ea typeface="Calibri"/>
                <a:cs typeface="Calibri"/>
                <a:sym typeface="Calibri"/>
              </a:rPr>
              <a:t>, meaning their Brain Structure and Functioning is different. </a:t>
            </a:r>
          </a:p>
          <a:p>
            <a:pPr marL="628650" lvl="1"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This might include structural abnormalities. Some people with FASD may have seizures as a result.</a:t>
            </a:r>
          </a:p>
          <a:p>
            <a:pPr marL="457200" lvl="1" indent="0" algn="l" rtl="0">
              <a:lnSpc>
                <a:spcPct val="100000"/>
              </a:lnSpc>
              <a:spcBef>
                <a:spcPts val="0"/>
              </a:spcBef>
              <a:spcAft>
                <a:spcPts val="0"/>
              </a:spcAft>
              <a:buClr>
                <a:schemeClr val="dk1"/>
              </a:buClr>
              <a:buSzPts val="1200"/>
              <a:buFont typeface="Arial"/>
              <a:buNone/>
            </a:pPr>
            <a:endParaRPr lang="en-US" dirty="0"/>
          </a:p>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Cognition</a:t>
            </a:r>
            <a:r>
              <a:rPr lang="en-US" sz="1200" i="1" dirty="0">
                <a:solidFill>
                  <a:schemeClr val="dk1"/>
                </a:solidFill>
                <a:latin typeface="+mn-lt"/>
                <a:ea typeface="Calibri"/>
                <a:cs typeface="Calibri"/>
                <a:sym typeface="Calibri"/>
              </a:rPr>
              <a:t> </a:t>
            </a:r>
            <a:r>
              <a:rPr lang="en-US" sz="1200" i="0" dirty="0">
                <a:solidFill>
                  <a:schemeClr val="dk1"/>
                </a:solidFill>
                <a:latin typeface="+mn-lt"/>
                <a:ea typeface="Calibri"/>
                <a:cs typeface="Calibri"/>
                <a:sym typeface="Calibri"/>
              </a:rPr>
              <a:t>refers to our thinking and reasoning skills; how we </a:t>
            </a:r>
            <a:r>
              <a:rPr lang="en-US" sz="1200" dirty="0">
                <a:solidFill>
                  <a:schemeClr val="dk1"/>
                </a:solidFill>
                <a:latin typeface="+mn-lt"/>
                <a:ea typeface="Calibri"/>
                <a:cs typeface="Calibri"/>
                <a:sym typeface="Calibri"/>
              </a:rPr>
              <a:t>think and process information. This domain can include:</a:t>
            </a:r>
          </a:p>
          <a:p>
            <a:pPr marL="17145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1" i="1" dirty="0">
                <a:solidFill>
                  <a:schemeClr val="dk1"/>
                </a:solidFill>
                <a:latin typeface="+mn-lt"/>
                <a:ea typeface="Calibri"/>
                <a:cs typeface="Calibri"/>
                <a:sym typeface="Calibri"/>
              </a:rPr>
              <a:t>verbal comprehension skills</a:t>
            </a:r>
            <a:r>
              <a:rPr lang="en-US" sz="1200" i="0" dirty="0">
                <a:solidFill>
                  <a:schemeClr val="dk1"/>
                </a:solidFill>
                <a:latin typeface="+mn-lt"/>
                <a:ea typeface="Calibri"/>
                <a:cs typeface="Calibri"/>
                <a:sym typeface="Calibri"/>
              </a:rPr>
              <a:t>: our ability</a:t>
            </a:r>
            <a:r>
              <a:rPr lang="en-US" sz="1200" dirty="0">
                <a:solidFill>
                  <a:schemeClr val="dk1"/>
                </a:solidFill>
                <a:latin typeface="+mn-lt"/>
                <a:ea typeface="Calibri"/>
                <a:cs typeface="Calibri"/>
                <a:sym typeface="Calibri"/>
              </a:rPr>
              <a:t> to use and understand language and vocabulary, </a:t>
            </a:r>
          </a:p>
          <a:p>
            <a:pPr marL="17145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1" i="1" dirty="0">
                <a:solidFill>
                  <a:schemeClr val="dk1"/>
                </a:solidFill>
                <a:latin typeface="+mn-lt"/>
                <a:ea typeface="Calibri"/>
                <a:cs typeface="Calibri"/>
                <a:sym typeface="Calibri"/>
              </a:rPr>
              <a:t>fluid or perceptual reasoning: </a:t>
            </a:r>
            <a:r>
              <a:rPr lang="en-US" sz="1200" i="0" dirty="0">
                <a:solidFill>
                  <a:schemeClr val="dk1"/>
                </a:solidFill>
                <a:latin typeface="+mn-lt"/>
                <a:ea typeface="Calibri"/>
                <a:cs typeface="Calibri"/>
                <a:sym typeface="Calibri"/>
              </a:rPr>
              <a:t>our </a:t>
            </a:r>
            <a:r>
              <a:rPr lang="en-US" sz="1200" dirty="0">
                <a:solidFill>
                  <a:schemeClr val="dk1"/>
                </a:solidFill>
                <a:latin typeface="+mn-lt"/>
                <a:ea typeface="Calibri"/>
                <a:cs typeface="Calibri"/>
                <a:sym typeface="Calibri"/>
              </a:rPr>
              <a:t>ability to solve new problems.</a:t>
            </a:r>
          </a:p>
          <a:p>
            <a:pPr marL="17145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1" i="1" dirty="0">
                <a:solidFill>
                  <a:schemeClr val="dk1"/>
                </a:solidFill>
                <a:latin typeface="+mn-lt"/>
                <a:ea typeface="Calibri"/>
                <a:cs typeface="Calibri"/>
                <a:sym typeface="Calibri"/>
              </a:rPr>
              <a:t>processing speed: </a:t>
            </a:r>
            <a:r>
              <a:rPr lang="en-US" sz="1200" b="0" i="0" dirty="0">
                <a:solidFill>
                  <a:schemeClr val="dk1"/>
                </a:solidFill>
                <a:latin typeface="+mn-lt"/>
                <a:ea typeface="Calibri"/>
                <a:cs typeface="Calibri"/>
                <a:sym typeface="Calibri"/>
              </a:rPr>
              <a:t>the </a:t>
            </a:r>
            <a:r>
              <a:rPr lang="en-US" sz="1200" dirty="0">
                <a:solidFill>
                  <a:schemeClr val="dk1"/>
                </a:solidFill>
                <a:latin typeface="+mn-lt"/>
                <a:ea typeface="Calibri"/>
                <a:cs typeface="Calibri"/>
                <a:sym typeface="Calibri"/>
              </a:rPr>
              <a:t>speed with which an individual can take in and respond to information, and </a:t>
            </a:r>
          </a:p>
          <a:p>
            <a:pPr marL="17145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1" i="1" dirty="0">
                <a:solidFill>
                  <a:schemeClr val="dk1"/>
                </a:solidFill>
                <a:latin typeface="+mn-lt"/>
                <a:ea typeface="Calibri"/>
                <a:cs typeface="Calibri"/>
                <a:sym typeface="Calibri"/>
              </a:rPr>
              <a:t>working memory: </a:t>
            </a:r>
            <a:r>
              <a:rPr lang="en-US" sz="1200" dirty="0">
                <a:solidFill>
                  <a:schemeClr val="dk1"/>
                </a:solidFill>
                <a:latin typeface="+mn-lt"/>
                <a:ea typeface="Calibri"/>
                <a:cs typeface="Calibri"/>
                <a:sym typeface="Calibri"/>
              </a:rPr>
              <a:t>an individual’s ability to hold and manipulate information in their mind.</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in this area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“Shuts down” due to difficulty keeping up with learning pace.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Becomes frustrated or shuts down when conversations or questions move quickly or the topic changes rapidly.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Provides one-word answers or seems to “not care” when information is complex or presented too quickly.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Seems mentally fatigued by easy tasks.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Takes longer than expected to answer questions.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Mistakes words when interpreting what others are trying to say.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applying or generalizing new information.</a:t>
            </a:r>
          </a:p>
        </p:txBody>
      </p:sp>
      <p:sp>
        <p:nvSpPr>
          <p:cNvPr id="4" name="Slide Number Placeholder 3"/>
          <p:cNvSpPr>
            <a:spLocks noGrp="1"/>
          </p:cNvSpPr>
          <p:nvPr>
            <p:ph type="sldNum" sz="quarter" idx="5"/>
          </p:nvPr>
        </p:nvSpPr>
        <p:spPr/>
        <p:txBody>
          <a:bodyPr/>
          <a:lstStyle/>
          <a:p>
            <a:fld id="{0777B830-A468-334D-B5A9-BF723E3BFF67}" type="slidenum">
              <a:rPr lang="en-CA" smtClean="0"/>
              <a:t>35</a:t>
            </a:fld>
            <a:endParaRPr lang="en-CA"/>
          </a:p>
        </p:txBody>
      </p:sp>
    </p:spTree>
    <p:extLst>
      <p:ext uri="{BB962C8B-B14F-4D97-AF65-F5344CB8AC3E}">
        <p14:creationId xmlns:p14="http://schemas.microsoft.com/office/powerpoint/2010/main" val="3110480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Language </a:t>
            </a:r>
            <a:r>
              <a:rPr lang="en-US" sz="1200" dirty="0">
                <a:solidFill>
                  <a:schemeClr val="dk1"/>
                </a:solidFill>
                <a:latin typeface="+mn-lt"/>
                <a:ea typeface="Calibri"/>
                <a:cs typeface="Calibri"/>
                <a:sym typeface="Calibri"/>
              </a:rPr>
              <a:t>broadly refers to our ability to communicate effectively, both in terms of understanding other people’s speech, called receptive language, and producing language, called expressive language. It also includes higher-level language skills such as narrative (e.g., story-telling) and complex/abstract comprehension abilities (e.g., understanding sarcasm)</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in this area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Disengages or shuts down when language is too high-level for them to understand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Unable to articulate something they know – meaning they know something but can’t explain or express it to someone else.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Uses “big words” inappropriately/incorrectly.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Can’t provide a coherent or sequential story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Speaks well but has difficulty understanding the meaning of what other people are saying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Takes speech literally; has difficulty understanding sarcasm or abstract topics or language (e.g., metaphors, idioms, analogies)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Nods and appears to understand what is said to them, but does not follow directions, answer the question asked, or otherwise respond appropriately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unable to repeat back information but may not actually understand enough to follow through</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Can physically write, but written work is hard to follow or makes sense of</a:t>
            </a:r>
          </a:p>
        </p:txBody>
      </p:sp>
      <p:sp>
        <p:nvSpPr>
          <p:cNvPr id="4" name="Slide Number Placeholder 3"/>
          <p:cNvSpPr>
            <a:spLocks noGrp="1"/>
          </p:cNvSpPr>
          <p:nvPr>
            <p:ph type="sldNum" sz="quarter" idx="5"/>
          </p:nvPr>
        </p:nvSpPr>
        <p:spPr/>
        <p:txBody>
          <a:bodyPr/>
          <a:lstStyle/>
          <a:p>
            <a:fld id="{0777B830-A468-334D-B5A9-BF723E3BFF67}" type="slidenum">
              <a:rPr lang="en-CA" smtClean="0"/>
              <a:t>36</a:t>
            </a:fld>
            <a:endParaRPr lang="en-CA"/>
          </a:p>
        </p:txBody>
      </p:sp>
    </p:spTree>
    <p:extLst>
      <p:ext uri="{BB962C8B-B14F-4D97-AF65-F5344CB8AC3E}">
        <p14:creationId xmlns:p14="http://schemas.microsoft.com/office/powerpoint/2010/main" val="8820865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with language can also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Nods and appears to understand what is said to them, but does not follow directions, answer the question asked, or otherwise respond appropriately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able to repeat back information but may not actually understand enough to follow through</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Can physically write, but written work is hard to follow or makes sense of</a:t>
            </a:r>
          </a:p>
        </p:txBody>
      </p:sp>
      <p:sp>
        <p:nvSpPr>
          <p:cNvPr id="4" name="Slide Number Placeholder 3"/>
          <p:cNvSpPr>
            <a:spLocks noGrp="1"/>
          </p:cNvSpPr>
          <p:nvPr>
            <p:ph type="sldNum" sz="quarter" idx="5"/>
          </p:nvPr>
        </p:nvSpPr>
        <p:spPr/>
        <p:txBody>
          <a:bodyPr/>
          <a:lstStyle/>
          <a:p>
            <a:fld id="{0777B830-A468-334D-B5A9-BF723E3BFF67}" type="slidenum">
              <a:rPr lang="en-CA" smtClean="0"/>
              <a:t>37</a:t>
            </a:fld>
            <a:endParaRPr lang="en-CA"/>
          </a:p>
        </p:txBody>
      </p:sp>
    </p:spTree>
    <p:extLst>
      <p:ext uri="{BB962C8B-B14F-4D97-AF65-F5344CB8AC3E}">
        <p14:creationId xmlns:p14="http://schemas.microsoft.com/office/powerpoint/2010/main" val="31146326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Academic Achievement </a:t>
            </a:r>
            <a:r>
              <a:rPr lang="en-US" sz="1200" dirty="0">
                <a:solidFill>
                  <a:schemeClr val="dk1"/>
                </a:solidFill>
                <a:latin typeface="+mn-lt"/>
                <a:ea typeface="Calibri"/>
                <a:cs typeface="Calibri"/>
                <a:sym typeface="Calibri"/>
              </a:rPr>
              <a:t>refers to a person’s ability to learn and carry out academic related work, like reading, writing, and math. It can also include applying these skills in everyday contexts (e.g., giving change, telling time). </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in academic achievement can look like: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Difficulty completing tests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Trouble reading and understanding large blocks of written text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Struggles in the areas of literacy, reading, writing, and math</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to ignore written signs or warnings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with concepts involving money like giving back exact change or calculating tax on an item.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with the concept of time (e.g., thinks that 30 days is longer than 3 months because 30 is larger than 3)</a:t>
            </a:r>
          </a:p>
        </p:txBody>
      </p:sp>
      <p:sp>
        <p:nvSpPr>
          <p:cNvPr id="4" name="Slide Number Placeholder 3"/>
          <p:cNvSpPr>
            <a:spLocks noGrp="1"/>
          </p:cNvSpPr>
          <p:nvPr>
            <p:ph type="sldNum" sz="quarter" idx="5"/>
          </p:nvPr>
        </p:nvSpPr>
        <p:spPr/>
        <p:txBody>
          <a:bodyPr/>
          <a:lstStyle/>
          <a:p>
            <a:fld id="{0777B830-A468-334D-B5A9-BF723E3BFF67}" type="slidenum">
              <a:rPr lang="en-CA" smtClean="0"/>
              <a:t>38</a:t>
            </a:fld>
            <a:endParaRPr lang="en-CA"/>
          </a:p>
        </p:txBody>
      </p:sp>
    </p:spTree>
    <p:extLst>
      <p:ext uri="{BB962C8B-B14F-4D97-AF65-F5344CB8AC3E}">
        <p14:creationId xmlns:p14="http://schemas.microsoft.com/office/powerpoint/2010/main" val="18039554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Memory </a:t>
            </a:r>
            <a:r>
              <a:rPr lang="en-US" sz="1200" dirty="0">
                <a:solidFill>
                  <a:schemeClr val="dk1"/>
                </a:solidFill>
                <a:latin typeface="+mn-lt"/>
                <a:ea typeface="Calibri"/>
                <a:cs typeface="Calibri"/>
                <a:sym typeface="Calibri"/>
              </a:rPr>
              <a:t>refers to a person’s ability to take in, store, retain, and retrieve </a:t>
            </a:r>
            <a:r>
              <a:rPr lang="en-US" sz="1200" i="1" dirty="0">
                <a:solidFill>
                  <a:schemeClr val="dk1"/>
                </a:solidFill>
                <a:latin typeface="+mn-lt"/>
                <a:ea typeface="Calibri"/>
                <a:cs typeface="Calibri"/>
                <a:sym typeface="Calibri"/>
              </a:rPr>
              <a:t>verbal</a:t>
            </a:r>
            <a:r>
              <a:rPr lang="en-US" sz="1200" dirty="0">
                <a:solidFill>
                  <a:schemeClr val="dk1"/>
                </a:solidFill>
                <a:latin typeface="+mn-lt"/>
                <a:ea typeface="Calibri"/>
                <a:cs typeface="Calibri"/>
                <a:sym typeface="Calibri"/>
              </a:rPr>
              <a:t> and </a:t>
            </a:r>
            <a:r>
              <a:rPr lang="en-US" sz="1200" i="1" dirty="0">
                <a:solidFill>
                  <a:schemeClr val="dk1"/>
                </a:solidFill>
                <a:latin typeface="+mn-lt"/>
                <a:ea typeface="Calibri"/>
                <a:cs typeface="Calibri"/>
                <a:sym typeface="Calibri"/>
              </a:rPr>
              <a:t>visual </a:t>
            </a:r>
            <a:r>
              <a:rPr lang="en-US" sz="1200" dirty="0">
                <a:solidFill>
                  <a:schemeClr val="dk1"/>
                </a:solidFill>
                <a:latin typeface="+mn-lt"/>
                <a:ea typeface="Calibri"/>
                <a:cs typeface="Calibri"/>
                <a:sym typeface="Calibri"/>
              </a:rPr>
              <a:t>information from their mind, either </a:t>
            </a:r>
            <a:r>
              <a:rPr lang="en-US" sz="1200" i="1" dirty="0">
                <a:solidFill>
                  <a:schemeClr val="dk1"/>
                </a:solidFill>
                <a:latin typeface="+mn-lt"/>
                <a:ea typeface="Calibri"/>
                <a:cs typeface="Calibri"/>
                <a:sym typeface="Calibri"/>
              </a:rPr>
              <a:t>intentionally</a:t>
            </a:r>
            <a:r>
              <a:rPr lang="en-US" sz="1200" dirty="0">
                <a:solidFill>
                  <a:schemeClr val="dk1"/>
                </a:solidFill>
                <a:latin typeface="+mn-lt"/>
                <a:ea typeface="Calibri"/>
                <a:cs typeface="Calibri"/>
                <a:sym typeface="Calibri"/>
              </a:rPr>
              <a:t> (e.g., remembering information for a test) or </a:t>
            </a:r>
            <a:r>
              <a:rPr lang="en-US" sz="1200" i="1" dirty="0">
                <a:solidFill>
                  <a:schemeClr val="dk1"/>
                </a:solidFill>
                <a:latin typeface="+mn-lt"/>
                <a:ea typeface="Calibri"/>
                <a:cs typeface="Calibri"/>
                <a:sym typeface="Calibri"/>
              </a:rPr>
              <a:t>unintentionally</a:t>
            </a:r>
            <a:r>
              <a:rPr lang="en-US" sz="1200" dirty="0">
                <a:solidFill>
                  <a:schemeClr val="dk1"/>
                </a:solidFill>
                <a:latin typeface="+mn-lt"/>
                <a:ea typeface="Calibri"/>
                <a:cs typeface="Calibri"/>
                <a:sym typeface="Calibri"/>
              </a:rPr>
              <a:t> (e.g., ‘remembering’ how to ride a bike)</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with memory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Trouble remembering basic facts.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May need things repeated each day, like repeating instructions, breaking down tasks into smaller chunks, or reminders throughout the day.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Fails to remember important facts about an event, or details they shared with you previously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unable to tell a story from beginning to end in the right sequence of events</a:t>
            </a:r>
          </a:p>
          <a:p>
            <a:pPr marL="171450" lvl="0" indent="-171450">
              <a:buFont typeface="Arial" panose="020B0604020202020204" pitchFamily="34" charset="0"/>
              <a:buChar char="•"/>
            </a:pPr>
            <a:r>
              <a:rPr lang="en-CA" sz="1200" b="1" kern="1200" dirty="0">
                <a:solidFill>
                  <a:schemeClr val="tx1"/>
                </a:solidFill>
                <a:effectLst/>
                <a:latin typeface="+mn-lt"/>
                <a:ea typeface="+mn-ea"/>
                <a:cs typeface="+mn-cs"/>
              </a:rPr>
              <a:t>Confabulation</a:t>
            </a:r>
            <a:r>
              <a:rPr lang="en-CA" sz="1200" kern="1200" dirty="0">
                <a:solidFill>
                  <a:schemeClr val="tx1"/>
                </a:solidFill>
                <a:effectLst/>
                <a:latin typeface="+mn-lt"/>
                <a:ea typeface="+mn-ea"/>
                <a:cs typeface="+mn-cs"/>
              </a:rPr>
              <a:t>: when a person seems to recall details or events that did not happen; appears to lie but is actually ‘filling in’ gaps in memory</a:t>
            </a:r>
          </a:p>
        </p:txBody>
      </p:sp>
      <p:sp>
        <p:nvSpPr>
          <p:cNvPr id="4" name="Slide Number Placeholder 3"/>
          <p:cNvSpPr>
            <a:spLocks noGrp="1"/>
          </p:cNvSpPr>
          <p:nvPr>
            <p:ph type="sldNum" sz="quarter" idx="5"/>
          </p:nvPr>
        </p:nvSpPr>
        <p:spPr/>
        <p:txBody>
          <a:bodyPr/>
          <a:lstStyle/>
          <a:p>
            <a:fld id="{0777B830-A468-334D-B5A9-BF723E3BFF67}" type="slidenum">
              <a:rPr lang="en-CA" smtClean="0"/>
              <a:t>39</a:t>
            </a:fld>
            <a:endParaRPr lang="en-CA"/>
          </a:p>
        </p:txBody>
      </p:sp>
    </p:spTree>
    <p:extLst>
      <p:ext uri="{BB962C8B-B14F-4D97-AF65-F5344CB8AC3E}">
        <p14:creationId xmlns:p14="http://schemas.microsoft.com/office/powerpoint/2010/main" val="1684347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4</a:t>
            </a:fld>
            <a:endParaRPr lang="en-CA"/>
          </a:p>
        </p:txBody>
      </p:sp>
    </p:spTree>
    <p:extLst>
      <p:ext uri="{BB962C8B-B14F-4D97-AF65-F5344CB8AC3E}">
        <p14:creationId xmlns:p14="http://schemas.microsoft.com/office/powerpoint/2010/main" val="13690523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Memory difficulties can also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Doesn’t seem to remember what they have been told, even when they have received the information or explanation multiple times</a:t>
            </a:r>
          </a:p>
          <a:p>
            <a:pPr marL="171450" lvl="0" indent="-171450">
              <a:buFont typeface="Arial" panose="020B0604020202020204" pitchFamily="34" charset="0"/>
              <a:buChar char="•"/>
            </a:pPr>
            <a:r>
              <a:rPr lang="en-CA" sz="1200" b="1" kern="1200" dirty="0">
                <a:solidFill>
                  <a:schemeClr val="tx1"/>
                </a:solidFill>
                <a:effectLst/>
                <a:latin typeface="+mn-lt"/>
                <a:ea typeface="+mn-ea"/>
                <a:cs typeface="+mn-cs"/>
              </a:rPr>
              <a:t>Acquiescence</a:t>
            </a:r>
            <a:r>
              <a:rPr lang="en-CA" sz="1200" kern="1200" dirty="0">
                <a:solidFill>
                  <a:schemeClr val="tx1"/>
                </a:solidFill>
                <a:effectLst/>
                <a:latin typeface="+mn-lt"/>
                <a:ea typeface="+mn-ea"/>
                <a:cs typeface="+mn-cs"/>
              </a:rPr>
              <a:t>: Yields to leading questions or agrees simply because they do not remember</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late or fails to show up to class, work, or other important meetings/events.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Forgets rules or routines, even if they have been repeated often.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Seems defiant because they repeatedly make the same mistakes or land in the same negative situations</a:t>
            </a:r>
          </a:p>
        </p:txBody>
      </p:sp>
      <p:sp>
        <p:nvSpPr>
          <p:cNvPr id="4" name="Slide Number Placeholder 3"/>
          <p:cNvSpPr>
            <a:spLocks noGrp="1"/>
          </p:cNvSpPr>
          <p:nvPr>
            <p:ph type="sldNum" sz="quarter" idx="5"/>
          </p:nvPr>
        </p:nvSpPr>
        <p:spPr/>
        <p:txBody>
          <a:bodyPr/>
          <a:lstStyle/>
          <a:p>
            <a:fld id="{0777B830-A468-334D-B5A9-BF723E3BFF67}" type="slidenum">
              <a:rPr lang="en-CA" smtClean="0"/>
              <a:t>40</a:t>
            </a:fld>
            <a:endParaRPr lang="en-CA"/>
          </a:p>
        </p:txBody>
      </p:sp>
    </p:spTree>
    <p:extLst>
      <p:ext uri="{BB962C8B-B14F-4D97-AF65-F5344CB8AC3E}">
        <p14:creationId xmlns:p14="http://schemas.microsoft.com/office/powerpoint/2010/main" val="20861577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Attention </a:t>
            </a:r>
            <a:r>
              <a:rPr lang="en-US" sz="1200" dirty="0">
                <a:solidFill>
                  <a:schemeClr val="dk1"/>
                </a:solidFill>
                <a:latin typeface="+mn-lt"/>
                <a:ea typeface="Calibri"/>
                <a:cs typeface="Calibri"/>
                <a:sym typeface="Calibri"/>
              </a:rPr>
              <a:t>refers to the process of selectively focusing on something specific in our environment, which involves resisting distractions and irrelevant information. Attention is a critical component of learning and memory. </a:t>
            </a:r>
          </a:p>
          <a:p>
            <a:pPr marL="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mn-lt"/>
                <a:ea typeface="Calibri"/>
                <a:cs typeface="Calibri"/>
                <a:sym typeface="Calibri"/>
              </a:rPr>
              <a:t>It can refer to </a:t>
            </a:r>
            <a:r>
              <a:rPr lang="en-US" sz="1200" i="1" dirty="0">
                <a:solidFill>
                  <a:schemeClr val="dk1"/>
                </a:solidFill>
                <a:latin typeface="+mn-lt"/>
                <a:ea typeface="Calibri"/>
                <a:cs typeface="Calibri"/>
                <a:sym typeface="Calibri"/>
              </a:rPr>
              <a:t>inattention</a:t>
            </a:r>
            <a:r>
              <a:rPr lang="en-US" sz="1200" dirty="0">
                <a:solidFill>
                  <a:schemeClr val="dk1"/>
                </a:solidFill>
                <a:latin typeface="+mn-lt"/>
                <a:ea typeface="Calibri"/>
                <a:cs typeface="Calibri"/>
                <a:sym typeface="Calibri"/>
              </a:rPr>
              <a:t> (difficulty maintaining focus); </a:t>
            </a:r>
            <a:r>
              <a:rPr lang="en-US" sz="1200" i="1" dirty="0">
                <a:solidFill>
                  <a:schemeClr val="dk1"/>
                </a:solidFill>
                <a:latin typeface="+mn-lt"/>
                <a:ea typeface="Calibri"/>
                <a:cs typeface="Calibri"/>
                <a:sym typeface="Calibri"/>
              </a:rPr>
              <a:t>selective</a:t>
            </a:r>
            <a:r>
              <a:rPr lang="en-US" sz="1200" dirty="0">
                <a:solidFill>
                  <a:schemeClr val="dk1"/>
                </a:solidFill>
                <a:latin typeface="+mn-lt"/>
                <a:ea typeface="Calibri"/>
                <a:cs typeface="Calibri"/>
                <a:sym typeface="Calibri"/>
              </a:rPr>
              <a:t> </a:t>
            </a:r>
            <a:r>
              <a:rPr lang="en-US" sz="1200" i="1" dirty="0">
                <a:solidFill>
                  <a:schemeClr val="dk1"/>
                </a:solidFill>
                <a:latin typeface="+mn-lt"/>
                <a:ea typeface="Calibri"/>
                <a:cs typeface="Calibri"/>
                <a:sym typeface="Calibri"/>
              </a:rPr>
              <a:t>attention</a:t>
            </a:r>
            <a:r>
              <a:rPr lang="en-US" sz="1200" dirty="0">
                <a:solidFill>
                  <a:schemeClr val="dk1"/>
                </a:solidFill>
                <a:latin typeface="+mn-lt"/>
                <a:ea typeface="Calibri"/>
                <a:cs typeface="Calibri"/>
                <a:sym typeface="Calibri"/>
              </a:rPr>
              <a:t> (difficulty ignoring visual or auditory stimuli in the environment), or </a:t>
            </a:r>
            <a:r>
              <a:rPr lang="en-US" sz="1200" i="1" dirty="0">
                <a:solidFill>
                  <a:schemeClr val="dk1"/>
                </a:solidFill>
                <a:latin typeface="+mn-lt"/>
                <a:ea typeface="Calibri"/>
                <a:cs typeface="Calibri"/>
                <a:sym typeface="Calibri"/>
              </a:rPr>
              <a:t>sustained</a:t>
            </a:r>
            <a:r>
              <a:rPr lang="en-US" sz="1200" dirty="0">
                <a:solidFill>
                  <a:schemeClr val="dk1"/>
                </a:solidFill>
                <a:latin typeface="+mn-lt"/>
                <a:ea typeface="Calibri"/>
                <a:cs typeface="Calibri"/>
                <a:sym typeface="Calibri"/>
              </a:rPr>
              <a:t> </a:t>
            </a:r>
            <a:r>
              <a:rPr lang="en-US" sz="1200" i="1" dirty="0">
                <a:solidFill>
                  <a:schemeClr val="dk1"/>
                </a:solidFill>
                <a:latin typeface="+mn-lt"/>
                <a:ea typeface="Calibri"/>
                <a:cs typeface="Calibri"/>
                <a:sym typeface="Calibri"/>
              </a:rPr>
              <a:t>attention</a:t>
            </a:r>
            <a:r>
              <a:rPr lang="en-US" sz="1200" dirty="0">
                <a:solidFill>
                  <a:schemeClr val="dk1"/>
                </a:solidFill>
                <a:latin typeface="+mn-lt"/>
                <a:ea typeface="Calibri"/>
                <a:cs typeface="Calibri"/>
                <a:sym typeface="Calibri"/>
              </a:rPr>
              <a:t> (difficulty paying attention for long periods of time) </a:t>
            </a:r>
            <a:endParaRPr lang="en-US" sz="1100" dirty="0">
              <a:solidFill>
                <a:schemeClr val="dk1"/>
              </a:solidFill>
              <a:latin typeface="+mn-lt"/>
              <a:ea typeface="Calibri"/>
              <a:cs typeface="Calibri"/>
              <a:sym typeface="Calibri"/>
            </a:endParaRP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Attention difficulties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restless, distracted, or bored in class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highly focused on one aspect of class, such as the appearance of the teacher, but does not follow what is being said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Wanders out of the classroom during a break</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Waves or acknowledges people they know who is walking by the classroom rather than focusing on what is being said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Frequently requests repetitions or asks, “what?”</a:t>
            </a:r>
          </a:p>
        </p:txBody>
      </p:sp>
      <p:sp>
        <p:nvSpPr>
          <p:cNvPr id="4" name="Slide Number Placeholder 3"/>
          <p:cNvSpPr>
            <a:spLocks noGrp="1"/>
          </p:cNvSpPr>
          <p:nvPr>
            <p:ph type="sldNum" sz="quarter" idx="5"/>
          </p:nvPr>
        </p:nvSpPr>
        <p:spPr/>
        <p:txBody>
          <a:bodyPr/>
          <a:lstStyle/>
          <a:p>
            <a:fld id="{0777B830-A468-334D-B5A9-BF723E3BFF67}" type="slidenum">
              <a:rPr lang="en-CA" smtClean="0"/>
              <a:t>41</a:t>
            </a:fld>
            <a:endParaRPr lang="en-CA"/>
          </a:p>
        </p:txBody>
      </p:sp>
    </p:spTree>
    <p:extLst>
      <p:ext uri="{BB962C8B-B14F-4D97-AF65-F5344CB8AC3E}">
        <p14:creationId xmlns:p14="http://schemas.microsoft.com/office/powerpoint/2010/main" val="16993099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CA" sz="1200" kern="1200" dirty="0">
                <a:solidFill>
                  <a:schemeClr val="tx1"/>
                </a:solidFill>
                <a:effectLst/>
                <a:latin typeface="+mn-lt"/>
                <a:ea typeface="+mn-ea"/>
                <a:cs typeface="+mn-cs"/>
              </a:rPr>
              <a:t>Attention difficulties can also look like: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Struggles to focus when being spoken to, especially in long classes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Seems to mentally fatigue after long periods where sustained attention was required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staying on topic OR becomes highly focused on one aspect of a conversation or a lesson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Becomes distracted and momentarily forget why they are there</a:t>
            </a:r>
          </a:p>
        </p:txBody>
      </p:sp>
      <p:sp>
        <p:nvSpPr>
          <p:cNvPr id="4" name="Slide Number Placeholder 3"/>
          <p:cNvSpPr>
            <a:spLocks noGrp="1"/>
          </p:cNvSpPr>
          <p:nvPr>
            <p:ph type="sldNum" sz="quarter" idx="5"/>
          </p:nvPr>
        </p:nvSpPr>
        <p:spPr/>
        <p:txBody>
          <a:bodyPr/>
          <a:lstStyle/>
          <a:p>
            <a:fld id="{0777B830-A468-334D-B5A9-BF723E3BFF67}" type="slidenum">
              <a:rPr lang="en-CA" smtClean="0"/>
              <a:t>42</a:t>
            </a:fld>
            <a:endParaRPr lang="en-CA"/>
          </a:p>
        </p:txBody>
      </p:sp>
    </p:spTree>
    <p:extLst>
      <p:ext uri="{BB962C8B-B14F-4D97-AF65-F5344CB8AC3E}">
        <p14:creationId xmlns:p14="http://schemas.microsoft.com/office/powerpoint/2010/main" val="31642596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Executive Function, </a:t>
            </a:r>
            <a:r>
              <a:rPr lang="en-US" sz="1200" i="1" dirty="0">
                <a:solidFill>
                  <a:schemeClr val="dk1"/>
                </a:solidFill>
                <a:latin typeface="+mn-lt"/>
                <a:ea typeface="Calibri"/>
                <a:cs typeface="Calibri"/>
                <a:sym typeface="Calibri"/>
              </a:rPr>
              <a:t>including impulse control </a:t>
            </a:r>
            <a:r>
              <a:rPr lang="en-US" sz="1200" dirty="0">
                <a:solidFill>
                  <a:schemeClr val="dk1"/>
                </a:solidFill>
                <a:latin typeface="+mn-lt"/>
                <a:ea typeface="Calibri"/>
                <a:cs typeface="Calibri"/>
                <a:sym typeface="Calibri"/>
              </a:rPr>
              <a:t>involves higher-level thinking skills we use to organize and control our own thoughts and </a:t>
            </a:r>
            <a:r>
              <a:rPr lang="en-US" sz="1200" dirty="0" err="1">
                <a:solidFill>
                  <a:schemeClr val="dk1"/>
                </a:solidFill>
                <a:latin typeface="+mn-lt"/>
                <a:ea typeface="Calibri"/>
                <a:cs typeface="Calibri"/>
                <a:sym typeface="Calibri"/>
              </a:rPr>
              <a:t>behaviours</a:t>
            </a:r>
            <a:r>
              <a:rPr lang="en-US" sz="1200" dirty="0">
                <a:solidFill>
                  <a:schemeClr val="dk1"/>
                </a:solidFill>
                <a:latin typeface="+mn-lt"/>
                <a:ea typeface="Calibri"/>
                <a:cs typeface="Calibri"/>
                <a:sym typeface="Calibri"/>
              </a:rPr>
              <a:t> as part of meeting long-term goals. </a:t>
            </a:r>
          </a:p>
          <a:p>
            <a:pPr marL="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mn-lt"/>
                <a:ea typeface="Calibri"/>
                <a:cs typeface="Calibri"/>
                <a:sym typeface="Calibri"/>
              </a:rPr>
              <a:t>The exact components of executive functioning are sometimes debated, but in an FASD assessment it is examined by looking at working memory, inhibition and impulse control, planning and problem-solving, and cognitive flexibility. Other related and overlapping skills include self-monitoring, organizing and prioritizing, and shifting focus from one area or task to another.</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Challenges with Executive Functioning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Seems squirmy, fidgety, or restless in classes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Behaviour may seem illogical or poorly planned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Struggles to understand abstract concepts, like guilt and innocence.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Doesn’t learn from experience or generalize from situation to situation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Doesn’t understand the consequences of a behaviour, even after repeat explanations.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Unable to connect consequence to their behaviour.</a:t>
            </a:r>
          </a:p>
        </p:txBody>
      </p:sp>
      <p:sp>
        <p:nvSpPr>
          <p:cNvPr id="4" name="Slide Number Placeholder 3"/>
          <p:cNvSpPr>
            <a:spLocks noGrp="1"/>
          </p:cNvSpPr>
          <p:nvPr>
            <p:ph type="sldNum" sz="quarter" idx="5"/>
          </p:nvPr>
        </p:nvSpPr>
        <p:spPr/>
        <p:txBody>
          <a:bodyPr/>
          <a:lstStyle/>
          <a:p>
            <a:fld id="{0777B830-A468-334D-B5A9-BF723E3BFF67}" type="slidenum">
              <a:rPr lang="en-CA" smtClean="0"/>
              <a:t>43</a:t>
            </a:fld>
            <a:endParaRPr lang="en-CA"/>
          </a:p>
        </p:txBody>
      </p:sp>
    </p:spTree>
    <p:extLst>
      <p:ext uri="{BB962C8B-B14F-4D97-AF65-F5344CB8AC3E}">
        <p14:creationId xmlns:p14="http://schemas.microsoft.com/office/powerpoint/2010/main" val="711742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CA" sz="1200" kern="1200" dirty="0">
                <a:solidFill>
                  <a:schemeClr val="tx1"/>
                </a:solidFill>
                <a:effectLst/>
                <a:latin typeface="+mn-lt"/>
                <a:ea typeface="+mn-ea"/>
                <a:cs typeface="+mn-cs"/>
              </a:rPr>
              <a:t>Challenges with executive functioning can also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Denies doing something that they clearly did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to have no remorse or take responsibility for their actions when they’ve done something wrong.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Blurts out statements that seem inappropriate.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Over-explains behaviours or actions.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understanding other people’s perspectives, like their thoughts and feelings. </a:t>
            </a:r>
          </a:p>
        </p:txBody>
      </p:sp>
      <p:sp>
        <p:nvSpPr>
          <p:cNvPr id="4" name="Slide Number Placeholder 3"/>
          <p:cNvSpPr>
            <a:spLocks noGrp="1"/>
          </p:cNvSpPr>
          <p:nvPr>
            <p:ph type="sldNum" sz="quarter" idx="5"/>
          </p:nvPr>
        </p:nvSpPr>
        <p:spPr/>
        <p:txBody>
          <a:bodyPr/>
          <a:lstStyle/>
          <a:p>
            <a:fld id="{0777B830-A468-334D-B5A9-BF723E3BFF67}" type="slidenum">
              <a:rPr lang="en-CA" smtClean="0"/>
              <a:t>44</a:t>
            </a:fld>
            <a:endParaRPr lang="en-CA"/>
          </a:p>
        </p:txBody>
      </p:sp>
    </p:spTree>
    <p:extLst>
      <p:ext uri="{BB962C8B-B14F-4D97-AF65-F5344CB8AC3E}">
        <p14:creationId xmlns:p14="http://schemas.microsoft.com/office/powerpoint/2010/main" val="39820563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Affect Regulation </a:t>
            </a:r>
            <a:r>
              <a:rPr lang="en-US" sz="1200" i="1" dirty="0">
                <a:solidFill>
                  <a:schemeClr val="dk1"/>
                </a:solidFill>
                <a:latin typeface="+mn-lt"/>
                <a:ea typeface="Calibri"/>
                <a:cs typeface="Calibri"/>
                <a:sym typeface="Calibri"/>
              </a:rPr>
              <a:t>(aka, Controlling Emotions) </a:t>
            </a:r>
            <a:r>
              <a:rPr lang="en-US" sz="1200" dirty="0">
                <a:solidFill>
                  <a:schemeClr val="dk1"/>
                </a:solidFill>
                <a:latin typeface="+mn-lt"/>
                <a:ea typeface="Calibri"/>
                <a:cs typeface="Calibri"/>
                <a:sym typeface="Calibri"/>
              </a:rPr>
              <a:t>refers to our ability to change or maintain our feelings or emotions using effortful control to meet the demands of the environment. </a:t>
            </a:r>
          </a:p>
          <a:p>
            <a:pPr marL="0" lvl="0" indent="0" algn="l" rtl="0">
              <a:lnSpc>
                <a:spcPct val="100000"/>
              </a:lnSpc>
              <a:spcBef>
                <a:spcPts val="0"/>
              </a:spcBef>
              <a:spcAft>
                <a:spcPts val="0"/>
              </a:spcAft>
              <a:buClr>
                <a:schemeClr val="dk1"/>
              </a:buClr>
              <a:buSzPts val="1200"/>
              <a:buFont typeface="Arial"/>
              <a:buNone/>
            </a:pPr>
            <a:endParaRPr lang="en-US" sz="1200" dirty="0">
              <a:solidFill>
                <a:schemeClr val="dk1"/>
              </a:solidFill>
              <a:latin typeface="+mn-lt"/>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mn-lt"/>
                <a:ea typeface="Calibri"/>
                <a:cs typeface="Calibri"/>
                <a:sym typeface="Calibri"/>
              </a:rPr>
              <a:t>In an FASD assessment, affect regulation is specific to depressive and anxiety disorders as defined in the </a:t>
            </a:r>
            <a:r>
              <a:rPr lang="en-US" sz="1200" i="1" dirty="0">
                <a:solidFill>
                  <a:schemeClr val="dk1"/>
                </a:solidFill>
                <a:latin typeface="+mn-lt"/>
                <a:ea typeface="Calibri"/>
                <a:cs typeface="Calibri"/>
                <a:sym typeface="Calibri"/>
              </a:rPr>
              <a:t>Diagnostic Statistical Manual of Mental Disorders – 5</a:t>
            </a:r>
            <a:r>
              <a:rPr lang="en-US" sz="1200" i="1" baseline="30000" dirty="0">
                <a:solidFill>
                  <a:schemeClr val="dk1"/>
                </a:solidFill>
                <a:latin typeface="+mn-lt"/>
                <a:ea typeface="Calibri"/>
                <a:cs typeface="Calibri"/>
                <a:sym typeface="Calibri"/>
              </a:rPr>
              <a:t>th</a:t>
            </a:r>
            <a:r>
              <a:rPr lang="en-US" sz="1200" i="1" dirty="0">
                <a:solidFill>
                  <a:schemeClr val="dk1"/>
                </a:solidFill>
                <a:latin typeface="+mn-lt"/>
                <a:ea typeface="Calibri"/>
                <a:cs typeface="Calibri"/>
                <a:sym typeface="Calibri"/>
              </a:rPr>
              <a:t> Edition</a:t>
            </a:r>
            <a:r>
              <a:rPr lang="en-US" sz="1200" dirty="0">
                <a:solidFill>
                  <a:schemeClr val="dk1"/>
                </a:solidFill>
                <a:latin typeface="+mn-lt"/>
                <a:ea typeface="Calibri"/>
                <a:cs typeface="Calibri"/>
                <a:sym typeface="Calibri"/>
              </a:rPr>
              <a:t> (DSM-5).</a:t>
            </a:r>
            <a:endParaRPr lang="en-CA" sz="1200" kern="1200" dirty="0">
              <a:solidFill>
                <a:schemeClr val="tx1"/>
              </a:solidFill>
              <a:effectLst/>
              <a:latin typeface="+mn-lt"/>
              <a:ea typeface="+mn-ea"/>
              <a:cs typeface="+mn-cs"/>
            </a:endParaRP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Troubles with affect regulation can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angry outbursts or laughs hysterically during a lesson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overly defensive, jumpy, or detached.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Becomes easily frustrated or overwhelmed.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to lack energy, motivation, or shows disregard for or disinterest in school or work.</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Lashes out or reacts strongly and disproportionately to the situation or event.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easily triggered and quick to escalate. </a:t>
            </a:r>
          </a:p>
        </p:txBody>
      </p:sp>
      <p:sp>
        <p:nvSpPr>
          <p:cNvPr id="4" name="Slide Number Placeholder 3"/>
          <p:cNvSpPr>
            <a:spLocks noGrp="1"/>
          </p:cNvSpPr>
          <p:nvPr>
            <p:ph type="sldNum" sz="quarter" idx="5"/>
          </p:nvPr>
        </p:nvSpPr>
        <p:spPr/>
        <p:txBody>
          <a:bodyPr/>
          <a:lstStyle/>
          <a:p>
            <a:fld id="{0777B830-A468-334D-B5A9-BF723E3BFF67}" type="slidenum">
              <a:rPr lang="en-CA" smtClean="0"/>
              <a:t>45</a:t>
            </a:fld>
            <a:endParaRPr lang="en-CA"/>
          </a:p>
        </p:txBody>
      </p:sp>
    </p:spTree>
    <p:extLst>
      <p:ext uri="{BB962C8B-B14F-4D97-AF65-F5344CB8AC3E}">
        <p14:creationId xmlns:p14="http://schemas.microsoft.com/office/powerpoint/2010/main" val="8554660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CA" sz="1200" kern="1200" dirty="0">
                <a:solidFill>
                  <a:schemeClr val="tx1"/>
                </a:solidFill>
                <a:effectLst/>
                <a:latin typeface="+mn-lt"/>
                <a:ea typeface="+mn-ea"/>
                <a:cs typeface="+mn-cs"/>
              </a:rPr>
              <a:t>Difficulties with Affect Regulation can also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Feels trapped and panics when they cannot physically ‘get out’ of a distressing or uncomfortable situation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Responds inappropriately to good or bad news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Abruptly ends conversations or physically leaves or needs to ‘get away’ when uncomfortable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Complains of chest or stomach discomfort or breathing difficulties not related to an obvious injury (i.e., physical symptoms of anxiety or depression)</a:t>
            </a:r>
          </a:p>
        </p:txBody>
      </p:sp>
      <p:sp>
        <p:nvSpPr>
          <p:cNvPr id="4" name="Slide Number Placeholder 3"/>
          <p:cNvSpPr>
            <a:spLocks noGrp="1"/>
          </p:cNvSpPr>
          <p:nvPr>
            <p:ph type="sldNum" sz="quarter" idx="5"/>
          </p:nvPr>
        </p:nvSpPr>
        <p:spPr/>
        <p:txBody>
          <a:bodyPr/>
          <a:lstStyle/>
          <a:p>
            <a:fld id="{0777B830-A468-334D-B5A9-BF723E3BFF67}" type="slidenum">
              <a:rPr lang="en-CA" smtClean="0"/>
              <a:t>46</a:t>
            </a:fld>
            <a:endParaRPr lang="en-CA"/>
          </a:p>
        </p:txBody>
      </p:sp>
    </p:spTree>
    <p:extLst>
      <p:ext uri="{BB962C8B-B14F-4D97-AF65-F5344CB8AC3E}">
        <p14:creationId xmlns:p14="http://schemas.microsoft.com/office/powerpoint/2010/main" val="31613625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200"/>
              <a:buFont typeface="Arial"/>
              <a:buNone/>
            </a:pPr>
            <a:r>
              <a:rPr lang="en-US" sz="1200" b="1" i="1" dirty="0">
                <a:solidFill>
                  <a:schemeClr val="dk1"/>
                </a:solidFill>
                <a:latin typeface="+mn-lt"/>
                <a:ea typeface="Calibri"/>
                <a:cs typeface="Calibri"/>
                <a:sym typeface="Calibri"/>
              </a:rPr>
              <a:t>Adaptive </a:t>
            </a:r>
            <a:r>
              <a:rPr lang="en-US" sz="1200" b="1" i="1" dirty="0" err="1">
                <a:solidFill>
                  <a:schemeClr val="dk1"/>
                </a:solidFill>
                <a:latin typeface="+mn-lt"/>
                <a:ea typeface="Calibri"/>
                <a:cs typeface="Calibri"/>
                <a:sym typeface="Calibri"/>
              </a:rPr>
              <a:t>Behaviour</a:t>
            </a:r>
            <a:r>
              <a:rPr lang="en-US" sz="1200" b="1" i="1" dirty="0">
                <a:solidFill>
                  <a:schemeClr val="dk1"/>
                </a:solidFill>
                <a:latin typeface="+mn-lt"/>
                <a:ea typeface="Calibri"/>
                <a:cs typeface="Calibri"/>
                <a:sym typeface="Calibri"/>
              </a:rPr>
              <a:t> &amp; Social Competency </a:t>
            </a:r>
            <a:r>
              <a:rPr lang="en-US" sz="1200" dirty="0">
                <a:solidFill>
                  <a:schemeClr val="dk1"/>
                </a:solidFill>
                <a:latin typeface="+mn-lt"/>
                <a:ea typeface="Calibri"/>
                <a:cs typeface="Calibri"/>
                <a:sym typeface="Calibri"/>
              </a:rPr>
              <a:t>are the daily living skills and abilities that are necessary to function socially and practically in the home and community in an age-appropriate manner. They include things like communication, interpersonal skills, self-care, domestic skills, </a:t>
            </a:r>
            <a:r>
              <a:rPr lang="en-US" sz="1200" i="1" dirty="0">
                <a:solidFill>
                  <a:schemeClr val="dk1"/>
                </a:solidFill>
                <a:latin typeface="+mn-lt"/>
                <a:ea typeface="Calibri"/>
                <a:cs typeface="Calibri"/>
                <a:sym typeface="Calibri"/>
              </a:rPr>
              <a:t>functional</a:t>
            </a:r>
            <a:r>
              <a:rPr lang="en-US" sz="1200" dirty="0">
                <a:solidFill>
                  <a:schemeClr val="dk1"/>
                </a:solidFill>
                <a:latin typeface="+mn-lt"/>
                <a:ea typeface="Calibri"/>
                <a:cs typeface="Calibri"/>
                <a:sym typeface="Calibri"/>
              </a:rPr>
              <a:t> academics (e.g., money math), etc.</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Difficulties with Adaptive Functioning &amp; Social Competency can look like: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often peer-pressured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naïve, immature, or overly friendly or trusting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Brags about their negative behaviour or takes full responsibility if co-accused, even when it is self-sabotaging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Appears disrespectful during class (e.g., laughing, waving to friends, interrupting the lesson)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Does not understand social nuances or social cues (e.g., that behaviour in class should be different than behaviour with friends or at home)</a:t>
            </a:r>
          </a:p>
        </p:txBody>
      </p:sp>
      <p:sp>
        <p:nvSpPr>
          <p:cNvPr id="4" name="Slide Number Placeholder 3"/>
          <p:cNvSpPr>
            <a:spLocks noGrp="1"/>
          </p:cNvSpPr>
          <p:nvPr>
            <p:ph type="sldNum" sz="quarter" idx="5"/>
          </p:nvPr>
        </p:nvSpPr>
        <p:spPr/>
        <p:txBody>
          <a:bodyPr/>
          <a:lstStyle/>
          <a:p>
            <a:fld id="{0777B830-A468-334D-B5A9-BF723E3BFF67}" type="slidenum">
              <a:rPr lang="en-CA" smtClean="0"/>
              <a:t>47</a:t>
            </a:fld>
            <a:endParaRPr lang="en-CA"/>
          </a:p>
        </p:txBody>
      </p:sp>
    </p:spTree>
    <p:extLst>
      <p:ext uri="{BB962C8B-B14F-4D97-AF65-F5344CB8AC3E}">
        <p14:creationId xmlns:p14="http://schemas.microsoft.com/office/powerpoint/2010/main" val="35485657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CA" sz="1200" kern="1200" dirty="0">
                <a:solidFill>
                  <a:schemeClr val="tx1"/>
                </a:solidFill>
                <a:effectLst/>
                <a:latin typeface="+mn-lt"/>
                <a:ea typeface="+mn-ea"/>
                <a:cs typeface="+mn-cs"/>
              </a:rPr>
              <a:t>Difficulties with Adaptive Functioning and Social Competency can also look like: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Does not appear to understand the gravity of serious situations, for example they appear to take court lightly.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 eager to please other people, which can result in them doing things like giving inaccurate information in an attempt to answer questions or build relationships.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Lacks physical boundaries or understanding of social nuances and social cues.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Has difficulty independently carrying out day-to-day tasks such as eating, catching the bus, remembering events.</a:t>
            </a:r>
          </a:p>
        </p:txBody>
      </p:sp>
      <p:sp>
        <p:nvSpPr>
          <p:cNvPr id="4" name="Slide Number Placeholder 3"/>
          <p:cNvSpPr>
            <a:spLocks noGrp="1"/>
          </p:cNvSpPr>
          <p:nvPr>
            <p:ph type="sldNum" sz="quarter" idx="5"/>
          </p:nvPr>
        </p:nvSpPr>
        <p:spPr/>
        <p:txBody>
          <a:bodyPr/>
          <a:lstStyle/>
          <a:p>
            <a:fld id="{0777B830-A468-334D-B5A9-BF723E3BFF67}" type="slidenum">
              <a:rPr lang="en-CA" smtClean="0"/>
              <a:t>48</a:t>
            </a:fld>
            <a:endParaRPr lang="en-CA"/>
          </a:p>
        </p:txBody>
      </p:sp>
    </p:spTree>
    <p:extLst>
      <p:ext uri="{BB962C8B-B14F-4D97-AF65-F5344CB8AC3E}">
        <p14:creationId xmlns:p14="http://schemas.microsoft.com/office/powerpoint/2010/main" val="37161494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FASD often goes undiagnosed or misdiagnosed. Areas of need and support are hard to recognize in babies and young children, so individuals with FASD often aren’t diagnosed until they are in school or teenagers. Many receive diagnosis in adulthood.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ALARMS is a tool that may help you identify someone as needing extra support (Conry &amp; FASD, 2000). ALARMS stands for Adaptation, Language, Attention, Reasoning, Memory, Sensory Processing Disorders: </a:t>
            </a:r>
          </a:p>
          <a:p>
            <a:pPr marL="228600" lvl="0" indent="-228600">
              <a:buFont typeface="+mj-lt"/>
              <a:buAutoNum type="arabicPeriod"/>
            </a:pPr>
            <a:r>
              <a:rPr lang="en-CA" sz="1200" b="1" kern="1200" dirty="0">
                <a:solidFill>
                  <a:schemeClr val="tx1"/>
                </a:solidFill>
                <a:effectLst/>
                <a:latin typeface="+mn-lt"/>
                <a:ea typeface="+mn-ea"/>
                <a:cs typeface="+mn-cs"/>
              </a:rPr>
              <a:t>Adaptation </a:t>
            </a:r>
            <a:r>
              <a:rPr lang="en-CA" sz="1200" kern="1200" dirty="0">
                <a:solidFill>
                  <a:schemeClr val="tx1"/>
                </a:solidFill>
                <a:effectLst/>
                <a:latin typeface="+mn-lt"/>
                <a:ea typeface="+mn-ea"/>
                <a:cs typeface="+mn-cs"/>
              </a:rPr>
              <a:t>– Is the </a:t>
            </a:r>
            <a:r>
              <a:rPr lang="en-US" sz="1200" b="0" i="0" kern="1200" dirty="0">
                <a:solidFill>
                  <a:schemeClr val="tx1"/>
                </a:solidFill>
                <a:effectLst/>
                <a:latin typeface="+mn-lt"/>
                <a:ea typeface="+mn-ea"/>
                <a:cs typeface="+mn-cs"/>
              </a:rPr>
              <a:t>effectiveness with which a person relates to the world around them at an age-appropriate level. I</a:t>
            </a:r>
            <a:r>
              <a:rPr lang="en-CA" sz="1200" kern="1200" dirty="0" err="1">
                <a:solidFill>
                  <a:schemeClr val="tx1"/>
                </a:solidFill>
                <a:effectLst/>
                <a:latin typeface="+mn-lt"/>
                <a:ea typeface="+mn-ea"/>
                <a:cs typeface="+mn-cs"/>
              </a:rPr>
              <a:t>ndividuals</a:t>
            </a:r>
            <a:r>
              <a:rPr lang="en-CA" sz="1200" kern="1200" dirty="0">
                <a:solidFill>
                  <a:schemeClr val="tx1"/>
                </a:solidFill>
                <a:effectLst/>
                <a:latin typeface="+mn-lt"/>
                <a:ea typeface="+mn-ea"/>
                <a:cs typeface="+mn-cs"/>
              </a:rPr>
              <a:t> with FASD often struggle getting started or stopping activities. This may look like trouble managing all the transitions happening throughout the day. Unsupervised time can also be really challenging for children and youth with FASD because there is less structure and fewer rules to depend on to guide them.  </a:t>
            </a:r>
          </a:p>
          <a:p>
            <a:pPr marL="228600" lvl="0" indent="-228600">
              <a:buFont typeface="+mj-lt"/>
              <a:buAutoNum type="arabicPeriod"/>
            </a:pPr>
            <a:r>
              <a:rPr lang="en-CA" sz="1200" b="1" kern="1200" dirty="0">
                <a:solidFill>
                  <a:schemeClr val="tx1"/>
                </a:solidFill>
                <a:effectLst/>
                <a:latin typeface="+mn-lt"/>
                <a:ea typeface="+mn-ea"/>
                <a:cs typeface="+mn-cs"/>
              </a:rPr>
              <a:t>Language – </a:t>
            </a:r>
            <a:r>
              <a:rPr lang="en-CA" sz="1200" kern="1200" dirty="0">
                <a:solidFill>
                  <a:schemeClr val="tx1"/>
                </a:solidFill>
                <a:effectLst/>
                <a:latin typeface="+mn-lt"/>
                <a:ea typeface="+mn-ea"/>
                <a:cs typeface="+mn-cs"/>
              </a:rPr>
              <a:t>individuals with FASD are often gifted with expressive language but have trouble with receptive language. Meaning they may sound like they understand an idea or instructions, but their actual understanding may be limited. This may make the child or youth seem older than they are, but at the same point the child may have trouble understanding instructions or completing a task.</a:t>
            </a:r>
          </a:p>
          <a:p>
            <a:pPr marL="228600" lvl="0" indent="-228600">
              <a:buFont typeface="+mj-lt"/>
              <a:buAutoNum type="arabicPeriod"/>
            </a:pPr>
            <a:r>
              <a:rPr lang="en-CA" sz="1200" b="1" kern="1200" dirty="0">
                <a:solidFill>
                  <a:schemeClr val="tx1"/>
                </a:solidFill>
                <a:effectLst/>
                <a:latin typeface="+mn-lt"/>
                <a:ea typeface="+mn-ea"/>
                <a:cs typeface="+mn-cs"/>
              </a:rPr>
              <a:t>Attention –</a:t>
            </a:r>
            <a:r>
              <a:rPr lang="en-CA" sz="1200" kern="1200" dirty="0">
                <a:solidFill>
                  <a:schemeClr val="tx1"/>
                </a:solidFill>
                <a:effectLst/>
                <a:latin typeface="+mn-lt"/>
                <a:ea typeface="+mn-ea"/>
                <a:cs typeface="+mn-cs"/>
              </a:rPr>
              <a:t> People with FASD often have trouble staying focused, finishing tasks, or not being distracted by irrelevant people or ideas. Paying attention to one task can be hard for them. </a:t>
            </a:r>
          </a:p>
          <a:p>
            <a:pPr marL="228600" lvl="0" indent="-228600">
              <a:buFont typeface="+mj-lt"/>
              <a:buAutoNum type="arabicPeriod"/>
            </a:pPr>
            <a:r>
              <a:rPr lang="en-CA" sz="1200" b="1" kern="1200" dirty="0">
                <a:solidFill>
                  <a:schemeClr val="tx1"/>
                </a:solidFill>
                <a:effectLst/>
                <a:latin typeface="+mn-lt"/>
                <a:ea typeface="+mn-ea"/>
                <a:cs typeface="+mn-cs"/>
              </a:rPr>
              <a:t>Reasoning –</a:t>
            </a:r>
            <a:r>
              <a:rPr lang="en-CA" sz="1200" kern="1200" dirty="0">
                <a:solidFill>
                  <a:schemeClr val="tx1"/>
                </a:solidFill>
                <a:effectLst/>
                <a:latin typeface="+mn-lt"/>
                <a:ea typeface="+mn-ea"/>
                <a:cs typeface="+mn-cs"/>
              </a:rPr>
              <a:t> Abstract ideas are hard for people with FASD to understand. They often have trouble with math, science, and reading comprehension, and struggle to understand concepts like time and money. They may understand basic principles, but when it comes time to use that knowledge in a different situation or to solve a new problem, they might struggle. </a:t>
            </a:r>
          </a:p>
          <a:p>
            <a:pPr marL="228600" lvl="0" indent="-228600">
              <a:buFont typeface="+mj-lt"/>
              <a:buAutoNum type="arabicPeriod"/>
            </a:pPr>
            <a:r>
              <a:rPr lang="en-CA" sz="1200" b="1" kern="1200" dirty="0">
                <a:solidFill>
                  <a:schemeClr val="tx1"/>
                </a:solidFill>
                <a:effectLst/>
                <a:latin typeface="+mn-lt"/>
                <a:ea typeface="+mn-ea"/>
                <a:cs typeface="+mn-cs"/>
              </a:rPr>
              <a:t>Memory – </a:t>
            </a:r>
            <a:r>
              <a:rPr lang="en-CA" sz="1200" kern="1200" dirty="0">
                <a:solidFill>
                  <a:schemeClr val="tx1"/>
                </a:solidFill>
                <a:effectLst/>
                <a:latin typeface="+mn-lt"/>
                <a:ea typeface="+mn-ea"/>
                <a:cs typeface="+mn-cs"/>
              </a:rPr>
              <a:t>People with FASD often have memory challenges and will experience gaps or holes in memory. They will often make the same mistakes again, or come back to school on Monday and can’t remember what they learned on Friday</a:t>
            </a:r>
          </a:p>
          <a:p>
            <a:pPr marL="228600" lvl="0" indent="-228600">
              <a:buFont typeface="+mj-lt"/>
              <a:buAutoNum type="arabicPeriod"/>
            </a:pPr>
            <a:r>
              <a:rPr lang="en-CA" sz="1200" b="1" kern="1200" dirty="0">
                <a:solidFill>
                  <a:schemeClr val="tx1"/>
                </a:solidFill>
                <a:effectLst/>
                <a:latin typeface="+mn-lt"/>
                <a:ea typeface="+mn-ea"/>
                <a:cs typeface="+mn-cs"/>
              </a:rPr>
              <a:t>Sensory Processing Difficulties </a:t>
            </a:r>
            <a:r>
              <a:rPr lang="en-CA" sz="1200" kern="1200" dirty="0">
                <a:solidFill>
                  <a:schemeClr val="tx1"/>
                </a:solidFill>
                <a:effectLst/>
                <a:latin typeface="+mn-lt"/>
                <a:ea typeface="+mn-ea"/>
                <a:cs typeface="+mn-cs"/>
              </a:rPr>
              <a:t>– people with FASD often struggle managing sensory input, organization, and output. They may be over or under stimulated in their environments. For some, they may experience sensory overloads, others may stay “tuned-out”.</a:t>
            </a:r>
          </a:p>
          <a:p>
            <a:pPr marL="228600" lvl="0" indent="-228600">
              <a:buFont typeface="+mj-lt"/>
              <a:buAutoNum type="arabicPeriod"/>
            </a:pPr>
            <a:endParaRPr lang="en-CA" sz="1200" b="1" kern="1200" dirty="0">
              <a:solidFill>
                <a:schemeClr val="tx1"/>
              </a:solidFill>
              <a:effectLst/>
              <a:latin typeface="+mn-lt"/>
              <a:ea typeface="+mn-ea"/>
              <a:cs typeface="+mn-cs"/>
            </a:endParaRPr>
          </a:p>
          <a:p>
            <a:pPr marL="0" lvl="0" indent="0">
              <a:buFont typeface="+mj-lt"/>
              <a:buNone/>
            </a:pPr>
            <a:r>
              <a:rPr lang="en-CA" sz="1200" b="0" kern="1200" dirty="0">
                <a:solidFill>
                  <a:schemeClr val="tx1"/>
                </a:solidFill>
                <a:effectLst/>
                <a:latin typeface="+mn-lt"/>
                <a:ea typeface="+mn-ea"/>
                <a:cs typeface="+mn-cs"/>
              </a:rPr>
              <a:t>More information about ALARMS can be found at: https://fasdjustice.ca/media/Alarm.pdf</a:t>
            </a:r>
          </a:p>
        </p:txBody>
      </p:sp>
      <p:sp>
        <p:nvSpPr>
          <p:cNvPr id="4" name="Slide Number Placeholder 3"/>
          <p:cNvSpPr>
            <a:spLocks noGrp="1"/>
          </p:cNvSpPr>
          <p:nvPr>
            <p:ph type="sldNum" sz="quarter" idx="5"/>
          </p:nvPr>
        </p:nvSpPr>
        <p:spPr/>
        <p:txBody>
          <a:bodyPr/>
          <a:lstStyle/>
          <a:p>
            <a:fld id="{0777B830-A468-334D-B5A9-BF723E3BFF67}" type="slidenum">
              <a:rPr lang="en-CA" smtClean="0"/>
              <a:t>49</a:t>
            </a:fld>
            <a:endParaRPr lang="en-CA" dirty="0"/>
          </a:p>
        </p:txBody>
      </p:sp>
    </p:spTree>
    <p:extLst>
      <p:ext uri="{BB962C8B-B14F-4D97-AF65-F5344CB8AC3E}">
        <p14:creationId xmlns:p14="http://schemas.microsoft.com/office/powerpoint/2010/main" val="2654328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This presentation is broken into 8 modules or sections. Today we will cover:</a:t>
            </a:r>
          </a:p>
          <a:p>
            <a:pPr marL="228600" lvl="0" indent="-228600" fontAlgn="base">
              <a:buFont typeface="+mj-lt"/>
              <a:buAutoNum type="arabicPeriod"/>
            </a:pPr>
            <a:r>
              <a:rPr lang="en-CA" sz="1200" kern="1200" dirty="0">
                <a:solidFill>
                  <a:schemeClr val="tx1"/>
                </a:solidFill>
                <a:effectLst/>
                <a:latin typeface="+mn-lt"/>
                <a:ea typeface="+mn-ea"/>
                <a:cs typeface="+mn-cs"/>
              </a:rPr>
              <a:t>What is FASD? </a:t>
            </a:r>
            <a:r>
              <a:rPr lang="en-US"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28600" lvl="0" indent="-228600" fontAlgn="base">
              <a:buFont typeface="+mj-lt"/>
              <a:buAutoNum type="arabicPeriod"/>
            </a:pPr>
            <a:r>
              <a:rPr lang="en-CA" sz="1200" kern="1200" dirty="0">
                <a:solidFill>
                  <a:schemeClr val="tx1"/>
                </a:solidFill>
                <a:effectLst/>
                <a:latin typeface="+mn-lt"/>
                <a:ea typeface="+mn-ea"/>
                <a:cs typeface="+mn-cs"/>
              </a:rPr>
              <a:t>Alcohol and Fetal Development </a:t>
            </a:r>
            <a:r>
              <a:rPr lang="en-US"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28600" lvl="0" indent="-228600" fontAlgn="base">
              <a:buFont typeface="+mj-lt"/>
              <a:buAutoNum type="arabicPeriod"/>
            </a:pPr>
            <a:r>
              <a:rPr lang="en-US" sz="1200" kern="1200" dirty="0">
                <a:solidFill>
                  <a:schemeClr val="tx1"/>
                </a:solidFill>
                <a:effectLst/>
                <a:latin typeface="+mn-lt"/>
                <a:ea typeface="+mn-ea"/>
                <a:cs typeface="+mn-cs"/>
              </a:rPr>
              <a:t>Overview of Needs</a:t>
            </a:r>
            <a:endParaRPr lang="en-CA" sz="1200" kern="1200" dirty="0">
              <a:solidFill>
                <a:schemeClr val="tx1"/>
              </a:solidFill>
              <a:effectLst/>
              <a:latin typeface="+mn-lt"/>
              <a:ea typeface="+mn-ea"/>
              <a:cs typeface="+mn-cs"/>
            </a:endParaRPr>
          </a:p>
          <a:p>
            <a:pPr marL="228600" lvl="0" indent="-228600" fontAlgn="base">
              <a:buFont typeface="+mj-lt"/>
              <a:buAutoNum type="arabicPeriod"/>
            </a:pPr>
            <a:r>
              <a:rPr lang="en-CA" sz="1200" kern="1200" dirty="0">
                <a:solidFill>
                  <a:schemeClr val="tx1"/>
                </a:solidFill>
                <a:effectLst/>
                <a:latin typeface="+mn-lt"/>
                <a:ea typeface="+mn-ea"/>
                <a:cs typeface="+mn-cs"/>
              </a:rPr>
              <a:t>FASD Diagnosis</a:t>
            </a:r>
            <a:r>
              <a:rPr lang="en-US"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28600" lvl="0" indent="-228600" fontAlgn="base">
              <a:buFont typeface="+mj-lt"/>
              <a:buAutoNum type="arabicPeriod"/>
            </a:pPr>
            <a:r>
              <a:rPr lang="en-CA" sz="1200" kern="1200" dirty="0">
                <a:solidFill>
                  <a:schemeClr val="tx1"/>
                </a:solidFill>
                <a:effectLst/>
                <a:latin typeface="+mn-lt"/>
                <a:ea typeface="+mn-ea"/>
                <a:cs typeface="+mn-cs"/>
              </a:rPr>
              <a:t>FASD Interventions</a:t>
            </a:r>
            <a:r>
              <a:rPr lang="en-US"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marL="228600" lvl="0" indent="-228600" fontAlgn="base">
              <a:buFont typeface="+mj-lt"/>
              <a:buAutoNum type="arabicPeriod"/>
            </a:pPr>
            <a:r>
              <a:rPr lang="en-CA" sz="1200" kern="1200" dirty="0">
                <a:solidFill>
                  <a:schemeClr val="tx1"/>
                </a:solidFill>
                <a:effectLst/>
                <a:latin typeface="+mn-lt"/>
                <a:ea typeface="+mn-ea"/>
                <a:cs typeface="+mn-cs"/>
              </a:rPr>
              <a:t>Introduction to FASD Prevention</a:t>
            </a:r>
            <a:r>
              <a:rPr lang="en-US"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fontAlgn="base"/>
            <a:r>
              <a:rPr lang="en-CA" sz="1200" kern="1200" dirty="0">
                <a:solidFill>
                  <a:schemeClr val="tx1"/>
                </a:solidFill>
                <a:effectLst/>
                <a:latin typeface="+mn-lt"/>
                <a:ea typeface="+mn-ea"/>
                <a:cs typeface="+mn-cs"/>
              </a:rPr>
              <a:t> </a:t>
            </a:r>
          </a:p>
          <a:p>
            <a:r>
              <a:rPr lang="en-CA" sz="1200" i="1" kern="1200" dirty="0">
                <a:solidFill>
                  <a:schemeClr val="tx1"/>
                </a:solidFill>
                <a:effectLst/>
                <a:latin typeface="+mn-lt"/>
                <a:ea typeface="+mn-ea"/>
                <a:cs typeface="+mn-cs"/>
              </a:rPr>
              <a:t>As the presenter, you can choose which modules and information to cover based on your allotted time.  </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5</a:t>
            </a:fld>
            <a:endParaRPr lang="en-CA"/>
          </a:p>
        </p:txBody>
      </p:sp>
    </p:spTree>
    <p:extLst>
      <p:ext uri="{BB962C8B-B14F-4D97-AF65-F5344CB8AC3E}">
        <p14:creationId xmlns:p14="http://schemas.microsoft.com/office/powerpoint/2010/main" val="7181836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When an individual with FASD does not receive the right kind of supports that meet their unique areas of strength and need, they can experience increased challenges in several important areas of life</a:t>
            </a:r>
            <a:r>
              <a:rPr lang="en-CA" sz="1200" kern="1200" dirty="0">
                <a:solidFill>
                  <a:schemeClr val="tx1"/>
                </a:solidFill>
                <a:effectLst/>
                <a:latin typeface="+mn-lt"/>
                <a:ea typeface="+mn-ea"/>
                <a:cs typeface="+mn-cs"/>
              </a:rPr>
              <a:t>. With appropriate supports, areas of need can be seen as potential areas for intervention, which can include: independence, mental health and substance use, academic achievement and skill building, housing, employment, and interactions with the legal system. </a:t>
            </a: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People with FASD often experience a wide array of areas of strength and need. Intervention support must consider </a:t>
            </a:r>
            <a:r>
              <a:rPr lang="en-CA" sz="1200" b="1" i="1" kern="1200" dirty="0">
                <a:solidFill>
                  <a:schemeClr val="tx1"/>
                </a:solidFill>
                <a:effectLst/>
                <a:latin typeface="+mn-lt"/>
                <a:ea typeface="+mn-ea"/>
                <a:cs typeface="+mn-cs"/>
              </a:rPr>
              <a:t>both</a:t>
            </a:r>
            <a:r>
              <a:rPr lang="en-CA" sz="1200" b="1" kern="1200" dirty="0">
                <a:solidFill>
                  <a:schemeClr val="tx1"/>
                </a:solidFill>
                <a:effectLst/>
                <a:latin typeface="+mn-lt"/>
                <a:ea typeface="+mn-ea"/>
                <a:cs typeface="+mn-cs"/>
              </a:rPr>
              <a:t> when walking alongside individuals with FASD to achieve healthy outcomes across the lifespan. </a:t>
            </a:r>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50</a:t>
            </a:fld>
            <a:endParaRPr lang="en-CA"/>
          </a:p>
        </p:txBody>
      </p:sp>
    </p:spTree>
    <p:extLst>
      <p:ext uri="{BB962C8B-B14F-4D97-AF65-F5344CB8AC3E}">
        <p14:creationId xmlns:p14="http://schemas.microsoft.com/office/powerpoint/2010/main" val="22052465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Health challenges are extremely common for individuals with FASD. Comorbidity is the presence of two or more health conditions. Researchers have identified 428 possible comorbid conditions co-occurring in individuals with FASD. In fact, it is estimated that at least 90% of people with FASD experience at least one mental health challenge in addition to FASD. Common mental health challenges for people with FASD include: attention deficit hyperactivity disorder, intellectual and learning disorders, mood disorders like depression, anxiety disorders, PTSD, and psychotic disorders.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solidFill>
                  <a:schemeClr val="dk1"/>
                </a:solidFill>
                <a:latin typeface="+mn-lt"/>
                <a:ea typeface="Calibri"/>
                <a:cs typeface="Calibri"/>
                <a:sym typeface="Calibri"/>
              </a:rPr>
              <a:t>In addition to these mental health challenges, individuals with FASD also experience physical health comorbidities, such as problems with the nervous system and senses, hearing and vision difficulties, dental issues, and other congenital conditions and chromosomal differences.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b="1" dirty="0">
                <a:solidFill>
                  <a:schemeClr val="dk1"/>
                </a:solidFill>
                <a:latin typeface="+mn-lt"/>
                <a:ea typeface="Calibri"/>
                <a:cs typeface="Calibri"/>
                <a:sym typeface="Calibri"/>
              </a:rPr>
              <a:t>Comorbidities are extremely common in individuals with FASD because of the range of impacts prenatal alcohol exposure has on a fetus. </a:t>
            </a:r>
          </a:p>
          <a:p>
            <a:pPr marL="0" lvl="0" indent="0" algn="l" rtl="0">
              <a:lnSpc>
                <a:spcPct val="100000"/>
              </a:lnSpc>
              <a:spcBef>
                <a:spcPts val="0"/>
              </a:spcBef>
              <a:spcAft>
                <a:spcPts val="0"/>
              </a:spcAft>
              <a:buSzPts val="1400"/>
              <a:buNone/>
            </a:pPr>
            <a:endParaRPr lang="en-US" b="1" dirty="0"/>
          </a:p>
          <a:p>
            <a:pPr marL="171450" lvl="0" indent="-171450" algn="l" rtl="0">
              <a:lnSpc>
                <a:spcPct val="100000"/>
              </a:lnSpc>
              <a:spcBef>
                <a:spcPts val="0"/>
              </a:spcBef>
              <a:spcAft>
                <a:spcPts val="0"/>
              </a:spcAft>
              <a:buSzPts val="1400"/>
              <a:buFont typeface="Arial" panose="020B0604020202020204" pitchFamily="34" charset="0"/>
              <a:buChar char="•"/>
            </a:pPr>
            <a:r>
              <a:rPr lang="en-US" b="0" dirty="0"/>
              <a:t>For more information regarding supporting mental health you can check out the Mental Health Toolkit: </a:t>
            </a:r>
            <a:r>
              <a:rPr lang="en-US" b="0" u="sng" dirty="0">
                <a:solidFill>
                  <a:schemeClr val="hlink"/>
                </a:solidFill>
                <a:hlinkClick r:id="rId3"/>
              </a:rPr>
              <a:t>https://canfasd.ca/mental-health-toolkit/mental-health-toolkit-introduction/</a:t>
            </a:r>
            <a:endParaRPr lang="en-US" b="0" dirty="0"/>
          </a:p>
          <a:p>
            <a:pPr marL="0" lvl="0" indent="0" algn="l" rtl="0">
              <a:lnSpc>
                <a:spcPct val="100000"/>
              </a:lnSpc>
              <a:spcBef>
                <a:spcPts val="0"/>
              </a:spcBef>
              <a:spcAft>
                <a:spcPts val="0"/>
              </a:spcAft>
              <a:buSzPts val="1400"/>
              <a:buNone/>
            </a:pPr>
            <a:endParaRPr lang="en-US" b="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CanFASD published an Informational Note regarding mental health and individuals with FASD which can be accessed here: </a:t>
            </a:r>
            <a:r>
              <a:rPr lang="en-US" sz="1200" b="0" i="0" u="sng" strike="noStrike" cap="none" dirty="0">
                <a:solidFill>
                  <a:schemeClr val="dk1"/>
                </a:solidFill>
                <a:effectLst/>
                <a:latin typeface="+mn-lt"/>
                <a:ea typeface="Calibri"/>
                <a:cs typeface="Calibri"/>
                <a:sym typeface="Calibri"/>
                <a:hlinkClick r:id="rId4"/>
              </a:rPr>
              <a:t>https://canfasd.ca/wp-content/uploads/publications/Mental-Health-in-FASD-Note.pdf</a:t>
            </a:r>
            <a:r>
              <a:rPr lang="en-US" sz="1200" b="0" i="0" u="none" strike="noStrike" cap="none" dirty="0">
                <a:solidFill>
                  <a:schemeClr val="dk1"/>
                </a:solidFill>
                <a:effectLst/>
                <a:latin typeface="+mn-lt"/>
                <a:ea typeface="Calibri"/>
                <a:cs typeface="Calibri"/>
                <a:sym typeface="Calibri"/>
              </a:rPr>
              <a:t> </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r>
              <a:rPr lang="en-US" b="1" dirty="0"/>
              <a:t>References: </a:t>
            </a:r>
          </a:p>
          <a:p>
            <a:pPr marL="0" lvl="0" indent="0" algn="l" rtl="0">
              <a:lnSpc>
                <a:spcPct val="100000"/>
              </a:lnSpc>
              <a:spcBef>
                <a:spcPts val="0"/>
              </a:spcBef>
              <a:spcAft>
                <a:spcPts val="0"/>
              </a:spcAft>
              <a:buSzPts val="1400"/>
              <a:buNone/>
            </a:pPr>
            <a:endParaRPr lang="en-US"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n-lt"/>
                <a:ea typeface="Calibri"/>
                <a:cs typeface="Calibri"/>
                <a:sym typeface="Calibri"/>
              </a:rPr>
              <a:t>Weyrauch, D., Schwartz, M., Hart, B., Klug, M. G., &amp; Burd, L. (2017). Comorbid mental disorders in fetal alcohol spectrum disorders: A systematic review. Journal of Developmental and Behavioral Pediatrics, 38(4), 283-291. </a:t>
            </a:r>
            <a:r>
              <a:rPr lang="en-US" sz="1200" b="0" i="0" u="none" strike="noStrike" cap="none" dirty="0" err="1">
                <a:solidFill>
                  <a:schemeClr val="dk1"/>
                </a:solidFill>
                <a:effectLst/>
                <a:latin typeface="+mn-lt"/>
                <a:ea typeface="Calibri"/>
                <a:cs typeface="Calibri"/>
                <a:sym typeface="Calibri"/>
              </a:rPr>
              <a:t>doi:http</a:t>
            </a:r>
            <a:r>
              <a:rPr lang="en-US" sz="1200" b="0" i="0" u="none" strike="noStrike" cap="none" dirty="0">
                <a:solidFill>
                  <a:schemeClr val="dk1"/>
                </a:solidFill>
                <a:effectLst/>
                <a:latin typeface="+mn-lt"/>
                <a:ea typeface="Calibri"/>
                <a:cs typeface="Calibri"/>
                <a:sym typeface="Calibri"/>
              </a:rPr>
              <a:t>://dx.doi.org/10.1097/DBP.0000000000000440 </a:t>
            </a:r>
          </a:p>
          <a:p>
            <a:pPr marL="0" lvl="0" indent="0" algn="l" rtl="0">
              <a:lnSpc>
                <a:spcPct val="100000"/>
              </a:lnSpc>
              <a:spcBef>
                <a:spcPts val="0"/>
              </a:spcBef>
              <a:spcAft>
                <a:spcPts val="0"/>
              </a:spcAft>
              <a:buSzPts val="1400"/>
              <a:buNone/>
            </a:pPr>
            <a:endParaRPr lang="en-US" b="1" dirty="0"/>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51</a:t>
            </a:fld>
            <a:endParaRPr lang="en-CA"/>
          </a:p>
        </p:txBody>
      </p:sp>
    </p:spTree>
    <p:extLst>
      <p:ext uri="{BB962C8B-B14F-4D97-AF65-F5344CB8AC3E}">
        <p14:creationId xmlns:p14="http://schemas.microsoft.com/office/powerpoint/2010/main" val="2268131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As a person with FASD continues to grow and develop across the lifespan, so too do their strengths and needs. It is important to consider their unique development alongside their strengths and needs when setting goals and co-creating supports. </a:t>
            </a:r>
          </a:p>
          <a:p>
            <a:endParaRPr lang="en-CA" sz="1200" kern="1200" dirty="0">
              <a:solidFill>
                <a:schemeClr val="tx1"/>
              </a:solidFill>
              <a:effectLst/>
              <a:latin typeface="+mn-lt"/>
              <a:ea typeface="+mn-ea"/>
              <a:cs typeface="+mn-cs"/>
            </a:endParaRPr>
          </a:p>
          <a:p>
            <a:r>
              <a:rPr lang="en-CA" sz="1200" i="1" kern="1200" dirty="0">
                <a:solidFill>
                  <a:schemeClr val="tx1"/>
                </a:solidFill>
                <a:effectLst/>
                <a:latin typeface="+mn-lt"/>
                <a:ea typeface="+mn-ea"/>
                <a:cs typeface="+mn-cs"/>
              </a:rPr>
              <a:t>Facilitators can speak more or less to each age group depending on the audience of each presentation. </a:t>
            </a:r>
          </a:p>
          <a:p>
            <a:endParaRPr lang="en-CA" sz="1200" i="1"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Potential areas for support will vary as a person develops through the lifespan. Here are some areas for support in different ages. </a:t>
            </a:r>
          </a:p>
          <a:p>
            <a:r>
              <a:rPr lang="en-CA" sz="1200" b="1" kern="1200" dirty="0">
                <a:solidFill>
                  <a:schemeClr val="tx1"/>
                </a:solidFill>
                <a:effectLst/>
                <a:latin typeface="+mn-lt"/>
                <a:ea typeface="+mn-ea"/>
                <a:cs typeface="+mn-cs"/>
              </a:rPr>
              <a:t>ECE/Preschool</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Developmental delays in language, motor, and physical growth</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Issues with behavioural regulation, activity level, response to over stimulation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Disordered Sleep patterns</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b="1" kern="1200" dirty="0">
                <a:solidFill>
                  <a:schemeClr val="tx1"/>
                </a:solidFill>
                <a:effectLst/>
                <a:latin typeface="+mn-lt"/>
                <a:ea typeface="+mn-ea"/>
                <a:cs typeface="+mn-cs"/>
              </a:rPr>
              <a:t>Kindergarten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Social difficulties more evident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Overly friendly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Not understanding cues or limits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Language challenges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Issues with behavioural regulation</a:t>
            </a: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Grade</a:t>
            </a:r>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School</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Difficulty shifting from concrete to more abstract concepts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Learning disabilities become evident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Lack of focus, hyperactive, or signs of depression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Social immaturity; difficult making or keeping friends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Lack of understanding of social cues, poor perspective taking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Not learning from consequences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Mood swings and issues with behavioural regulation </a:t>
            </a: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High School/Adolescence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Increasing behavioural and emotional regulation difficulties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Onset of adverse outcomes, such as disrupted school experience, involvement with the law, and sexually inappropriate behaviours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Issues with self-esteem</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Heightened risk of mental health and substance use issues</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Young Adulthood</a:t>
            </a: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Middle/Late Adulthood</a:t>
            </a: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effectLst/>
                <a:latin typeface="+mn-lt"/>
                <a:ea typeface="+mn-ea"/>
                <a:cs typeface="+mn-cs"/>
              </a:rPr>
              <a:t>Strategies will need to be reviewed and revised as the individual grows and changes and throughout transition periods. </a:t>
            </a: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Reference: Flannigan et al., (2022). Responding to the Unique Complexities of Fetal Alcohol Spectrum Disorder. Front. Psychol. </a:t>
            </a:r>
            <a:r>
              <a:rPr lang="pt-BR" sz="1200" kern="1200" dirty="0">
                <a:solidFill>
                  <a:schemeClr val="tx1"/>
                </a:solidFill>
                <a:effectLst/>
                <a:latin typeface="+mn-lt"/>
                <a:ea typeface="+mn-ea"/>
                <a:cs typeface="+mn-cs"/>
              </a:rPr>
              <a:t>12:778471.</a:t>
            </a:r>
          </a:p>
          <a:p>
            <a:pPr marL="0" lvl="0" indent="0">
              <a:buFont typeface="Arial" panose="020B0604020202020204" pitchFamily="34" charset="0"/>
              <a:buNone/>
            </a:pPr>
            <a:r>
              <a:rPr lang="pt-BR" sz="1200" kern="1200" dirty="0">
                <a:solidFill>
                  <a:schemeClr val="tx1"/>
                </a:solidFill>
                <a:effectLst/>
                <a:latin typeface="+mn-lt"/>
                <a:ea typeface="+mn-ea"/>
                <a:cs typeface="+mn-cs"/>
              </a:rPr>
              <a:t>doi: 10.3389/fpsyg.2021.778471 </a:t>
            </a:r>
            <a:r>
              <a:rPr lang="en-CA" sz="1200" kern="1200" dirty="0">
                <a:solidFill>
                  <a:schemeClr val="tx1"/>
                </a:solidFill>
                <a:effectLst/>
                <a:latin typeface="+mn-lt"/>
                <a:ea typeface="+mn-ea"/>
                <a:cs typeface="+mn-cs"/>
              </a:rPr>
              <a:t>https://www.frontiersin.org/journals/psychology/articles/10.3389/fpsyg.2021.778471/full</a:t>
            </a:r>
          </a:p>
          <a:p>
            <a:endParaRPr lang="en-CA"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52</a:t>
            </a:fld>
            <a:endParaRPr lang="en-CA"/>
          </a:p>
        </p:txBody>
      </p:sp>
    </p:spTree>
    <p:extLst>
      <p:ext uri="{BB962C8B-B14F-4D97-AF65-F5344CB8AC3E}">
        <p14:creationId xmlns:p14="http://schemas.microsoft.com/office/powerpoint/2010/main" val="21416859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1" dirty="0">
                <a:solidFill>
                  <a:schemeClr val="dk1"/>
                </a:solidFill>
                <a:latin typeface="+mn-lt"/>
                <a:ea typeface="Calibri"/>
                <a:cs typeface="Calibri"/>
                <a:sym typeface="Calibri"/>
              </a:rPr>
              <a:t>FASD is also associated with a range of physical health issues and is therefore considered a whole-body disorder. </a:t>
            </a:r>
            <a:r>
              <a:rPr lang="en-US" sz="1200" dirty="0">
                <a:solidFill>
                  <a:schemeClr val="dk1"/>
                </a:solidFill>
                <a:latin typeface="+mn-lt"/>
                <a:ea typeface="Calibri"/>
                <a:cs typeface="Calibri"/>
                <a:sym typeface="Calibri"/>
              </a:rPr>
              <a:t>Certain health problems in individuals with FASD may up to 100 times more likely than in the general population. </a:t>
            </a:r>
          </a:p>
          <a:p>
            <a:pPr marL="0" marR="0" lvl="0" indent="0" algn="l" rtl="0">
              <a:lnSpc>
                <a:spcPct val="100000"/>
              </a:lnSpc>
              <a:spcBef>
                <a:spcPts val="0"/>
              </a:spcBef>
              <a:spcAft>
                <a:spcPts val="0"/>
              </a:spcAft>
              <a:buClr>
                <a:schemeClr val="dk1"/>
              </a:buClr>
              <a:buSzPts val="1200"/>
              <a:buFont typeface="Calibri"/>
              <a:buNone/>
            </a:pPr>
            <a:endParaRPr lang="en-US" sz="1200" dirty="0">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dirty="0"/>
              <a:t>Himmelreich, M., Lutke, C. J., &amp; Hargrove, E. T. (2020). The lay of the land: Fetal alcohol spectrum disorder (FASD) as a whole-body diagnosis. In S. L. A. </a:t>
            </a:r>
            <a:r>
              <a:rPr lang="en-US" dirty="0" err="1"/>
              <a:t>Straussner</a:t>
            </a:r>
            <a:r>
              <a:rPr lang="en-US" dirty="0"/>
              <a:t> &amp; C. S. Fewell (Eds.), </a:t>
            </a:r>
            <a:r>
              <a:rPr lang="en-US" i="1" dirty="0"/>
              <a:t>The Routledge handbook of social work and addictive behaviors</a:t>
            </a:r>
            <a:r>
              <a:rPr lang="en-US" dirty="0"/>
              <a:t> (1st ed.). Routledge.</a:t>
            </a:r>
            <a:endParaRPr lang="en-US" sz="1200" dirty="0">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US" sz="1200" dirty="0">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err="1">
                <a:solidFill>
                  <a:schemeClr val="dk1"/>
                </a:solidFill>
                <a:effectLst/>
                <a:latin typeface="+mn-lt"/>
                <a:ea typeface="Calibri"/>
                <a:cs typeface="Calibri"/>
                <a:sym typeface="Calibri"/>
              </a:rPr>
              <a:t>Vanderpeet</a:t>
            </a:r>
            <a:r>
              <a:rPr lang="en-US" sz="1200" b="0" i="0" u="none" strike="noStrike" cap="none" dirty="0">
                <a:solidFill>
                  <a:schemeClr val="dk1"/>
                </a:solidFill>
                <a:effectLst/>
                <a:latin typeface="+mn-lt"/>
                <a:ea typeface="Calibri"/>
                <a:cs typeface="Calibri"/>
                <a:sym typeface="Calibri"/>
              </a:rPr>
              <a:t>, C., Akison, L., Moritz, K., Hayes, N., &amp; Reid, N. (2025). Beyond the Brain: The Physical Health and Whole-Body Impact of Fetal Alcohol Spectrum Disorders. </a:t>
            </a:r>
            <a:r>
              <a:rPr lang="en-US" sz="1200" b="0" i="1" u="none" strike="noStrike" cap="none" dirty="0">
                <a:solidFill>
                  <a:schemeClr val="dk1"/>
                </a:solidFill>
                <a:effectLst/>
                <a:latin typeface="+mn-lt"/>
                <a:ea typeface="Calibri"/>
                <a:cs typeface="Calibri"/>
                <a:sym typeface="Calibri"/>
              </a:rPr>
              <a:t>Alcohol Research: Current Reviews</a:t>
            </a:r>
            <a:r>
              <a:rPr lang="en-US" sz="1200" b="0" i="0" u="none" strike="noStrike" cap="none" dirty="0">
                <a:solidFill>
                  <a:schemeClr val="dk1"/>
                </a:solidFill>
                <a:effectLst/>
                <a:latin typeface="+mn-lt"/>
                <a:ea typeface="Calibri"/>
                <a:cs typeface="Calibri"/>
                <a:sym typeface="Calibri"/>
              </a:rPr>
              <a:t>, </a:t>
            </a:r>
            <a:r>
              <a:rPr lang="en-US" sz="1200" b="0" i="1" u="none" strike="noStrike" cap="none" dirty="0">
                <a:solidFill>
                  <a:schemeClr val="dk1"/>
                </a:solidFill>
                <a:effectLst/>
                <a:latin typeface="+mn-lt"/>
                <a:ea typeface="Calibri"/>
                <a:cs typeface="Calibri"/>
                <a:sym typeface="Calibri"/>
              </a:rPr>
              <a:t>45</a:t>
            </a:r>
            <a:r>
              <a:rPr lang="en-US" sz="1200" b="0" i="0" u="none" strike="noStrike" cap="none" dirty="0">
                <a:solidFill>
                  <a:schemeClr val="dk1"/>
                </a:solidFill>
                <a:effectLst/>
                <a:latin typeface="+mn-lt"/>
                <a:ea typeface="Calibri"/>
                <a:cs typeface="Calibri"/>
                <a:sym typeface="Calibri"/>
              </a:rPr>
              <a:t>(1), 05. </a:t>
            </a:r>
            <a:r>
              <a:rPr lang="en-US" sz="1200" b="0" i="0" u="none" strike="noStrike" cap="none" dirty="0" err="1">
                <a:solidFill>
                  <a:schemeClr val="dk1"/>
                </a:solidFill>
                <a:effectLst/>
                <a:latin typeface="+mn-lt"/>
                <a:ea typeface="Calibri"/>
                <a:cs typeface="Calibri"/>
                <a:sym typeface="Calibri"/>
              </a:rPr>
              <a:t>doi</a:t>
            </a:r>
            <a:r>
              <a:rPr lang="en-US" sz="1200" b="0" i="0" u="none" strike="noStrike" cap="none" dirty="0">
                <a:solidFill>
                  <a:schemeClr val="dk1"/>
                </a:solidFill>
                <a:effectLst/>
                <a:latin typeface="+mn-lt"/>
                <a:ea typeface="Calibri"/>
                <a:cs typeface="Calibri"/>
                <a:sym typeface="Calibri"/>
              </a:rPr>
              <a:t>: </a:t>
            </a:r>
            <a:r>
              <a:rPr lang="en-US" sz="1200" b="0" i="0" u="sng" strike="noStrike" cap="none" dirty="0">
                <a:solidFill>
                  <a:schemeClr val="dk1"/>
                </a:solidFill>
                <a:effectLst/>
                <a:latin typeface="+mn-lt"/>
                <a:ea typeface="Calibri"/>
                <a:cs typeface="Calibri"/>
                <a:sym typeface="Calibri"/>
                <a:hlinkClick r:id="rId3"/>
              </a:rPr>
              <a:t>10.35946/arcr.v45.1.05</a:t>
            </a: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53</a:t>
            </a:fld>
            <a:endParaRPr lang="en-CA"/>
          </a:p>
        </p:txBody>
      </p:sp>
    </p:spTree>
    <p:extLst>
      <p:ext uri="{BB962C8B-B14F-4D97-AF65-F5344CB8AC3E}">
        <p14:creationId xmlns:p14="http://schemas.microsoft.com/office/powerpoint/2010/main" val="846424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Despite these challenges, several factors can protect individuals with FASD and result in more positive outcomes: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Nurturing and stable home - Consistent home environment and attachment figures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Basic needs met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No experience with violence or trauma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Early and effective supports where needed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Be able to access developmental disabilities services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Diagnosed before the age of 6 years</a:t>
            </a:r>
          </a:p>
          <a:p>
            <a:pPr>
              <a:lnSpc>
                <a:spcPct val="90000"/>
              </a:lnSpc>
              <a:spcBef>
                <a:spcPts val="1000"/>
              </a:spcBef>
            </a:pPr>
            <a:endParaRPr lang="en-CA" dirty="0">
              <a:cs typeface="Calibri"/>
            </a:endParaRPr>
          </a:p>
          <a:p>
            <a:pPr>
              <a:lnSpc>
                <a:spcPct val="90000"/>
              </a:lnSpc>
              <a:spcBef>
                <a:spcPts val="1000"/>
              </a:spcBef>
            </a:pPr>
            <a:endParaRPr lang="en-CA" dirty="0">
              <a:cs typeface="Calibri"/>
            </a:endParaRPr>
          </a:p>
          <a:p>
            <a:pPr>
              <a:lnSpc>
                <a:spcPct val="90000"/>
              </a:lnSpc>
              <a:spcBef>
                <a:spcPts val="1000"/>
              </a:spcBef>
            </a:pPr>
            <a:endParaRPr lang="en-CA" dirty="0">
              <a:cs typeface="Calibri"/>
            </a:endParaRPr>
          </a:p>
          <a:p>
            <a:pPr marL="0" marR="0" lvl="0" indent="0" algn="l" defTabSz="914400" rtl="0" eaLnBrk="1" fontAlgn="auto" latinLnBrk="0" hangingPunct="1">
              <a:lnSpc>
                <a:spcPct val="90000"/>
              </a:lnSpc>
              <a:spcBef>
                <a:spcPts val="1000"/>
              </a:spcBef>
              <a:spcAft>
                <a:spcPts val="0"/>
              </a:spcAft>
              <a:buClrTx/>
              <a:buSzTx/>
              <a:buFontTx/>
              <a:buNone/>
              <a:tabLst/>
              <a:defRPr/>
            </a:pPr>
            <a:r>
              <a:rPr lang="en-CA" dirty="0"/>
              <a:t>Ref: AFKA Understanding FASD half day PPT</a:t>
            </a:r>
          </a:p>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New References: </a:t>
            </a:r>
            <a:r>
              <a:rPr lang="en-US" sz="1200" dirty="0">
                <a:solidFill>
                  <a:schemeClr val="dk1"/>
                </a:solidFill>
                <a:latin typeface="+mn-lt"/>
                <a:ea typeface="Calibri"/>
                <a:cs typeface="Calibri"/>
                <a:sym typeface="Calibri"/>
              </a:rPr>
              <a:t>(Flannigan et al., 2020; </a:t>
            </a:r>
            <a:r>
              <a:rPr lang="en-US" dirty="0"/>
              <a:t>Streissguth et al., 2004).</a:t>
            </a:r>
            <a:r>
              <a:rPr lang="en-US" sz="1200" dirty="0">
                <a:solidFill>
                  <a:schemeClr val="dk1"/>
                </a:solidFill>
                <a:latin typeface="+mn-lt"/>
                <a:ea typeface="Calibri"/>
                <a:cs typeface="Calibri"/>
                <a:sym typeface="Calibri"/>
              </a:rPr>
              <a:t> </a:t>
            </a:r>
            <a:endParaRPr lang="en-US" dirty="0"/>
          </a:p>
          <a:p>
            <a:pPr marL="0" marR="0" lvl="0" indent="0" algn="l" defTabSz="914400" rtl="0" eaLnBrk="1" fontAlgn="auto" latinLnBrk="0" hangingPunct="1">
              <a:lnSpc>
                <a:spcPct val="90000"/>
              </a:lnSpc>
              <a:spcBef>
                <a:spcPts val="1000"/>
              </a:spcBef>
              <a:spcAft>
                <a:spcPts val="0"/>
              </a:spcAft>
              <a:buClrTx/>
              <a:buSzTx/>
              <a:buFontTx/>
              <a:buNone/>
              <a:tabLst/>
              <a:defRPr/>
            </a:pPr>
            <a:endParaRPr lang="en-CA" dirty="0">
              <a:cs typeface="Calibri"/>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54</a:t>
            </a:fld>
            <a:endParaRPr lang="en-CA"/>
          </a:p>
        </p:txBody>
      </p:sp>
    </p:spTree>
    <p:extLst>
      <p:ext uri="{BB962C8B-B14F-4D97-AF65-F5344CB8AC3E}">
        <p14:creationId xmlns:p14="http://schemas.microsoft.com/office/powerpoint/2010/main" val="16789060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55</a:t>
            </a:fld>
            <a:endParaRPr lang="en-CA"/>
          </a:p>
        </p:txBody>
      </p:sp>
    </p:spTree>
    <p:extLst>
      <p:ext uri="{BB962C8B-B14F-4D97-AF65-F5344CB8AC3E}">
        <p14:creationId xmlns:p14="http://schemas.microsoft.com/office/powerpoint/2010/main" val="39631487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FASD diagnosis is important for many reasons. Receiving a diagnosis can: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Give individuals, their families, and their caregivers better understanding of disorder and gives them access to increased supports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Identify learning strengths and challenges, which helps develop adaptations and interventions for the individual in school, health services, and employment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Lower direct costs associated with FASD</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Identify parents who may desire and benefit from support with alcohol use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Understanding and learning about their own disability can be empowering for an individual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Facilitate support for transition periods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Create awareness regarding mental health resilience and risks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Reduce guilt and shame for the individual </a:t>
            </a: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The bottom line is early and appropriate supports are key to achieving positive outcomes. Early diagnosis can lead to improved supports. </a:t>
            </a:r>
          </a:p>
        </p:txBody>
      </p:sp>
      <p:sp>
        <p:nvSpPr>
          <p:cNvPr id="4" name="Slide Number Placeholder 3"/>
          <p:cNvSpPr>
            <a:spLocks noGrp="1"/>
          </p:cNvSpPr>
          <p:nvPr>
            <p:ph type="sldNum" sz="quarter" idx="5"/>
          </p:nvPr>
        </p:nvSpPr>
        <p:spPr/>
        <p:txBody>
          <a:bodyPr/>
          <a:lstStyle/>
          <a:p>
            <a:fld id="{0777B830-A468-334D-B5A9-BF723E3BFF67}" type="slidenum">
              <a:rPr lang="en-CA" smtClean="0"/>
              <a:t>56</a:t>
            </a:fld>
            <a:endParaRPr lang="en-CA"/>
          </a:p>
        </p:txBody>
      </p:sp>
    </p:spTree>
    <p:extLst>
      <p:ext uri="{BB962C8B-B14F-4D97-AF65-F5344CB8AC3E}">
        <p14:creationId xmlns:p14="http://schemas.microsoft.com/office/powerpoint/2010/main" val="5114248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FASD diagnosis and assessment also comes with challenges, which is why many individuals can go undiagnosed or misdiagnosed.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There are several challenges associated with FASD assessment diagnosis: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It requires a full assessment by a highly-trained multidisciplinary team of experts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It is cost-intensive, time-intensive, and resource-intensive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There is a lack of consensus amongst experts in the use of screening tools to assess brain domains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Areas of need associated with FASD can overlap with other disabilities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Symptoms are difficult to recognize in infants and young children and may not fully manifest until individuals are in school or have reached their teen years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Confirmation of alcohol exposure during pregnancy can be challenging for individuals who do not know their birth mothers, and some women are reluctant to disclose this information out of shame or fear of stigma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Healthcare professionals may be reluctant to refer individuals and families who are concerned about shame and stigma.</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lgn="l" rtl="0">
              <a:lnSpc>
                <a:spcPct val="100000"/>
              </a:lnSpc>
              <a:spcBef>
                <a:spcPts val="0"/>
              </a:spcBef>
              <a:spcAft>
                <a:spcPts val="0"/>
              </a:spcAft>
              <a:buClr>
                <a:schemeClr val="dk1"/>
              </a:buClr>
              <a:buSzPts val="1200"/>
              <a:buFont typeface="Arial"/>
              <a:buNone/>
            </a:pPr>
            <a:r>
              <a:rPr lang="en-CA" sz="1200" dirty="0">
                <a:solidFill>
                  <a:schemeClr val="dk1"/>
                </a:solidFill>
                <a:latin typeface="+mn-lt"/>
                <a:ea typeface="Calibri"/>
                <a:cs typeface="Calibri"/>
                <a:sym typeface="Calibri"/>
              </a:rPr>
              <a:t>References:</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GB" sz="1200" b="0" i="0" u="none" strike="noStrike" cap="none" dirty="0">
                <a:solidFill>
                  <a:schemeClr val="dk1"/>
                </a:solidFill>
                <a:effectLst/>
                <a:latin typeface="+mn-lt"/>
                <a:ea typeface="Calibri"/>
                <a:cs typeface="Calibri"/>
                <a:sym typeface="Calibri"/>
              </a:rPr>
              <a:t>Cook, J. L., Green, C. R., Lilley, C. M., Anderson, S. M., Baldwin, M. E., Chudley, A. E., Conry, J. L., LeBlanc, N., Loock, C. A., Lutke, J., Mallon, B. F., McFarlane, A. A., Temple, V. K., &amp; Rosales, T. (2016). </a:t>
            </a:r>
            <a:r>
              <a:rPr lang="en-GB" sz="1200" b="0" i="1" u="none" strike="noStrike" cap="none" dirty="0" err="1">
                <a:solidFill>
                  <a:schemeClr val="dk1"/>
                </a:solidFill>
                <a:effectLst/>
                <a:latin typeface="+mn-lt"/>
                <a:ea typeface="Calibri"/>
                <a:cs typeface="Calibri"/>
                <a:sym typeface="Calibri"/>
              </a:rPr>
              <a:t>Fetal</a:t>
            </a:r>
            <a:r>
              <a:rPr lang="en-GB" sz="1200" b="0" i="1" u="none" strike="noStrike" cap="none" dirty="0">
                <a:solidFill>
                  <a:schemeClr val="dk1"/>
                </a:solidFill>
                <a:effectLst/>
                <a:latin typeface="+mn-lt"/>
                <a:ea typeface="Calibri"/>
                <a:cs typeface="Calibri"/>
                <a:sym typeface="Calibri"/>
              </a:rPr>
              <a:t> alcohol spectrum disorder: A guideline for diagnosis across the lifespan</a:t>
            </a:r>
            <a:r>
              <a:rPr lang="en-GB" sz="1200" b="0" i="0" u="none" strike="noStrike" cap="none" dirty="0">
                <a:solidFill>
                  <a:schemeClr val="dk1"/>
                </a:solidFill>
                <a:effectLst/>
                <a:latin typeface="+mn-lt"/>
                <a:ea typeface="Calibri"/>
                <a:cs typeface="Calibri"/>
                <a:sym typeface="Calibri"/>
              </a:rPr>
              <a:t>. </a:t>
            </a:r>
            <a:r>
              <a:rPr lang="en-GB" sz="1200" b="0" i="1" u="none" strike="noStrike" cap="none" dirty="0">
                <a:solidFill>
                  <a:schemeClr val="dk1"/>
                </a:solidFill>
                <a:effectLst/>
                <a:latin typeface="+mn-lt"/>
                <a:ea typeface="Calibri"/>
                <a:cs typeface="Calibri"/>
                <a:sym typeface="Calibri"/>
              </a:rPr>
              <a:t>Canadian Medical Association Journal, 188</a:t>
            </a:r>
            <a:r>
              <a:rPr lang="en-GB" sz="1200" b="0" i="0" u="none" strike="noStrike" cap="none" dirty="0">
                <a:solidFill>
                  <a:schemeClr val="dk1"/>
                </a:solidFill>
                <a:effectLst/>
                <a:latin typeface="+mn-lt"/>
                <a:ea typeface="Calibri"/>
                <a:cs typeface="Calibri"/>
                <a:sym typeface="Calibri"/>
              </a:rPr>
              <a:t>(3), 191–197. </a:t>
            </a:r>
            <a:r>
              <a:rPr lang="en-GB" sz="1200" b="0" i="0" u="sng" strike="noStrike" cap="none" dirty="0">
                <a:solidFill>
                  <a:schemeClr val="dk1"/>
                </a:solidFill>
                <a:effectLst/>
                <a:latin typeface="+mn-lt"/>
                <a:ea typeface="Calibri"/>
                <a:cs typeface="Calibri"/>
                <a:sym typeface="Calibri"/>
                <a:hlinkClick r:id="rId3"/>
              </a:rPr>
              <a:t>https://www.cmaj.ca/content/188/3/191</a:t>
            </a:r>
            <a:r>
              <a:rPr lang="en-GB" sz="1200" b="0" i="0" u="none" strike="noStrike" cap="none" dirty="0">
                <a:solidFill>
                  <a:schemeClr val="dk1"/>
                </a:solidFill>
                <a:effectLst/>
                <a:latin typeface="+mn-lt"/>
                <a:ea typeface="Calibri"/>
                <a:cs typeface="Calibri"/>
                <a:sym typeface="Calibri"/>
              </a:rPr>
              <a:t> </a:t>
            </a:r>
            <a:endParaRPr lang="en-CA" sz="1200" b="0" i="0" u="none" strike="noStrike" cap="none" dirty="0">
              <a:solidFill>
                <a:schemeClr val="dk1"/>
              </a:solidFill>
              <a:effectLst/>
              <a:latin typeface="+mn-lt"/>
              <a:ea typeface="Calibri"/>
              <a:cs typeface="Calibri"/>
              <a:sym typeface="Calibri"/>
            </a:endParaRPr>
          </a:p>
          <a:p>
            <a:endParaRPr lang="en-CA" sz="1200" b="0" i="0" u="none" strike="noStrike" cap="none" dirty="0">
              <a:solidFill>
                <a:schemeClr val="dk1"/>
              </a:solidFill>
              <a:effectLst/>
              <a:latin typeface="+mn-lt"/>
              <a:ea typeface="Calibri"/>
              <a:cs typeface="Calibri"/>
              <a:sym typeface="Calibri"/>
            </a:endParaRPr>
          </a:p>
          <a:p>
            <a:r>
              <a:rPr lang="en-GB" sz="1200" b="0" i="0" u="none" strike="noStrike" cap="none" dirty="0">
                <a:solidFill>
                  <a:schemeClr val="dk1"/>
                </a:solidFill>
                <a:effectLst/>
                <a:latin typeface="+mn-lt"/>
                <a:ea typeface="Calibri"/>
                <a:cs typeface="Calibri"/>
                <a:sym typeface="Calibri"/>
              </a:rPr>
              <a:t>Harding, K. D., Burns, C., Lafontaine, C., Wrath, A., Groom, A., Flannigan, K., ... &amp; McFarlane, A. (2024). Challenges and strengths experienced by </a:t>
            </a:r>
            <a:r>
              <a:rPr lang="en-GB" sz="1200" b="0" i="0" u="none" strike="noStrike" cap="none" dirty="0" err="1">
                <a:solidFill>
                  <a:schemeClr val="dk1"/>
                </a:solidFill>
                <a:effectLst/>
                <a:latin typeface="+mn-lt"/>
                <a:ea typeface="Calibri"/>
                <a:cs typeface="Calibri"/>
                <a:sym typeface="Calibri"/>
              </a:rPr>
              <a:t>fetal</a:t>
            </a:r>
            <a:r>
              <a:rPr lang="en-GB" sz="1200" b="0" i="0" u="none" strike="noStrike" cap="none" dirty="0">
                <a:solidFill>
                  <a:schemeClr val="dk1"/>
                </a:solidFill>
                <a:effectLst/>
                <a:latin typeface="+mn-lt"/>
                <a:ea typeface="Calibri"/>
                <a:cs typeface="Calibri"/>
                <a:sym typeface="Calibri"/>
              </a:rPr>
              <a:t> alcohol spectrum disorder diagnostic clinics in Canada. </a:t>
            </a:r>
            <a:r>
              <a:rPr lang="en-GB" sz="1200" b="0" i="1" u="none" strike="noStrike" cap="none" dirty="0">
                <a:solidFill>
                  <a:schemeClr val="dk1"/>
                </a:solidFill>
                <a:effectLst/>
                <a:latin typeface="+mn-lt"/>
                <a:ea typeface="Calibri"/>
                <a:cs typeface="Calibri"/>
                <a:sym typeface="Calibri"/>
              </a:rPr>
              <a:t>Journal of Intellectual &amp; Developmental Disability</a:t>
            </a:r>
            <a:r>
              <a:rPr lang="en-GB" sz="1200" b="0" i="0" u="none" strike="noStrike" cap="none" dirty="0">
                <a:solidFill>
                  <a:schemeClr val="dk1"/>
                </a:solidFill>
                <a:effectLst/>
                <a:latin typeface="+mn-lt"/>
                <a:ea typeface="Calibri"/>
                <a:cs typeface="Calibri"/>
                <a:sym typeface="Calibri"/>
              </a:rPr>
              <a:t>, </a:t>
            </a:r>
            <a:r>
              <a:rPr lang="en-GB" sz="1200" b="0" i="1" u="none" strike="noStrike" cap="none" dirty="0">
                <a:solidFill>
                  <a:schemeClr val="dk1"/>
                </a:solidFill>
                <a:effectLst/>
                <a:latin typeface="+mn-lt"/>
                <a:ea typeface="Calibri"/>
                <a:cs typeface="Calibri"/>
                <a:sym typeface="Calibri"/>
              </a:rPr>
              <a:t>49</a:t>
            </a:r>
            <a:r>
              <a:rPr lang="en-GB" sz="1200" b="0" i="0" u="none" strike="noStrike" cap="none" dirty="0">
                <a:solidFill>
                  <a:schemeClr val="dk1"/>
                </a:solidFill>
                <a:effectLst/>
                <a:latin typeface="+mn-lt"/>
                <a:ea typeface="Calibri"/>
                <a:cs typeface="Calibri"/>
                <a:sym typeface="Calibri"/>
              </a:rPr>
              <a:t>(3), 331-341. </a:t>
            </a:r>
            <a:r>
              <a:rPr lang="en-CA" sz="1200" b="0" i="0" u="sng" strike="noStrike" cap="none" dirty="0">
                <a:solidFill>
                  <a:schemeClr val="dk1"/>
                </a:solidFill>
                <a:effectLst/>
                <a:latin typeface="+mn-lt"/>
                <a:ea typeface="Calibri"/>
                <a:cs typeface="Calibri"/>
                <a:sym typeface="Calibri"/>
                <a:hlinkClick r:id="rId4"/>
              </a:rPr>
              <a:t>10.3109/13668250.2023.2293336</a:t>
            </a:r>
            <a:endParaRPr lang="en-CA" sz="1200" b="0" i="0" u="none" strike="noStrike" cap="none" dirty="0">
              <a:solidFill>
                <a:schemeClr val="dk1"/>
              </a:solidFill>
              <a:effectLst/>
              <a:latin typeface="+mn-lt"/>
              <a:ea typeface="Calibri"/>
              <a:cs typeface="Calibri"/>
              <a:sym typeface="Calibri"/>
            </a:endParaRPr>
          </a:p>
          <a:p>
            <a:r>
              <a:rPr lang="en-GB" sz="1200" b="0" i="0" u="none" strike="noStrike" cap="none" dirty="0">
                <a:solidFill>
                  <a:schemeClr val="dk1"/>
                </a:solidFill>
                <a:effectLst/>
                <a:latin typeface="+mn-lt"/>
                <a:ea typeface="Calibri"/>
                <a:cs typeface="Calibri"/>
                <a:sym typeface="Calibri"/>
              </a:rPr>
              <a:t> </a:t>
            </a:r>
            <a:endParaRPr lang="en-CA" sz="1200" b="0" i="0" u="none" strike="noStrike" cap="none" dirty="0">
              <a:solidFill>
                <a:schemeClr val="dk1"/>
              </a:solidFill>
              <a:effectLst/>
              <a:latin typeface="+mn-lt"/>
              <a:ea typeface="Calibri"/>
              <a:cs typeface="Calibri"/>
              <a:sym typeface="Calibri"/>
            </a:endParaRPr>
          </a:p>
          <a:p>
            <a:r>
              <a:rPr lang="en-GB" sz="1200" b="0" i="0" u="none" strike="noStrike" cap="none" dirty="0">
                <a:solidFill>
                  <a:schemeClr val="dk1"/>
                </a:solidFill>
                <a:effectLst/>
                <a:latin typeface="+mn-lt"/>
                <a:ea typeface="Calibri"/>
                <a:cs typeface="Calibri"/>
                <a:sym typeface="Calibri"/>
              </a:rPr>
              <a:t>Popova, S., </a:t>
            </a:r>
            <a:r>
              <a:rPr lang="en-GB" sz="1200" b="0" i="0" u="none" strike="noStrike" cap="none" dirty="0" err="1">
                <a:solidFill>
                  <a:schemeClr val="dk1"/>
                </a:solidFill>
                <a:effectLst/>
                <a:latin typeface="+mn-lt"/>
                <a:ea typeface="Calibri"/>
                <a:cs typeface="Calibri"/>
                <a:sym typeface="Calibri"/>
              </a:rPr>
              <a:t>Dozet</a:t>
            </a:r>
            <a:r>
              <a:rPr lang="en-GB" sz="1200" b="0" i="0" u="none" strike="noStrike" cap="none" dirty="0">
                <a:solidFill>
                  <a:schemeClr val="dk1"/>
                </a:solidFill>
                <a:effectLst/>
                <a:latin typeface="+mn-lt"/>
                <a:ea typeface="Calibri"/>
                <a:cs typeface="Calibri"/>
                <a:sym typeface="Calibri"/>
              </a:rPr>
              <a:t>, D., Temple, V., McFarlane, A., Cook, J., &amp; Burd, L. (2024). </a:t>
            </a:r>
            <a:r>
              <a:rPr lang="en-GB" sz="1200" b="0" i="0" u="none" strike="noStrike" cap="none" dirty="0" err="1">
                <a:solidFill>
                  <a:schemeClr val="dk1"/>
                </a:solidFill>
                <a:effectLst/>
                <a:latin typeface="+mn-lt"/>
                <a:ea typeface="Calibri"/>
                <a:cs typeface="Calibri"/>
                <a:sym typeface="Calibri"/>
              </a:rPr>
              <a:t>Fetal</a:t>
            </a:r>
            <a:r>
              <a:rPr lang="en-GB" sz="1200" b="0" i="0" u="none" strike="noStrike" cap="none" dirty="0">
                <a:solidFill>
                  <a:schemeClr val="dk1"/>
                </a:solidFill>
                <a:effectLst/>
                <a:latin typeface="+mn-lt"/>
                <a:ea typeface="Calibri"/>
                <a:cs typeface="Calibri"/>
                <a:sym typeface="Calibri"/>
              </a:rPr>
              <a:t> alcohol spectrum disorder diagnostic clinic capacity in Canadian Provinces and territories. </a:t>
            </a:r>
            <a:r>
              <a:rPr lang="en-GB" sz="1200" b="0" i="1" u="none" strike="noStrike" cap="none" dirty="0" err="1">
                <a:solidFill>
                  <a:schemeClr val="dk1"/>
                </a:solidFill>
                <a:effectLst/>
                <a:latin typeface="+mn-lt"/>
                <a:ea typeface="Calibri"/>
                <a:cs typeface="Calibri"/>
                <a:sym typeface="Calibri"/>
              </a:rPr>
              <a:t>PLoS</a:t>
            </a:r>
            <a:r>
              <a:rPr lang="en-GB" sz="1200" b="0" i="1" u="none" strike="noStrike" cap="none" dirty="0">
                <a:solidFill>
                  <a:schemeClr val="dk1"/>
                </a:solidFill>
                <a:effectLst/>
                <a:latin typeface="+mn-lt"/>
                <a:ea typeface="Calibri"/>
                <a:cs typeface="Calibri"/>
                <a:sym typeface="Calibri"/>
              </a:rPr>
              <a:t> One</a:t>
            </a:r>
            <a:r>
              <a:rPr lang="en-GB" sz="1200" b="0" i="0" u="none" strike="noStrike" cap="none" dirty="0">
                <a:solidFill>
                  <a:schemeClr val="dk1"/>
                </a:solidFill>
                <a:effectLst/>
                <a:latin typeface="+mn-lt"/>
                <a:ea typeface="Calibri"/>
                <a:cs typeface="Calibri"/>
                <a:sym typeface="Calibri"/>
              </a:rPr>
              <a:t>, </a:t>
            </a:r>
            <a:r>
              <a:rPr lang="en-GB" sz="1200" b="0" i="1" u="none" strike="noStrike" cap="none" dirty="0">
                <a:solidFill>
                  <a:schemeClr val="dk1"/>
                </a:solidFill>
                <a:effectLst/>
                <a:latin typeface="+mn-lt"/>
                <a:ea typeface="Calibri"/>
                <a:cs typeface="Calibri"/>
                <a:sym typeface="Calibri"/>
              </a:rPr>
              <a:t>19</a:t>
            </a:r>
            <a:r>
              <a:rPr lang="en-GB" sz="1200" b="0" i="0" u="none" strike="noStrike" cap="none" dirty="0">
                <a:solidFill>
                  <a:schemeClr val="dk1"/>
                </a:solidFill>
                <a:effectLst/>
                <a:latin typeface="+mn-lt"/>
                <a:ea typeface="Calibri"/>
                <a:cs typeface="Calibri"/>
                <a:sym typeface="Calibri"/>
              </a:rPr>
              <a:t>(4), e0301615. </a:t>
            </a:r>
            <a:r>
              <a:rPr lang="en-CA" sz="1200" b="0" i="0" u="sng" strike="noStrike" cap="none" dirty="0">
                <a:solidFill>
                  <a:schemeClr val="dk1"/>
                </a:solidFill>
                <a:effectLst/>
                <a:latin typeface="+mn-lt"/>
                <a:ea typeface="Calibri"/>
                <a:cs typeface="Calibri"/>
                <a:sym typeface="Calibri"/>
                <a:hlinkClick r:id="rId5"/>
              </a:rPr>
              <a:t>10.1371/journal.pone.0301615</a:t>
            </a:r>
            <a:endParaRPr lang="en-CA" sz="1200" b="0" i="0" u="none" strike="noStrike" cap="none" dirty="0">
              <a:solidFill>
                <a:schemeClr val="dk1"/>
              </a:solidFill>
              <a:effectLst/>
              <a:latin typeface="+mn-lt"/>
              <a:ea typeface="Calibri"/>
              <a:cs typeface="Calibri"/>
              <a:sym typeface="Calibri"/>
            </a:endParaRPr>
          </a:p>
          <a:p>
            <a:pPr marL="0" lvl="0" indent="0">
              <a:buFont typeface="Arial" panose="020B0604020202020204" pitchFamily="34" charset="0"/>
              <a:buNone/>
            </a:pPr>
            <a:endParaRPr lang="en-CA"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57</a:t>
            </a:fld>
            <a:endParaRPr lang="en-CA"/>
          </a:p>
        </p:txBody>
      </p:sp>
    </p:spTree>
    <p:extLst>
      <p:ext uri="{BB962C8B-B14F-4D97-AF65-F5344CB8AC3E}">
        <p14:creationId xmlns:p14="http://schemas.microsoft.com/office/powerpoint/2010/main" val="28066121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b="1" dirty="0">
                <a:solidFill>
                  <a:schemeClr val="dk1"/>
                </a:solidFill>
                <a:latin typeface="+mn-lt"/>
                <a:ea typeface="Calibri"/>
                <a:cs typeface="Calibri"/>
                <a:sym typeface="Calibri"/>
              </a:rPr>
              <a:t>In order to get an FASD diagnosis, an individual is usually assessed by a multidisciplinary team of experts, typically including a medical practitioner, a psychologist, and a speech language therapist. </a:t>
            </a:r>
            <a:r>
              <a:rPr lang="en-US" sz="1200" dirty="0">
                <a:solidFill>
                  <a:schemeClr val="dk1"/>
                </a:solidFill>
                <a:latin typeface="+mn-lt"/>
                <a:ea typeface="Calibri"/>
                <a:cs typeface="Calibri"/>
                <a:sym typeface="Calibri"/>
              </a:rPr>
              <a:t>Teams may also include a social worker, an occupational therapist, and a clinic coordinator. Each diagnostic clinic operates a little bit differently.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Recommendations are often made for educational and work place accommodations in a diagnostic report that the service provider and family can work on together. It is the legal guardian’s decision if the FASD diagnostic report will be shared with others. Service providers should be sensitive to how difficult it can be for parents to share this information.  </a:t>
            </a:r>
          </a:p>
          <a:p>
            <a:pPr marL="0" lvl="0" indent="0" algn="l" rtl="0">
              <a:lnSpc>
                <a:spcPct val="100000"/>
              </a:lnSpc>
              <a:spcBef>
                <a:spcPts val="0"/>
              </a:spcBef>
              <a:spcAft>
                <a:spcPts val="0"/>
              </a:spcAft>
              <a:buSzPts val="1400"/>
              <a:buNone/>
            </a:pPr>
            <a:endParaRPr lang="en-US" sz="1200" dirty="0">
              <a:solidFill>
                <a:schemeClr val="dk1"/>
              </a:solidFill>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dk1"/>
                </a:solidFill>
                <a:latin typeface="+mn-lt"/>
                <a:ea typeface="Calibri"/>
                <a:cs typeface="Calibri"/>
                <a:sym typeface="Calibri"/>
              </a:rPr>
              <a:t>Reference: </a:t>
            </a:r>
            <a:r>
              <a:rPr lang="en-US" sz="1200" b="0" i="0" u="none" strike="noStrike" cap="none" dirty="0">
                <a:solidFill>
                  <a:schemeClr val="dk1"/>
                </a:solidFill>
                <a:effectLst/>
                <a:latin typeface="+mn-lt"/>
                <a:ea typeface="Calibri"/>
                <a:cs typeface="Calibri"/>
                <a:sym typeface="Calibri"/>
              </a:rPr>
              <a:t>Cook, J. L., Green, C. R., Lilley, C. M., Anderson, S. M., Baldwin, M. E., Chudley, A. E., Conry, J. L., LeBlanc, N., Loock, C. A., Lutke, J., Mallon, B. F., McFarlane, A. A., Temple, V. K., &amp; Rosales, T. (2016). </a:t>
            </a:r>
            <a:r>
              <a:rPr lang="en-US" sz="1200" b="0" i="1" u="none" strike="noStrike" cap="none" dirty="0">
                <a:solidFill>
                  <a:schemeClr val="dk1"/>
                </a:solidFill>
                <a:effectLst/>
                <a:latin typeface="+mn-lt"/>
                <a:ea typeface="Calibri"/>
                <a:cs typeface="Calibri"/>
                <a:sym typeface="Calibri"/>
              </a:rPr>
              <a:t>Fetal alcohol spectrum disorder: A guideline for diagnosis across the lifespan</a:t>
            </a:r>
            <a:r>
              <a:rPr lang="en-US" sz="1200" b="0" i="0" u="none" strike="noStrike" cap="none" dirty="0">
                <a:solidFill>
                  <a:schemeClr val="dk1"/>
                </a:solidFill>
                <a:effectLst/>
                <a:latin typeface="+mn-lt"/>
                <a:ea typeface="Calibri"/>
                <a:cs typeface="Calibri"/>
                <a:sym typeface="Calibri"/>
              </a:rPr>
              <a:t>. </a:t>
            </a:r>
            <a:r>
              <a:rPr lang="en-US" sz="1200" b="0" i="1" u="none" strike="noStrike" cap="none" dirty="0">
                <a:solidFill>
                  <a:schemeClr val="dk1"/>
                </a:solidFill>
                <a:effectLst/>
                <a:latin typeface="+mn-lt"/>
                <a:ea typeface="Calibri"/>
                <a:cs typeface="Calibri"/>
                <a:sym typeface="Calibri"/>
              </a:rPr>
              <a:t>Canadian Medical Association Journal, 188</a:t>
            </a:r>
            <a:r>
              <a:rPr lang="en-US" sz="1200" b="0" i="0" u="none" strike="noStrike" cap="none" dirty="0">
                <a:solidFill>
                  <a:schemeClr val="dk1"/>
                </a:solidFill>
                <a:effectLst/>
                <a:latin typeface="+mn-lt"/>
                <a:ea typeface="Calibri"/>
                <a:cs typeface="Calibri"/>
                <a:sym typeface="Calibri"/>
              </a:rPr>
              <a:t>(3), 191–197. </a:t>
            </a:r>
            <a:r>
              <a:rPr lang="en-US" sz="1200" b="0" i="0" u="sng" strike="noStrike" cap="none" dirty="0">
                <a:solidFill>
                  <a:schemeClr val="dk1"/>
                </a:solidFill>
                <a:effectLst/>
                <a:latin typeface="+mn-lt"/>
                <a:ea typeface="Calibri"/>
                <a:cs typeface="Calibri"/>
                <a:sym typeface="Calibri"/>
                <a:hlinkClick r:id="rId3"/>
              </a:rPr>
              <a:t>https://www.cmaj.ca/content/188/3/191</a:t>
            </a:r>
            <a:r>
              <a:rPr lang="en-US" sz="1200" b="0" i="0" u="none" strike="noStrike" cap="none" dirty="0">
                <a:solidFill>
                  <a:schemeClr val="dk1"/>
                </a:solidFill>
                <a:effectLst/>
                <a:latin typeface="+mn-lt"/>
                <a:ea typeface="Calibri"/>
                <a:cs typeface="Calibri"/>
                <a:sym typeface="Calibri"/>
              </a:rPr>
              <a:t> </a:t>
            </a:r>
          </a:p>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58</a:t>
            </a:fld>
            <a:endParaRPr lang="en-CA"/>
          </a:p>
        </p:txBody>
      </p:sp>
    </p:spTree>
    <p:extLst>
      <p:ext uri="{BB962C8B-B14F-4D97-AF65-F5344CB8AC3E}">
        <p14:creationId xmlns:p14="http://schemas.microsoft.com/office/powerpoint/2010/main" val="19443837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CA" sz="1200" kern="1200" dirty="0">
                <a:solidFill>
                  <a:schemeClr val="tx1"/>
                </a:solidFill>
                <a:effectLst/>
                <a:latin typeface="+mn-lt"/>
                <a:ea typeface="+mn-ea"/>
                <a:cs typeface="+mn-cs"/>
              </a:rPr>
              <a:t>Prior to 2015, individuals could be diagnosed with Fetal Alcohol Syndrome (FAS), partial FAS (</a:t>
            </a:r>
            <a:r>
              <a:rPr lang="en-CA" sz="1200" kern="1200" dirty="0" err="1">
                <a:solidFill>
                  <a:schemeClr val="tx1"/>
                </a:solidFill>
                <a:effectLst/>
                <a:latin typeface="+mn-lt"/>
                <a:ea typeface="+mn-ea"/>
                <a:cs typeface="+mn-cs"/>
              </a:rPr>
              <a:t>pFAS</a:t>
            </a:r>
            <a:r>
              <a:rPr lang="en-CA" sz="1200" kern="1200" dirty="0">
                <a:solidFill>
                  <a:schemeClr val="tx1"/>
                </a:solidFill>
                <a:effectLst/>
                <a:latin typeface="+mn-lt"/>
                <a:ea typeface="+mn-ea"/>
                <a:cs typeface="+mn-cs"/>
              </a:rPr>
              <a:t>), or Alcohol-Related Neurodevelopmental Disorder (ARND).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 process for FASD assessment and diagnosis in Canada was most recently updated in 2015. There are 2 possible categories of FASD diagnosis: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FASD with sentinel facial features</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FASD without sentinel facial features</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FASD with or without sentinel facial features replaced FAS, </a:t>
            </a:r>
            <a:r>
              <a:rPr lang="en-CA" sz="1200" kern="1200" dirty="0" err="1">
                <a:solidFill>
                  <a:schemeClr val="tx1"/>
                </a:solidFill>
                <a:effectLst/>
                <a:latin typeface="+mn-lt"/>
                <a:ea typeface="+mn-ea"/>
                <a:cs typeface="+mn-cs"/>
              </a:rPr>
              <a:t>pFAS</a:t>
            </a:r>
            <a:r>
              <a:rPr lang="en-CA" sz="1200" kern="1200" dirty="0">
                <a:solidFill>
                  <a:schemeClr val="tx1"/>
                </a:solidFill>
                <a:effectLst/>
                <a:latin typeface="+mn-lt"/>
                <a:ea typeface="+mn-ea"/>
                <a:cs typeface="+mn-cs"/>
              </a:rPr>
              <a:t>, and ARND, which are no longer used as diagnostic terms. </a:t>
            </a: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An individual may also be given the designation of “</a:t>
            </a:r>
            <a:r>
              <a:rPr lang="en-US" sz="1200" kern="1200" dirty="0">
                <a:solidFill>
                  <a:schemeClr val="tx1"/>
                </a:solidFill>
                <a:effectLst/>
                <a:latin typeface="+mn-lt"/>
                <a:ea typeface="+mn-ea"/>
                <a:cs typeface="+mn-cs"/>
              </a:rPr>
              <a:t>At risk for neurodevelopmental disorder and FASD, associated with PAE” which is not a diagnosis, but means that the person is experiencing significant challenges that may eventually lead to a diagnosis.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In Canada, we use FASD as the general term to cover anyone who meets criteria for diagnosis. </a:t>
            </a:r>
            <a:r>
              <a:rPr lang="en-US" sz="1200" b="1" kern="1200" dirty="0">
                <a:solidFill>
                  <a:schemeClr val="tx1"/>
                </a:solidFill>
                <a:effectLst/>
                <a:latin typeface="+mn-lt"/>
                <a:ea typeface="+mn-ea"/>
                <a:cs typeface="+mn-cs"/>
              </a:rPr>
              <a:t>The third “at-Risk” term is non-diagnostic, which means that the individual does not currently meet diagnostic criteria for FASD at the time of assessment but will require future follow-up and support. </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cap="none" dirty="0">
                <a:solidFill>
                  <a:schemeClr val="dk1"/>
                </a:solidFill>
                <a:effectLst/>
                <a:latin typeface="+mn-lt"/>
                <a:ea typeface="Calibri"/>
                <a:cs typeface="Calibri"/>
                <a:sym typeface="Calibri"/>
              </a:rPr>
              <a:t>Cook, J. L., Green, C. R., Lilley, C. M., Anderson, S. M., Baldwin, M. E., Chudley, A. E., Conry, J. L., LeBlanc, N., Loock, C. A., Lutke, J., Mallon, B. F., McFarlane, A. A., Temple, V. K., &amp; Rosales, T. (2016). </a:t>
            </a:r>
            <a:r>
              <a:rPr lang="en-GB" sz="1200" b="0" i="1" u="none" strike="noStrike" cap="none" dirty="0" err="1">
                <a:solidFill>
                  <a:schemeClr val="dk1"/>
                </a:solidFill>
                <a:effectLst/>
                <a:latin typeface="+mn-lt"/>
                <a:ea typeface="Calibri"/>
                <a:cs typeface="Calibri"/>
                <a:sym typeface="Calibri"/>
              </a:rPr>
              <a:t>Fetal</a:t>
            </a:r>
            <a:r>
              <a:rPr lang="en-GB" sz="1200" b="0" i="1" u="none" strike="noStrike" cap="none" dirty="0">
                <a:solidFill>
                  <a:schemeClr val="dk1"/>
                </a:solidFill>
                <a:effectLst/>
                <a:latin typeface="+mn-lt"/>
                <a:ea typeface="Calibri"/>
                <a:cs typeface="Calibri"/>
                <a:sym typeface="Calibri"/>
              </a:rPr>
              <a:t> alcohol spectrum disorder: A guideline for diagnosis across the lifespan</a:t>
            </a:r>
            <a:r>
              <a:rPr lang="en-GB" sz="1200" b="0" i="0" u="none" strike="noStrike" cap="none" dirty="0">
                <a:solidFill>
                  <a:schemeClr val="dk1"/>
                </a:solidFill>
                <a:effectLst/>
                <a:latin typeface="+mn-lt"/>
                <a:ea typeface="Calibri"/>
                <a:cs typeface="Calibri"/>
                <a:sym typeface="Calibri"/>
              </a:rPr>
              <a:t>. </a:t>
            </a:r>
            <a:r>
              <a:rPr lang="en-GB" sz="1200" b="0" i="1" u="none" strike="noStrike" cap="none" dirty="0">
                <a:solidFill>
                  <a:schemeClr val="dk1"/>
                </a:solidFill>
                <a:effectLst/>
                <a:latin typeface="+mn-lt"/>
                <a:ea typeface="Calibri"/>
                <a:cs typeface="Calibri"/>
                <a:sym typeface="Calibri"/>
              </a:rPr>
              <a:t>Canadian Medical Association Journal, 188</a:t>
            </a:r>
            <a:r>
              <a:rPr lang="en-GB" sz="1200" b="0" i="0" u="none" strike="noStrike" cap="none" dirty="0">
                <a:solidFill>
                  <a:schemeClr val="dk1"/>
                </a:solidFill>
                <a:effectLst/>
                <a:latin typeface="+mn-lt"/>
                <a:ea typeface="Calibri"/>
                <a:cs typeface="Calibri"/>
                <a:sym typeface="Calibri"/>
              </a:rPr>
              <a:t>(3), 191–197. </a:t>
            </a:r>
            <a:r>
              <a:rPr lang="en-GB" sz="1200" b="0" i="0" u="sng" strike="noStrike" cap="none" dirty="0">
                <a:solidFill>
                  <a:schemeClr val="dk1"/>
                </a:solidFill>
                <a:effectLst/>
                <a:latin typeface="+mn-lt"/>
                <a:ea typeface="Calibri"/>
                <a:cs typeface="Calibri"/>
                <a:sym typeface="Calibri"/>
                <a:hlinkClick r:id="rId3"/>
              </a:rPr>
              <a:t>https://www.cmaj.ca/content/188/3/191</a:t>
            </a:r>
            <a:r>
              <a:rPr lang="en-GB" sz="1200" b="0" i="0" u="none" strike="noStrike" cap="none" dirty="0">
                <a:solidFill>
                  <a:schemeClr val="dk1"/>
                </a:solidFill>
                <a:effectLst/>
                <a:latin typeface="+mn-lt"/>
                <a:ea typeface="Calibri"/>
                <a:cs typeface="Calibri"/>
                <a:sym typeface="Calibri"/>
              </a:rPr>
              <a:t> </a:t>
            </a:r>
            <a:endParaRPr lang="en-CA" sz="1200" b="0" i="0" u="none" strike="noStrike" cap="none" dirty="0">
              <a:solidFill>
                <a:schemeClr val="dk1"/>
              </a:solidFill>
              <a:effectLst/>
              <a:latin typeface="+mn-lt"/>
              <a:ea typeface="Calibri"/>
              <a:cs typeface="Calibri"/>
              <a:sym typeface="Calibri"/>
            </a:endParaRPr>
          </a:p>
          <a:p>
            <a:endParaRPr lang="en-CA"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59</a:t>
            </a:fld>
            <a:endParaRPr lang="en-CA"/>
          </a:p>
        </p:txBody>
      </p:sp>
    </p:spTree>
    <p:extLst>
      <p:ext uri="{BB962C8B-B14F-4D97-AF65-F5344CB8AC3E}">
        <p14:creationId xmlns:p14="http://schemas.microsoft.com/office/powerpoint/2010/main" val="1140266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6</a:t>
            </a:fld>
            <a:endParaRPr lang="en-CA"/>
          </a:p>
        </p:txBody>
      </p:sp>
    </p:spTree>
    <p:extLst>
      <p:ext uri="{BB962C8B-B14F-4D97-AF65-F5344CB8AC3E}">
        <p14:creationId xmlns:p14="http://schemas.microsoft.com/office/powerpoint/2010/main" val="28800668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77B830-A468-334D-B5A9-BF723E3BFF67}" type="slidenum">
              <a:rPr lang="en-CA" smtClean="0"/>
              <a:t>60</a:t>
            </a:fld>
            <a:endParaRPr lang="en-CA"/>
          </a:p>
        </p:txBody>
      </p:sp>
    </p:spTree>
    <p:extLst>
      <p:ext uri="{BB962C8B-B14F-4D97-AF65-F5344CB8AC3E}">
        <p14:creationId xmlns:p14="http://schemas.microsoft.com/office/powerpoint/2010/main" val="36108545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80416" y="4400550"/>
            <a:ext cx="6242304" cy="3600450"/>
          </a:xfrm>
        </p:spPr>
        <p:txBody>
          <a:bodyPr/>
          <a:lstStyle/>
          <a:p>
            <a:r>
              <a:rPr lang="en-CA" sz="1200" kern="1200" dirty="0">
                <a:solidFill>
                  <a:schemeClr val="tx1"/>
                </a:solidFill>
                <a:effectLst/>
                <a:latin typeface="+mn-lt"/>
                <a:ea typeface="+mn-ea"/>
                <a:cs typeface="+mn-cs"/>
              </a:rPr>
              <a:t>Intervention research is relatively new in the FASD field, but some programs are showing promising results. Researchers have shown that interventions can improve cognitive (self-regulation, memory, attention), academic (math, language, literacy), behavioural, and social skills in individuals with FASD. Caregiver programs and supports also show promise.</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An individual with FASD may need support in any or all of the following areas of their lives, and needs can change over time: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Attachment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Family cohesion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Social functioning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Regulation</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Educational experience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Mental health</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Identity establishment and transitioning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Community engagement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Adaptive skills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Employment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Housing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Parenting</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Expert consensus suggests that service delivery approaches that rely on an assumption of ‘neurotypical’ functioning may not be effective for individuals with FASD. </a:t>
            </a:r>
          </a:p>
          <a:p>
            <a:r>
              <a:rPr lang="en-CA" sz="1200" kern="1200" dirty="0">
                <a:solidFill>
                  <a:schemeClr val="tx1"/>
                </a:solidFill>
                <a:effectLst/>
                <a:latin typeface="+mn-lt"/>
                <a:ea typeface="+mn-ea"/>
                <a:cs typeface="+mn-cs"/>
              </a:rPr>
              <a:t> </a:t>
            </a:r>
          </a:p>
          <a:p>
            <a:r>
              <a:rPr lang="en-CA" sz="1200" b="1" kern="1200" dirty="0">
                <a:solidFill>
                  <a:schemeClr val="tx1"/>
                </a:solidFill>
                <a:effectLst/>
                <a:latin typeface="+mn-lt"/>
                <a:ea typeface="+mn-ea"/>
                <a:cs typeface="+mn-cs"/>
              </a:rPr>
              <a:t>By implementing evidence-based interventions and/or supports, we create opportunities for targeted skill growth and development, while also shifting environmental supports and expectations in order to optimize opportunity. </a:t>
            </a:r>
            <a:r>
              <a:rPr lang="en-CA" sz="1200" kern="1200" dirty="0">
                <a:solidFill>
                  <a:schemeClr val="tx1"/>
                </a:solidFill>
                <a:effectLst/>
                <a:latin typeface="+mn-lt"/>
                <a:ea typeface="+mn-ea"/>
                <a:cs typeface="+mn-cs"/>
              </a:rPr>
              <a:t>The goal is to promote well-being and generate opportunities for meaningful success.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Remember: meaningful outcomes come from meaningful understandings. We have to understand both the needs and strengths of an individual in order to create effective and long-lasting interventions.</a:t>
            </a: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61</a:t>
            </a:fld>
            <a:endParaRPr lang="en-CA"/>
          </a:p>
        </p:txBody>
      </p:sp>
    </p:spTree>
    <p:extLst>
      <p:ext uri="{BB962C8B-B14F-4D97-AF65-F5344CB8AC3E}">
        <p14:creationId xmlns:p14="http://schemas.microsoft.com/office/powerpoint/2010/main" val="1345958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b0d7c0ee5b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CA" dirty="0"/>
              <a:t>The Towards Healthy Outcomes (THO) was introduced earlier</a:t>
            </a:r>
          </a:p>
          <a:p>
            <a:pPr marL="457200" lvl="0" indent="-317500" algn="l" rtl="0">
              <a:spcBef>
                <a:spcPts val="0"/>
              </a:spcBef>
              <a:spcAft>
                <a:spcPts val="0"/>
              </a:spcAft>
              <a:buSzPts val="1400"/>
              <a:buChar char="●"/>
            </a:pPr>
            <a:r>
              <a:rPr lang="en-CA" dirty="0"/>
              <a:t>THO provides a strengths-based, evidence-informed approach to intervention across the lifespan for individuals with FASD. It was developed by CANFASD in collaboration with researchers, caregivers, and individuals with lived experience to support proactive, individualized planning and service delivery. </a:t>
            </a:r>
            <a:endParaRPr dirty="0"/>
          </a:p>
          <a:p>
            <a:pPr marL="457200" lvl="0" indent="-317500" algn="l" rtl="0">
              <a:spcBef>
                <a:spcPts val="0"/>
              </a:spcBef>
              <a:spcAft>
                <a:spcPts val="0"/>
              </a:spcAft>
              <a:buSzPts val="1400"/>
              <a:buChar char="●"/>
            </a:pPr>
            <a:r>
              <a:rPr lang="en-CA" dirty="0"/>
              <a:t>THO is structured around multiple domains of healthy functioning that are considered important for overall well-being and success. </a:t>
            </a:r>
            <a:endParaRPr dirty="0"/>
          </a:p>
          <a:p>
            <a:pPr marL="457200" lvl="0" indent="-317500" algn="l" rtl="0">
              <a:spcBef>
                <a:spcPts val="0"/>
              </a:spcBef>
              <a:spcAft>
                <a:spcPts val="0"/>
              </a:spcAft>
              <a:buSzPts val="1400"/>
              <a:buChar char="●"/>
            </a:pPr>
            <a:r>
              <a:rPr lang="en-CA" dirty="0"/>
              <a:t>One of these key domains is Education and Skill building, which is directly relevant to our work in schools. </a:t>
            </a:r>
            <a:endParaRPr dirty="0"/>
          </a:p>
          <a:p>
            <a:pPr marL="457200" lvl="0" indent="-317500" algn="l" rtl="0">
              <a:spcBef>
                <a:spcPts val="0"/>
              </a:spcBef>
              <a:spcAft>
                <a:spcPts val="0"/>
              </a:spcAft>
              <a:buSzPts val="1400"/>
              <a:buChar char="●"/>
            </a:pPr>
            <a:r>
              <a:rPr lang="en-CA" dirty="0"/>
              <a:t>Although THO was designed primarily as an intervention framework with the intention of guiding individualized supports and services, it provides a useful conceptual roadmap for understanding how educational planning fits into the broader context of lifelong well-being for individuals with FASD. </a:t>
            </a:r>
            <a:endParaRPr dirty="0"/>
          </a:p>
          <a:p>
            <a:pPr marL="457200" lvl="0" indent="-317500" algn="l" rtl="0">
              <a:spcBef>
                <a:spcPts val="0"/>
              </a:spcBef>
              <a:spcAft>
                <a:spcPts val="0"/>
              </a:spcAft>
              <a:buSzPts val="1400"/>
              <a:buChar char="●"/>
            </a:pPr>
            <a:r>
              <a:rPr lang="en-CA" dirty="0"/>
              <a:t>Within the Education and </a:t>
            </a:r>
            <a:r>
              <a:rPr lang="en-CA" dirty="0" err="1"/>
              <a:t>Skillbuilding</a:t>
            </a:r>
            <a:r>
              <a:rPr lang="en-CA" dirty="0"/>
              <a:t> Domain the following is recognized: </a:t>
            </a:r>
            <a:endParaRPr dirty="0"/>
          </a:p>
          <a:p>
            <a:pPr marL="914400" lvl="1" indent="-317500" algn="l" rtl="0">
              <a:spcBef>
                <a:spcPts val="0"/>
              </a:spcBef>
              <a:spcAft>
                <a:spcPts val="0"/>
              </a:spcAft>
              <a:buSzPts val="1400"/>
              <a:buChar char="○"/>
            </a:pPr>
            <a:r>
              <a:rPr lang="en-CA" dirty="0"/>
              <a:t>identifying and building on individual strengths; </a:t>
            </a:r>
            <a:endParaRPr dirty="0"/>
          </a:p>
          <a:p>
            <a:pPr marL="914400" lvl="1" indent="-317500" algn="l" rtl="0">
              <a:spcBef>
                <a:spcPts val="0"/>
              </a:spcBef>
              <a:spcAft>
                <a:spcPts val="0"/>
              </a:spcAft>
              <a:buSzPts val="1400"/>
              <a:buChar char="○"/>
            </a:pPr>
            <a:r>
              <a:rPr lang="en-CA" dirty="0"/>
              <a:t>supporting the development of academic and adaptive skills</a:t>
            </a:r>
            <a:endParaRPr dirty="0"/>
          </a:p>
          <a:p>
            <a:pPr marL="914400" lvl="1" indent="-317500" algn="l" rtl="0">
              <a:spcBef>
                <a:spcPts val="0"/>
              </a:spcBef>
              <a:spcAft>
                <a:spcPts val="0"/>
              </a:spcAft>
              <a:buSzPts val="1400"/>
              <a:buChar char="○"/>
            </a:pPr>
            <a:r>
              <a:rPr lang="en-CA" dirty="0"/>
              <a:t>tailoring instruction and supports to match the student’s profile and developmental needs; and promoting opportunities for skill generalization across settings.</a:t>
            </a:r>
            <a:endParaRPr dirty="0"/>
          </a:p>
          <a:p>
            <a:pPr marL="457200" lvl="0" indent="-317500" algn="l" rtl="0">
              <a:spcBef>
                <a:spcPts val="0"/>
              </a:spcBef>
              <a:spcAft>
                <a:spcPts val="0"/>
              </a:spcAft>
              <a:buSzPts val="140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endParaRPr dirty="0"/>
          </a:p>
          <a:p>
            <a:pPr marL="457200" lvl="0" indent="-317500" algn="l" rtl="0">
              <a:spcBef>
                <a:spcPts val="0"/>
              </a:spcBef>
              <a:spcAft>
                <a:spcPts val="0"/>
              </a:spcAft>
              <a:buSzPts val="1400"/>
              <a:buChar char="●"/>
            </a:pPr>
            <a:r>
              <a:rPr lang="en-CA" dirty="0"/>
              <a:t>The THO framework reminds us to think holistically, to coordinate with caregivers and other systems of support, and to use assessment and intervention planning (such as IPPs/IEPs) in ways that connect educational supports with broader healthy functioning goals.</a:t>
            </a:r>
            <a:endParaRPr dirty="0"/>
          </a:p>
          <a:p>
            <a:pPr marL="457200" lvl="0" indent="-317500" algn="l" rtl="0">
              <a:spcBef>
                <a:spcPts val="0"/>
              </a:spcBef>
              <a:spcAft>
                <a:spcPts val="0"/>
              </a:spcAft>
              <a:buSzPts val="1400"/>
              <a:buChar char="●"/>
            </a:pPr>
            <a:r>
              <a:rPr lang="en-CA" dirty="0"/>
              <a:t>THO - including the Education &amp; </a:t>
            </a:r>
            <a:r>
              <a:rPr lang="en-CA" dirty="0" err="1"/>
              <a:t>Skillbuilding</a:t>
            </a:r>
            <a:r>
              <a:rPr lang="en-CA" dirty="0"/>
              <a:t> Domain can be found here: </a:t>
            </a:r>
            <a:r>
              <a:rPr lang="en-CA" u="sng" dirty="0">
                <a:solidFill>
                  <a:schemeClr val="hlink"/>
                </a:solidFill>
                <a:hlinkClick r:id="rId3"/>
              </a:rPr>
              <a:t>https://canfasd.ca/wp-content/uploads/publications/Towards-Healthy-Outcomes-2.0.pdf</a:t>
            </a:r>
            <a:r>
              <a:rPr lang="en-CA" dirty="0"/>
              <a:t> </a:t>
            </a:r>
            <a:endParaRPr dirty="0"/>
          </a:p>
        </p:txBody>
      </p:sp>
      <p:sp>
        <p:nvSpPr>
          <p:cNvPr id="871" name="Google Shape;871;g3b0d7c0ee5b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Four overarching principles of practice can be used as a helpful way to frame intervention approaches: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 Consistency requires: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Establishing a common understanding of FASD shared by all staff</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Using common messages and approaches to providing services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Minimizing staff turnover and building relationships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Maintaining system structure and stability</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228600" lvl="0" indent="-228600">
              <a:buFont typeface="+mj-lt"/>
              <a:buAutoNum type="arabicPeriod" startAt="2"/>
            </a:pPr>
            <a:r>
              <a:rPr lang="en-CA" sz="1200" kern="1200" dirty="0">
                <a:solidFill>
                  <a:schemeClr val="tx1"/>
                </a:solidFill>
                <a:effectLst/>
                <a:latin typeface="+mn-lt"/>
                <a:ea typeface="+mn-ea"/>
                <a:cs typeface="+mn-cs"/>
              </a:rPr>
              <a:t>Collaboration requires: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Integrated response systems at all organizational levels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Organizational support for complex case management</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Intentional planning between types of services and levels of service delivery</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0" indent="0">
              <a:buFont typeface="+mj-lt"/>
              <a:buNone/>
            </a:pPr>
            <a:r>
              <a:rPr lang="en-CA" sz="1200" kern="1200" dirty="0">
                <a:solidFill>
                  <a:schemeClr val="tx1"/>
                </a:solidFill>
                <a:effectLst/>
                <a:latin typeface="+mn-lt"/>
                <a:ea typeface="+mn-ea"/>
                <a:cs typeface="+mn-cs"/>
              </a:rPr>
              <a:t>3. Responsiveness requires: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Balance between dependence and independence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Expectations that are unique to individual strengths, needs, and culture</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Supportive and adaptive environments to facilitate skill development </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228600" indent="-228600">
              <a:buFont typeface="+mj-lt"/>
              <a:buAutoNum type="arabicPeriod" startAt="4"/>
            </a:pPr>
            <a:r>
              <a:rPr lang="en-CA" sz="1200" kern="1200" dirty="0">
                <a:solidFill>
                  <a:schemeClr val="tx1"/>
                </a:solidFill>
                <a:effectLst/>
                <a:latin typeface="+mn-lt"/>
                <a:ea typeface="+mn-ea"/>
                <a:cs typeface="+mn-cs"/>
              </a:rPr>
              <a:t>Proactivity – by staff requires: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Early intervention to develop positive behaviours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Consideration of individual control and success-focused trajectory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Planning for transition periods</a:t>
            </a:r>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63</a:t>
            </a:fld>
            <a:endParaRPr lang="en-CA" dirty="0"/>
          </a:p>
        </p:txBody>
      </p:sp>
    </p:spTree>
    <p:extLst>
      <p:ext uri="{BB962C8B-B14F-4D97-AF65-F5344CB8AC3E}">
        <p14:creationId xmlns:p14="http://schemas.microsoft.com/office/powerpoint/2010/main" val="33750782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dirty="0">
                <a:effectLst/>
                <a:latin typeface="Times New Roman" panose="02020603050405020304" pitchFamily="18" charset="0"/>
                <a:ea typeface="Calibri" panose="020F0502020204030204" pitchFamily="34" charset="0"/>
              </a:rPr>
              <a:t>In order to implement interventions effectively, we need to shift our mindset around behaviour. </a:t>
            </a:r>
            <a:r>
              <a:rPr lang="en-CA" b="1" dirty="0">
                <a:latin typeface="Times New Roman" panose="02020603050405020304" pitchFamily="18" charset="0"/>
                <a:ea typeface="Calibri" panose="020F0502020204030204" pitchFamily="34" charset="0"/>
              </a:rPr>
              <a:t>W</a:t>
            </a:r>
            <a:r>
              <a:rPr lang="en-CA" sz="1200" b="1" dirty="0">
                <a:effectLst/>
                <a:latin typeface="Times New Roman" panose="02020603050405020304" pitchFamily="18" charset="0"/>
                <a:ea typeface="Calibri" panose="020F0502020204030204" pitchFamily="34" charset="0"/>
              </a:rPr>
              <a:t>e know, particularly for </a:t>
            </a:r>
            <a:r>
              <a:rPr lang="en-CA" b="1" dirty="0">
                <a:latin typeface="Times New Roman" panose="02020603050405020304" pitchFamily="18" charset="0"/>
                <a:ea typeface="Calibri" panose="020F0502020204030204" pitchFamily="34" charset="0"/>
              </a:rPr>
              <a:t>individuals with</a:t>
            </a:r>
            <a:r>
              <a:rPr lang="en-CA" sz="1200" b="1" dirty="0">
                <a:effectLst/>
                <a:latin typeface="Times New Roman" panose="02020603050405020304" pitchFamily="18" charset="0"/>
                <a:ea typeface="Calibri" panose="020F0502020204030204" pitchFamily="34" charset="0"/>
              </a:rPr>
              <a:t> with complex needs, behavior can be the easiest way us to understand what they need, which they might have trouble expressing in words</a:t>
            </a:r>
            <a:r>
              <a:rPr lang="en-CA" sz="1200" dirty="0">
                <a:effectLst/>
                <a:latin typeface="Times New Roman" panose="02020603050405020304" pitchFamily="18" charset="0"/>
                <a:ea typeface="Calibri" panose="020F0502020204030204" pitchFamily="34" charset="0"/>
              </a:rPr>
              <a:t>. We talked about this earlier with the all behaviour is functional piece. </a:t>
            </a:r>
          </a:p>
          <a:p>
            <a:pPr marL="171450" indent="-171450">
              <a:lnSpc>
                <a:spcPct val="107000"/>
              </a:lnSpc>
              <a:spcAft>
                <a:spcPts val="800"/>
              </a:spcAft>
              <a:buFont typeface="Arial" panose="020B0604020202020204" pitchFamily="34" charset="0"/>
              <a:buChar char="•"/>
            </a:pPr>
            <a:r>
              <a:rPr lang="en-CA" sz="1200" dirty="0">
                <a:effectLst/>
                <a:latin typeface="Times New Roman" panose="02020603050405020304" pitchFamily="18" charset="0"/>
                <a:ea typeface="Calibri" panose="020F0502020204030204" pitchFamily="34" charset="0"/>
              </a:rPr>
              <a:t>All behaviour is functional means that behaviours we see are useful or goal-oriented and are intended to help serve a purpose.</a:t>
            </a:r>
          </a:p>
          <a:p>
            <a:pPr marL="171450" indent="-171450">
              <a:lnSpc>
                <a:spcPct val="107000"/>
              </a:lnSpc>
              <a:spcAft>
                <a:spcPts val="800"/>
              </a:spcAft>
              <a:buFont typeface="Arial" panose="020B0604020202020204" pitchFamily="34" charset="0"/>
              <a:buChar char="•"/>
            </a:pPr>
            <a:r>
              <a:rPr lang="en-CA" sz="1200" dirty="0">
                <a:effectLst/>
                <a:latin typeface="Times New Roman" panose="02020603050405020304" pitchFamily="18" charset="0"/>
                <a:ea typeface="Calibri" panose="020F0502020204030204" pitchFamily="34" charset="0"/>
              </a:rPr>
              <a:t>It may be difficult to determine the “reasons” behind the challenging behaviour</a:t>
            </a:r>
          </a:p>
          <a:p>
            <a:pPr marL="171450" indent="-171450">
              <a:lnSpc>
                <a:spcPct val="107000"/>
              </a:lnSpc>
              <a:spcAft>
                <a:spcPts val="800"/>
              </a:spcAft>
              <a:buFont typeface="Arial" panose="020B0604020202020204" pitchFamily="34" charset="0"/>
              <a:buChar char="•"/>
            </a:pPr>
            <a:r>
              <a:rPr lang="en-CA" sz="1200" dirty="0">
                <a:effectLst/>
                <a:latin typeface="Times New Roman" panose="02020603050405020304" pitchFamily="18" charset="0"/>
                <a:ea typeface="Calibri" panose="020F0502020204030204" pitchFamily="34" charset="0"/>
              </a:rPr>
              <a:t>Instead of focusing on the behaviour, explore what the goal is, the obstructions to the goal, and how to use their strengths to achieve the goal. It might even be helpful to break a big goal down into smaller steps that are more achievable. </a:t>
            </a:r>
          </a:p>
          <a:p>
            <a:pPr marL="171450" indent="-171450">
              <a:lnSpc>
                <a:spcPct val="107000"/>
              </a:lnSpc>
              <a:spcAft>
                <a:spcPts val="800"/>
              </a:spcAft>
              <a:buFont typeface="Arial" panose="020B0604020202020204" pitchFamily="34" charset="0"/>
              <a:buChar char="•"/>
            </a:pPr>
            <a:r>
              <a:rPr lang="en-CA" sz="1200" dirty="0">
                <a:effectLst/>
                <a:latin typeface="Times New Roman" panose="02020603050405020304" pitchFamily="18" charset="0"/>
                <a:ea typeface="Calibri" panose="020F0502020204030204" pitchFamily="34" charset="0"/>
              </a:rPr>
              <a:t>When trying to understand the behaviours, consider alternative explanations…</a:t>
            </a: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64</a:t>
            </a:fld>
            <a:endParaRPr lang="en-CA"/>
          </a:p>
        </p:txBody>
      </p:sp>
    </p:spTree>
    <p:extLst>
      <p:ext uri="{BB962C8B-B14F-4D97-AF65-F5344CB8AC3E}">
        <p14:creationId xmlns:p14="http://schemas.microsoft.com/office/powerpoint/2010/main" val="10154046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And here are some ideas about how we can shift our understandings of the people with FASD we are supporting.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We as professionals need to shift how we think about individuals with FASD, not as being willful or difficult, but rather as trying to meet a need. We are focusing on identifying the behaviour we are seeing.</a:t>
            </a:r>
          </a:p>
        </p:txBody>
      </p:sp>
      <p:sp>
        <p:nvSpPr>
          <p:cNvPr id="4" name="Slide Number Placeholder 3"/>
          <p:cNvSpPr>
            <a:spLocks noGrp="1"/>
          </p:cNvSpPr>
          <p:nvPr>
            <p:ph type="sldNum" sz="quarter" idx="5"/>
          </p:nvPr>
        </p:nvSpPr>
        <p:spPr/>
        <p:txBody>
          <a:bodyPr/>
          <a:lstStyle/>
          <a:p>
            <a:fld id="{0777B830-A468-334D-B5A9-BF723E3BFF67}" type="slidenum">
              <a:rPr lang="en-CA" smtClean="0"/>
              <a:t>65</a:t>
            </a:fld>
            <a:endParaRPr lang="en-CA"/>
          </a:p>
        </p:txBody>
      </p:sp>
    </p:spTree>
    <p:extLst>
      <p:ext uri="{BB962C8B-B14F-4D97-AF65-F5344CB8AC3E}">
        <p14:creationId xmlns:p14="http://schemas.microsoft.com/office/powerpoint/2010/main" val="4154809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dirty="0">
                <a:effectLst/>
                <a:latin typeface="Times New Roman" panose="02020603050405020304" pitchFamily="18" charset="0"/>
                <a:ea typeface="Calibri" panose="020F0502020204030204" pitchFamily="34" charset="0"/>
              </a:rPr>
              <a:t>Then we may also see a personal shift from feelings of:</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Hopelessness to feelings of hope</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Feelings of fear to feelings of understanding </a:t>
            </a:r>
          </a:p>
          <a:p>
            <a:pPr marL="342900" lvl="0" indent="-342900">
              <a:lnSpc>
                <a:spcPct val="107000"/>
              </a:lnSpc>
              <a:spcAft>
                <a:spcPts val="800"/>
              </a:spcAft>
              <a:buFont typeface="Symbol" pitchFamily="2" charset="2"/>
              <a:buChar char=""/>
            </a:pPr>
            <a:r>
              <a:rPr lang="en-CA" sz="1200" dirty="0">
                <a:effectLst/>
                <a:latin typeface="Times New Roman" panose="02020603050405020304" pitchFamily="18" charset="0"/>
                <a:ea typeface="Calibri" panose="020F0502020204030204" pitchFamily="34" charset="0"/>
              </a:rPr>
              <a:t>Exhaustion to feeling energized and having new options to try</a:t>
            </a:r>
          </a:p>
          <a:p>
            <a:pPr>
              <a:lnSpc>
                <a:spcPct val="107000"/>
              </a:lnSpc>
              <a:spcAft>
                <a:spcPts val="800"/>
              </a:spcAft>
            </a:pPr>
            <a:r>
              <a:rPr lang="en-CA" sz="1200" dirty="0">
                <a:effectLst/>
                <a:latin typeface="Times New Roman" panose="02020603050405020304" pitchFamily="18" charset="0"/>
                <a:ea typeface="Calibri" panose="020F0502020204030204" pitchFamily="34" charset="0"/>
              </a:rPr>
              <a:t> </a:t>
            </a:r>
          </a:p>
          <a:p>
            <a:pPr>
              <a:lnSpc>
                <a:spcPct val="107000"/>
              </a:lnSpc>
              <a:spcAft>
                <a:spcPts val="800"/>
              </a:spcAft>
            </a:pPr>
            <a:r>
              <a:rPr lang="en-CA" sz="1200" dirty="0">
                <a:effectLst/>
                <a:latin typeface="Times New Roman" panose="02020603050405020304" pitchFamily="18" charset="0"/>
                <a:ea typeface="Calibri" panose="020F0502020204030204" pitchFamily="34" charset="0"/>
              </a:rPr>
              <a:t>Using tools like: </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Reframing perceptions, defusing anger</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Working with rather than working for or at</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Trying differently, not trying the same things harder</a:t>
            </a:r>
          </a:p>
          <a:p>
            <a:pPr marL="342900" lvl="0" indent="-342900">
              <a:lnSpc>
                <a:spcPct val="107000"/>
              </a:lnSpc>
              <a:buFont typeface="Symbol" pitchFamily="2" charset="2"/>
              <a:buChar char=""/>
            </a:pPr>
            <a:r>
              <a:rPr lang="en-CA" sz="1200" dirty="0">
                <a:effectLst/>
                <a:latin typeface="Times New Roman" panose="02020603050405020304" pitchFamily="18" charset="0"/>
                <a:ea typeface="Calibri" panose="020F0502020204030204" pitchFamily="34" charset="0"/>
              </a:rPr>
              <a:t>Seeing and supporting strengths</a:t>
            </a:r>
          </a:p>
          <a:p>
            <a:pPr marL="342900" lvl="0" indent="-342900">
              <a:lnSpc>
                <a:spcPct val="107000"/>
              </a:lnSpc>
              <a:spcAft>
                <a:spcPts val="800"/>
              </a:spcAft>
              <a:buFont typeface="Symbol" pitchFamily="2" charset="2"/>
              <a:buChar char=""/>
            </a:pPr>
            <a:r>
              <a:rPr lang="en-CA" sz="1200" dirty="0">
                <a:effectLst/>
                <a:latin typeface="Times New Roman" panose="02020603050405020304" pitchFamily="18" charset="0"/>
                <a:ea typeface="Calibri" panose="020F0502020204030204" pitchFamily="34" charset="0"/>
              </a:rPr>
              <a:t>Networking and collaboration</a:t>
            </a:r>
          </a:p>
          <a:p>
            <a:pPr>
              <a:lnSpc>
                <a:spcPct val="107000"/>
              </a:lnSpc>
              <a:spcAft>
                <a:spcPts val="800"/>
              </a:spcAft>
            </a:pPr>
            <a:r>
              <a:rPr lang="en-CA" sz="1200" dirty="0">
                <a:effectLst/>
                <a:latin typeface="Times New Roman" panose="02020603050405020304" pitchFamily="18" charset="0"/>
                <a:ea typeface="Calibri" panose="020F0502020204030204" pitchFamily="34" charset="0"/>
              </a:rPr>
              <a:t> </a:t>
            </a:r>
          </a:p>
          <a:p>
            <a:pPr>
              <a:lnSpc>
                <a:spcPct val="107000"/>
              </a:lnSpc>
              <a:spcAft>
                <a:spcPts val="800"/>
              </a:spcAft>
            </a:pPr>
            <a:r>
              <a:rPr lang="en-CA" sz="1200" b="1" dirty="0">
                <a:effectLst/>
                <a:latin typeface="Times New Roman" panose="02020603050405020304" pitchFamily="18" charset="0"/>
                <a:ea typeface="Calibri" panose="020F0502020204030204" pitchFamily="34" charset="0"/>
              </a:rPr>
              <a:t>And we will see a professional shift from traditional approaches with traditional interventions aimed at </a:t>
            </a:r>
            <a:r>
              <a:rPr lang="en-CA" sz="1200" b="1" i="1" dirty="0">
                <a:effectLst/>
                <a:latin typeface="Times New Roman" panose="02020603050405020304" pitchFamily="18" charset="0"/>
                <a:ea typeface="Calibri" panose="020F0502020204030204" pitchFamily="34" charset="0"/>
              </a:rPr>
              <a:t>changing people</a:t>
            </a:r>
            <a:r>
              <a:rPr lang="en-CA" sz="1200" b="1" dirty="0">
                <a:effectLst/>
                <a:latin typeface="Times New Roman" panose="02020603050405020304" pitchFamily="18" charset="0"/>
                <a:ea typeface="Calibri" panose="020F0502020204030204" pitchFamily="34" charset="0"/>
              </a:rPr>
              <a:t> to being able to recognize brain differences, prevent problems, develop effective strategies, and focus on </a:t>
            </a:r>
            <a:r>
              <a:rPr lang="en-CA" sz="1200" b="1" i="1" dirty="0">
                <a:effectLst/>
                <a:latin typeface="Times New Roman" panose="02020603050405020304" pitchFamily="18" charset="0"/>
                <a:ea typeface="Calibri" panose="020F0502020204030204" pitchFamily="34" charset="0"/>
              </a:rPr>
              <a:t>changing environments</a:t>
            </a:r>
            <a:r>
              <a:rPr lang="en-CA" sz="1200" b="1" dirty="0">
                <a:effectLst/>
                <a:latin typeface="Times New Roman" panose="02020603050405020304" pitchFamily="18" charset="0"/>
                <a:ea typeface="Calibri" panose="020F0502020204030204" pitchFamily="34" charset="0"/>
              </a:rPr>
              <a:t>.</a:t>
            </a:r>
          </a:p>
          <a:p>
            <a:endParaRPr lang="en-US" dirty="0">
              <a:cs typeface="Calibri"/>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66</a:t>
            </a:fld>
            <a:endParaRPr lang="en-CA"/>
          </a:p>
        </p:txBody>
      </p:sp>
    </p:spTree>
    <p:extLst>
      <p:ext uri="{BB962C8B-B14F-4D97-AF65-F5344CB8AC3E}">
        <p14:creationId xmlns:p14="http://schemas.microsoft.com/office/powerpoint/2010/main" val="23394345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Each individual with FASD is completely unique. </a:t>
            </a:r>
            <a:r>
              <a:rPr lang="en-US" sz="1200" b="1" dirty="0">
                <a:solidFill>
                  <a:schemeClr val="dk1"/>
                </a:solidFill>
                <a:latin typeface="+mn-lt"/>
                <a:ea typeface="Calibri"/>
                <a:cs typeface="Calibri"/>
                <a:sym typeface="Calibri"/>
              </a:rPr>
              <a:t>Therefore, individualized approaches to support that consider a person’s unique strengths, challenges, needs, goals, and environments is critical.</a:t>
            </a:r>
            <a:r>
              <a:rPr lang="en-US" sz="1200" dirty="0">
                <a:solidFill>
                  <a:schemeClr val="dk1"/>
                </a:solidFill>
                <a:latin typeface="+mn-lt"/>
                <a:ea typeface="Calibri"/>
                <a:cs typeface="Calibri"/>
                <a:sym typeface="Calibri"/>
              </a:rPr>
              <a:t> Contextual factors that may be important to consider include mental and physical health needs, histories of trauma and adversity, culture, gender, and other life circumstances.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 </a:t>
            </a:r>
            <a:endParaRPr lang="en-US" dirty="0"/>
          </a:p>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School staff should prioritize working </a:t>
            </a:r>
            <a:r>
              <a:rPr lang="en-US" sz="1200" i="1" dirty="0">
                <a:solidFill>
                  <a:schemeClr val="dk1"/>
                </a:solidFill>
                <a:latin typeface="+mn-lt"/>
                <a:ea typeface="Calibri"/>
                <a:cs typeface="Calibri"/>
                <a:sym typeface="Calibri"/>
              </a:rPr>
              <a:t>together</a:t>
            </a:r>
            <a:r>
              <a:rPr lang="en-US" sz="1200" dirty="0">
                <a:solidFill>
                  <a:schemeClr val="dk1"/>
                </a:solidFill>
                <a:latin typeface="+mn-lt"/>
                <a:ea typeface="Calibri"/>
                <a:cs typeface="Calibri"/>
                <a:sym typeface="Calibri"/>
              </a:rPr>
              <a:t> with each student and their family to understand the individual and how to support them. Suggestions for working from an FASD-informed perspective include:</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Seeking the ‘big picture’ through a collaborative and thorough assessment process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Considering the role of diagnosis as a road to resources and supports, not just a label</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Ensuring that the assessment is responsive to prevent greater problems from happening down the line</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Ensuring that all professionals working with students with FASD are equipped to help these students achieve success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Building the FASD capacity of the whole school and school staff by sharing information and ensuring meaningful understanding.</a:t>
            </a:r>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67</a:t>
            </a:fld>
            <a:endParaRPr lang="en-CA"/>
          </a:p>
        </p:txBody>
      </p:sp>
    </p:spTree>
    <p:extLst>
      <p:ext uri="{BB962C8B-B14F-4D97-AF65-F5344CB8AC3E}">
        <p14:creationId xmlns:p14="http://schemas.microsoft.com/office/powerpoint/2010/main" val="9855092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Clr>
                <a:schemeClr val="dk1"/>
              </a:buClr>
              <a:buSzPts val="1400"/>
              <a:buFont typeface="Arial" panose="020B0604020202020204" pitchFamily="34" charset="0"/>
              <a:buChar char="•"/>
            </a:pPr>
            <a:r>
              <a:rPr lang="en-US" dirty="0"/>
              <a:t>Creating FASD-informed schools also means shifting our language around how we talk and think about FASD. How we talk about people with FASD matters.</a:t>
            </a:r>
          </a:p>
          <a:p>
            <a:pPr marL="0" lvl="0" indent="0" algn="l" rtl="0">
              <a:spcBef>
                <a:spcPts val="0"/>
              </a:spcBef>
              <a:spcAft>
                <a:spcPts val="0"/>
              </a:spcAft>
              <a:buClr>
                <a:schemeClr val="dk1"/>
              </a:buClr>
              <a:buSzPts val="1400"/>
              <a:buFont typeface="Arial"/>
              <a:buNone/>
            </a:pPr>
            <a:r>
              <a:rPr lang="en-US" dirty="0"/>
              <a:t>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Individuals with FASD are often stigmatized because of their diagnosis, their </a:t>
            </a:r>
            <a:r>
              <a:rPr lang="en-US" dirty="0" err="1"/>
              <a:t>behaviours</a:t>
            </a:r>
            <a:r>
              <a:rPr lang="en-US" dirty="0"/>
              <a:t>, and other possible traits that may be seen as different from others. A great deal of stigma also surrounds mothers and women who use substances during pregnancy and family members of people with FASD. </a:t>
            </a:r>
          </a:p>
          <a:p>
            <a:pPr marL="0" lvl="0" indent="0" algn="l" rtl="0">
              <a:spcBef>
                <a:spcPts val="0"/>
              </a:spcBef>
              <a:spcAft>
                <a:spcPts val="0"/>
              </a:spcAft>
              <a:buClr>
                <a:schemeClr val="dk1"/>
              </a:buClr>
              <a:buSzPts val="1400"/>
              <a:buFont typeface="Arial"/>
              <a:buNone/>
            </a:pPr>
            <a:r>
              <a:rPr lang="en-US" b="1" dirty="0"/>
              <a:t> </a:t>
            </a: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b="1" dirty="0"/>
              <a:t>Language is an important tool is addressing stigma and stereotypes.</a:t>
            </a:r>
            <a:r>
              <a:rPr lang="en-US" dirty="0"/>
              <a:t> We want to make sure the language we’re using is: </a:t>
            </a:r>
          </a:p>
          <a:p>
            <a:pPr marL="628650" lvl="1" indent="-171450" algn="l" rtl="0">
              <a:spcBef>
                <a:spcPts val="0"/>
              </a:spcBef>
              <a:spcAft>
                <a:spcPts val="0"/>
              </a:spcAft>
              <a:buClr>
                <a:schemeClr val="dk1"/>
              </a:buClr>
              <a:buSzPts val="1200"/>
              <a:buChar char="•"/>
            </a:pPr>
            <a:r>
              <a:rPr lang="en-US" dirty="0"/>
              <a:t>strengths-based</a:t>
            </a:r>
          </a:p>
          <a:p>
            <a:pPr marL="628650" lvl="1" indent="-171450" algn="l" rtl="0">
              <a:spcBef>
                <a:spcPts val="0"/>
              </a:spcBef>
              <a:spcAft>
                <a:spcPts val="0"/>
              </a:spcAft>
              <a:buClr>
                <a:schemeClr val="dk1"/>
              </a:buClr>
              <a:buSzPts val="1200"/>
              <a:buChar char="•"/>
            </a:pPr>
            <a:r>
              <a:rPr lang="en-US" dirty="0"/>
              <a:t>person-first (unless their preference is otherwise specified)</a:t>
            </a:r>
          </a:p>
          <a:p>
            <a:pPr marL="628650" lvl="1" indent="-171450" algn="l" rtl="0">
              <a:spcBef>
                <a:spcPts val="0"/>
              </a:spcBef>
              <a:spcAft>
                <a:spcPts val="0"/>
              </a:spcAft>
              <a:buClr>
                <a:schemeClr val="dk1"/>
              </a:buClr>
              <a:buSzPts val="1200"/>
              <a:buChar char="•"/>
            </a:pPr>
            <a:r>
              <a:rPr lang="en-US" dirty="0"/>
              <a:t>evidence-based; and </a:t>
            </a:r>
          </a:p>
          <a:p>
            <a:pPr marL="628650" lvl="1" indent="-171450" algn="l" rtl="0">
              <a:spcBef>
                <a:spcPts val="0"/>
              </a:spcBef>
              <a:spcAft>
                <a:spcPts val="0"/>
              </a:spcAft>
              <a:buClr>
                <a:schemeClr val="dk1"/>
              </a:buClr>
              <a:buSzPts val="1200"/>
              <a:buChar char="•"/>
            </a:pPr>
            <a:r>
              <a:rPr lang="en-US" dirty="0"/>
              <a:t>dignity-promoting</a:t>
            </a:r>
          </a:p>
          <a:p>
            <a:pPr marL="457200" lvl="1" indent="0" algn="l" rtl="0">
              <a:spcBef>
                <a:spcPts val="0"/>
              </a:spcBef>
              <a:spcAft>
                <a:spcPts val="0"/>
              </a:spcAft>
              <a:buClr>
                <a:schemeClr val="dk1"/>
              </a:buClr>
              <a:buSzPts val="1200"/>
              <a:buNone/>
            </a:pPr>
            <a:endParaRPr lang="en-US" dirty="0"/>
          </a:p>
          <a:p>
            <a:pPr marL="171450" lvl="0" indent="-171450" algn="l" rtl="0">
              <a:spcBef>
                <a:spcPts val="0"/>
              </a:spcBef>
              <a:spcAft>
                <a:spcPts val="0"/>
              </a:spcAft>
              <a:buClr>
                <a:schemeClr val="dk1"/>
              </a:buClr>
              <a:buSzPts val="1200"/>
              <a:buChar char="•"/>
            </a:pPr>
            <a:r>
              <a:rPr lang="en-US" dirty="0"/>
              <a:t>For example:</a:t>
            </a:r>
          </a:p>
          <a:p>
            <a:pPr marL="628650" lvl="1" indent="-171450" algn="l" rtl="0">
              <a:spcBef>
                <a:spcPts val="0"/>
              </a:spcBef>
              <a:spcAft>
                <a:spcPts val="0"/>
              </a:spcAft>
              <a:buClr>
                <a:schemeClr val="dk1"/>
              </a:buClr>
              <a:buSzPts val="1200"/>
              <a:buChar char="•"/>
            </a:pPr>
            <a:r>
              <a:rPr lang="en-US" dirty="0"/>
              <a:t>Use </a:t>
            </a:r>
            <a:r>
              <a:rPr lang="en-US" i="1" dirty="0"/>
              <a:t>person or individual with FASD </a:t>
            </a:r>
            <a:r>
              <a:rPr lang="en-US" dirty="0"/>
              <a:t>instead of </a:t>
            </a:r>
            <a:r>
              <a:rPr lang="en-US" i="1" dirty="0"/>
              <a:t>suffering with, damaged by, living with FASD</a:t>
            </a:r>
          </a:p>
          <a:p>
            <a:pPr marL="628650" lvl="1" indent="-171450" algn="l" rtl="0">
              <a:spcBef>
                <a:spcPts val="0"/>
              </a:spcBef>
              <a:spcAft>
                <a:spcPts val="0"/>
              </a:spcAft>
              <a:buClr>
                <a:schemeClr val="dk1"/>
              </a:buClr>
              <a:buSzPts val="1200"/>
              <a:buChar char="•"/>
            </a:pPr>
            <a:r>
              <a:rPr lang="en-US" dirty="0"/>
              <a:t>Use </a:t>
            </a:r>
            <a:r>
              <a:rPr lang="en-US" i="1" dirty="0"/>
              <a:t>cognitive or neurodevelopmental disability </a:t>
            </a:r>
            <a:r>
              <a:rPr lang="en-US" dirty="0"/>
              <a:t>instead of </a:t>
            </a:r>
            <a:r>
              <a:rPr lang="en-US" i="1" dirty="0"/>
              <a:t>mentally disabled</a:t>
            </a:r>
          </a:p>
          <a:p>
            <a:pPr marL="628650" lvl="1" indent="-171450" algn="l" rtl="0">
              <a:spcBef>
                <a:spcPts val="0"/>
              </a:spcBef>
              <a:spcAft>
                <a:spcPts val="0"/>
              </a:spcAft>
              <a:buClr>
                <a:schemeClr val="dk1"/>
              </a:buClr>
              <a:buSzPts val="1200"/>
              <a:buChar char="•"/>
            </a:pPr>
            <a:r>
              <a:rPr lang="en-US" dirty="0"/>
              <a:t>Use </a:t>
            </a:r>
            <a:r>
              <a:rPr lang="en-US" i="1" dirty="0"/>
              <a:t>student with FASD </a:t>
            </a:r>
            <a:r>
              <a:rPr lang="en-US" dirty="0"/>
              <a:t>instead of </a:t>
            </a:r>
            <a:r>
              <a:rPr lang="en-US" i="1" dirty="0"/>
              <a:t>FASD students</a:t>
            </a:r>
          </a:p>
          <a:p>
            <a:pPr marL="628650" lvl="1" indent="-171450" algn="l" rtl="0">
              <a:spcBef>
                <a:spcPts val="0"/>
              </a:spcBef>
              <a:spcAft>
                <a:spcPts val="0"/>
              </a:spcAft>
              <a:buClr>
                <a:schemeClr val="dk1"/>
              </a:buClr>
              <a:buSzPts val="1200"/>
              <a:buChar char="•"/>
            </a:pPr>
            <a:r>
              <a:rPr lang="en-US" dirty="0"/>
              <a:t>Replace stigmatizing terms such as “alcoholic mother” with person-first terms such as “birth mother, or parent who use(d) substances during pregnancy.</a:t>
            </a:r>
          </a:p>
          <a:p>
            <a:pPr marL="628650" lvl="1" indent="-171450" algn="l" rtl="0">
              <a:spcBef>
                <a:spcPts val="0"/>
              </a:spcBef>
              <a:spcAft>
                <a:spcPts val="0"/>
              </a:spcAft>
              <a:buClr>
                <a:schemeClr val="dk1"/>
              </a:buClr>
              <a:buSzPts val="1200"/>
              <a:buChar char="•"/>
            </a:pPr>
            <a:r>
              <a:rPr lang="en-US" dirty="0"/>
              <a:t>Use </a:t>
            </a:r>
            <a:r>
              <a:rPr lang="en-US" i="1" dirty="0"/>
              <a:t>reported drinking alcohol or confirmed alcohol use </a:t>
            </a:r>
            <a:r>
              <a:rPr lang="en-US" dirty="0"/>
              <a:t>instead of </a:t>
            </a:r>
            <a:r>
              <a:rPr lang="en-US" i="1" dirty="0"/>
              <a:t>admitted to alcohol use or denied alcohol use</a:t>
            </a:r>
          </a:p>
          <a:p>
            <a:pPr marL="628650" lvl="1" indent="-171450" algn="l" rtl="0">
              <a:spcBef>
                <a:spcPts val="0"/>
              </a:spcBef>
              <a:spcAft>
                <a:spcPts val="0"/>
              </a:spcAft>
              <a:buClr>
                <a:schemeClr val="dk1"/>
              </a:buClr>
              <a:buSzPts val="1200"/>
              <a:buChar char="•"/>
            </a:pPr>
            <a:endParaRPr lang="en-US" i="1" dirty="0"/>
          </a:p>
          <a:p>
            <a:pPr marL="171450" lvl="0" indent="-171450" algn="l" rtl="0">
              <a:spcBef>
                <a:spcPts val="0"/>
              </a:spcBef>
              <a:spcAft>
                <a:spcPts val="0"/>
              </a:spcAft>
              <a:buClr>
                <a:schemeClr val="dk1"/>
              </a:buClr>
              <a:buSzPts val="1200"/>
              <a:buChar char="•"/>
            </a:pPr>
            <a:r>
              <a:rPr lang="en-US" b="1" dirty="0"/>
              <a:t>Creating FASD-informed schools also means shifting our language around how we talk and think about FASD.</a:t>
            </a:r>
          </a:p>
          <a:p>
            <a:pPr marL="0" lvl="0" indent="0" algn="l" rtl="0">
              <a:spcBef>
                <a:spcPts val="0"/>
              </a:spcBef>
              <a:spcAft>
                <a:spcPts val="0"/>
              </a:spcAft>
              <a:buClr>
                <a:schemeClr val="dk1"/>
              </a:buClr>
              <a:buSzPts val="1400"/>
              <a:buFont typeface="Arial"/>
              <a:buNone/>
            </a:pPr>
            <a:r>
              <a:rPr lang="en-US" dirty="0"/>
              <a:t> </a:t>
            </a:r>
            <a:endParaRPr lang="en-US" i="1"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Additional information can be found within the Common Messages Guide: </a:t>
            </a:r>
            <a:r>
              <a:rPr lang="en-US" u="sng" dirty="0">
                <a:solidFill>
                  <a:schemeClr val="hlink"/>
                </a:solidFill>
                <a:hlinkClick r:id="rId3"/>
              </a:rPr>
              <a:t>https://canfasd.ca/wp-content/uploads/publications/Common-Messages.pdf</a:t>
            </a:r>
            <a:r>
              <a:rPr lang="en-US" dirty="0"/>
              <a:t> </a:t>
            </a:r>
          </a:p>
        </p:txBody>
      </p:sp>
      <p:sp>
        <p:nvSpPr>
          <p:cNvPr id="4" name="Slide Number Placeholder 3"/>
          <p:cNvSpPr>
            <a:spLocks noGrp="1"/>
          </p:cNvSpPr>
          <p:nvPr>
            <p:ph type="sldNum" sz="quarter" idx="5"/>
          </p:nvPr>
        </p:nvSpPr>
        <p:spPr/>
        <p:txBody>
          <a:bodyPr/>
          <a:lstStyle/>
          <a:p>
            <a:fld id="{0777B830-A468-334D-B5A9-BF723E3BFF67}" type="slidenum">
              <a:rPr lang="en-CA" smtClean="0"/>
              <a:t>68</a:t>
            </a:fld>
            <a:endParaRPr lang="en-CA"/>
          </a:p>
        </p:txBody>
      </p:sp>
    </p:spTree>
    <p:extLst>
      <p:ext uri="{BB962C8B-B14F-4D97-AF65-F5344CB8AC3E}">
        <p14:creationId xmlns:p14="http://schemas.microsoft.com/office/powerpoint/2010/main" val="37679918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dirty="0"/>
              <a:t>As we talked about earlier in terms of THO and the Strengths-Based &amp; Empowered underlying philosophy…</a:t>
            </a:r>
            <a:r>
              <a:rPr lang="en-US" sz="1200" dirty="0">
                <a:solidFill>
                  <a:schemeClr val="dk1"/>
                </a:solidFill>
                <a:latin typeface="+mn-lt"/>
                <a:ea typeface="Calibri"/>
                <a:cs typeface="Calibri"/>
                <a:sym typeface="Calibri"/>
              </a:rPr>
              <a:t>Incorporating a strengths-based approach to intervention is extremely important</a:t>
            </a:r>
            <a:r>
              <a:rPr lang="en-US" sz="1200" b="1" dirty="0">
                <a:solidFill>
                  <a:schemeClr val="dk1"/>
                </a:solidFill>
                <a:latin typeface="+mn-lt"/>
                <a:ea typeface="Calibri"/>
                <a:cs typeface="Calibri"/>
                <a:sym typeface="Calibri"/>
              </a:rPr>
              <a:t>. </a:t>
            </a:r>
          </a:p>
          <a:p>
            <a:pPr marL="0" lvl="0" indent="0" algn="l" rtl="0">
              <a:lnSpc>
                <a:spcPct val="100000"/>
              </a:lnSpc>
              <a:spcBef>
                <a:spcPts val="0"/>
              </a:spcBef>
              <a:spcAft>
                <a:spcPts val="0"/>
              </a:spcAft>
              <a:buSzPts val="1400"/>
              <a:buNone/>
            </a:pPr>
            <a:endParaRPr lang="en-US" sz="1200" b="1" dirty="0">
              <a:solidFill>
                <a:schemeClr val="dk1"/>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solidFill>
                  <a:schemeClr val="dk1"/>
                </a:solidFill>
                <a:latin typeface="+mn-lt"/>
                <a:ea typeface="Calibri"/>
                <a:cs typeface="Calibri"/>
                <a:sym typeface="Calibri"/>
              </a:rPr>
              <a:t>Research has shown that strengthening the strong parts of the brain helps the weaker areas of the brain​. </a:t>
            </a:r>
            <a:r>
              <a:rPr lang="en-US" sz="1200" dirty="0">
                <a:solidFill>
                  <a:schemeClr val="dk1"/>
                </a:solidFill>
                <a:latin typeface="+mn-lt"/>
                <a:ea typeface="Calibri"/>
                <a:cs typeface="Calibri"/>
                <a:sym typeface="Calibri"/>
              </a:rPr>
              <a:t>Doing things we are good at also helps us feel good and have a sense of fulfillment. Implement a strengths-based approach by: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Look for what people can do rather than what they can’t​</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Look for what people are interested in, that is the best way to engage them​</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Search for talents​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Search for possibilities within the community for individuals with FASD to participate and contribute​</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Encourage the individual to spend as much time as they can doing positive activities that they are good at​</a:t>
            </a:r>
          </a:p>
        </p:txBody>
      </p:sp>
      <p:sp>
        <p:nvSpPr>
          <p:cNvPr id="4" name="Slide Number Placeholder 3"/>
          <p:cNvSpPr>
            <a:spLocks noGrp="1"/>
          </p:cNvSpPr>
          <p:nvPr>
            <p:ph type="sldNum" sz="quarter" idx="5"/>
          </p:nvPr>
        </p:nvSpPr>
        <p:spPr/>
        <p:txBody>
          <a:bodyPr/>
          <a:lstStyle/>
          <a:p>
            <a:fld id="{0777B830-A468-334D-B5A9-BF723E3BFF67}" type="slidenum">
              <a:rPr lang="en-CA" smtClean="0"/>
              <a:t>69</a:t>
            </a:fld>
            <a:endParaRPr lang="en-CA"/>
          </a:p>
        </p:txBody>
      </p:sp>
    </p:spTree>
    <p:extLst>
      <p:ext uri="{BB962C8B-B14F-4D97-AF65-F5344CB8AC3E}">
        <p14:creationId xmlns:p14="http://schemas.microsoft.com/office/powerpoint/2010/main" val="3774148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FASD is a complex neurodevelopmental disorder that is caused by prenatal alcohol exposure.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FASD is one of the leading known causes of developmental disability in the western world.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Researchers estimate that at least 4% of individuals in Canada have FASD.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This is more than 2 times more common than Autism spectrum disorder.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FASD is a life-long, whole body disorder and there is good evidence that early and appropriate supports can improve outcomes for people with FASD. </a:t>
            </a:r>
            <a:endParaRPr lang="en-US" sz="1200" dirty="0">
              <a:solidFill>
                <a:schemeClr val="dk1"/>
              </a:solidFill>
              <a:latin typeface="+mn-lt"/>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Reference: </a:t>
            </a:r>
            <a:r>
              <a:rPr lang="en-US" sz="1200" b="0" i="0" u="sng" strike="noStrike" cap="none" dirty="0">
                <a:solidFill>
                  <a:schemeClr val="dk1"/>
                </a:solidFill>
                <a:effectLst/>
                <a:latin typeface="+mn-lt"/>
                <a:ea typeface="Calibri"/>
                <a:cs typeface="Calibri"/>
                <a:sym typeface="Calibri"/>
                <a:hlinkClick r:id="rId3"/>
              </a:rPr>
              <a:t>https://canfasd.ca/wp-content/uploads/publications/Prevalence-1-Issue-Paper-Update-FINAL.pdf</a:t>
            </a:r>
            <a:r>
              <a:rPr lang="en-US" sz="1200" b="0" i="0" u="none" strike="noStrike" cap="none" dirty="0">
                <a:solidFill>
                  <a:schemeClr val="dk1"/>
                </a:solidFill>
                <a:effectLst/>
                <a:latin typeface="+mn-lt"/>
                <a:ea typeface="Calibri"/>
                <a:cs typeface="Calibri"/>
                <a:sym typeface="Calibri"/>
              </a:rPr>
              <a:t> </a:t>
            </a:r>
          </a:p>
        </p:txBody>
      </p:sp>
      <p:sp>
        <p:nvSpPr>
          <p:cNvPr id="4" name="Slide Number Placeholder 3"/>
          <p:cNvSpPr>
            <a:spLocks noGrp="1"/>
          </p:cNvSpPr>
          <p:nvPr>
            <p:ph type="sldNum" sz="quarter" idx="5"/>
          </p:nvPr>
        </p:nvSpPr>
        <p:spPr/>
        <p:txBody>
          <a:bodyPr/>
          <a:lstStyle/>
          <a:p>
            <a:fld id="{0777B830-A468-334D-B5A9-BF723E3BFF67}" type="slidenum">
              <a:rPr lang="en-CA" smtClean="0"/>
              <a:t>7</a:t>
            </a:fld>
            <a:endParaRPr lang="en-CA"/>
          </a:p>
        </p:txBody>
      </p:sp>
    </p:spTree>
    <p:extLst>
      <p:ext uri="{BB962C8B-B14F-4D97-AF65-F5344CB8AC3E}">
        <p14:creationId xmlns:p14="http://schemas.microsoft.com/office/powerpoint/2010/main" val="21416859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As we mentioned above, each person with FASD is unique and will have their own strengths and challenges. Individuals with FASD are consistently underestimated because they often struggle in areas where ability is traditionally measured, like reading, spelling, and math. Being in an environment where strengths are celebrated can transform the learning experience.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means taking the time to recognize not only areas of need, but areas of strength too. When we understand both areas, we can then adjust supports to be more tailored to each person, which will go a longer way to helping them succeed. </a:t>
            </a:r>
          </a:p>
          <a:p>
            <a:endParaRPr lang="en-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Recognize and celebrate the strengths of individuals with FASD and provide opportunities to use and build on their strengths. </a:t>
            </a: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70</a:t>
            </a:fld>
            <a:endParaRPr lang="en-CA"/>
          </a:p>
        </p:txBody>
      </p:sp>
    </p:spTree>
    <p:extLst>
      <p:ext uri="{BB962C8B-B14F-4D97-AF65-F5344CB8AC3E}">
        <p14:creationId xmlns:p14="http://schemas.microsoft.com/office/powerpoint/2010/main" val="9542772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dirty="0">
                <a:effectLst/>
                <a:latin typeface="Times New Roman" panose="02020603050405020304" pitchFamily="18" charset="0"/>
                <a:ea typeface="Calibri" panose="020F0502020204030204" pitchFamily="34" charset="0"/>
              </a:rPr>
              <a:t>For individuals with FASD, personal strengths may include: </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Being helpful and keen to please​</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Give them roles within the classroom or office which allow them to feel helpful.</a:t>
            </a: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Phrase tasks as a request or use suggestions or weighted choices, rather than phrasing it as a demand. Ensure they have a clear understanding of their role and the task itself</a:t>
            </a:r>
          </a:p>
          <a:p>
            <a:pPr marL="1143000" lvl="2" indent="-228600">
              <a:lnSpc>
                <a:spcPct val="107000"/>
              </a:lnSpc>
              <a:buFont typeface="Wingdings" pitchFamily="2" charset="2"/>
              <a:buChar char=""/>
            </a:pPr>
            <a:r>
              <a:rPr lang="en-CA" sz="1200" dirty="0">
                <a:effectLst/>
                <a:latin typeface="Times New Roman" panose="02020603050405020304" pitchFamily="18" charset="0"/>
                <a:ea typeface="Calibri" panose="020F0502020204030204" pitchFamily="34" charset="0"/>
              </a:rPr>
              <a:t>Sometimes individuals with FASD can appear uncooperative if they’re told to do something but may be more willing to comply if asked for their cooperation instead​.</a:t>
            </a:r>
          </a:p>
          <a:p>
            <a:pPr marL="1143000" lvl="2" indent="-228600">
              <a:lnSpc>
                <a:spcPct val="107000"/>
              </a:lnSpc>
              <a:buFont typeface="Wingdings" pitchFamily="2" charset="2"/>
              <a:buChar char=""/>
            </a:pPr>
            <a:r>
              <a:rPr lang="en-CA" sz="1200" dirty="0">
                <a:effectLst/>
                <a:latin typeface="Times New Roman" panose="02020603050405020304" pitchFamily="18" charset="0"/>
                <a:ea typeface="Calibri" panose="020F0502020204030204" pitchFamily="34" charset="0"/>
              </a:rPr>
              <a:t>Explain why the task is important rather than responding with “because I said so”.</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Being caring with a strong sense of justice: </a:t>
            </a:r>
            <a:r>
              <a:rPr lang="en-CA" sz="1200" dirty="0">
                <a:effectLst/>
                <a:latin typeface="Times New Roman" panose="02020603050405020304" pitchFamily="18" charset="0"/>
                <a:ea typeface="Calibri" panose="020F0502020204030204" pitchFamily="34" charset="0"/>
              </a:rPr>
              <a:t>They often want to help people who are upset or sad, especially if someone seems vulnerable​. Support them by: </a:t>
            </a: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Discussing socially appropriate ways to show care in different situations.</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Being non-judgemental</a:t>
            </a:r>
            <a:r>
              <a:rPr lang="en-CA" sz="1200" dirty="0">
                <a:effectLst/>
                <a:latin typeface="Times New Roman" panose="02020603050405020304" pitchFamily="18" charset="0"/>
                <a:ea typeface="Calibri" panose="020F0502020204030204" pitchFamily="34" charset="0"/>
              </a:rPr>
              <a:t>​: They tend not to judge, reject, or bully those who do not fit the social norm​ and often choose friends who have complex needs of their own.</a:t>
            </a: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Support them in recognizing healthy friendships, strengthening them, and keeping them</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Friendly and Outgoing​: </a:t>
            </a:r>
            <a:r>
              <a:rPr lang="en-CA" sz="1200" dirty="0">
                <a:effectLst/>
                <a:latin typeface="Times New Roman" panose="02020603050405020304" pitchFamily="18" charset="0"/>
                <a:ea typeface="Calibri" panose="020F0502020204030204" pitchFamily="34" charset="0"/>
              </a:rPr>
              <a:t>They may be well known across the school community for their ability to speak to anyone and everyone​.</a:t>
            </a: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Teach appropriate social skills, what information to share about ourselves, and what information to not​</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Patient with and Interacts Well with Younger Children, the Elderly, and/or Animals​</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Look for opportunities to work with younger children such as working with a school club or coaching a sports team​</a:t>
            </a:r>
          </a:p>
          <a:p>
            <a:pPr marL="342900" lvl="0" indent="-342900">
              <a:lnSpc>
                <a:spcPct val="107000"/>
              </a:lnSpc>
              <a:buFont typeface="Symbol" pitchFamily="2" charset="2"/>
              <a:buChar char=""/>
            </a:pPr>
            <a:r>
              <a:rPr lang="en-CA" sz="1200" i="1" dirty="0">
                <a:effectLst/>
                <a:latin typeface="Times New Roman" panose="02020603050405020304" pitchFamily="18" charset="0"/>
                <a:ea typeface="Calibri" panose="020F0502020204030204" pitchFamily="34" charset="0"/>
              </a:rPr>
              <a:t>Energetic: </a:t>
            </a:r>
            <a:r>
              <a:rPr lang="en-CA" sz="1200" dirty="0">
                <a:effectLst/>
                <a:latin typeface="Times New Roman" panose="02020603050405020304" pitchFamily="18" charset="0"/>
                <a:ea typeface="Calibri" panose="020F0502020204030204" pitchFamily="34" charset="0"/>
              </a:rPr>
              <a:t>They may be hands-on, concrete, active learners​. Support them by: </a:t>
            </a:r>
          </a:p>
          <a:p>
            <a:pPr marL="742950" lvl="1" indent="-285750">
              <a:lnSpc>
                <a:spcPct val="107000"/>
              </a:lnSpc>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Provide movement-based learning tasks​</a:t>
            </a:r>
          </a:p>
          <a:p>
            <a:pPr marL="742950" lvl="1" indent="-285750">
              <a:lnSpc>
                <a:spcPct val="107000"/>
              </a:lnSpc>
              <a:spcAft>
                <a:spcPts val="800"/>
              </a:spcAft>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Ensure the task is simple, clearly explained, and finite</a:t>
            </a:r>
          </a:p>
          <a:p>
            <a:pPr marL="742950" lvl="1" indent="-285750">
              <a:lnSpc>
                <a:spcPct val="107000"/>
              </a:lnSpc>
              <a:spcAft>
                <a:spcPts val="800"/>
              </a:spcAft>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Create movement breaks or opportunities for them to stand and stretch when working for long periods of time.</a:t>
            </a:r>
          </a:p>
          <a:p>
            <a:pPr marL="742950" lvl="1" indent="-285750">
              <a:lnSpc>
                <a:spcPct val="107000"/>
              </a:lnSpc>
              <a:spcAft>
                <a:spcPts val="800"/>
              </a:spcAft>
              <a:buFont typeface="Courier New" panose="02070309020205020404" pitchFamily="49" charset="0"/>
              <a:buChar char="o"/>
            </a:pPr>
            <a:r>
              <a:rPr lang="en-CA" sz="1200" dirty="0">
                <a:effectLst/>
                <a:latin typeface="Times New Roman" panose="02020603050405020304" pitchFamily="18" charset="0"/>
                <a:ea typeface="Calibri" panose="020F0502020204030204" pitchFamily="34" charset="0"/>
              </a:rPr>
              <a:t>Provide them with tactile or sensory objects that their hands can use while they focus on listening or watching. </a:t>
            </a:r>
          </a:p>
          <a:p>
            <a:pPr marL="742950" lvl="1" indent="-285750">
              <a:lnSpc>
                <a:spcPct val="107000"/>
              </a:lnSpc>
              <a:spcAft>
                <a:spcPts val="800"/>
              </a:spcAft>
              <a:buFont typeface="Courier New" panose="02070309020205020404" pitchFamily="49" charset="0"/>
              <a:buChar char="o"/>
            </a:pPr>
            <a:endParaRPr lang="en-CA" sz="1200" dirty="0">
              <a:effectLst/>
              <a:latin typeface="Times New Roman" panose="02020603050405020304" pitchFamily="18" charset="0"/>
              <a:ea typeface="Calibri" panose="020F0502020204030204" pitchFamily="34" charset="0"/>
            </a:endParaRPr>
          </a:p>
          <a:p>
            <a:pPr marL="0" lvl="0" indent="0">
              <a:lnSpc>
                <a:spcPct val="107000"/>
              </a:lnSpc>
              <a:spcAft>
                <a:spcPts val="800"/>
              </a:spcAft>
              <a:buFont typeface="Courier New" panose="02070309020205020404" pitchFamily="49" charset="0"/>
              <a:buNone/>
            </a:pPr>
            <a:r>
              <a:rPr lang="en-CA" sz="1200" dirty="0">
                <a:effectLst/>
                <a:latin typeface="Times New Roman" panose="02020603050405020304" pitchFamily="18" charset="0"/>
                <a:ea typeface="Calibri" panose="020F0502020204030204" pitchFamily="34" charset="0"/>
              </a:rPr>
              <a:t>Flannigan, K. Wrath, A., Ritter, C., McLachlan, K., Harding, K. D., Campbell, A., Reid, D., &amp; Pei, J. (2021). Balancing the story of fetal alcohol spectrum disorder: A narrative review of the literature on strengths. Available at:  https://onlinelibrary.wiley.com/doi/epdf/10.1111/acer.14733</a:t>
            </a:r>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71</a:t>
            </a:fld>
            <a:endParaRPr lang="en-CA"/>
          </a:p>
        </p:txBody>
      </p:sp>
    </p:spTree>
    <p:extLst>
      <p:ext uri="{BB962C8B-B14F-4D97-AF65-F5344CB8AC3E}">
        <p14:creationId xmlns:p14="http://schemas.microsoft.com/office/powerpoint/2010/main" val="31240278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dirty="0">
                <a:effectLst/>
                <a:latin typeface="Times New Roman" panose="02020603050405020304" pitchFamily="18" charset="0"/>
                <a:ea typeface="Calibri" panose="020F0502020204030204" pitchFamily="34" charset="0"/>
              </a:rPr>
              <a:t>People with FASD can learn better when they are provided supports for their unique areas of strength and need. For individuals with FASD, it might be easier for them to learn the following ways: </a:t>
            </a:r>
          </a:p>
          <a:p>
            <a:pPr marL="342900" lvl="0" indent="-342900">
              <a:lnSpc>
                <a:spcPct val="107000"/>
              </a:lnSpc>
              <a:buFont typeface="Symbol" pitchFamily="2" charset="2"/>
              <a:buChar char=""/>
            </a:pPr>
            <a:r>
              <a:rPr lang="en-CA" sz="1200" i="1" dirty="0">
                <a:solidFill>
                  <a:srgbClr val="000000"/>
                </a:solidFill>
                <a:effectLst/>
                <a:latin typeface="Times New Roman" panose="02020603050405020304" pitchFamily="18" charset="0"/>
                <a:ea typeface="Calibri" panose="020F0502020204030204" pitchFamily="34" charset="0"/>
              </a:rPr>
              <a:t>Hands-On, Concrete Learners</a:t>
            </a:r>
            <a:r>
              <a:rPr lang="en-US" sz="1200" i="1" dirty="0">
                <a:solidFill>
                  <a:srgbClr val="000000"/>
                </a:solidFill>
                <a:effectLst/>
                <a:latin typeface="Times New Roman" panose="02020603050405020304" pitchFamily="18" charset="0"/>
                <a:ea typeface="Calibri" panose="020F0502020204030204" pitchFamily="34" charset="0"/>
              </a:rPr>
              <a:t>: </a:t>
            </a:r>
            <a:r>
              <a:rPr lang="en-CA" sz="1200" dirty="0">
                <a:solidFill>
                  <a:srgbClr val="000000"/>
                </a:solidFill>
                <a:effectLst/>
                <a:latin typeface="Times New Roman" panose="02020603050405020304" pitchFamily="18" charset="0"/>
                <a:ea typeface="Calibri" panose="020F0502020204030204" pitchFamily="34" charset="0"/>
              </a:rPr>
              <a:t>They learn best when they can interact with actual object or items to help their learning</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Provide them with physical objects to represent a learning concept (e.g., blocks for math).</a:t>
            </a: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Learners may need support to transfer learning from one context to another</a:t>
            </a:r>
            <a:r>
              <a:rPr lang="en-US" sz="1200" dirty="0">
                <a:solidFill>
                  <a:srgbClr val="000000"/>
                </a:solidFill>
                <a:effectLst/>
                <a:latin typeface="Times New Roman" panose="02020603050405020304" pitchFamily="18" charset="0"/>
                <a:ea typeface="Calibri" panose="020F0502020204030204" pitchFamily="34" charset="0"/>
              </a:rPr>
              <a:t>​ (e.g., counting vs. giving change).</a:t>
            </a:r>
            <a:endParaRPr lang="en-CA" sz="1200" dirty="0">
              <a:effectLst/>
              <a:latin typeface="Times New Roman" panose="02020603050405020304" pitchFamily="18" charset="0"/>
              <a:ea typeface="Calibri" panose="020F0502020204030204" pitchFamily="34" charset="0"/>
            </a:endParaRPr>
          </a:p>
          <a:p>
            <a:pPr marL="342900" lvl="0" indent="-342900">
              <a:lnSpc>
                <a:spcPct val="107000"/>
              </a:lnSpc>
              <a:buFont typeface="Symbol" pitchFamily="2" charset="2"/>
              <a:buChar char=""/>
            </a:pPr>
            <a:r>
              <a:rPr lang="en-CA" sz="1200" i="1" dirty="0">
                <a:solidFill>
                  <a:srgbClr val="000000"/>
                </a:solidFill>
                <a:effectLst/>
                <a:latin typeface="Times New Roman" panose="02020603050405020304" pitchFamily="18" charset="0"/>
                <a:ea typeface="Calibri" panose="020F0502020204030204" pitchFamily="34" charset="0"/>
              </a:rPr>
              <a:t>Lateral Thinkers with Points of Insight in Certain Areas</a:t>
            </a:r>
            <a:r>
              <a:rPr lang="en-US" sz="1200" i="1" dirty="0">
                <a:solidFill>
                  <a:srgbClr val="000000"/>
                </a:solidFill>
                <a:effectLst/>
                <a:latin typeface="Times New Roman" panose="02020603050405020304" pitchFamily="18" charset="0"/>
                <a:ea typeface="Calibri" panose="020F0502020204030204" pitchFamily="34" charset="0"/>
              </a:rPr>
              <a:t>​</a:t>
            </a:r>
            <a:r>
              <a:rPr lang="en-CA" sz="1200" i="1" dirty="0">
                <a:solidFill>
                  <a:schemeClr val="tx1"/>
                </a:solidFill>
                <a:effectLst/>
                <a:latin typeface="Times New Roman" panose="02020603050405020304" pitchFamily="18" charset="0"/>
                <a:ea typeface="Calibri" panose="020F0502020204030204" pitchFamily="34" charset="0"/>
              </a:rPr>
              <a:t>: </a:t>
            </a:r>
            <a:r>
              <a:rPr lang="en-CA" sz="1200" dirty="0">
                <a:solidFill>
                  <a:srgbClr val="000000"/>
                </a:solidFill>
                <a:effectLst/>
                <a:latin typeface="Times New Roman" panose="02020603050405020304" pitchFamily="18" charset="0"/>
                <a:ea typeface="Calibri" panose="020F0502020204030204" pitchFamily="34" charset="0"/>
              </a:rPr>
              <a:t>Often people with FASD have creative solutions or unusual insights</a:t>
            </a:r>
            <a:r>
              <a:rPr lang="en-US" sz="1200" dirty="0">
                <a:solidFill>
                  <a:srgbClr val="000000"/>
                </a:solidFill>
                <a:effectLst/>
                <a:latin typeface="Times New Roman" panose="02020603050405020304" pitchFamily="18" charset="0"/>
                <a:ea typeface="Calibri" panose="020F0502020204030204" pitchFamily="34" charset="0"/>
              </a:rPr>
              <a:t>​. Support them by:</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Encouraging them to think about and explain their thinking (metacognitive strategies)</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Praise their insights</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342900" lvl="0" indent="-342900">
              <a:lnSpc>
                <a:spcPct val="107000"/>
              </a:lnSpc>
              <a:buFont typeface="Symbol" pitchFamily="2" charset="2"/>
              <a:buChar char=""/>
            </a:pPr>
            <a:r>
              <a:rPr lang="en-CA" sz="1200" i="1" dirty="0">
                <a:solidFill>
                  <a:srgbClr val="000000"/>
                </a:solidFill>
                <a:effectLst/>
                <a:latin typeface="Times New Roman" panose="02020603050405020304" pitchFamily="18" charset="0"/>
                <a:ea typeface="Calibri" panose="020F0502020204030204" pitchFamily="34" charset="0"/>
              </a:rPr>
              <a:t>Athletic, Sporty, Creative, or Musical</a:t>
            </a:r>
            <a:r>
              <a:rPr lang="en-US" sz="1200" i="1"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Build opportunities for the learner to share their skills and possibly teach others</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Encourage social skills, body movements, creative skills and organisational skills.</a:t>
            </a:r>
            <a:endParaRPr lang="en-CA" sz="1200" dirty="0">
              <a:effectLst/>
              <a:latin typeface="Times New Roman" panose="02020603050405020304" pitchFamily="18" charset="0"/>
              <a:ea typeface="Calibri" panose="020F0502020204030204" pitchFamily="34" charset="0"/>
            </a:endParaRPr>
          </a:p>
          <a:p>
            <a:pPr marL="342900" lvl="0" indent="-342900">
              <a:lnSpc>
                <a:spcPct val="107000"/>
              </a:lnSpc>
              <a:buFont typeface="Symbol" pitchFamily="2" charset="2"/>
              <a:buChar char=""/>
            </a:pPr>
            <a:r>
              <a:rPr lang="en-CA" sz="1200" i="1" dirty="0">
                <a:solidFill>
                  <a:srgbClr val="000000"/>
                </a:solidFill>
                <a:effectLst/>
                <a:latin typeface="Times New Roman" panose="02020603050405020304" pitchFamily="18" charset="0"/>
                <a:ea typeface="Calibri" panose="020F0502020204030204" pitchFamily="34" charset="0"/>
              </a:rPr>
              <a:t>Persistent, Determined, and Hard-Working</a:t>
            </a:r>
            <a:r>
              <a:rPr lang="en-US" sz="1200" i="1" dirty="0">
                <a:solidFill>
                  <a:srgbClr val="000000"/>
                </a:solidFill>
                <a:effectLst/>
                <a:latin typeface="Times New Roman" panose="02020603050405020304" pitchFamily="18" charset="0"/>
                <a:ea typeface="Calibri" panose="020F0502020204030204" pitchFamily="34" charset="0"/>
              </a:rPr>
              <a:t>: </a:t>
            </a:r>
            <a:r>
              <a:rPr lang="en-CA" sz="1200" dirty="0">
                <a:solidFill>
                  <a:srgbClr val="000000"/>
                </a:solidFill>
                <a:effectLst/>
                <a:latin typeface="Times New Roman" panose="02020603050405020304" pitchFamily="18" charset="0"/>
                <a:ea typeface="Calibri" panose="020F0502020204030204" pitchFamily="34" charset="0"/>
              </a:rPr>
              <a:t>Their determination to keep trying can be a positive attribute if channelled correctly</a:t>
            </a:r>
            <a:r>
              <a:rPr lang="en-US" sz="1200" dirty="0">
                <a:solidFill>
                  <a:srgbClr val="000000"/>
                </a:solidFill>
                <a:effectLst/>
                <a:latin typeface="Times New Roman" panose="02020603050405020304" pitchFamily="18" charset="0"/>
                <a:ea typeface="Calibri" panose="020F0502020204030204" pitchFamily="34" charset="0"/>
              </a:rPr>
              <a:t>. Support them by:</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Ensuring that the task is of the right level and length to be completed</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Giving clear visual indications of time remaining</a:t>
            </a:r>
            <a:r>
              <a:rPr lang="en-US" sz="1200" dirty="0">
                <a:solidFill>
                  <a:srgbClr val="000000"/>
                </a:solidFill>
                <a:effectLst/>
                <a:latin typeface="Times New Roman" panose="02020603050405020304" pitchFamily="18" charset="0"/>
                <a:ea typeface="Calibri" panose="020F0502020204030204" pitchFamily="34" charset="0"/>
              </a:rPr>
              <a:t>​.</a:t>
            </a:r>
          </a:p>
          <a:p>
            <a:pPr marL="742950" lvl="1" indent="-285750">
              <a:lnSpc>
                <a:spcPct val="107000"/>
              </a:lnSpc>
              <a:buFont typeface="Courier New" panose="02070309020205020404" pitchFamily="49" charset="0"/>
              <a:buChar char="o"/>
            </a:pPr>
            <a:r>
              <a:rPr lang="en-US" sz="1200" dirty="0">
                <a:solidFill>
                  <a:srgbClr val="000000"/>
                </a:solidFill>
                <a:effectLst/>
                <a:latin typeface="Times New Roman" panose="02020603050405020304" pitchFamily="18" charset="0"/>
                <a:ea typeface="Calibri" panose="020F0502020204030204" pitchFamily="34" charset="0"/>
              </a:rPr>
              <a:t>Provide them with clear expectations and concrete goals that they can celebrate after achieving. </a:t>
            </a:r>
            <a:endParaRPr lang="en-CA" sz="1200" dirty="0">
              <a:effectLst/>
              <a:latin typeface="Times New Roman" panose="02020603050405020304" pitchFamily="18" charset="0"/>
              <a:ea typeface="Calibri" panose="020F0502020204030204" pitchFamily="34" charset="0"/>
            </a:endParaRPr>
          </a:p>
          <a:p>
            <a:pPr marL="342900" lvl="0" indent="-342900">
              <a:lnSpc>
                <a:spcPct val="107000"/>
              </a:lnSpc>
              <a:buFont typeface="Symbol" pitchFamily="2" charset="2"/>
              <a:buChar char=""/>
            </a:pPr>
            <a:r>
              <a:rPr lang="en-CA" sz="1200" i="1" dirty="0">
                <a:solidFill>
                  <a:srgbClr val="000000"/>
                </a:solidFill>
                <a:effectLst/>
                <a:latin typeface="Times New Roman" panose="02020603050405020304" pitchFamily="18" charset="0"/>
                <a:ea typeface="Calibri" panose="020F0502020204030204" pitchFamily="34" charset="0"/>
              </a:rPr>
              <a:t>Strong Long Term Visual Memories: </a:t>
            </a:r>
            <a:r>
              <a:rPr lang="en-CA" sz="1200" dirty="0">
                <a:solidFill>
                  <a:srgbClr val="000000"/>
                </a:solidFill>
                <a:effectLst/>
                <a:latin typeface="Times New Roman" panose="02020603050405020304" pitchFamily="18" charset="0"/>
                <a:ea typeface="Calibri" panose="020F0502020204030204" pitchFamily="34" charset="0"/>
              </a:rPr>
              <a:t>People with FASD are often visual learners</a:t>
            </a:r>
            <a:r>
              <a:rPr lang="en-US" sz="1200" dirty="0">
                <a:solidFill>
                  <a:srgbClr val="000000"/>
                </a:solidFill>
                <a:effectLst/>
                <a:latin typeface="Times New Roman" panose="02020603050405020304" pitchFamily="18" charset="0"/>
                <a:ea typeface="Calibri" panose="020F0502020204030204" pitchFamily="34" charset="0"/>
              </a:rPr>
              <a:t>​. Support them by:</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Breaking tasks into visual steps</a:t>
            </a:r>
            <a:r>
              <a:rPr lang="en-US" sz="1200" dirty="0">
                <a:solidFill>
                  <a:srgbClr val="000000"/>
                </a:solidFill>
                <a:effectLst/>
                <a:latin typeface="Times New Roman" panose="02020603050405020304" pitchFamily="18" charset="0"/>
                <a:ea typeface="Calibri" panose="020F0502020204030204" pitchFamily="34" charset="0"/>
              </a:rPr>
              <a:t>​</a:t>
            </a:r>
            <a:endParaRPr lang="en-CA" sz="1200" dirty="0">
              <a:effectLst/>
              <a:latin typeface="Times New Roman" panose="02020603050405020304" pitchFamily="18" charset="0"/>
              <a:ea typeface="Calibri" panose="020F0502020204030204" pitchFamily="34" charset="0"/>
            </a:endParaRPr>
          </a:p>
          <a:p>
            <a:pPr marL="742950" lvl="1" indent="-285750">
              <a:lnSpc>
                <a:spcPct val="107000"/>
              </a:lnSpc>
              <a:spcAft>
                <a:spcPts val="800"/>
              </a:spcAft>
              <a:buFont typeface="Courier New" panose="02070309020205020404" pitchFamily="49" charset="0"/>
              <a:buChar char="o"/>
            </a:pPr>
            <a:r>
              <a:rPr lang="en-CA" sz="1200" dirty="0">
                <a:solidFill>
                  <a:srgbClr val="000000"/>
                </a:solidFill>
                <a:effectLst/>
                <a:latin typeface="Times New Roman" panose="02020603050405020304" pitchFamily="18" charset="0"/>
                <a:ea typeface="Calibri" panose="020F0502020204030204" pitchFamily="34" charset="0"/>
              </a:rPr>
              <a:t>Allowing learners to record information in a way that suits their visual learning styles (e.g., drawing a story before writing it, watching a movie adaptation of a book before reading it). </a:t>
            </a:r>
            <a:endParaRPr lang="en-CA" sz="12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72</a:t>
            </a:fld>
            <a:endParaRPr lang="en-CA"/>
          </a:p>
        </p:txBody>
      </p:sp>
    </p:spTree>
    <p:extLst>
      <p:ext uri="{BB962C8B-B14F-4D97-AF65-F5344CB8AC3E}">
        <p14:creationId xmlns:p14="http://schemas.microsoft.com/office/powerpoint/2010/main" val="31419854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Benefits to a strengths-based approach can include: </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Being recognized for their strengths can help the individual develop self confidence</a:t>
            </a:r>
            <a:r>
              <a:rPr lang="en-CA" sz="1200" kern="1200" dirty="0">
                <a:solidFill>
                  <a:schemeClr val="tx1"/>
                </a:solidFill>
                <a:effectLst/>
                <a:latin typeface="+mn-lt"/>
                <a:ea typeface="+mn-ea"/>
                <a:cs typeface="+mn-cs"/>
              </a:rPr>
              <a:t>​.</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Contributing to the community in a positive way encourages positive interactions to continue</a:t>
            </a:r>
            <a:r>
              <a:rPr lang="en-CA" sz="1200" kern="1200" dirty="0">
                <a:solidFill>
                  <a:schemeClr val="tx1"/>
                </a:solidFill>
                <a:effectLst/>
                <a:latin typeface="+mn-lt"/>
                <a:ea typeface="+mn-ea"/>
                <a:cs typeface="+mn-cs"/>
              </a:rPr>
              <a:t>​.</a:t>
            </a:r>
          </a:p>
          <a:p>
            <a:pPr marL="171450" lvl="0" indent="-171450" fontAlgn="base">
              <a:buFont typeface="Arial" panose="020B0604020202020204" pitchFamily="34" charset="0"/>
              <a:buChar char="•"/>
            </a:pPr>
            <a:r>
              <a:rPr lang="en-US" sz="1200" kern="1200" dirty="0">
                <a:solidFill>
                  <a:schemeClr val="tx1"/>
                </a:solidFill>
                <a:effectLst/>
                <a:latin typeface="+mn-lt"/>
                <a:ea typeface="+mn-ea"/>
                <a:cs typeface="+mn-cs"/>
              </a:rPr>
              <a:t>This approach may help in many other aspects as well:</a:t>
            </a:r>
            <a:r>
              <a:rPr lang="en-CA" sz="1200" kern="1200" dirty="0">
                <a:solidFill>
                  <a:schemeClr val="tx1"/>
                </a:solidFill>
                <a:effectLst/>
                <a:latin typeface="+mn-lt"/>
                <a:ea typeface="+mn-ea"/>
                <a:cs typeface="+mn-cs"/>
              </a:rPr>
              <a:t>​</a:t>
            </a:r>
          </a:p>
          <a:p>
            <a:pPr marL="628650" lvl="1" indent="-171450" fontAlgn="base">
              <a:buFont typeface="Arial" panose="020B0604020202020204" pitchFamily="34" charset="0"/>
              <a:buChar char="•"/>
            </a:pPr>
            <a:r>
              <a:rPr lang="en-US" sz="1200" kern="1200" dirty="0">
                <a:solidFill>
                  <a:schemeClr val="tx1"/>
                </a:solidFill>
                <a:effectLst/>
                <a:latin typeface="+mn-lt"/>
                <a:ea typeface="+mn-ea"/>
                <a:cs typeface="+mn-cs"/>
              </a:rPr>
              <a:t>Prevent substance abuse</a:t>
            </a:r>
            <a:r>
              <a:rPr lang="en-CA" sz="1200" kern="1200" dirty="0">
                <a:solidFill>
                  <a:schemeClr val="tx1"/>
                </a:solidFill>
                <a:effectLst/>
                <a:latin typeface="+mn-lt"/>
                <a:ea typeface="+mn-ea"/>
                <a:cs typeface="+mn-cs"/>
              </a:rPr>
              <a:t>​</a:t>
            </a:r>
          </a:p>
          <a:p>
            <a:pPr marL="628650" lvl="1" indent="-171450" fontAlgn="base">
              <a:buFont typeface="Arial" panose="020B0604020202020204" pitchFamily="34" charset="0"/>
              <a:buChar char="•"/>
            </a:pPr>
            <a:r>
              <a:rPr lang="en-US" sz="1200" kern="1200" dirty="0">
                <a:solidFill>
                  <a:schemeClr val="tx1"/>
                </a:solidFill>
                <a:effectLst/>
                <a:latin typeface="+mn-lt"/>
                <a:ea typeface="+mn-ea"/>
                <a:cs typeface="+mn-cs"/>
              </a:rPr>
              <a:t>Build resilience</a:t>
            </a:r>
            <a:r>
              <a:rPr lang="en-CA" sz="1200" kern="1200" dirty="0">
                <a:solidFill>
                  <a:schemeClr val="tx1"/>
                </a:solidFill>
                <a:effectLst/>
                <a:latin typeface="+mn-lt"/>
                <a:ea typeface="+mn-ea"/>
                <a:cs typeface="+mn-cs"/>
              </a:rPr>
              <a:t>​</a:t>
            </a:r>
          </a:p>
          <a:p>
            <a:pPr marL="628650" lvl="1" indent="-171450" fontAlgn="base">
              <a:buFont typeface="Arial" panose="020B0604020202020204" pitchFamily="34" charset="0"/>
              <a:buChar char="•"/>
            </a:pPr>
            <a:r>
              <a:rPr lang="en-US" sz="1200" kern="1200" dirty="0">
                <a:solidFill>
                  <a:schemeClr val="tx1"/>
                </a:solidFill>
                <a:effectLst/>
                <a:latin typeface="+mn-lt"/>
                <a:ea typeface="+mn-ea"/>
                <a:cs typeface="+mn-cs"/>
              </a:rPr>
              <a:t>Build self-esteem</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73</a:t>
            </a:fld>
            <a:endParaRPr lang="en-CA"/>
          </a:p>
        </p:txBody>
      </p:sp>
    </p:spTree>
    <p:extLst>
      <p:ext uri="{BB962C8B-B14F-4D97-AF65-F5344CB8AC3E}">
        <p14:creationId xmlns:p14="http://schemas.microsoft.com/office/powerpoint/2010/main" val="14053586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7B830-A468-334D-B5A9-BF723E3BFF67}" type="slidenum">
              <a:rPr lang="en-CA" smtClean="0"/>
              <a:t>74</a:t>
            </a:fld>
            <a:endParaRPr lang="en-CA"/>
          </a:p>
        </p:txBody>
      </p:sp>
    </p:spTree>
    <p:extLst>
      <p:ext uri="{BB962C8B-B14F-4D97-AF65-F5344CB8AC3E}">
        <p14:creationId xmlns:p14="http://schemas.microsoft.com/office/powerpoint/2010/main" val="30619211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Recent data show that risky drinking, or drinking above the recommended limit, among women of childbearing age (10 to 49 years) is rising. According to the Public Health Agency of Canada (2016), 56% of childbearing aged women reported binge drinking at least once vs. 44% in 2004.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Experts recommend that couples go alcohol-free if they’re pregnant, planning to get pregnant, or having unprotected sex (i.e. when there is potential for an unplanned pregnancy). If you have an unplanned pregnancy, avoid alcohol use as soon as possible to reduce the potential for harm.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Avoiding alcohol at any point during the pregnancy has benefits of development.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Research shows that partners’ drinking habits influence the drinking pattern of mothers</a:t>
            </a:r>
            <a:r>
              <a:rPr lang="en-CA" sz="1200" b="1" kern="1200" dirty="0">
                <a:solidFill>
                  <a:schemeClr val="tx1"/>
                </a:solidFill>
                <a:effectLst/>
                <a:latin typeface="+mn-lt"/>
                <a:ea typeface="+mn-ea"/>
                <a:cs typeface="+mn-cs"/>
              </a:rPr>
              <a:t>. A supportive environment and community are key to avoiding alcohol during a pregnancy.</a:t>
            </a:r>
          </a:p>
        </p:txBody>
      </p:sp>
      <p:sp>
        <p:nvSpPr>
          <p:cNvPr id="4" name="Slide Number Placeholder 3"/>
          <p:cNvSpPr>
            <a:spLocks noGrp="1"/>
          </p:cNvSpPr>
          <p:nvPr>
            <p:ph type="sldNum" sz="quarter" idx="5"/>
          </p:nvPr>
        </p:nvSpPr>
        <p:spPr/>
        <p:txBody>
          <a:bodyPr/>
          <a:lstStyle/>
          <a:p>
            <a:fld id="{0777B830-A468-334D-B5A9-BF723E3BFF67}" type="slidenum">
              <a:rPr lang="en-CA" smtClean="0"/>
              <a:t>75</a:t>
            </a:fld>
            <a:endParaRPr lang="en-CA"/>
          </a:p>
        </p:txBody>
      </p:sp>
    </p:spTree>
    <p:extLst>
      <p:ext uri="{BB962C8B-B14F-4D97-AF65-F5344CB8AC3E}">
        <p14:creationId xmlns:p14="http://schemas.microsoft.com/office/powerpoint/2010/main" val="17639608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FASD can be prevented, but FASD prevention is complex and involves so much more than just raising awareness of the risks of drinking during pregnancy.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are four levels of FASD prevention:</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first level</a:t>
            </a:r>
            <a:r>
              <a:rPr lang="en-CA" sz="1200" kern="1200" dirty="0">
                <a:solidFill>
                  <a:schemeClr val="tx1"/>
                </a:solidFill>
                <a:effectLst/>
                <a:latin typeface="+mn-lt"/>
                <a:ea typeface="+mn-ea"/>
                <a:cs typeface="+mn-cs"/>
              </a:rPr>
              <a:t> of prevention is about raising public awareness through campaigns and other broad strategies. Public policy initiatives and health promotion activities supportive of girls’ and women’s health are also key to this level of prevention.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second level</a:t>
            </a:r>
            <a:r>
              <a:rPr lang="en-CA" sz="1200" kern="1200" dirty="0">
                <a:solidFill>
                  <a:schemeClr val="tx1"/>
                </a:solidFill>
                <a:effectLst/>
                <a:latin typeface="+mn-lt"/>
                <a:ea typeface="+mn-ea"/>
                <a:cs typeface="+mn-cs"/>
              </a:rPr>
              <a:t> of prevention is about girls and women of childbearing years having the opportunity for safe discussion about reproductive health, contraception, pregnancy, alcohol use, and related issues, with their support networks and healthcare providers.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third level</a:t>
            </a:r>
            <a:r>
              <a:rPr lang="en-CA" sz="1200" kern="1200" dirty="0">
                <a:solidFill>
                  <a:schemeClr val="tx1"/>
                </a:solidFill>
                <a:effectLst/>
                <a:latin typeface="+mn-lt"/>
                <a:ea typeface="+mn-ea"/>
                <a:cs typeface="+mn-cs"/>
              </a:rPr>
              <a:t> of prevention focuses on the provision of supportive services that are specialized, culturally safe and accessible for women with alcohol problems, histories of violence and trauma and related health concerns. These trauma-informed, harm-reduction-oriented recovery services are needed not only for pregnant women, but also before pregnancy and throughout the childbearing years.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fourth level</a:t>
            </a:r>
            <a:r>
              <a:rPr lang="en-CA" sz="1200" kern="1200" dirty="0">
                <a:solidFill>
                  <a:schemeClr val="tx1"/>
                </a:solidFill>
                <a:effectLst/>
                <a:latin typeface="+mn-lt"/>
                <a:ea typeface="+mn-ea"/>
                <a:cs typeface="+mn-cs"/>
              </a:rPr>
              <a:t> of prevention is about supporting new mothers to maintain healthy changes they have been able to make during pregnancy. Postpartum support for mothers who were not able to make significant changes in their substance use during pregnancy is also vital to assist them to continue to improve their health and social support, as well as the health of their children.</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Reference: You can review additional information regarding prevention on the CANFASD Website: </a:t>
            </a:r>
            <a:r>
              <a:rPr lang="en-US" u="sng" dirty="0">
                <a:solidFill>
                  <a:schemeClr val="hlink"/>
                </a:solidFill>
                <a:hlinkClick r:id="rId3"/>
              </a:rPr>
              <a:t>https://canfasd.ca/topics/prevention/</a:t>
            </a:r>
            <a:endParaRPr lang="en-US" dirty="0"/>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76</a:t>
            </a:fld>
            <a:endParaRPr lang="en-CA"/>
          </a:p>
        </p:txBody>
      </p:sp>
    </p:spTree>
    <p:extLst>
      <p:ext uri="{BB962C8B-B14F-4D97-AF65-F5344CB8AC3E}">
        <p14:creationId xmlns:p14="http://schemas.microsoft.com/office/powerpoint/2010/main" val="20829161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i="1" kern="1200" dirty="0">
                <a:solidFill>
                  <a:schemeClr val="tx1"/>
                </a:solidFill>
                <a:effectLst/>
                <a:latin typeface="+mn-lt"/>
                <a:ea typeface="+mn-ea"/>
                <a:cs typeface="+mn-cs"/>
              </a:rPr>
              <a:t>Presenters can remove this slide as needed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FASD prevention is not only important for the child, but is essential for women’s health. Researchers, community members, professionals, and experts have identified 10 fundamental components for FASD prevention that were created from a women’s health determinants perspective. </a:t>
            </a:r>
          </a:p>
          <a:p>
            <a:pPr marL="228600" lvl="0" indent="-228600">
              <a:buFont typeface="+mj-lt"/>
              <a:buAutoNum type="arabicPeriod"/>
            </a:pPr>
            <a:r>
              <a:rPr lang="en-CA" sz="1200" kern="1200" dirty="0">
                <a:solidFill>
                  <a:schemeClr val="tx1"/>
                </a:solidFill>
                <a:effectLst/>
                <a:latin typeface="+mn-lt"/>
                <a:ea typeface="+mn-ea"/>
                <a:cs typeface="+mn-cs"/>
              </a:rPr>
              <a:t>Respectful</a:t>
            </a:r>
          </a:p>
          <a:p>
            <a:pPr marL="228600" lvl="0" indent="-228600">
              <a:buFont typeface="+mj-lt"/>
              <a:buAutoNum type="arabicPeriod"/>
            </a:pPr>
            <a:r>
              <a:rPr lang="en-CA" sz="1200" kern="1200" dirty="0">
                <a:solidFill>
                  <a:schemeClr val="tx1"/>
                </a:solidFill>
                <a:effectLst/>
                <a:latin typeface="+mn-lt"/>
                <a:ea typeface="+mn-ea"/>
                <a:cs typeface="+mn-cs"/>
              </a:rPr>
              <a:t>Relational</a:t>
            </a:r>
          </a:p>
          <a:p>
            <a:pPr marL="228600" lvl="0" indent="-228600">
              <a:buFont typeface="+mj-lt"/>
              <a:buAutoNum type="arabicPeriod"/>
            </a:pPr>
            <a:r>
              <a:rPr lang="en-CA" sz="1200" kern="1200" dirty="0">
                <a:solidFill>
                  <a:schemeClr val="tx1"/>
                </a:solidFill>
                <a:effectLst/>
                <a:latin typeface="+mn-lt"/>
                <a:ea typeface="+mn-ea"/>
                <a:cs typeface="+mn-cs"/>
              </a:rPr>
              <a:t>Self-determining</a:t>
            </a:r>
          </a:p>
          <a:p>
            <a:pPr marL="228600" lvl="0" indent="-228600">
              <a:buFont typeface="+mj-lt"/>
              <a:buAutoNum type="arabicPeriod"/>
            </a:pPr>
            <a:r>
              <a:rPr lang="en-CA" sz="1200" kern="1200" dirty="0">
                <a:solidFill>
                  <a:schemeClr val="tx1"/>
                </a:solidFill>
                <a:effectLst/>
                <a:latin typeface="+mn-lt"/>
                <a:ea typeface="+mn-ea"/>
                <a:cs typeface="+mn-cs"/>
              </a:rPr>
              <a:t>Women-centered</a:t>
            </a:r>
          </a:p>
          <a:p>
            <a:pPr marL="228600" lvl="0" indent="-228600">
              <a:buFont typeface="+mj-lt"/>
              <a:buAutoNum type="arabicPeriod"/>
            </a:pPr>
            <a:r>
              <a:rPr lang="en-CA" sz="1200" kern="1200" dirty="0">
                <a:solidFill>
                  <a:schemeClr val="tx1"/>
                </a:solidFill>
                <a:effectLst/>
                <a:latin typeface="+mn-lt"/>
                <a:ea typeface="+mn-ea"/>
                <a:cs typeface="+mn-cs"/>
              </a:rPr>
              <a:t>Harm reduction oriented</a:t>
            </a:r>
          </a:p>
          <a:p>
            <a:pPr marL="228600" lvl="0" indent="-228600">
              <a:buFont typeface="+mj-lt"/>
              <a:buAutoNum type="arabicPeriod"/>
            </a:pPr>
            <a:r>
              <a:rPr lang="en-CA" sz="1200" kern="1200" dirty="0">
                <a:solidFill>
                  <a:schemeClr val="tx1"/>
                </a:solidFill>
                <a:effectLst/>
                <a:latin typeface="+mn-lt"/>
                <a:ea typeface="+mn-ea"/>
                <a:cs typeface="+mn-cs"/>
              </a:rPr>
              <a:t>Trauma-informed</a:t>
            </a:r>
          </a:p>
          <a:p>
            <a:pPr marL="228600" lvl="0" indent="-228600">
              <a:buFont typeface="+mj-lt"/>
              <a:buAutoNum type="arabicPeriod"/>
            </a:pPr>
            <a:r>
              <a:rPr lang="en-CA" sz="1200" kern="1200" dirty="0">
                <a:solidFill>
                  <a:schemeClr val="tx1"/>
                </a:solidFill>
                <a:effectLst/>
                <a:latin typeface="+mn-lt"/>
                <a:ea typeface="+mn-ea"/>
                <a:cs typeface="+mn-cs"/>
              </a:rPr>
              <a:t>Health promoting</a:t>
            </a:r>
          </a:p>
          <a:p>
            <a:pPr marL="228600" lvl="0" indent="-228600">
              <a:buFont typeface="+mj-lt"/>
              <a:buAutoNum type="arabicPeriod"/>
            </a:pPr>
            <a:r>
              <a:rPr lang="en-CA" sz="1200" kern="1200" dirty="0">
                <a:solidFill>
                  <a:schemeClr val="tx1"/>
                </a:solidFill>
                <a:effectLst/>
                <a:latin typeface="+mn-lt"/>
                <a:ea typeface="+mn-ea"/>
                <a:cs typeface="+mn-cs"/>
              </a:rPr>
              <a:t>Culturally safe</a:t>
            </a:r>
          </a:p>
          <a:p>
            <a:pPr marL="228600" lvl="0" indent="-228600">
              <a:buFont typeface="+mj-lt"/>
              <a:buAutoNum type="arabicPeriod"/>
            </a:pPr>
            <a:r>
              <a:rPr lang="en-CA" sz="1200" kern="1200" dirty="0">
                <a:solidFill>
                  <a:schemeClr val="tx1"/>
                </a:solidFill>
                <a:effectLst/>
                <a:latin typeface="+mn-lt"/>
                <a:ea typeface="+mn-ea"/>
                <a:cs typeface="+mn-cs"/>
              </a:rPr>
              <a:t>Supportive of mothering</a:t>
            </a:r>
          </a:p>
          <a:p>
            <a:pPr marL="228600" lvl="0" indent="-228600">
              <a:buFont typeface="+mj-lt"/>
              <a:buAutoNum type="arabicPeriod"/>
            </a:pPr>
            <a:r>
              <a:rPr lang="en-CA" sz="1200" kern="1200" dirty="0">
                <a:solidFill>
                  <a:schemeClr val="tx1"/>
                </a:solidFill>
                <a:effectLst/>
                <a:latin typeface="+mn-lt"/>
                <a:ea typeface="+mn-ea"/>
                <a:cs typeface="+mn-cs"/>
              </a:rPr>
              <a:t>Uses a disability lens</a:t>
            </a:r>
          </a:p>
        </p:txBody>
      </p:sp>
      <p:sp>
        <p:nvSpPr>
          <p:cNvPr id="4" name="Slide Number Placeholder 3"/>
          <p:cNvSpPr>
            <a:spLocks noGrp="1"/>
          </p:cNvSpPr>
          <p:nvPr>
            <p:ph type="sldNum" sz="quarter" idx="5"/>
          </p:nvPr>
        </p:nvSpPr>
        <p:spPr/>
        <p:txBody>
          <a:bodyPr/>
          <a:lstStyle/>
          <a:p>
            <a:fld id="{0777B830-A468-334D-B5A9-BF723E3BFF67}" type="slidenum">
              <a:rPr lang="en-CA" smtClean="0"/>
              <a:t>77</a:t>
            </a:fld>
            <a:endParaRPr lang="en-CA"/>
          </a:p>
        </p:txBody>
      </p:sp>
    </p:spTree>
    <p:extLst>
      <p:ext uri="{BB962C8B-B14F-4D97-AF65-F5344CB8AC3E}">
        <p14:creationId xmlns:p14="http://schemas.microsoft.com/office/powerpoint/2010/main" val="29163877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200" dirty="0">
                <a:solidFill>
                  <a:schemeClr val="dk1"/>
                </a:solidFill>
                <a:latin typeface="+mn-lt"/>
                <a:ea typeface="Calibri"/>
                <a:cs typeface="Calibri"/>
                <a:sym typeface="Calibri"/>
              </a:rPr>
              <a:t>Here are some of the key pieces of information you learned in this presentation: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FASD is a lifelong disability that can occur when a fetus is exposed to alcohol prenatally</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FASD is one of the most common developmental disabilities in Canada, impacting an estimated 4% of Canadians or 1 in 25 people.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FASD is a complex disability. Each person will have unique strengths and challenges and will need individualized supports to meet their needs.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Early diagnosis is crucial because it can lead to early interventions and supports. </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There are four different levels to FASD prevention that range from raising awareness to supporting mothers</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Inclusivity requires knowledge and understanding of FASD by all members of school staff</a:t>
            </a:r>
            <a:endParaRPr lang="en-US" dirty="0"/>
          </a:p>
          <a:p>
            <a:pPr marL="17145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mn-lt"/>
                <a:ea typeface="Calibri"/>
                <a:cs typeface="Calibri"/>
                <a:sym typeface="Calibri"/>
              </a:rPr>
              <a:t>In order to succeed, schools need to take a whole-school approach that requires open communication and collaboration between everyone involved with the student’s education, including teachers, caregivers, and support staff</a:t>
            </a:r>
            <a:endParaRPr lang="en-US" dirty="0"/>
          </a:p>
          <a:p>
            <a:pPr marL="0" lvl="0" indent="0" algn="l" rtl="0">
              <a:lnSpc>
                <a:spcPct val="100000"/>
              </a:lnSpc>
              <a:spcBef>
                <a:spcPts val="0"/>
              </a:spcBef>
              <a:spcAft>
                <a:spcPts val="0"/>
              </a:spcAft>
              <a:buSzPts val="1400"/>
              <a:buNone/>
            </a:pPr>
            <a:endParaRPr lang="en-US" dirty="0"/>
          </a:p>
          <a:p>
            <a:endParaRPr lang="en-CA" dirty="0"/>
          </a:p>
        </p:txBody>
      </p:sp>
      <p:sp>
        <p:nvSpPr>
          <p:cNvPr id="4" name="Slide Number Placeholder 3"/>
          <p:cNvSpPr>
            <a:spLocks noGrp="1"/>
          </p:cNvSpPr>
          <p:nvPr>
            <p:ph type="sldNum" sz="quarter" idx="5"/>
          </p:nvPr>
        </p:nvSpPr>
        <p:spPr/>
        <p:txBody>
          <a:bodyPr/>
          <a:lstStyle/>
          <a:p>
            <a:fld id="{0777B830-A468-334D-B5A9-BF723E3BFF67}" type="slidenum">
              <a:rPr lang="en-CA" smtClean="0"/>
              <a:t>78</a:t>
            </a:fld>
            <a:endParaRPr lang="en-CA"/>
          </a:p>
        </p:txBody>
      </p:sp>
    </p:spTree>
    <p:extLst>
      <p:ext uri="{BB962C8B-B14F-4D97-AF65-F5344CB8AC3E}">
        <p14:creationId xmlns:p14="http://schemas.microsoft.com/office/powerpoint/2010/main" val="2163736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This is the standard definition of FASD, developed by the Canada Fetal Alcohol Spectrum Disorder Research Network, or CanFASD (Harding et al., 2019). </a:t>
            </a:r>
            <a:r>
              <a:rPr lang="en-CA" sz="1200" kern="1200" dirty="0" err="1">
                <a:solidFill>
                  <a:schemeClr val="tx1"/>
                </a:solidFill>
                <a:effectLst/>
                <a:latin typeface="+mn-lt"/>
                <a:ea typeface="+mn-ea"/>
                <a:cs typeface="+mn-cs"/>
              </a:rPr>
              <a:t>CanFASD</a:t>
            </a:r>
            <a:r>
              <a:rPr lang="en-CA" sz="1200" kern="1200" dirty="0">
                <a:solidFill>
                  <a:schemeClr val="tx1"/>
                </a:solidFill>
                <a:effectLst/>
                <a:latin typeface="+mn-lt"/>
                <a:ea typeface="+mn-ea"/>
                <a:cs typeface="+mn-cs"/>
              </a:rPr>
              <a:t> strongly recommends that professionals adopt this definition in their practice because it can: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Reduce stigma</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Increase everyone’s understanding of FASD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Reduce confusion about the disability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Improve consistency in how we talk about this disability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Help us to focus on a more strengths-based approach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For conversations about FASD in more informal settings, a community definition was also developed: </a:t>
            </a:r>
          </a:p>
          <a:p>
            <a:pPr marL="171450" indent="-171450">
              <a:buFont typeface="Arial" panose="020B0604020202020204" pitchFamily="34" charset="0"/>
              <a:buChar char="•"/>
            </a:pPr>
            <a:r>
              <a:rPr lang="en-CA" sz="1200" i="1" kern="1200" dirty="0">
                <a:solidFill>
                  <a:schemeClr val="tx1"/>
                </a:solidFill>
                <a:effectLst/>
                <a:latin typeface="+mn-lt"/>
                <a:ea typeface="+mn-ea"/>
                <a:cs typeface="+mn-cs"/>
              </a:rPr>
              <a:t>“FASD is a lifelong disability that affects the brain and body of people who were exposed to alcohol in the womb. Each person with FASD has both strengths and challenges and will need special supports to help them succeed with many different parts of their daily lives.”</a:t>
            </a:r>
          </a:p>
          <a:p>
            <a:pPr marL="0" indent="0">
              <a:buFont typeface="Arial" panose="020B0604020202020204" pitchFamily="34" charset="0"/>
              <a:buNone/>
            </a:pPr>
            <a:endParaRPr lang="en-CA"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i="0" dirty="0">
                <a:solidFill>
                  <a:schemeClr val="tx1"/>
                </a:solidFill>
                <a:latin typeface="+mn-lt"/>
                <a:ea typeface="Calibri"/>
                <a:cs typeface="Calibri"/>
                <a:sym typeface="Calibri"/>
              </a:rPr>
              <a:t>Reference: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tx1"/>
                </a:solidFill>
                <a:effectLst/>
                <a:latin typeface="+mn-lt"/>
                <a:ea typeface="Calibri"/>
                <a:cs typeface="Calibri"/>
                <a:sym typeface="Calibri"/>
              </a:rPr>
              <a:t>Harding, K., Flannigan, K., &amp; McFarlane, A. (2019, July). </a:t>
            </a:r>
            <a:r>
              <a:rPr lang="en-US" sz="1200" b="0" i="1" u="none" strike="noStrike" cap="none" dirty="0">
                <a:solidFill>
                  <a:schemeClr val="tx1"/>
                </a:solidFill>
                <a:effectLst/>
                <a:latin typeface="+mn-lt"/>
                <a:ea typeface="Calibri"/>
                <a:cs typeface="Calibri"/>
                <a:sym typeface="Calibri"/>
              </a:rPr>
              <a:t>Policy action paper: Toward a standard definition of fetal alcohol spectrum disorder in Canada</a:t>
            </a:r>
            <a:r>
              <a:rPr lang="en-US" sz="1200" b="0" i="0" u="none" strike="noStrike" cap="none" dirty="0">
                <a:solidFill>
                  <a:schemeClr val="tx1"/>
                </a:solidFill>
                <a:effectLst/>
                <a:latin typeface="+mn-lt"/>
                <a:ea typeface="Calibri"/>
                <a:cs typeface="Calibri"/>
                <a:sym typeface="Calibri"/>
              </a:rPr>
              <a:t>. Canada FASD Research Network. </a:t>
            </a:r>
            <a:r>
              <a:rPr lang="en-US" sz="1200" b="0" i="0" u="sng" strike="noStrike" cap="none" dirty="0">
                <a:solidFill>
                  <a:schemeClr val="tx1"/>
                </a:solidFill>
                <a:effectLst/>
                <a:latin typeface="+mn-lt"/>
                <a:ea typeface="Calibri"/>
                <a:cs typeface="Calibri"/>
                <a:sym typeface="Calibri"/>
                <a:hlinkClick r:id="rId3">
                  <a:extLst>
                    <a:ext uri="{A12FA001-AC4F-418D-AE19-62706E023703}">
                      <ahyp:hlinkClr xmlns:ahyp="http://schemas.microsoft.com/office/drawing/2018/hyperlinkcolor" val="tx"/>
                    </a:ext>
                  </a:extLst>
                </a:hlinkClick>
              </a:rPr>
              <a:t>https://canfasd.ca/wp-content/uploads/2019/08/Toward-a-Standard-Definition-of-FASD-Final.pdf</a:t>
            </a:r>
            <a:endParaRPr lang="en-US" sz="1200" b="0" i="0" u="none" strike="noStrike" cap="none" dirty="0">
              <a:solidFill>
                <a:schemeClr val="tx1"/>
              </a:solidFill>
              <a:effectLst/>
              <a:latin typeface="+mn-lt"/>
              <a:ea typeface="Calibri"/>
              <a:cs typeface="Calibri"/>
              <a:sym typeface="Calibri"/>
            </a:endParaRPr>
          </a:p>
          <a:p>
            <a:pPr marL="0" indent="0">
              <a:buFont typeface="Arial" panose="020B0604020202020204" pitchFamily="34" charset="0"/>
              <a:buNone/>
            </a:pP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8</a:t>
            </a:fld>
            <a:endParaRPr lang="en-CA"/>
          </a:p>
        </p:txBody>
      </p:sp>
    </p:spTree>
    <p:extLst>
      <p:ext uri="{BB962C8B-B14F-4D97-AF65-F5344CB8AC3E}">
        <p14:creationId xmlns:p14="http://schemas.microsoft.com/office/powerpoint/2010/main" val="1370437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There is no known safe amount of alcohol to consume during pregnancy. However, approximately 1 in 10 women in Canada consume alcohol during pregnancy. </a:t>
            </a:r>
          </a:p>
          <a:p>
            <a:r>
              <a:rPr lang="en-CA" sz="1200" kern="1200" dirty="0">
                <a:solidFill>
                  <a:schemeClr val="tx1"/>
                </a:solidFill>
                <a:effectLst/>
                <a:latin typeface="+mn-lt"/>
                <a:ea typeface="+mn-ea"/>
                <a:cs typeface="+mn-cs"/>
              </a:rPr>
              <a:t>A woman might drink during pregnancy for many different reasons, including: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not have understanding or information about the risks of drinking during pregnancy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have been given incorrect information from healthcare providers or friends and family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be experiencing alcohol or substance use challenges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have social pressures to drink or a partner who drinks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not yet know she is pregnant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not want anyone to know she is expecting</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She may know other women who drank during pregnancy and their children appear healthy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There may be other social and economic factors at play: </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Poverty</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Poor nutrition</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Lack of support networks</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Personal autonomy</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Adverse life events</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Gender-based violence</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Trauma</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Social isolation</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In Alberta, 80% of women reported drinking in the past year. Up to 60% of pregnancies are unplanned and many women do not know they’re pregnant until several weeks or months along. </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More info about unplanned pregnancies can be found at: https://sogc.org/en/en/content/featured-news/sogc-statement-access-to-medical-abortion-in-canada-a-complex-problem-to-solve.aspx</a:t>
            </a: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777B830-A468-334D-B5A9-BF723E3BFF67}" type="slidenum">
              <a:rPr lang="en-CA" smtClean="0"/>
              <a:t>9</a:t>
            </a:fld>
            <a:endParaRPr lang="en-CA"/>
          </a:p>
        </p:txBody>
      </p:sp>
    </p:spTree>
    <p:extLst>
      <p:ext uri="{BB962C8B-B14F-4D97-AF65-F5344CB8AC3E}">
        <p14:creationId xmlns:p14="http://schemas.microsoft.com/office/powerpoint/2010/main" val="3788531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143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9">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810F340-1C06-C84E-A467-B12921D321F9}"/>
              </a:ext>
            </a:extLst>
          </p:cNvPr>
          <p:cNvSpPr>
            <a:spLocks noGrp="1"/>
          </p:cNvSpPr>
          <p:nvPr>
            <p:ph type="pic" sz="quarter" idx="12"/>
          </p:nvPr>
        </p:nvSpPr>
        <p:spPr>
          <a:xfrm>
            <a:off x="7514331" y="1411437"/>
            <a:ext cx="2023551" cy="2023551"/>
          </a:xfrm>
          <a:custGeom>
            <a:avLst/>
            <a:gdLst>
              <a:gd name="connsiteX0" fmla="*/ 1011775 w 2023551"/>
              <a:gd name="connsiteY0" fmla="*/ 0 h 2023551"/>
              <a:gd name="connsiteX1" fmla="*/ 2023551 w 2023551"/>
              <a:gd name="connsiteY1" fmla="*/ 1011776 h 2023551"/>
              <a:gd name="connsiteX2" fmla="*/ 1011775 w 2023551"/>
              <a:gd name="connsiteY2" fmla="*/ 2023551 h 2023551"/>
              <a:gd name="connsiteX3" fmla="*/ 0 w 2023551"/>
              <a:gd name="connsiteY3" fmla="*/ 1011776 h 2023551"/>
            </a:gdLst>
            <a:ahLst/>
            <a:cxnLst>
              <a:cxn ang="0">
                <a:pos x="connsiteX0" y="connsiteY0"/>
              </a:cxn>
              <a:cxn ang="0">
                <a:pos x="connsiteX1" y="connsiteY1"/>
              </a:cxn>
              <a:cxn ang="0">
                <a:pos x="connsiteX2" y="connsiteY2"/>
              </a:cxn>
              <a:cxn ang="0">
                <a:pos x="connsiteX3" y="connsiteY3"/>
              </a:cxn>
            </a:cxnLst>
            <a:rect l="l" t="t" r="r" b="b"/>
            <a:pathLst>
              <a:path w="2023551" h="2023551">
                <a:moveTo>
                  <a:pt x="1011775" y="0"/>
                </a:moveTo>
                <a:lnTo>
                  <a:pt x="2023551" y="1011776"/>
                </a:lnTo>
                <a:lnTo>
                  <a:pt x="1011775" y="2023551"/>
                </a:lnTo>
                <a:lnTo>
                  <a:pt x="0" y="1011776"/>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5" name="Picture Placeholder 14">
            <a:extLst>
              <a:ext uri="{FF2B5EF4-FFF2-40B4-BE49-F238E27FC236}">
                <a16:creationId xmlns:a16="http://schemas.microsoft.com/office/drawing/2014/main" id="{60C3F793-5F2F-6241-B7AD-BDF09BCC229B}"/>
              </a:ext>
            </a:extLst>
          </p:cNvPr>
          <p:cNvSpPr>
            <a:spLocks noGrp="1"/>
          </p:cNvSpPr>
          <p:nvPr>
            <p:ph type="pic" sz="quarter" idx="13"/>
          </p:nvPr>
        </p:nvSpPr>
        <p:spPr>
          <a:xfrm>
            <a:off x="7316767" y="3429000"/>
            <a:ext cx="2023551" cy="2023552"/>
          </a:xfrm>
          <a:custGeom>
            <a:avLst/>
            <a:gdLst>
              <a:gd name="connsiteX0" fmla="*/ 1011776 w 2023551"/>
              <a:gd name="connsiteY0" fmla="*/ 0 h 2023552"/>
              <a:gd name="connsiteX1" fmla="*/ 2023551 w 2023551"/>
              <a:gd name="connsiteY1" fmla="*/ 1011776 h 2023552"/>
              <a:gd name="connsiteX2" fmla="*/ 1011776 w 2023551"/>
              <a:gd name="connsiteY2" fmla="*/ 2023552 h 2023552"/>
              <a:gd name="connsiteX3" fmla="*/ 0 w 2023551"/>
              <a:gd name="connsiteY3" fmla="*/ 1011776 h 2023552"/>
            </a:gdLst>
            <a:ahLst/>
            <a:cxnLst>
              <a:cxn ang="0">
                <a:pos x="connsiteX0" y="connsiteY0"/>
              </a:cxn>
              <a:cxn ang="0">
                <a:pos x="connsiteX1" y="connsiteY1"/>
              </a:cxn>
              <a:cxn ang="0">
                <a:pos x="connsiteX2" y="connsiteY2"/>
              </a:cxn>
              <a:cxn ang="0">
                <a:pos x="connsiteX3" y="connsiteY3"/>
              </a:cxn>
            </a:cxnLst>
            <a:rect l="l" t="t" r="r" b="b"/>
            <a:pathLst>
              <a:path w="2023551" h="2023552">
                <a:moveTo>
                  <a:pt x="1011776" y="0"/>
                </a:moveTo>
                <a:lnTo>
                  <a:pt x="2023551" y="1011776"/>
                </a:lnTo>
                <a:lnTo>
                  <a:pt x="1011776" y="2023552"/>
                </a:lnTo>
                <a:lnTo>
                  <a:pt x="0" y="1011776"/>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1" name="Picture Placeholder 10">
            <a:extLst>
              <a:ext uri="{FF2B5EF4-FFF2-40B4-BE49-F238E27FC236}">
                <a16:creationId xmlns:a16="http://schemas.microsoft.com/office/drawing/2014/main" id="{E749B28D-A1A1-0D44-AAFF-B805031C271F}"/>
              </a:ext>
            </a:extLst>
          </p:cNvPr>
          <p:cNvSpPr>
            <a:spLocks noGrp="1"/>
          </p:cNvSpPr>
          <p:nvPr>
            <p:ph type="pic" sz="quarter" idx="11"/>
          </p:nvPr>
        </p:nvSpPr>
        <p:spPr>
          <a:xfrm>
            <a:off x="8627884" y="2219660"/>
            <a:ext cx="2634209" cy="2634209"/>
          </a:xfrm>
          <a:custGeom>
            <a:avLst/>
            <a:gdLst>
              <a:gd name="connsiteX0" fmla="*/ 1317105 w 2634209"/>
              <a:gd name="connsiteY0" fmla="*/ 0 h 2634209"/>
              <a:gd name="connsiteX1" fmla="*/ 2634209 w 2634209"/>
              <a:gd name="connsiteY1" fmla="*/ 1317105 h 2634209"/>
              <a:gd name="connsiteX2" fmla="*/ 1317105 w 2634209"/>
              <a:gd name="connsiteY2" fmla="*/ 2634209 h 2634209"/>
              <a:gd name="connsiteX3" fmla="*/ 0 w 2634209"/>
              <a:gd name="connsiteY3" fmla="*/ 1317105 h 2634209"/>
            </a:gdLst>
            <a:ahLst/>
            <a:cxnLst>
              <a:cxn ang="0">
                <a:pos x="connsiteX0" y="connsiteY0"/>
              </a:cxn>
              <a:cxn ang="0">
                <a:pos x="connsiteX1" y="connsiteY1"/>
              </a:cxn>
              <a:cxn ang="0">
                <a:pos x="connsiteX2" y="connsiteY2"/>
              </a:cxn>
              <a:cxn ang="0">
                <a:pos x="connsiteX3" y="connsiteY3"/>
              </a:cxn>
            </a:cxnLst>
            <a:rect l="l" t="t" r="r" b="b"/>
            <a:pathLst>
              <a:path w="2634209" h="2634209">
                <a:moveTo>
                  <a:pt x="1317105" y="0"/>
                </a:moveTo>
                <a:lnTo>
                  <a:pt x="2634209" y="1317105"/>
                </a:lnTo>
                <a:lnTo>
                  <a:pt x="1317105" y="2634209"/>
                </a:lnTo>
                <a:lnTo>
                  <a:pt x="0" y="1317105"/>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E8BD85EB-281F-D54A-963F-E7361405FA4D}"/>
              </a:ext>
            </a:extLst>
          </p:cNvPr>
          <p:cNvSpPr>
            <a:spLocks noGrp="1"/>
          </p:cNvSpPr>
          <p:nvPr>
            <p:ph type="pic" sz="quarter" idx="10"/>
          </p:nvPr>
        </p:nvSpPr>
        <p:spPr>
          <a:xfrm>
            <a:off x="5586570" y="2004134"/>
            <a:ext cx="2634209" cy="2634209"/>
          </a:xfrm>
          <a:custGeom>
            <a:avLst/>
            <a:gdLst>
              <a:gd name="connsiteX0" fmla="*/ 1317105 w 2634209"/>
              <a:gd name="connsiteY0" fmla="*/ 0 h 2634209"/>
              <a:gd name="connsiteX1" fmla="*/ 2634209 w 2634209"/>
              <a:gd name="connsiteY1" fmla="*/ 1317105 h 2634209"/>
              <a:gd name="connsiteX2" fmla="*/ 1317105 w 2634209"/>
              <a:gd name="connsiteY2" fmla="*/ 2634209 h 2634209"/>
              <a:gd name="connsiteX3" fmla="*/ 0 w 2634209"/>
              <a:gd name="connsiteY3" fmla="*/ 1317105 h 2634209"/>
            </a:gdLst>
            <a:ahLst/>
            <a:cxnLst>
              <a:cxn ang="0">
                <a:pos x="connsiteX0" y="connsiteY0"/>
              </a:cxn>
              <a:cxn ang="0">
                <a:pos x="connsiteX1" y="connsiteY1"/>
              </a:cxn>
              <a:cxn ang="0">
                <a:pos x="connsiteX2" y="connsiteY2"/>
              </a:cxn>
              <a:cxn ang="0">
                <a:pos x="connsiteX3" y="connsiteY3"/>
              </a:cxn>
            </a:cxnLst>
            <a:rect l="l" t="t" r="r" b="b"/>
            <a:pathLst>
              <a:path w="2634209" h="2634209">
                <a:moveTo>
                  <a:pt x="1317105" y="0"/>
                </a:moveTo>
                <a:lnTo>
                  <a:pt x="2634209" y="1317105"/>
                </a:lnTo>
                <a:lnTo>
                  <a:pt x="1317105" y="2634209"/>
                </a:lnTo>
                <a:lnTo>
                  <a:pt x="0" y="1317105"/>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800660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10">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DCE157E-9279-9640-ADFE-0BA598425E6B}"/>
              </a:ext>
            </a:extLst>
          </p:cNvPr>
          <p:cNvSpPr>
            <a:spLocks noGrp="1"/>
          </p:cNvSpPr>
          <p:nvPr>
            <p:ph type="pic" sz="quarter" idx="11"/>
          </p:nvPr>
        </p:nvSpPr>
        <p:spPr>
          <a:xfrm>
            <a:off x="770772" y="1056186"/>
            <a:ext cx="2446867" cy="4030133"/>
          </a:xfrm>
          <a:custGeom>
            <a:avLst/>
            <a:gdLst>
              <a:gd name="connsiteX0" fmla="*/ 103013 w 2446867"/>
              <a:gd name="connsiteY0" fmla="*/ 0 h 4030133"/>
              <a:gd name="connsiteX1" fmla="*/ 2343854 w 2446867"/>
              <a:gd name="connsiteY1" fmla="*/ 0 h 4030133"/>
              <a:gd name="connsiteX2" fmla="*/ 2446867 w 2446867"/>
              <a:gd name="connsiteY2" fmla="*/ 103013 h 4030133"/>
              <a:gd name="connsiteX3" fmla="*/ 2446867 w 2446867"/>
              <a:gd name="connsiteY3" fmla="*/ 3927120 h 4030133"/>
              <a:gd name="connsiteX4" fmla="*/ 2343854 w 2446867"/>
              <a:gd name="connsiteY4" fmla="*/ 4030133 h 4030133"/>
              <a:gd name="connsiteX5" fmla="*/ 103013 w 2446867"/>
              <a:gd name="connsiteY5" fmla="*/ 4030133 h 4030133"/>
              <a:gd name="connsiteX6" fmla="*/ 0 w 2446867"/>
              <a:gd name="connsiteY6" fmla="*/ 3927120 h 4030133"/>
              <a:gd name="connsiteX7" fmla="*/ 0 w 2446867"/>
              <a:gd name="connsiteY7" fmla="*/ 103013 h 4030133"/>
              <a:gd name="connsiteX8" fmla="*/ 103013 w 2446867"/>
              <a:gd name="connsiteY8" fmla="*/ 0 h 403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867" h="4030133">
                <a:moveTo>
                  <a:pt x="103013" y="0"/>
                </a:moveTo>
                <a:lnTo>
                  <a:pt x="2343854" y="0"/>
                </a:lnTo>
                <a:cubicBezTo>
                  <a:pt x="2400747" y="0"/>
                  <a:pt x="2446867" y="46120"/>
                  <a:pt x="2446867" y="103013"/>
                </a:cubicBezTo>
                <a:lnTo>
                  <a:pt x="2446867" y="3927120"/>
                </a:lnTo>
                <a:cubicBezTo>
                  <a:pt x="2446867" y="3984013"/>
                  <a:pt x="2400747" y="4030133"/>
                  <a:pt x="2343854" y="4030133"/>
                </a:cubicBezTo>
                <a:lnTo>
                  <a:pt x="103013" y="4030133"/>
                </a:lnTo>
                <a:cubicBezTo>
                  <a:pt x="46120" y="4030133"/>
                  <a:pt x="0" y="3984013"/>
                  <a:pt x="0" y="3927120"/>
                </a:cubicBezTo>
                <a:lnTo>
                  <a:pt x="0" y="103013"/>
                </a:lnTo>
                <a:cubicBezTo>
                  <a:pt x="0" y="46120"/>
                  <a:pt x="46120" y="0"/>
                  <a:pt x="10301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2" name="Picture Placeholder 11">
            <a:extLst>
              <a:ext uri="{FF2B5EF4-FFF2-40B4-BE49-F238E27FC236}">
                <a16:creationId xmlns:a16="http://schemas.microsoft.com/office/drawing/2014/main" id="{619510C8-5FDB-0E46-B52C-9ED719228939}"/>
              </a:ext>
            </a:extLst>
          </p:cNvPr>
          <p:cNvSpPr>
            <a:spLocks noGrp="1"/>
          </p:cNvSpPr>
          <p:nvPr>
            <p:ph type="pic" sz="quarter" idx="12"/>
          </p:nvPr>
        </p:nvSpPr>
        <p:spPr>
          <a:xfrm>
            <a:off x="3868647" y="1056186"/>
            <a:ext cx="2446867" cy="4030133"/>
          </a:xfrm>
          <a:custGeom>
            <a:avLst/>
            <a:gdLst>
              <a:gd name="connsiteX0" fmla="*/ 103013 w 2446867"/>
              <a:gd name="connsiteY0" fmla="*/ 0 h 4030133"/>
              <a:gd name="connsiteX1" fmla="*/ 2343854 w 2446867"/>
              <a:gd name="connsiteY1" fmla="*/ 0 h 4030133"/>
              <a:gd name="connsiteX2" fmla="*/ 2446867 w 2446867"/>
              <a:gd name="connsiteY2" fmla="*/ 103013 h 4030133"/>
              <a:gd name="connsiteX3" fmla="*/ 2446867 w 2446867"/>
              <a:gd name="connsiteY3" fmla="*/ 3927120 h 4030133"/>
              <a:gd name="connsiteX4" fmla="*/ 2343854 w 2446867"/>
              <a:gd name="connsiteY4" fmla="*/ 4030133 h 4030133"/>
              <a:gd name="connsiteX5" fmla="*/ 103013 w 2446867"/>
              <a:gd name="connsiteY5" fmla="*/ 4030133 h 4030133"/>
              <a:gd name="connsiteX6" fmla="*/ 0 w 2446867"/>
              <a:gd name="connsiteY6" fmla="*/ 3927120 h 4030133"/>
              <a:gd name="connsiteX7" fmla="*/ 0 w 2446867"/>
              <a:gd name="connsiteY7" fmla="*/ 103013 h 4030133"/>
              <a:gd name="connsiteX8" fmla="*/ 103013 w 2446867"/>
              <a:gd name="connsiteY8" fmla="*/ 0 h 403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867" h="4030133">
                <a:moveTo>
                  <a:pt x="103013" y="0"/>
                </a:moveTo>
                <a:lnTo>
                  <a:pt x="2343854" y="0"/>
                </a:lnTo>
                <a:cubicBezTo>
                  <a:pt x="2400747" y="0"/>
                  <a:pt x="2446867" y="46120"/>
                  <a:pt x="2446867" y="103013"/>
                </a:cubicBezTo>
                <a:lnTo>
                  <a:pt x="2446867" y="3927120"/>
                </a:lnTo>
                <a:cubicBezTo>
                  <a:pt x="2446867" y="3984013"/>
                  <a:pt x="2400747" y="4030133"/>
                  <a:pt x="2343854" y="4030133"/>
                </a:cubicBezTo>
                <a:lnTo>
                  <a:pt x="103013" y="4030133"/>
                </a:lnTo>
                <a:cubicBezTo>
                  <a:pt x="46120" y="4030133"/>
                  <a:pt x="0" y="3984013"/>
                  <a:pt x="0" y="3927120"/>
                </a:cubicBezTo>
                <a:lnTo>
                  <a:pt x="0" y="103013"/>
                </a:lnTo>
                <a:cubicBezTo>
                  <a:pt x="0" y="46120"/>
                  <a:pt x="46120" y="0"/>
                  <a:pt x="10301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311119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1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0E13356-024B-1E48-A2EF-D52402E352F0}"/>
              </a:ext>
            </a:extLst>
          </p:cNvPr>
          <p:cNvSpPr>
            <a:spLocks noGrp="1"/>
          </p:cNvSpPr>
          <p:nvPr>
            <p:ph type="pic" sz="quarter" idx="13"/>
          </p:nvPr>
        </p:nvSpPr>
        <p:spPr>
          <a:xfrm>
            <a:off x="1041873" y="3428999"/>
            <a:ext cx="2083747" cy="2083747"/>
          </a:xfrm>
          <a:custGeom>
            <a:avLst/>
            <a:gdLst>
              <a:gd name="connsiteX0" fmla="*/ 0 w 2083747"/>
              <a:gd name="connsiteY0" fmla="*/ 0 h 2083747"/>
              <a:gd name="connsiteX1" fmla="*/ 2083747 w 2083747"/>
              <a:gd name="connsiteY1" fmla="*/ 0 h 2083747"/>
              <a:gd name="connsiteX2" fmla="*/ 2083747 w 2083747"/>
              <a:gd name="connsiteY2" fmla="*/ 2083747 h 2083747"/>
              <a:gd name="connsiteX3" fmla="*/ 0 w 2083747"/>
              <a:gd name="connsiteY3" fmla="*/ 2083747 h 2083747"/>
            </a:gdLst>
            <a:ahLst/>
            <a:cxnLst>
              <a:cxn ang="0">
                <a:pos x="connsiteX0" y="connsiteY0"/>
              </a:cxn>
              <a:cxn ang="0">
                <a:pos x="connsiteX1" y="connsiteY1"/>
              </a:cxn>
              <a:cxn ang="0">
                <a:pos x="connsiteX2" y="connsiteY2"/>
              </a:cxn>
              <a:cxn ang="0">
                <a:pos x="connsiteX3" y="connsiteY3"/>
              </a:cxn>
            </a:cxnLst>
            <a:rect l="l" t="t" r="r" b="b"/>
            <a:pathLst>
              <a:path w="2083747" h="2083747">
                <a:moveTo>
                  <a:pt x="0" y="0"/>
                </a:moveTo>
                <a:lnTo>
                  <a:pt x="2083747" y="0"/>
                </a:lnTo>
                <a:lnTo>
                  <a:pt x="2083747" y="2083747"/>
                </a:lnTo>
                <a:lnTo>
                  <a:pt x="0" y="2083747"/>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1" name="Picture Placeholder 10">
            <a:extLst>
              <a:ext uri="{FF2B5EF4-FFF2-40B4-BE49-F238E27FC236}">
                <a16:creationId xmlns:a16="http://schemas.microsoft.com/office/drawing/2014/main" id="{6AF6A447-B959-1E48-8706-146326A3420D}"/>
              </a:ext>
            </a:extLst>
          </p:cNvPr>
          <p:cNvSpPr>
            <a:spLocks noGrp="1"/>
          </p:cNvSpPr>
          <p:nvPr>
            <p:ph type="pic" sz="quarter" idx="14"/>
          </p:nvPr>
        </p:nvSpPr>
        <p:spPr>
          <a:xfrm>
            <a:off x="3129384" y="3428999"/>
            <a:ext cx="2083747" cy="2083747"/>
          </a:xfrm>
          <a:custGeom>
            <a:avLst/>
            <a:gdLst>
              <a:gd name="connsiteX0" fmla="*/ 0 w 2083747"/>
              <a:gd name="connsiteY0" fmla="*/ 0 h 2083747"/>
              <a:gd name="connsiteX1" fmla="*/ 2083747 w 2083747"/>
              <a:gd name="connsiteY1" fmla="*/ 0 h 2083747"/>
              <a:gd name="connsiteX2" fmla="*/ 2083747 w 2083747"/>
              <a:gd name="connsiteY2" fmla="*/ 2083747 h 2083747"/>
              <a:gd name="connsiteX3" fmla="*/ 0 w 2083747"/>
              <a:gd name="connsiteY3" fmla="*/ 2083747 h 2083747"/>
            </a:gdLst>
            <a:ahLst/>
            <a:cxnLst>
              <a:cxn ang="0">
                <a:pos x="connsiteX0" y="connsiteY0"/>
              </a:cxn>
              <a:cxn ang="0">
                <a:pos x="connsiteX1" y="connsiteY1"/>
              </a:cxn>
              <a:cxn ang="0">
                <a:pos x="connsiteX2" y="connsiteY2"/>
              </a:cxn>
              <a:cxn ang="0">
                <a:pos x="connsiteX3" y="connsiteY3"/>
              </a:cxn>
            </a:cxnLst>
            <a:rect l="l" t="t" r="r" b="b"/>
            <a:pathLst>
              <a:path w="2083747" h="2083747">
                <a:moveTo>
                  <a:pt x="0" y="0"/>
                </a:moveTo>
                <a:lnTo>
                  <a:pt x="2083747" y="0"/>
                </a:lnTo>
                <a:lnTo>
                  <a:pt x="2083747" y="2083747"/>
                </a:lnTo>
                <a:lnTo>
                  <a:pt x="0" y="2083747"/>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C6F49E0D-EED2-6542-BFDA-9591A7C32F0C}"/>
              </a:ext>
            </a:extLst>
          </p:cNvPr>
          <p:cNvSpPr>
            <a:spLocks noGrp="1"/>
          </p:cNvSpPr>
          <p:nvPr>
            <p:ph type="pic" sz="quarter" idx="11"/>
          </p:nvPr>
        </p:nvSpPr>
        <p:spPr>
          <a:xfrm>
            <a:off x="1041873" y="1345253"/>
            <a:ext cx="2083747" cy="2083747"/>
          </a:xfrm>
          <a:custGeom>
            <a:avLst/>
            <a:gdLst>
              <a:gd name="connsiteX0" fmla="*/ 0 w 2083747"/>
              <a:gd name="connsiteY0" fmla="*/ 0 h 2083747"/>
              <a:gd name="connsiteX1" fmla="*/ 2083747 w 2083747"/>
              <a:gd name="connsiteY1" fmla="*/ 0 h 2083747"/>
              <a:gd name="connsiteX2" fmla="*/ 2083747 w 2083747"/>
              <a:gd name="connsiteY2" fmla="*/ 2083747 h 2083747"/>
              <a:gd name="connsiteX3" fmla="*/ 0 w 2083747"/>
              <a:gd name="connsiteY3" fmla="*/ 2083747 h 2083747"/>
            </a:gdLst>
            <a:ahLst/>
            <a:cxnLst>
              <a:cxn ang="0">
                <a:pos x="connsiteX0" y="connsiteY0"/>
              </a:cxn>
              <a:cxn ang="0">
                <a:pos x="connsiteX1" y="connsiteY1"/>
              </a:cxn>
              <a:cxn ang="0">
                <a:pos x="connsiteX2" y="connsiteY2"/>
              </a:cxn>
              <a:cxn ang="0">
                <a:pos x="connsiteX3" y="connsiteY3"/>
              </a:cxn>
            </a:cxnLst>
            <a:rect l="l" t="t" r="r" b="b"/>
            <a:pathLst>
              <a:path w="2083747" h="2083747">
                <a:moveTo>
                  <a:pt x="0" y="0"/>
                </a:moveTo>
                <a:lnTo>
                  <a:pt x="2083747" y="0"/>
                </a:lnTo>
                <a:lnTo>
                  <a:pt x="2083747" y="2083747"/>
                </a:lnTo>
                <a:lnTo>
                  <a:pt x="0" y="2083747"/>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8" name="Picture Placeholder 7">
            <a:extLst>
              <a:ext uri="{FF2B5EF4-FFF2-40B4-BE49-F238E27FC236}">
                <a16:creationId xmlns:a16="http://schemas.microsoft.com/office/drawing/2014/main" id="{7F84A49D-7723-9148-B474-C961D0661920}"/>
              </a:ext>
            </a:extLst>
          </p:cNvPr>
          <p:cNvSpPr>
            <a:spLocks noGrp="1"/>
          </p:cNvSpPr>
          <p:nvPr>
            <p:ph type="pic" sz="quarter" idx="12"/>
          </p:nvPr>
        </p:nvSpPr>
        <p:spPr>
          <a:xfrm>
            <a:off x="3129384" y="1345253"/>
            <a:ext cx="2083747" cy="2083747"/>
          </a:xfrm>
          <a:custGeom>
            <a:avLst/>
            <a:gdLst>
              <a:gd name="connsiteX0" fmla="*/ 0 w 2083747"/>
              <a:gd name="connsiteY0" fmla="*/ 0 h 2083747"/>
              <a:gd name="connsiteX1" fmla="*/ 2083747 w 2083747"/>
              <a:gd name="connsiteY1" fmla="*/ 0 h 2083747"/>
              <a:gd name="connsiteX2" fmla="*/ 2083747 w 2083747"/>
              <a:gd name="connsiteY2" fmla="*/ 2083747 h 2083747"/>
              <a:gd name="connsiteX3" fmla="*/ 0 w 2083747"/>
              <a:gd name="connsiteY3" fmla="*/ 2083747 h 2083747"/>
            </a:gdLst>
            <a:ahLst/>
            <a:cxnLst>
              <a:cxn ang="0">
                <a:pos x="connsiteX0" y="connsiteY0"/>
              </a:cxn>
              <a:cxn ang="0">
                <a:pos x="connsiteX1" y="connsiteY1"/>
              </a:cxn>
              <a:cxn ang="0">
                <a:pos x="connsiteX2" y="connsiteY2"/>
              </a:cxn>
              <a:cxn ang="0">
                <a:pos x="connsiteX3" y="connsiteY3"/>
              </a:cxn>
            </a:cxnLst>
            <a:rect l="l" t="t" r="r" b="b"/>
            <a:pathLst>
              <a:path w="2083747" h="2083747">
                <a:moveTo>
                  <a:pt x="0" y="0"/>
                </a:moveTo>
                <a:lnTo>
                  <a:pt x="2083747" y="0"/>
                </a:lnTo>
                <a:lnTo>
                  <a:pt x="2083747" y="2083747"/>
                </a:lnTo>
                <a:lnTo>
                  <a:pt x="0" y="2083747"/>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994598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1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719A7F2F-1A13-DD4F-820E-6D9F520C3D1B}"/>
              </a:ext>
            </a:extLst>
          </p:cNvPr>
          <p:cNvSpPr>
            <a:spLocks noGrp="1"/>
          </p:cNvSpPr>
          <p:nvPr>
            <p:ph type="pic" sz="quarter" idx="13"/>
          </p:nvPr>
        </p:nvSpPr>
        <p:spPr>
          <a:xfrm>
            <a:off x="6092948" y="4570851"/>
            <a:ext cx="3047598" cy="2287150"/>
          </a:xfrm>
          <a:custGeom>
            <a:avLst/>
            <a:gdLst>
              <a:gd name="connsiteX0" fmla="*/ 0 w 3047598"/>
              <a:gd name="connsiteY0" fmla="*/ 0 h 2287150"/>
              <a:gd name="connsiteX1" fmla="*/ 3047598 w 3047598"/>
              <a:gd name="connsiteY1" fmla="*/ 0 h 2287150"/>
              <a:gd name="connsiteX2" fmla="*/ 3047598 w 3047598"/>
              <a:gd name="connsiteY2" fmla="*/ 2287150 h 2287150"/>
              <a:gd name="connsiteX3" fmla="*/ 0 w 3047598"/>
              <a:gd name="connsiteY3" fmla="*/ 2287150 h 2287150"/>
            </a:gdLst>
            <a:ahLst/>
            <a:cxnLst>
              <a:cxn ang="0">
                <a:pos x="connsiteX0" y="connsiteY0"/>
              </a:cxn>
              <a:cxn ang="0">
                <a:pos x="connsiteX1" y="connsiteY1"/>
              </a:cxn>
              <a:cxn ang="0">
                <a:pos x="connsiteX2" y="connsiteY2"/>
              </a:cxn>
              <a:cxn ang="0">
                <a:pos x="connsiteX3" y="connsiteY3"/>
              </a:cxn>
            </a:cxnLst>
            <a:rect l="l" t="t" r="r" b="b"/>
            <a:pathLst>
              <a:path w="3047598" h="2287150">
                <a:moveTo>
                  <a:pt x="0" y="0"/>
                </a:moveTo>
                <a:lnTo>
                  <a:pt x="3047598" y="0"/>
                </a:lnTo>
                <a:lnTo>
                  <a:pt x="3047598" y="2287150"/>
                </a:lnTo>
                <a:lnTo>
                  <a:pt x="0" y="228715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5" name="Picture Placeholder 14">
            <a:extLst>
              <a:ext uri="{FF2B5EF4-FFF2-40B4-BE49-F238E27FC236}">
                <a16:creationId xmlns:a16="http://schemas.microsoft.com/office/drawing/2014/main" id="{311FF8AE-07BF-5E48-BD13-0B2D46C6F792}"/>
              </a:ext>
            </a:extLst>
          </p:cNvPr>
          <p:cNvSpPr>
            <a:spLocks noGrp="1"/>
          </p:cNvSpPr>
          <p:nvPr>
            <p:ph type="pic" sz="quarter" idx="14"/>
          </p:nvPr>
        </p:nvSpPr>
        <p:spPr>
          <a:xfrm>
            <a:off x="3047598" y="2283701"/>
            <a:ext cx="3047598" cy="2287150"/>
          </a:xfrm>
          <a:custGeom>
            <a:avLst/>
            <a:gdLst>
              <a:gd name="connsiteX0" fmla="*/ 0 w 3047598"/>
              <a:gd name="connsiteY0" fmla="*/ 0 h 2287150"/>
              <a:gd name="connsiteX1" fmla="*/ 3047598 w 3047598"/>
              <a:gd name="connsiteY1" fmla="*/ 0 h 2287150"/>
              <a:gd name="connsiteX2" fmla="*/ 3047598 w 3047598"/>
              <a:gd name="connsiteY2" fmla="*/ 2287150 h 2287150"/>
              <a:gd name="connsiteX3" fmla="*/ 0 w 3047598"/>
              <a:gd name="connsiteY3" fmla="*/ 2287150 h 2287150"/>
            </a:gdLst>
            <a:ahLst/>
            <a:cxnLst>
              <a:cxn ang="0">
                <a:pos x="connsiteX0" y="connsiteY0"/>
              </a:cxn>
              <a:cxn ang="0">
                <a:pos x="connsiteX1" y="connsiteY1"/>
              </a:cxn>
              <a:cxn ang="0">
                <a:pos x="connsiteX2" y="connsiteY2"/>
              </a:cxn>
              <a:cxn ang="0">
                <a:pos x="connsiteX3" y="connsiteY3"/>
              </a:cxn>
            </a:cxnLst>
            <a:rect l="l" t="t" r="r" b="b"/>
            <a:pathLst>
              <a:path w="3047598" h="2287150">
                <a:moveTo>
                  <a:pt x="0" y="0"/>
                </a:moveTo>
                <a:lnTo>
                  <a:pt x="3047598" y="0"/>
                </a:lnTo>
                <a:lnTo>
                  <a:pt x="3047598" y="2287150"/>
                </a:lnTo>
                <a:lnTo>
                  <a:pt x="0" y="228715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4" name="Picture Placeholder 13">
            <a:extLst>
              <a:ext uri="{FF2B5EF4-FFF2-40B4-BE49-F238E27FC236}">
                <a16:creationId xmlns:a16="http://schemas.microsoft.com/office/drawing/2014/main" id="{EA13676B-BAD7-6746-ABDA-13F9CFCF8C5A}"/>
              </a:ext>
            </a:extLst>
          </p:cNvPr>
          <p:cNvSpPr>
            <a:spLocks noGrp="1"/>
          </p:cNvSpPr>
          <p:nvPr>
            <p:ph type="pic" sz="quarter" idx="11"/>
          </p:nvPr>
        </p:nvSpPr>
        <p:spPr>
          <a:xfrm>
            <a:off x="0" y="4570851"/>
            <a:ext cx="3047598" cy="2287150"/>
          </a:xfrm>
          <a:custGeom>
            <a:avLst/>
            <a:gdLst>
              <a:gd name="connsiteX0" fmla="*/ 0 w 3047598"/>
              <a:gd name="connsiteY0" fmla="*/ 0 h 2287150"/>
              <a:gd name="connsiteX1" fmla="*/ 3047598 w 3047598"/>
              <a:gd name="connsiteY1" fmla="*/ 0 h 2287150"/>
              <a:gd name="connsiteX2" fmla="*/ 3047598 w 3047598"/>
              <a:gd name="connsiteY2" fmla="*/ 2287150 h 2287150"/>
              <a:gd name="connsiteX3" fmla="*/ 0 w 3047598"/>
              <a:gd name="connsiteY3" fmla="*/ 2287150 h 2287150"/>
            </a:gdLst>
            <a:ahLst/>
            <a:cxnLst>
              <a:cxn ang="0">
                <a:pos x="connsiteX0" y="connsiteY0"/>
              </a:cxn>
              <a:cxn ang="0">
                <a:pos x="connsiteX1" y="connsiteY1"/>
              </a:cxn>
              <a:cxn ang="0">
                <a:pos x="connsiteX2" y="connsiteY2"/>
              </a:cxn>
              <a:cxn ang="0">
                <a:pos x="connsiteX3" y="connsiteY3"/>
              </a:cxn>
            </a:cxnLst>
            <a:rect l="l" t="t" r="r" b="b"/>
            <a:pathLst>
              <a:path w="3047598" h="2287150">
                <a:moveTo>
                  <a:pt x="0" y="0"/>
                </a:moveTo>
                <a:lnTo>
                  <a:pt x="3047598" y="0"/>
                </a:lnTo>
                <a:lnTo>
                  <a:pt x="3047598" y="2287150"/>
                </a:lnTo>
                <a:lnTo>
                  <a:pt x="0" y="228715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6" name="Picture Placeholder 15">
            <a:extLst>
              <a:ext uri="{FF2B5EF4-FFF2-40B4-BE49-F238E27FC236}">
                <a16:creationId xmlns:a16="http://schemas.microsoft.com/office/drawing/2014/main" id="{37773C32-4433-AF4D-BA8E-F37CFEBD8717}"/>
              </a:ext>
            </a:extLst>
          </p:cNvPr>
          <p:cNvSpPr>
            <a:spLocks noGrp="1"/>
          </p:cNvSpPr>
          <p:nvPr>
            <p:ph type="pic" sz="quarter" idx="12"/>
          </p:nvPr>
        </p:nvSpPr>
        <p:spPr>
          <a:xfrm>
            <a:off x="9140545" y="2283701"/>
            <a:ext cx="3047598" cy="2287150"/>
          </a:xfrm>
          <a:custGeom>
            <a:avLst/>
            <a:gdLst>
              <a:gd name="connsiteX0" fmla="*/ 0 w 3047598"/>
              <a:gd name="connsiteY0" fmla="*/ 0 h 2287150"/>
              <a:gd name="connsiteX1" fmla="*/ 3047598 w 3047598"/>
              <a:gd name="connsiteY1" fmla="*/ 0 h 2287150"/>
              <a:gd name="connsiteX2" fmla="*/ 3047598 w 3047598"/>
              <a:gd name="connsiteY2" fmla="*/ 2287150 h 2287150"/>
              <a:gd name="connsiteX3" fmla="*/ 0 w 3047598"/>
              <a:gd name="connsiteY3" fmla="*/ 2287150 h 2287150"/>
            </a:gdLst>
            <a:ahLst/>
            <a:cxnLst>
              <a:cxn ang="0">
                <a:pos x="connsiteX0" y="connsiteY0"/>
              </a:cxn>
              <a:cxn ang="0">
                <a:pos x="connsiteX1" y="connsiteY1"/>
              </a:cxn>
              <a:cxn ang="0">
                <a:pos x="connsiteX2" y="connsiteY2"/>
              </a:cxn>
              <a:cxn ang="0">
                <a:pos x="connsiteX3" y="connsiteY3"/>
              </a:cxn>
            </a:cxnLst>
            <a:rect l="l" t="t" r="r" b="b"/>
            <a:pathLst>
              <a:path w="3047598" h="2287150">
                <a:moveTo>
                  <a:pt x="0" y="0"/>
                </a:moveTo>
                <a:lnTo>
                  <a:pt x="3047598" y="0"/>
                </a:lnTo>
                <a:lnTo>
                  <a:pt x="3047598" y="2287150"/>
                </a:lnTo>
                <a:lnTo>
                  <a:pt x="0" y="228715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155589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1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B2FFDDE-260F-0144-AB5A-3D19954C2099}"/>
              </a:ext>
            </a:extLst>
          </p:cNvPr>
          <p:cNvSpPr>
            <a:spLocks noGrp="1"/>
          </p:cNvSpPr>
          <p:nvPr>
            <p:ph type="pic" sz="quarter" idx="14"/>
          </p:nvPr>
        </p:nvSpPr>
        <p:spPr>
          <a:xfrm>
            <a:off x="4603531" y="1334814"/>
            <a:ext cx="3899338" cy="3899338"/>
          </a:xfrm>
          <a:custGeom>
            <a:avLst/>
            <a:gdLst>
              <a:gd name="connsiteX0" fmla="*/ 124389 w 3899338"/>
              <a:gd name="connsiteY0" fmla="*/ 0 h 3899338"/>
              <a:gd name="connsiteX1" fmla="*/ 3774949 w 3899338"/>
              <a:gd name="connsiteY1" fmla="*/ 0 h 3899338"/>
              <a:gd name="connsiteX2" fmla="*/ 3899338 w 3899338"/>
              <a:gd name="connsiteY2" fmla="*/ 124389 h 3899338"/>
              <a:gd name="connsiteX3" fmla="*/ 3899338 w 3899338"/>
              <a:gd name="connsiteY3" fmla="*/ 3774949 h 3899338"/>
              <a:gd name="connsiteX4" fmla="*/ 3774949 w 3899338"/>
              <a:gd name="connsiteY4" fmla="*/ 3899338 h 3899338"/>
              <a:gd name="connsiteX5" fmla="*/ 124389 w 3899338"/>
              <a:gd name="connsiteY5" fmla="*/ 3899338 h 3899338"/>
              <a:gd name="connsiteX6" fmla="*/ 0 w 3899338"/>
              <a:gd name="connsiteY6" fmla="*/ 3774949 h 3899338"/>
              <a:gd name="connsiteX7" fmla="*/ 0 w 3899338"/>
              <a:gd name="connsiteY7" fmla="*/ 124389 h 3899338"/>
              <a:gd name="connsiteX8" fmla="*/ 124389 w 3899338"/>
              <a:gd name="connsiteY8" fmla="*/ 0 h 389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338" h="3899338">
                <a:moveTo>
                  <a:pt x="124389" y="0"/>
                </a:moveTo>
                <a:lnTo>
                  <a:pt x="3774949" y="0"/>
                </a:lnTo>
                <a:cubicBezTo>
                  <a:pt x="3843647" y="0"/>
                  <a:pt x="3899338" y="55691"/>
                  <a:pt x="3899338" y="124389"/>
                </a:cubicBezTo>
                <a:lnTo>
                  <a:pt x="3899338" y="3774949"/>
                </a:lnTo>
                <a:cubicBezTo>
                  <a:pt x="3899338" y="3843647"/>
                  <a:pt x="3843647" y="3899338"/>
                  <a:pt x="3774949" y="3899338"/>
                </a:cubicBezTo>
                <a:lnTo>
                  <a:pt x="124389" y="3899338"/>
                </a:lnTo>
                <a:cubicBezTo>
                  <a:pt x="55691" y="3899338"/>
                  <a:pt x="0" y="3843647"/>
                  <a:pt x="0" y="3774949"/>
                </a:cubicBezTo>
                <a:lnTo>
                  <a:pt x="0" y="124389"/>
                </a:lnTo>
                <a:cubicBezTo>
                  <a:pt x="0" y="55691"/>
                  <a:pt x="55691" y="0"/>
                  <a:pt x="124389"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50968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1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C9F0131-A015-B14B-82DD-A7961B887473}"/>
              </a:ext>
            </a:extLst>
          </p:cNvPr>
          <p:cNvSpPr>
            <a:spLocks noGrp="1"/>
          </p:cNvSpPr>
          <p:nvPr>
            <p:ph type="pic" sz="quarter" idx="14"/>
          </p:nvPr>
        </p:nvSpPr>
        <p:spPr>
          <a:xfrm>
            <a:off x="6164012" y="0"/>
            <a:ext cx="3958894" cy="5733826"/>
          </a:xfrm>
          <a:custGeom>
            <a:avLst/>
            <a:gdLst>
              <a:gd name="connsiteX0" fmla="*/ 0 w 3958894"/>
              <a:gd name="connsiteY0" fmla="*/ 0 h 5733826"/>
              <a:gd name="connsiteX1" fmla="*/ 3958894 w 3958894"/>
              <a:gd name="connsiteY1" fmla="*/ 0 h 5733826"/>
              <a:gd name="connsiteX2" fmla="*/ 3958894 w 3958894"/>
              <a:gd name="connsiteY2" fmla="*/ 5513870 h 5733826"/>
              <a:gd name="connsiteX3" fmla="*/ 3738938 w 3958894"/>
              <a:gd name="connsiteY3" fmla="*/ 5733826 h 5733826"/>
              <a:gd name="connsiteX4" fmla="*/ 219956 w 3958894"/>
              <a:gd name="connsiteY4" fmla="*/ 5733826 h 5733826"/>
              <a:gd name="connsiteX5" fmla="*/ 0 w 3958894"/>
              <a:gd name="connsiteY5" fmla="*/ 5513870 h 5733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8894" h="5733826">
                <a:moveTo>
                  <a:pt x="0" y="0"/>
                </a:moveTo>
                <a:lnTo>
                  <a:pt x="3958894" y="0"/>
                </a:lnTo>
                <a:lnTo>
                  <a:pt x="3958894" y="5513870"/>
                </a:lnTo>
                <a:cubicBezTo>
                  <a:pt x="3958894" y="5635348"/>
                  <a:pt x="3860416" y="5733826"/>
                  <a:pt x="3738938" y="5733826"/>
                </a:cubicBezTo>
                <a:lnTo>
                  <a:pt x="219956" y="5733826"/>
                </a:lnTo>
                <a:cubicBezTo>
                  <a:pt x="98478" y="5733826"/>
                  <a:pt x="0" y="5635348"/>
                  <a:pt x="0" y="551387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815938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5">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1A2A136-6FC9-CD41-9B04-739D9948D915}"/>
              </a:ext>
            </a:extLst>
          </p:cNvPr>
          <p:cNvSpPr>
            <a:spLocks noGrp="1"/>
          </p:cNvSpPr>
          <p:nvPr>
            <p:ph type="pic" sz="quarter" idx="15"/>
          </p:nvPr>
        </p:nvSpPr>
        <p:spPr>
          <a:xfrm>
            <a:off x="4218301" y="3026979"/>
            <a:ext cx="7150229" cy="3226676"/>
          </a:xfrm>
          <a:custGeom>
            <a:avLst/>
            <a:gdLst>
              <a:gd name="connsiteX0" fmla="*/ 127873 w 7150229"/>
              <a:gd name="connsiteY0" fmla="*/ 0 h 3226676"/>
              <a:gd name="connsiteX1" fmla="*/ 7022356 w 7150229"/>
              <a:gd name="connsiteY1" fmla="*/ 0 h 3226676"/>
              <a:gd name="connsiteX2" fmla="*/ 7150229 w 7150229"/>
              <a:gd name="connsiteY2" fmla="*/ 127873 h 3226676"/>
              <a:gd name="connsiteX3" fmla="*/ 7150229 w 7150229"/>
              <a:gd name="connsiteY3" fmla="*/ 3098803 h 3226676"/>
              <a:gd name="connsiteX4" fmla="*/ 7022356 w 7150229"/>
              <a:gd name="connsiteY4" fmla="*/ 3226676 h 3226676"/>
              <a:gd name="connsiteX5" fmla="*/ 127873 w 7150229"/>
              <a:gd name="connsiteY5" fmla="*/ 3226676 h 3226676"/>
              <a:gd name="connsiteX6" fmla="*/ 0 w 7150229"/>
              <a:gd name="connsiteY6" fmla="*/ 3098803 h 3226676"/>
              <a:gd name="connsiteX7" fmla="*/ 0 w 7150229"/>
              <a:gd name="connsiteY7" fmla="*/ 127873 h 3226676"/>
              <a:gd name="connsiteX8" fmla="*/ 127873 w 7150229"/>
              <a:gd name="connsiteY8" fmla="*/ 0 h 32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0229" h="3226676">
                <a:moveTo>
                  <a:pt x="127873" y="0"/>
                </a:moveTo>
                <a:lnTo>
                  <a:pt x="7022356" y="0"/>
                </a:lnTo>
                <a:cubicBezTo>
                  <a:pt x="7092978" y="0"/>
                  <a:pt x="7150229" y="57251"/>
                  <a:pt x="7150229" y="127873"/>
                </a:cubicBezTo>
                <a:lnTo>
                  <a:pt x="7150229" y="3098803"/>
                </a:lnTo>
                <a:cubicBezTo>
                  <a:pt x="7150229" y="3169425"/>
                  <a:pt x="7092978" y="3226676"/>
                  <a:pt x="7022356" y="3226676"/>
                </a:cubicBezTo>
                <a:lnTo>
                  <a:pt x="127873" y="3226676"/>
                </a:lnTo>
                <a:cubicBezTo>
                  <a:pt x="57251" y="3226676"/>
                  <a:pt x="0" y="3169425"/>
                  <a:pt x="0" y="3098803"/>
                </a:cubicBezTo>
                <a:lnTo>
                  <a:pt x="0" y="127873"/>
                </a:lnTo>
                <a:cubicBezTo>
                  <a:pt x="0" y="57251"/>
                  <a:pt x="57251" y="0"/>
                  <a:pt x="12787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6" name="Picture Placeholder 5">
            <a:extLst>
              <a:ext uri="{FF2B5EF4-FFF2-40B4-BE49-F238E27FC236}">
                <a16:creationId xmlns:a16="http://schemas.microsoft.com/office/drawing/2014/main" id="{FD672964-3AB8-9040-92B2-373727209A00}"/>
              </a:ext>
            </a:extLst>
          </p:cNvPr>
          <p:cNvSpPr>
            <a:spLocks noGrp="1"/>
          </p:cNvSpPr>
          <p:nvPr>
            <p:ph type="pic" sz="quarter" idx="14"/>
          </p:nvPr>
        </p:nvSpPr>
        <p:spPr>
          <a:xfrm>
            <a:off x="823461" y="3026979"/>
            <a:ext cx="3226676" cy="3226676"/>
          </a:xfrm>
          <a:custGeom>
            <a:avLst/>
            <a:gdLst>
              <a:gd name="connsiteX0" fmla="*/ 127873 w 3226676"/>
              <a:gd name="connsiteY0" fmla="*/ 0 h 3226676"/>
              <a:gd name="connsiteX1" fmla="*/ 3098803 w 3226676"/>
              <a:gd name="connsiteY1" fmla="*/ 0 h 3226676"/>
              <a:gd name="connsiteX2" fmla="*/ 3226676 w 3226676"/>
              <a:gd name="connsiteY2" fmla="*/ 127873 h 3226676"/>
              <a:gd name="connsiteX3" fmla="*/ 3226676 w 3226676"/>
              <a:gd name="connsiteY3" fmla="*/ 3098803 h 3226676"/>
              <a:gd name="connsiteX4" fmla="*/ 3098803 w 3226676"/>
              <a:gd name="connsiteY4" fmla="*/ 3226676 h 3226676"/>
              <a:gd name="connsiteX5" fmla="*/ 127873 w 3226676"/>
              <a:gd name="connsiteY5" fmla="*/ 3226676 h 3226676"/>
              <a:gd name="connsiteX6" fmla="*/ 0 w 3226676"/>
              <a:gd name="connsiteY6" fmla="*/ 3098803 h 3226676"/>
              <a:gd name="connsiteX7" fmla="*/ 0 w 3226676"/>
              <a:gd name="connsiteY7" fmla="*/ 127873 h 3226676"/>
              <a:gd name="connsiteX8" fmla="*/ 127873 w 3226676"/>
              <a:gd name="connsiteY8" fmla="*/ 0 h 3226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6676" h="3226676">
                <a:moveTo>
                  <a:pt x="127873" y="0"/>
                </a:moveTo>
                <a:lnTo>
                  <a:pt x="3098803" y="0"/>
                </a:lnTo>
                <a:cubicBezTo>
                  <a:pt x="3169425" y="0"/>
                  <a:pt x="3226676" y="57251"/>
                  <a:pt x="3226676" y="127873"/>
                </a:cubicBezTo>
                <a:lnTo>
                  <a:pt x="3226676" y="3098803"/>
                </a:lnTo>
                <a:cubicBezTo>
                  <a:pt x="3226676" y="3169425"/>
                  <a:pt x="3169425" y="3226676"/>
                  <a:pt x="3098803" y="3226676"/>
                </a:cubicBezTo>
                <a:lnTo>
                  <a:pt x="127873" y="3226676"/>
                </a:lnTo>
                <a:cubicBezTo>
                  <a:pt x="57251" y="3226676"/>
                  <a:pt x="0" y="3169425"/>
                  <a:pt x="0" y="3098803"/>
                </a:cubicBezTo>
                <a:lnTo>
                  <a:pt x="0" y="127873"/>
                </a:lnTo>
                <a:cubicBezTo>
                  <a:pt x="0" y="57251"/>
                  <a:pt x="57251" y="0"/>
                  <a:pt x="12787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209899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16">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B302E9B-CFB8-0547-9E2A-0C90917C1557}"/>
              </a:ext>
            </a:extLst>
          </p:cNvPr>
          <p:cNvSpPr>
            <a:spLocks noGrp="1"/>
          </p:cNvSpPr>
          <p:nvPr>
            <p:ph type="pic" sz="quarter" idx="16"/>
          </p:nvPr>
        </p:nvSpPr>
        <p:spPr>
          <a:xfrm>
            <a:off x="5194677" y="2635839"/>
            <a:ext cx="1586324" cy="1586324"/>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3" name="Picture Placeholder 12">
            <a:extLst>
              <a:ext uri="{FF2B5EF4-FFF2-40B4-BE49-F238E27FC236}">
                <a16:creationId xmlns:a16="http://schemas.microsoft.com/office/drawing/2014/main" id="{7EA208E6-9DCE-A94E-AF79-FC661B90BE59}"/>
              </a:ext>
            </a:extLst>
          </p:cNvPr>
          <p:cNvSpPr>
            <a:spLocks noGrp="1"/>
          </p:cNvSpPr>
          <p:nvPr>
            <p:ph type="pic" sz="quarter" idx="17"/>
          </p:nvPr>
        </p:nvSpPr>
        <p:spPr>
          <a:xfrm>
            <a:off x="5194677" y="4534095"/>
            <a:ext cx="1586324" cy="1586324"/>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2" name="Picture Placeholder 11">
            <a:extLst>
              <a:ext uri="{FF2B5EF4-FFF2-40B4-BE49-F238E27FC236}">
                <a16:creationId xmlns:a16="http://schemas.microsoft.com/office/drawing/2014/main" id="{8E691DEB-3526-F64F-9126-345608F5CD32}"/>
              </a:ext>
            </a:extLst>
          </p:cNvPr>
          <p:cNvSpPr>
            <a:spLocks noGrp="1"/>
          </p:cNvSpPr>
          <p:nvPr>
            <p:ph type="pic" sz="quarter" idx="14"/>
          </p:nvPr>
        </p:nvSpPr>
        <p:spPr>
          <a:xfrm>
            <a:off x="5194677" y="737583"/>
            <a:ext cx="1586324" cy="1586324"/>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735614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1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9834C39-7D85-A84D-A82C-791BAA83E625}"/>
              </a:ext>
            </a:extLst>
          </p:cNvPr>
          <p:cNvSpPr>
            <a:spLocks noGrp="1"/>
          </p:cNvSpPr>
          <p:nvPr>
            <p:ph type="pic" sz="quarter" idx="14"/>
          </p:nvPr>
        </p:nvSpPr>
        <p:spPr>
          <a:xfrm>
            <a:off x="2346689" y="1702677"/>
            <a:ext cx="4359305" cy="4359305"/>
          </a:xfrm>
          <a:custGeom>
            <a:avLst/>
            <a:gdLst>
              <a:gd name="connsiteX0" fmla="*/ 143290 w 4359305"/>
              <a:gd name="connsiteY0" fmla="*/ 0 h 4359305"/>
              <a:gd name="connsiteX1" fmla="*/ 4216015 w 4359305"/>
              <a:gd name="connsiteY1" fmla="*/ 0 h 4359305"/>
              <a:gd name="connsiteX2" fmla="*/ 4359305 w 4359305"/>
              <a:gd name="connsiteY2" fmla="*/ 143290 h 4359305"/>
              <a:gd name="connsiteX3" fmla="*/ 4359305 w 4359305"/>
              <a:gd name="connsiteY3" fmla="*/ 4216015 h 4359305"/>
              <a:gd name="connsiteX4" fmla="*/ 4216015 w 4359305"/>
              <a:gd name="connsiteY4" fmla="*/ 4359305 h 4359305"/>
              <a:gd name="connsiteX5" fmla="*/ 143290 w 4359305"/>
              <a:gd name="connsiteY5" fmla="*/ 4359305 h 4359305"/>
              <a:gd name="connsiteX6" fmla="*/ 0 w 4359305"/>
              <a:gd name="connsiteY6" fmla="*/ 4216015 h 4359305"/>
              <a:gd name="connsiteX7" fmla="*/ 0 w 4359305"/>
              <a:gd name="connsiteY7" fmla="*/ 143290 h 4359305"/>
              <a:gd name="connsiteX8" fmla="*/ 143290 w 4359305"/>
              <a:gd name="connsiteY8" fmla="*/ 0 h 435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9305" h="4359305">
                <a:moveTo>
                  <a:pt x="143290" y="0"/>
                </a:moveTo>
                <a:lnTo>
                  <a:pt x="4216015" y="0"/>
                </a:lnTo>
                <a:cubicBezTo>
                  <a:pt x="4295152" y="0"/>
                  <a:pt x="4359305" y="64153"/>
                  <a:pt x="4359305" y="143290"/>
                </a:cubicBezTo>
                <a:lnTo>
                  <a:pt x="4359305" y="4216015"/>
                </a:lnTo>
                <a:cubicBezTo>
                  <a:pt x="4359305" y="4295152"/>
                  <a:pt x="4295152" y="4359305"/>
                  <a:pt x="4216015" y="4359305"/>
                </a:cubicBezTo>
                <a:lnTo>
                  <a:pt x="143290" y="4359305"/>
                </a:lnTo>
                <a:cubicBezTo>
                  <a:pt x="64153" y="4359305"/>
                  <a:pt x="0" y="4295152"/>
                  <a:pt x="0" y="4216015"/>
                </a:cubicBezTo>
                <a:lnTo>
                  <a:pt x="0" y="143290"/>
                </a:lnTo>
                <a:cubicBezTo>
                  <a:pt x="0" y="64153"/>
                  <a:pt x="64153" y="0"/>
                  <a:pt x="143290"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048681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18">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996425-AB76-9C43-B80B-FE166A5056C8}"/>
              </a:ext>
            </a:extLst>
          </p:cNvPr>
          <p:cNvSpPr>
            <a:spLocks noGrp="1"/>
          </p:cNvSpPr>
          <p:nvPr>
            <p:ph type="pic" sz="quarter" idx="15"/>
          </p:nvPr>
        </p:nvSpPr>
        <p:spPr>
          <a:xfrm>
            <a:off x="4113085" y="3953572"/>
            <a:ext cx="2083238" cy="2083238"/>
          </a:xfrm>
          <a:custGeom>
            <a:avLst/>
            <a:gdLst>
              <a:gd name="connsiteX0" fmla="*/ 115995 w 2083238"/>
              <a:gd name="connsiteY0" fmla="*/ 0 h 2083238"/>
              <a:gd name="connsiteX1" fmla="*/ 1967243 w 2083238"/>
              <a:gd name="connsiteY1" fmla="*/ 0 h 2083238"/>
              <a:gd name="connsiteX2" fmla="*/ 2083238 w 2083238"/>
              <a:gd name="connsiteY2" fmla="*/ 115995 h 2083238"/>
              <a:gd name="connsiteX3" fmla="*/ 2083238 w 2083238"/>
              <a:gd name="connsiteY3" fmla="*/ 1967243 h 2083238"/>
              <a:gd name="connsiteX4" fmla="*/ 1967243 w 2083238"/>
              <a:gd name="connsiteY4" fmla="*/ 2083238 h 2083238"/>
              <a:gd name="connsiteX5" fmla="*/ 115995 w 2083238"/>
              <a:gd name="connsiteY5" fmla="*/ 2083238 h 2083238"/>
              <a:gd name="connsiteX6" fmla="*/ 0 w 2083238"/>
              <a:gd name="connsiteY6" fmla="*/ 1967243 h 2083238"/>
              <a:gd name="connsiteX7" fmla="*/ 0 w 2083238"/>
              <a:gd name="connsiteY7" fmla="*/ 115995 h 2083238"/>
              <a:gd name="connsiteX8" fmla="*/ 115995 w 2083238"/>
              <a:gd name="connsiteY8" fmla="*/ 0 h 208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238" h="2083238">
                <a:moveTo>
                  <a:pt x="115995" y="0"/>
                </a:moveTo>
                <a:lnTo>
                  <a:pt x="1967243" y="0"/>
                </a:lnTo>
                <a:cubicBezTo>
                  <a:pt x="2031305" y="0"/>
                  <a:pt x="2083238" y="51933"/>
                  <a:pt x="2083238" y="115995"/>
                </a:cubicBezTo>
                <a:lnTo>
                  <a:pt x="2083238" y="1967243"/>
                </a:lnTo>
                <a:cubicBezTo>
                  <a:pt x="2083238" y="2031305"/>
                  <a:pt x="2031305" y="2083238"/>
                  <a:pt x="1967243" y="2083238"/>
                </a:cubicBezTo>
                <a:lnTo>
                  <a:pt x="115995" y="2083238"/>
                </a:lnTo>
                <a:cubicBezTo>
                  <a:pt x="51933" y="2083238"/>
                  <a:pt x="0" y="2031305"/>
                  <a:pt x="0" y="1967243"/>
                </a:cubicBezTo>
                <a:lnTo>
                  <a:pt x="0" y="115995"/>
                </a:lnTo>
                <a:cubicBezTo>
                  <a:pt x="0" y="51933"/>
                  <a:pt x="51933" y="0"/>
                  <a:pt x="115995"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5" name="Picture Placeholder 4">
            <a:extLst>
              <a:ext uri="{FF2B5EF4-FFF2-40B4-BE49-F238E27FC236}">
                <a16:creationId xmlns:a16="http://schemas.microsoft.com/office/drawing/2014/main" id="{AEFD27C3-8360-904E-8013-54A77F7C4655}"/>
              </a:ext>
            </a:extLst>
          </p:cNvPr>
          <p:cNvSpPr>
            <a:spLocks noGrp="1"/>
          </p:cNvSpPr>
          <p:nvPr>
            <p:ph type="pic" sz="quarter" idx="14"/>
          </p:nvPr>
        </p:nvSpPr>
        <p:spPr>
          <a:xfrm>
            <a:off x="1786573" y="3953572"/>
            <a:ext cx="2083238" cy="2083238"/>
          </a:xfrm>
          <a:custGeom>
            <a:avLst/>
            <a:gdLst>
              <a:gd name="connsiteX0" fmla="*/ 115995 w 2083238"/>
              <a:gd name="connsiteY0" fmla="*/ 0 h 2083238"/>
              <a:gd name="connsiteX1" fmla="*/ 1967243 w 2083238"/>
              <a:gd name="connsiteY1" fmla="*/ 0 h 2083238"/>
              <a:gd name="connsiteX2" fmla="*/ 2083238 w 2083238"/>
              <a:gd name="connsiteY2" fmla="*/ 115995 h 2083238"/>
              <a:gd name="connsiteX3" fmla="*/ 2083238 w 2083238"/>
              <a:gd name="connsiteY3" fmla="*/ 1967243 h 2083238"/>
              <a:gd name="connsiteX4" fmla="*/ 1967243 w 2083238"/>
              <a:gd name="connsiteY4" fmla="*/ 2083238 h 2083238"/>
              <a:gd name="connsiteX5" fmla="*/ 115995 w 2083238"/>
              <a:gd name="connsiteY5" fmla="*/ 2083238 h 2083238"/>
              <a:gd name="connsiteX6" fmla="*/ 0 w 2083238"/>
              <a:gd name="connsiteY6" fmla="*/ 1967243 h 2083238"/>
              <a:gd name="connsiteX7" fmla="*/ 0 w 2083238"/>
              <a:gd name="connsiteY7" fmla="*/ 115995 h 2083238"/>
              <a:gd name="connsiteX8" fmla="*/ 115995 w 2083238"/>
              <a:gd name="connsiteY8" fmla="*/ 0 h 208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3238" h="2083238">
                <a:moveTo>
                  <a:pt x="115995" y="0"/>
                </a:moveTo>
                <a:lnTo>
                  <a:pt x="1967243" y="0"/>
                </a:lnTo>
                <a:cubicBezTo>
                  <a:pt x="2031305" y="0"/>
                  <a:pt x="2083238" y="51933"/>
                  <a:pt x="2083238" y="115995"/>
                </a:cubicBezTo>
                <a:lnTo>
                  <a:pt x="2083238" y="1967243"/>
                </a:lnTo>
                <a:cubicBezTo>
                  <a:pt x="2083238" y="2031305"/>
                  <a:pt x="2031305" y="2083238"/>
                  <a:pt x="1967243" y="2083238"/>
                </a:cubicBezTo>
                <a:lnTo>
                  <a:pt x="115995" y="2083238"/>
                </a:lnTo>
                <a:cubicBezTo>
                  <a:pt x="51933" y="2083238"/>
                  <a:pt x="0" y="2031305"/>
                  <a:pt x="0" y="1967243"/>
                </a:cubicBezTo>
                <a:lnTo>
                  <a:pt x="0" y="115995"/>
                </a:lnTo>
                <a:cubicBezTo>
                  <a:pt x="0" y="51933"/>
                  <a:pt x="51933" y="0"/>
                  <a:pt x="115995"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7224696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45A500D-92E3-C441-ADD0-2ED7BA07024D}"/>
              </a:ext>
            </a:extLst>
          </p:cNvPr>
          <p:cNvSpPr>
            <a:spLocks noGrp="1"/>
          </p:cNvSpPr>
          <p:nvPr>
            <p:ph type="pic" sz="quarter" idx="10"/>
          </p:nvPr>
        </p:nvSpPr>
        <p:spPr>
          <a:xfrm>
            <a:off x="5080045" y="1187865"/>
            <a:ext cx="6141795" cy="5682511"/>
          </a:xfrm>
          <a:custGeom>
            <a:avLst/>
            <a:gdLst>
              <a:gd name="connsiteX0" fmla="*/ 160758 w 6141795"/>
              <a:gd name="connsiteY0" fmla="*/ 0 h 5682511"/>
              <a:gd name="connsiteX1" fmla="*/ 5981037 w 6141795"/>
              <a:gd name="connsiteY1" fmla="*/ 0 h 5682511"/>
              <a:gd name="connsiteX2" fmla="*/ 6141795 w 6141795"/>
              <a:gd name="connsiteY2" fmla="*/ 160758 h 5682511"/>
              <a:gd name="connsiteX3" fmla="*/ 6141795 w 6141795"/>
              <a:gd name="connsiteY3" fmla="*/ 5682511 h 5682511"/>
              <a:gd name="connsiteX4" fmla="*/ 0 w 6141795"/>
              <a:gd name="connsiteY4" fmla="*/ 5682511 h 5682511"/>
              <a:gd name="connsiteX5" fmla="*/ 0 w 6141795"/>
              <a:gd name="connsiteY5" fmla="*/ 160758 h 5682511"/>
              <a:gd name="connsiteX6" fmla="*/ 160758 w 6141795"/>
              <a:gd name="connsiteY6" fmla="*/ 0 h 5682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1795" h="5682511">
                <a:moveTo>
                  <a:pt x="160758" y="0"/>
                </a:moveTo>
                <a:lnTo>
                  <a:pt x="5981037" y="0"/>
                </a:lnTo>
                <a:cubicBezTo>
                  <a:pt x="6069821" y="0"/>
                  <a:pt x="6141795" y="71974"/>
                  <a:pt x="6141795" y="160758"/>
                </a:cubicBezTo>
                <a:lnTo>
                  <a:pt x="6141795" y="5682511"/>
                </a:lnTo>
                <a:lnTo>
                  <a:pt x="0" y="5682511"/>
                </a:lnTo>
                <a:lnTo>
                  <a:pt x="0" y="160758"/>
                </a:lnTo>
                <a:cubicBezTo>
                  <a:pt x="0" y="71974"/>
                  <a:pt x="71974" y="0"/>
                  <a:pt x="160758" y="0"/>
                </a:cubicBezTo>
                <a:close/>
              </a:path>
            </a:pathLst>
          </a:custGeom>
          <a:pattFill prst="pct25">
            <a:fgClr>
              <a:srgbClr val="FF0000"/>
            </a:fgClr>
            <a:bgClr>
              <a:schemeClr val="bg1"/>
            </a:bgClr>
          </a:pattFill>
        </p:spPr>
        <p:txBody>
          <a:bodyPr wrap="square">
            <a:noAutofit/>
          </a:bodyPr>
          <a:lstStyle>
            <a:lvl1pPr>
              <a:defRPr lang="en-US" sz="1200">
                <a:latin typeface="Arial" panose="020B0604020202020204" pitchFamily="34" charset="0"/>
                <a:cs typeface="Arial" panose="020B0604020202020204" pitchFamily="34" charset="0"/>
              </a:defRPr>
            </a:lvl1pPr>
          </a:lstStyle>
          <a:p>
            <a:pPr lvl="0"/>
            <a:endParaRPr lang="en-US"/>
          </a:p>
        </p:txBody>
      </p:sp>
    </p:spTree>
    <p:extLst>
      <p:ext uri="{BB962C8B-B14F-4D97-AF65-F5344CB8AC3E}">
        <p14:creationId xmlns:p14="http://schemas.microsoft.com/office/powerpoint/2010/main" val="27701247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19">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C6471EF-A292-B249-9F3A-3C9190BDA765}"/>
              </a:ext>
            </a:extLst>
          </p:cNvPr>
          <p:cNvSpPr>
            <a:spLocks noGrp="1"/>
          </p:cNvSpPr>
          <p:nvPr>
            <p:ph type="pic" sz="quarter" idx="15"/>
          </p:nvPr>
        </p:nvSpPr>
        <p:spPr>
          <a:xfrm>
            <a:off x="6023143" y="705315"/>
            <a:ext cx="3708066" cy="5447370"/>
          </a:xfrm>
          <a:custGeom>
            <a:avLst/>
            <a:gdLst>
              <a:gd name="connsiteX0" fmla="*/ 148842 w 3708066"/>
              <a:gd name="connsiteY0" fmla="*/ 0 h 5447370"/>
              <a:gd name="connsiteX1" fmla="*/ 3559224 w 3708066"/>
              <a:gd name="connsiteY1" fmla="*/ 0 h 5447370"/>
              <a:gd name="connsiteX2" fmla="*/ 3708066 w 3708066"/>
              <a:gd name="connsiteY2" fmla="*/ 148842 h 5447370"/>
              <a:gd name="connsiteX3" fmla="*/ 3708066 w 3708066"/>
              <a:gd name="connsiteY3" fmla="*/ 5298528 h 5447370"/>
              <a:gd name="connsiteX4" fmla="*/ 3559224 w 3708066"/>
              <a:gd name="connsiteY4" fmla="*/ 5447370 h 5447370"/>
              <a:gd name="connsiteX5" fmla="*/ 148842 w 3708066"/>
              <a:gd name="connsiteY5" fmla="*/ 5447370 h 5447370"/>
              <a:gd name="connsiteX6" fmla="*/ 0 w 3708066"/>
              <a:gd name="connsiteY6" fmla="*/ 5298528 h 5447370"/>
              <a:gd name="connsiteX7" fmla="*/ 0 w 3708066"/>
              <a:gd name="connsiteY7" fmla="*/ 148842 h 5447370"/>
              <a:gd name="connsiteX8" fmla="*/ 148842 w 3708066"/>
              <a:gd name="connsiteY8" fmla="*/ 0 h 544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8066" h="5447370">
                <a:moveTo>
                  <a:pt x="148842" y="0"/>
                </a:moveTo>
                <a:lnTo>
                  <a:pt x="3559224" y="0"/>
                </a:lnTo>
                <a:cubicBezTo>
                  <a:pt x="3641427" y="0"/>
                  <a:pt x="3708066" y="66639"/>
                  <a:pt x="3708066" y="148842"/>
                </a:cubicBezTo>
                <a:lnTo>
                  <a:pt x="3708066" y="5298528"/>
                </a:lnTo>
                <a:cubicBezTo>
                  <a:pt x="3708066" y="5380731"/>
                  <a:pt x="3641427" y="5447370"/>
                  <a:pt x="3559224" y="5447370"/>
                </a:cubicBezTo>
                <a:lnTo>
                  <a:pt x="148842" y="5447370"/>
                </a:lnTo>
                <a:cubicBezTo>
                  <a:pt x="66639" y="5447370"/>
                  <a:pt x="0" y="5380731"/>
                  <a:pt x="0" y="5298528"/>
                </a:cubicBezTo>
                <a:lnTo>
                  <a:pt x="0" y="148842"/>
                </a:lnTo>
                <a:cubicBezTo>
                  <a:pt x="0" y="66639"/>
                  <a:pt x="66639" y="0"/>
                  <a:pt x="14884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245655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20">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DB757BFB-D94D-4F40-8256-6FDD6DB04C49}"/>
              </a:ext>
            </a:extLst>
          </p:cNvPr>
          <p:cNvSpPr>
            <a:spLocks noGrp="1"/>
          </p:cNvSpPr>
          <p:nvPr>
            <p:ph type="pic" sz="quarter" idx="16"/>
          </p:nvPr>
        </p:nvSpPr>
        <p:spPr>
          <a:xfrm>
            <a:off x="4526883" y="363173"/>
            <a:ext cx="3892287" cy="6137988"/>
          </a:xfrm>
          <a:custGeom>
            <a:avLst/>
            <a:gdLst>
              <a:gd name="connsiteX0" fmla="*/ 102328 w 3892287"/>
              <a:gd name="connsiteY0" fmla="*/ 0 h 6137988"/>
              <a:gd name="connsiteX1" fmla="*/ 3789959 w 3892287"/>
              <a:gd name="connsiteY1" fmla="*/ 0 h 6137988"/>
              <a:gd name="connsiteX2" fmla="*/ 3892287 w 3892287"/>
              <a:gd name="connsiteY2" fmla="*/ 102328 h 6137988"/>
              <a:gd name="connsiteX3" fmla="*/ 3892287 w 3892287"/>
              <a:gd name="connsiteY3" fmla="*/ 6035660 h 6137988"/>
              <a:gd name="connsiteX4" fmla="*/ 3789959 w 3892287"/>
              <a:gd name="connsiteY4" fmla="*/ 6137988 h 6137988"/>
              <a:gd name="connsiteX5" fmla="*/ 102328 w 3892287"/>
              <a:gd name="connsiteY5" fmla="*/ 6137988 h 6137988"/>
              <a:gd name="connsiteX6" fmla="*/ 0 w 3892287"/>
              <a:gd name="connsiteY6" fmla="*/ 6035660 h 6137988"/>
              <a:gd name="connsiteX7" fmla="*/ 0 w 3892287"/>
              <a:gd name="connsiteY7" fmla="*/ 102328 h 6137988"/>
              <a:gd name="connsiteX8" fmla="*/ 102328 w 3892287"/>
              <a:gd name="connsiteY8" fmla="*/ 0 h 6137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2287" h="6137988">
                <a:moveTo>
                  <a:pt x="102328" y="0"/>
                </a:moveTo>
                <a:lnTo>
                  <a:pt x="3789959" y="0"/>
                </a:lnTo>
                <a:cubicBezTo>
                  <a:pt x="3846473" y="0"/>
                  <a:pt x="3892287" y="45814"/>
                  <a:pt x="3892287" y="102328"/>
                </a:cubicBezTo>
                <a:lnTo>
                  <a:pt x="3892287" y="6035660"/>
                </a:lnTo>
                <a:cubicBezTo>
                  <a:pt x="3892287" y="6092174"/>
                  <a:pt x="3846473" y="6137988"/>
                  <a:pt x="3789959" y="6137988"/>
                </a:cubicBezTo>
                <a:lnTo>
                  <a:pt x="102328" y="6137988"/>
                </a:lnTo>
                <a:cubicBezTo>
                  <a:pt x="45814" y="6137988"/>
                  <a:pt x="0" y="6092174"/>
                  <a:pt x="0" y="6035660"/>
                </a:cubicBezTo>
                <a:lnTo>
                  <a:pt x="0" y="102328"/>
                </a:lnTo>
                <a:cubicBezTo>
                  <a:pt x="0" y="45814"/>
                  <a:pt x="45814" y="0"/>
                  <a:pt x="102328"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6" name="Picture Placeholder 15">
            <a:extLst>
              <a:ext uri="{FF2B5EF4-FFF2-40B4-BE49-F238E27FC236}">
                <a16:creationId xmlns:a16="http://schemas.microsoft.com/office/drawing/2014/main" id="{EFADA02A-84D9-EE4A-860F-FEF3C595D6FC}"/>
              </a:ext>
            </a:extLst>
          </p:cNvPr>
          <p:cNvSpPr>
            <a:spLocks noGrp="1"/>
          </p:cNvSpPr>
          <p:nvPr>
            <p:ph type="pic" sz="quarter" idx="17"/>
          </p:nvPr>
        </p:nvSpPr>
        <p:spPr>
          <a:xfrm>
            <a:off x="8552984" y="3980985"/>
            <a:ext cx="3434577" cy="2513842"/>
          </a:xfrm>
          <a:custGeom>
            <a:avLst/>
            <a:gdLst>
              <a:gd name="connsiteX0" fmla="*/ 66089 w 3434577"/>
              <a:gd name="connsiteY0" fmla="*/ 0 h 2513842"/>
              <a:gd name="connsiteX1" fmla="*/ 3368488 w 3434577"/>
              <a:gd name="connsiteY1" fmla="*/ 0 h 2513842"/>
              <a:gd name="connsiteX2" fmla="*/ 3434577 w 3434577"/>
              <a:gd name="connsiteY2" fmla="*/ 66089 h 2513842"/>
              <a:gd name="connsiteX3" fmla="*/ 3434577 w 3434577"/>
              <a:gd name="connsiteY3" fmla="*/ 2447753 h 2513842"/>
              <a:gd name="connsiteX4" fmla="*/ 3368488 w 3434577"/>
              <a:gd name="connsiteY4" fmla="*/ 2513842 h 2513842"/>
              <a:gd name="connsiteX5" fmla="*/ 66089 w 3434577"/>
              <a:gd name="connsiteY5" fmla="*/ 2513842 h 2513842"/>
              <a:gd name="connsiteX6" fmla="*/ 0 w 3434577"/>
              <a:gd name="connsiteY6" fmla="*/ 2447753 h 2513842"/>
              <a:gd name="connsiteX7" fmla="*/ 0 w 3434577"/>
              <a:gd name="connsiteY7" fmla="*/ 66089 h 2513842"/>
              <a:gd name="connsiteX8" fmla="*/ 66089 w 3434577"/>
              <a:gd name="connsiteY8" fmla="*/ 0 h 251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577" h="2513842">
                <a:moveTo>
                  <a:pt x="66089" y="0"/>
                </a:moveTo>
                <a:lnTo>
                  <a:pt x="3368488" y="0"/>
                </a:lnTo>
                <a:cubicBezTo>
                  <a:pt x="3404988" y="0"/>
                  <a:pt x="3434577" y="29589"/>
                  <a:pt x="3434577" y="66089"/>
                </a:cubicBezTo>
                <a:lnTo>
                  <a:pt x="3434577" y="2447753"/>
                </a:lnTo>
                <a:cubicBezTo>
                  <a:pt x="3434577" y="2484253"/>
                  <a:pt x="3404988" y="2513842"/>
                  <a:pt x="3368488" y="2513842"/>
                </a:cubicBezTo>
                <a:lnTo>
                  <a:pt x="66089" y="2513842"/>
                </a:lnTo>
                <a:cubicBezTo>
                  <a:pt x="29589" y="2513842"/>
                  <a:pt x="0" y="2484253"/>
                  <a:pt x="0" y="2447753"/>
                </a:cubicBezTo>
                <a:lnTo>
                  <a:pt x="0" y="66089"/>
                </a:lnTo>
                <a:cubicBezTo>
                  <a:pt x="0" y="29589"/>
                  <a:pt x="29589" y="0"/>
                  <a:pt x="66089"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5" name="Picture Placeholder 14">
            <a:extLst>
              <a:ext uri="{FF2B5EF4-FFF2-40B4-BE49-F238E27FC236}">
                <a16:creationId xmlns:a16="http://schemas.microsoft.com/office/drawing/2014/main" id="{ECC31044-75E0-CE4B-AB64-F1CE3FB1155C}"/>
              </a:ext>
            </a:extLst>
          </p:cNvPr>
          <p:cNvSpPr>
            <a:spLocks noGrp="1"/>
          </p:cNvSpPr>
          <p:nvPr>
            <p:ph type="pic" sz="quarter" idx="18"/>
          </p:nvPr>
        </p:nvSpPr>
        <p:spPr>
          <a:xfrm>
            <a:off x="8552984" y="363173"/>
            <a:ext cx="3434577" cy="3483998"/>
          </a:xfrm>
          <a:custGeom>
            <a:avLst/>
            <a:gdLst>
              <a:gd name="connsiteX0" fmla="*/ 90295 w 3434577"/>
              <a:gd name="connsiteY0" fmla="*/ 0 h 3483998"/>
              <a:gd name="connsiteX1" fmla="*/ 3344282 w 3434577"/>
              <a:gd name="connsiteY1" fmla="*/ 0 h 3483998"/>
              <a:gd name="connsiteX2" fmla="*/ 3434577 w 3434577"/>
              <a:gd name="connsiteY2" fmla="*/ 90295 h 3483998"/>
              <a:gd name="connsiteX3" fmla="*/ 3434577 w 3434577"/>
              <a:gd name="connsiteY3" fmla="*/ 3393703 h 3483998"/>
              <a:gd name="connsiteX4" fmla="*/ 3344282 w 3434577"/>
              <a:gd name="connsiteY4" fmla="*/ 3483998 h 3483998"/>
              <a:gd name="connsiteX5" fmla="*/ 90295 w 3434577"/>
              <a:gd name="connsiteY5" fmla="*/ 3483998 h 3483998"/>
              <a:gd name="connsiteX6" fmla="*/ 0 w 3434577"/>
              <a:gd name="connsiteY6" fmla="*/ 3393703 h 3483998"/>
              <a:gd name="connsiteX7" fmla="*/ 0 w 3434577"/>
              <a:gd name="connsiteY7" fmla="*/ 90295 h 3483998"/>
              <a:gd name="connsiteX8" fmla="*/ 90295 w 3434577"/>
              <a:gd name="connsiteY8" fmla="*/ 0 h 348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577" h="3483998">
                <a:moveTo>
                  <a:pt x="90295" y="0"/>
                </a:moveTo>
                <a:lnTo>
                  <a:pt x="3344282" y="0"/>
                </a:lnTo>
                <a:cubicBezTo>
                  <a:pt x="3394151" y="0"/>
                  <a:pt x="3434577" y="40426"/>
                  <a:pt x="3434577" y="90295"/>
                </a:cubicBezTo>
                <a:lnTo>
                  <a:pt x="3434577" y="3393703"/>
                </a:lnTo>
                <a:cubicBezTo>
                  <a:pt x="3434577" y="3443572"/>
                  <a:pt x="3394151" y="3483998"/>
                  <a:pt x="3344282" y="3483998"/>
                </a:cubicBezTo>
                <a:lnTo>
                  <a:pt x="90295" y="3483998"/>
                </a:lnTo>
                <a:cubicBezTo>
                  <a:pt x="40426" y="3483998"/>
                  <a:pt x="0" y="3443572"/>
                  <a:pt x="0" y="3393703"/>
                </a:cubicBezTo>
                <a:lnTo>
                  <a:pt x="0" y="90295"/>
                </a:lnTo>
                <a:cubicBezTo>
                  <a:pt x="0" y="40426"/>
                  <a:pt x="40426" y="0"/>
                  <a:pt x="90295"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0" name="Picture Placeholder 9">
            <a:extLst>
              <a:ext uri="{FF2B5EF4-FFF2-40B4-BE49-F238E27FC236}">
                <a16:creationId xmlns:a16="http://schemas.microsoft.com/office/drawing/2014/main" id="{F4149418-FD0D-674A-8866-936E5C8DC5FB}"/>
              </a:ext>
            </a:extLst>
          </p:cNvPr>
          <p:cNvSpPr>
            <a:spLocks noGrp="1"/>
          </p:cNvSpPr>
          <p:nvPr>
            <p:ph type="pic" sz="quarter" idx="15"/>
          </p:nvPr>
        </p:nvSpPr>
        <p:spPr>
          <a:xfrm>
            <a:off x="411379" y="3220877"/>
            <a:ext cx="3981691" cy="3273950"/>
          </a:xfrm>
          <a:custGeom>
            <a:avLst/>
            <a:gdLst>
              <a:gd name="connsiteX0" fmla="*/ 86072 w 3981691"/>
              <a:gd name="connsiteY0" fmla="*/ 0 h 3273950"/>
              <a:gd name="connsiteX1" fmla="*/ 3895619 w 3981691"/>
              <a:gd name="connsiteY1" fmla="*/ 0 h 3273950"/>
              <a:gd name="connsiteX2" fmla="*/ 3981691 w 3981691"/>
              <a:gd name="connsiteY2" fmla="*/ 86072 h 3273950"/>
              <a:gd name="connsiteX3" fmla="*/ 3981691 w 3981691"/>
              <a:gd name="connsiteY3" fmla="*/ 3187878 h 3273950"/>
              <a:gd name="connsiteX4" fmla="*/ 3895619 w 3981691"/>
              <a:gd name="connsiteY4" fmla="*/ 3273950 h 3273950"/>
              <a:gd name="connsiteX5" fmla="*/ 86072 w 3981691"/>
              <a:gd name="connsiteY5" fmla="*/ 3273950 h 3273950"/>
              <a:gd name="connsiteX6" fmla="*/ 0 w 3981691"/>
              <a:gd name="connsiteY6" fmla="*/ 3187878 h 3273950"/>
              <a:gd name="connsiteX7" fmla="*/ 0 w 3981691"/>
              <a:gd name="connsiteY7" fmla="*/ 86072 h 3273950"/>
              <a:gd name="connsiteX8" fmla="*/ 86072 w 3981691"/>
              <a:gd name="connsiteY8" fmla="*/ 0 h 327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1691" h="3273950">
                <a:moveTo>
                  <a:pt x="86072" y="0"/>
                </a:moveTo>
                <a:lnTo>
                  <a:pt x="3895619" y="0"/>
                </a:lnTo>
                <a:cubicBezTo>
                  <a:pt x="3943155" y="0"/>
                  <a:pt x="3981691" y="38536"/>
                  <a:pt x="3981691" y="86072"/>
                </a:cubicBezTo>
                <a:lnTo>
                  <a:pt x="3981691" y="3187878"/>
                </a:lnTo>
                <a:cubicBezTo>
                  <a:pt x="3981691" y="3235414"/>
                  <a:pt x="3943155" y="3273950"/>
                  <a:pt x="3895619" y="3273950"/>
                </a:cubicBezTo>
                <a:lnTo>
                  <a:pt x="86072" y="3273950"/>
                </a:lnTo>
                <a:cubicBezTo>
                  <a:pt x="38536" y="3273950"/>
                  <a:pt x="0" y="3235414"/>
                  <a:pt x="0" y="3187878"/>
                </a:cubicBezTo>
                <a:lnTo>
                  <a:pt x="0" y="86072"/>
                </a:lnTo>
                <a:cubicBezTo>
                  <a:pt x="0" y="38536"/>
                  <a:pt x="38536" y="0"/>
                  <a:pt x="8607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915436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2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80B248F-74C5-154D-BBB5-D0A3A20B89C8}"/>
              </a:ext>
            </a:extLst>
          </p:cNvPr>
          <p:cNvSpPr>
            <a:spLocks noGrp="1"/>
          </p:cNvSpPr>
          <p:nvPr>
            <p:ph type="pic" sz="quarter" idx="16"/>
          </p:nvPr>
        </p:nvSpPr>
        <p:spPr>
          <a:xfrm>
            <a:off x="4622773"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2" name="Picture Placeholder 11">
            <a:extLst>
              <a:ext uri="{FF2B5EF4-FFF2-40B4-BE49-F238E27FC236}">
                <a16:creationId xmlns:a16="http://schemas.microsoft.com/office/drawing/2014/main" id="{561B9051-B81C-9244-91E8-6FC67A8D8EE0}"/>
              </a:ext>
            </a:extLst>
          </p:cNvPr>
          <p:cNvSpPr>
            <a:spLocks noGrp="1"/>
          </p:cNvSpPr>
          <p:nvPr>
            <p:ph type="pic" sz="quarter" idx="18"/>
          </p:nvPr>
        </p:nvSpPr>
        <p:spPr>
          <a:xfrm>
            <a:off x="7967218" y="1771489"/>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CF2E9CF7-65CF-2F47-ACA8-179DC2F2438D}"/>
              </a:ext>
            </a:extLst>
          </p:cNvPr>
          <p:cNvSpPr>
            <a:spLocks noGrp="1"/>
          </p:cNvSpPr>
          <p:nvPr>
            <p:ph type="pic" sz="quarter" idx="15"/>
          </p:nvPr>
        </p:nvSpPr>
        <p:spPr>
          <a:xfrm>
            <a:off x="1276588" y="1771490"/>
            <a:ext cx="2946455" cy="3438133"/>
          </a:xfrm>
          <a:custGeom>
            <a:avLst/>
            <a:gdLst>
              <a:gd name="connsiteX0" fmla="*/ 101741 w 2946455"/>
              <a:gd name="connsiteY0" fmla="*/ 0 h 3438133"/>
              <a:gd name="connsiteX1" fmla="*/ 2844714 w 2946455"/>
              <a:gd name="connsiteY1" fmla="*/ 0 h 3438133"/>
              <a:gd name="connsiteX2" fmla="*/ 2946455 w 2946455"/>
              <a:gd name="connsiteY2" fmla="*/ 101741 h 3438133"/>
              <a:gd name="connsiteX3" fmla="*/ 2946455 w 2946455"/>
              <a:gd name="connsiteY3" fmla="*/ 3336392 h 3438133"/>
              <a:gd name="connsiteX4" fmla="*/ 2844714 w 2946455"/>
              <a:gd name="connsiteY4" fmla="*/ 3438133 h 3438133"/>
              <a:gd name="connsiteX5" fmla="*/ 101741 w 2946455"/>
              <a:gd name="connsiteY5" fmla="*/ 3438133 h 3438133"/>
              <a:gd name="connsiteX6" fmla="*/ 0 w 2946455"/>
              <a:gd name="connsiteY6" fmla="*/ 3336392 h 3438133"/>
              <a:gd name="connsiteX7" fmla="*/ 0 w 2946455"/>
              <a:gd name="connsiteY7" fmla="*/ 101741 h 3438133"/>
              <a:gd name="connsiteX8" fmla="*/ 101741 w 2946455"/>
              <a:gd name="connsiteY8" fmla="*/ 0 h 343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6455" h="3438133">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957215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2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3F3E64-4E71-5845-BB44-C63F4FCA2DD8}"/>
              </a:ext>
            </a:extLst>
          </p:cNvPr>
          <p:cNvSpPr>
            <a:spLocks noGrp="1"/>
          </p:cNvSpPr>
          <p:nvPr>
            <p:ph type="pic" sz="quarter" idx="15"/>
          </p:nvPr>
        </p:nvSpPr>
        <p:spPr>
          <a:xfrm>
            <a:off x="-1" y="1888071"/>
            <a:ext cx="5003645" cy="4038681"/>
          </a:xfrm>
          <a:custGeom>
            <a:avLst/>
            <a:gdLst>
              <a:gd name="connsiteX0" fmla="*/ 0 w 5003645"/>
              <a:gd name="connsiteY0" fmla="*/ 0 h 4038681"/>
              <a:gd name="connsiteX1" fmla="*/ 4865764 w 5003645"/>
              <a:gd name="connsiteY1" fmla="*/ 0 h 4038681"/>
              <a:gd name="connsiteX2" fmla="*/ 5003645 w 5003645"/>
              <a:gd name="connsiteY2" fmla="*/ 137881 h 4038681"/>
              <a:gd name="connsiteX3" fmla="*/ 5003645 w 5003645"/>
              <a:gd name="connsiteY3" fmla="*/ 3900800 h 4038681"/>
              <a:gd name="connsiteX4" fmla="*/ 4865764 w 5003645"/>
              <a:gd name="connsiteY4" fmla="*/ 4038681 h 4038681"/>
              <a:gd name="connsiteX5" fmla="*/ 0 w 5003645"/>
              <a:gd name="connsiteY5" fmla="*/ 4038681 h 403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3645" h="4038681">
                <a:moveTo>
                  <a:pt x="0" y="0"/>
                </a:moveTo>
                <a:lnTo>
                  <a:pt x="4865764" y="0"/>
                </a:lnTo>
                <a:cubicBezTo>
                  <a:pt x="4941914" y="0"/>
                  <a:pt x="5003645" y="61731"/>
                  <a:pt x="5003645" y="137881"/>
                </a:cubicBezTo>
                <a:lnTo>
                  <a:pt x="5003645" y="3900800"/>
                </a:lnTo>
                <a:cubicBezTo>
                  <a:pt x="5003645" y="3976950"/>
                  <a:pt x="4941914" y="4038681"/>
                  <a:pt x="4865764" y="4038681"/>
                </a:cubicBezTo>
                <a:lnTo>
                  <a:pt x="0" y="4038681"/>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95051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23">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3FD9B01-0B6F-4342-B9D7-50B5193BD865}"/>
              </a:ext>
            </a:extLst>
          </p:cNvPr>
          <p:cNvSpPr>
            <a:spLocks noGrp="1"/>
          </p:cNvSpPr>
          <p:nvPr>
            <p:ph type="pic" sz="quarter" idx="16"/>
          </p:nvPr>
        </p:nvSpPr>
        <p:spPr>
          <a:xfrm>
            <a:off x="1271238" y="2678795"/>
            <a:ext cx="1287813" cy="1093287"/>
          </a:xfrm>
          <a:custGeom>
            <a:avLst/>
            <a:gdLst>
              <a:gd name="connsiteX0" fmla="*/ 105983 w 1287813"/>
              <a:gd name="connsiteY0" fmla="*/ 0 h 1093287"/>
              <a:gd name="connsiteX1" fmla="*/ 987304 w 1287813"/>
              <a:gd name="connsiteY1" fmla="*/ 0 h 1093287"/>
              <a:gd name="connsiteX2" fmla="*/ 1093287 w 1287813"/>
              <a:gd name="connsiteY2" fmla="*/ 105983 h 1093287"/>
              <a:gd name="connsiteX3" fmla="*/ 1093287 w 1287813"/>
              <a:gd name="connsiteY3" fmla="*/ 220359 h 1093287"/>
              <a:gd name="connsiteX4" fmla="*/ 1287813 w 1287813"/>
              <a:gd name="connsiteY4" fmla="*/ 384776 h 1093287"/>
              <a:gd name="connsiteX5" fmla="*/ 1093287 w 1287813"/>
              <a:gd name="connsiteY5" fmla="*/ 549192 h 1093287"/>
              <a:gd name="connsiteX6" fmla="*/ 1093287 w 1287813"/>
              <a:gd name="connsiteY6" fmla="*/ 987304 h 1093287"/>
              <a:gd name="connsiteX7" fmla="*/ 987304 w 1287813"/>
              <a:gd name="connsiteY7" fmla="*/ 1093287 h 1093287"/>
              <a:gd name="connsiteX8" fmla="*/ 105983 w 1287813"/>
              <a:gd name="connsiteY8" fmla="*/ 1093287 h 1093287"/>
              <a:gd name="connsiteX9" fmla="*/ 0 w 1287813"/>
              <a:gd name="connsiteY9" fmla="*/ 987304 h 1093287"/>
              <a:gd name="connsiteX10" fmla="*/ 0 w 1287813"/>
              <a:gd name="connsiteY10" fmla="*/ 105983 h 1093287"/>
              <a:gd name="connsiteX11" fmla="*/ 105983 w 1287813"/>
              <a:gd name="connsiteY11" fmla="*/ 0 h 109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7813" h="1093287">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11" name="Picture Placeholder 10">
            <a:extLst>
              <a:ext uri="{FF2B5EF4-FFF2-40B4-BE49-F238E27FC236}">
                <a16:creationId xmlns:a16="http://schemas.microsoft.com/office/drawing/2014/main" id="{9EE86CB6-6A75-8F40-9B90-D45B3AA730C8}"/>
              </a:ext>
            </a:extLst>
          </p:cNvPr>
          <p:cNvSpPr>
            <a:spLocks noGrp="1"/>
          </p:cNvSpPr>
          <p:nvPr>
            <p:ph type="pic" sz="quarter" idx="17"/>
          </p:nvPr>
        </p:nvSpPr>
        <p:spPr>
          <a:xfrm>
            <a:off x="1271238" y="4544017"/>
            <a:ext cx="1287813" cy="1093287"/>
          </a:xfrm>
          <a:custGeom>
            <a:avLst/>
            <a:gdLst>
              <a:gd name="connsiteX0" fmla="*/ 105983 w 1287813"/>
              <a:gd name="connsiteY0" fmla="*/ 0 h 1093287"/>
              <a:gd name="connsiteX1" fmla="*/ 987304 w 1287813"/>
              <a:gd name="connsiteY1" fmla="*/ 0 h 1093287"/>
              <a:gd name="connsiteX2" fmla="*/ 1093287 w 1287813"/>
              <a:gd name="connsiteY2" fmla="*/ 105983 h 1093287"/>
              <a:gd name="connsiteX3" fmla="*/ 1093287 w 1287813"/>
              <a:gd name="connsiteY3" fmla="*/ 220359 h 1093287"/>
              <a:gd name="connsiteX4" fmla="*/ 1287813 w 1287813"/>
              <a:gd name="connsiteY4" fmla="*/ 384776 h 1093287"/>
              <a:gd name="connsiteX5" fmla="*/ 1093287 w 1287813"/>
              <a:gd name="connsiteY5" fmla="*/ 549192 h 1093287"/>
              <a:gd name="connsiteX6" fmla="*/ 1093287 w 1287813"/>
              <a:gd name="connsiteY6" fmla="*/ 987304 h 1093287"/>
              <a:gd name="connsiteX7" fmla="*/ 987304 w 1287813"/>
              <a:gd name="connsiteY7" fmla="*/ 1093287 h 1093287"/>
              <a:gd name="connsiteX8" fmla="*/ 105983 w 1287813"/>
              <a:gd name="connsiteY8" fmla="*/ 1093287 h 1093287"/>
              <a:gd name="connsiteX9" fmla="*/ 0 w 1287813"/>
              <a:gd name="connsiteY9" fmla="*/ 987304 h 1093287"/>
              <a:gd name="connsiteX10" fmla="*/ 0 w 1287813"/>
              <a:gd name="connsiteY10" fmla="*/ 105983 h 1093287"/>
              <a:gd name="connsiteX11" fmla="*/ 105983 w 1287813"/>
              <a:gd name="connsiteY11" fmla="*/ 0 h 109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7813" h="1093287">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7" name="Picture Placeholder 6">
            <a:extLst>
              <a:ext uri="{FF2B5EF4-FFF2-40B4-BE49-F238E27FC236}">
                <a16:creationId xmlns:a16="http://schemas.microsoft.com/office/drawing/2014/main" id="{B94B4C5D-ABBE-6F43-8B5F-A925B047E5F3}"/>
              </a:ext>
            </a:extLst>
          </p:cNvPr>
          <p:cNvSpPr>
            <a:spLocks noGrp="1"/>
          </p:cNvSpPr>
          <p:nvPr>
            <p:ph type="pic" sz="quarter" idx="15"/>
          </p:nvPr>
        </p:nvSpPr>
        <p:spPr>
          <a:xfrm>
            <a:off x="1271238" y="813572"/>
            <a:ext cx="1287813" cy="1093287"/>
          </a:xfrm>
          <a:custGeom>
            <a:avLst/>
            <a:gdLst>
              <a:gd name="connsiteX0" fmla="*/ 105983 w 1287813"/>
              <a:gd name="connsiteY0" fmla="*/ 0 h 1093287"/>
              <a:gd name="connsiteX1" fmla="*/ 987304 w 1287813"/>
              <a:gd name="connsiteY1" fmla="*/ 0 h 1093287"/>
              <a:gd name="connsiteX2" fmla="*/ 1093287 w 1287813"/>
              <a:gd name="connsiteY2" fmla="*/ 105983 h 1093287"/>
              <a:gd name="connsiteX3" fmla="*/ 1093287 w 1287813"/>
              <a:gd name="connsiteY3" fmla="*/ 220359 h 1093287"/>
              <a:gd name="connsiteX4" fmla="*/ 1287813 w 1287813"/>
              <a:gd name="connsiteY4" fmla="*/ 384776 h 1093287"/>
              <a:gd name="connsiteX5" fmla="*/ 1093287 w 1287813"/>
              <a:gd name="connsiteY5" fmla="*/ 549192 h 1093287"/>
              <a:gd name="connsiteX6" fmla="*/ 1093287 w 1287813"/>
              <a:gd name="connsiteY6" fmla="*/ 987304 h 1093287"/>
              <a:gd name="connsiteX7" fmla="*/ 987304 w 1287813"/>
              <a:gd name="connsiteY7" fmla="*/ 1093287 h 1093287"/>
              <a:gd name="connsiteX8" fmla="*/ 105983 w 1287813"/>
              <a:gd name="connsiteY8" fmla="*/ 1093287 h 1093287"/>
              <a:gd name="connsiteX9" fmla="*/ 0 w 1287813"/>
              <a:gd name="connsiteY9" fmla="*/ 987304 h 1093287"/>
              <a:gd name="connsiteX10" fmla="*/ 0 w 1287813"/>
              <a:gd name="connsiteY10" fmla="*/ 105983 h 1093287"/>
              <a:gd name="connsiteX11" fmla="*/ 105983 w 1287813"/>
              <a:gd name="connsiteY11" fmla="*/ 0 h 109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7813" h="1093287">
                <a:moveTo>
                  <a:pt x="105983" y="0"/>
                </a:moveTo>
                <a:lnTo>
                  <a:pt x="987304" y="0"/>
                </a:lnTo>
                <a:cubicBezTo>
                  <a:pt x="1045837" y="0"/>
                  <a:pt x="1093287" y="47450"/>
                  <a:pt x="1093287" y="105983"/>
                </a:cubicBezTo>
                <a:lnTo>
                  <a:pt x="1093287" y="220359"/>
                </a:lnTo>
                <a:lnTo>
                  <a:pt x="1287813" y="384776"/>
                </a:lnTo>
                <a:lnTo>
                  <a:pt x="1093287" y="549192"/>
                </a:lnTo>
                <a:lnTo>
                  <a:pt x="1093287" y="987304"/>
                </a:lnTo>
                <a:cubicBezTo>
                  <a:pt x="1093287" y="1045837"/>
                  <a:pt x="1045837" y="1093287"/>
                  <a:pt x="987304" y="1093287"/>
                </a:cubicBezTo>
                <a:lnTo>
                  <a:pt x="105983" y="1093287"/>
                </a:lnTo>
                <a:cubicBezTo>
                  <a:pt x="47450" y="1093287"/>
                  <a:pt x="0" y="1045837"/>
                  <a:pt x="0" y="987304"/>
                </a:cubicBezTo>
                <a:lnTo>
                  <a:pt x="0" y="105983"/>
                </a:lnTo>
                <a:cubicBezTo>
                  <a:pt x="0" y="47450"/>
                  <a:pt x="47450" y="0"/>
                  <a:pt x="10598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020836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2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8B1A957-C8D9-C84D-ACEB-23A42895A1BA}"/>
              </a:ext>
            </a:extLst>
          </p:cNvPr>
          <p:cNvSpPr>
            <a:spLocks noGrp="1"/>
          </p:cNvSpPr>
          <p:nvPr>
            <p:ph type="pic" sz="quarter" idx="15"/>
          </p:nvPr>
        </p:nvSpPr>
        <p:spPr>
          <a:xfrm>
            <a:off x="2443873" y="1076163"/>
            <a:ext cx="4718027" cy="4718027"/>
          </a:xfrm>
          <a:custGeom>
            <a:avLst/>
            <a:gdLst>
              <a:gd name="connsiteX0" fmla="*/ 0 w 4718027"/>
              <a:gd name="connsiteY0" fmla="*/ 0 h 4718027"/>
              <a:gd name="connsiteX1" fmla="*/ 4718027 w 4718027"/>
              <a:gd name="connsiteY1" fmla="*/ 0 h 4718027"/>
              <a:gd name="connsiteX2" fmla="*/ 4718027 w 4718027"/>
              <a:gd name="connsiteY2" fmla="*/ 4718027 h 4718027"/>
              <a:gd name="connsiteX3" fmla="*/ 0 w 4718027"/>
              <a:gd name="connsiteY3" fmla="*/ 4718027 h 4718027"/>
            </a:gdLst>
            <a:ahLst/>
            <a:cxnLst>
              <a:cxn ang="0">
                <a:pos x="connsiteX0" y="connsiteY0"/>
              </a:cxn>
              <a:cxn ang="0">
                <a:pos x="connsiteX1" y="connsiteY1"/>
              </a:cxn>
              <a:cxn ang="0">
                <a:pos x="connsiteX2" y="connsiteY2"/>
              </a:cxn>
              <a:cxn ang="0">
                <a:pos x="connsiteX3" y="connsiteY3"/>
              </a:cxn>
            </a:cxnLst>
            <a:rect l="l" t="t" r="r" b="b"/>
            <a:pathLst>
              <a:path w="4718027" h="4718027">
                <a:moveTo>
                  <a:pt x="0" y="0"/>
                </a:moveTo>
                <a:lnTo>
                  <a:pt x="4718027" y="0"/>
                </a:lnTo>
                <a:lnTo>
                  <a:pt x="4718027" y="4718027"/>
                </a:lnTo>
                <a:lnTo>
                  <a:pt x="0" y="4718027"/>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567384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2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63C5823-9068-A744-ACDE-CDBDC3069FE2}"/>
              </a:ext>
            </a:extLst>
          </p:cNvPr>
          <p:cNvSpPr>
            <a:spLocks noGrp="1"/>
          </p:cNvSpPr>
          <p:nvPr>
            <p:ph type="pic" sz="quarter" idx="15"/>
          </p:nvPr>
        </p:nvSpPr>
        <p:spPr>
          <a:xfrm>
            <a:off x="1817116" y="2206126"/>
            <a:ext cx="4095877" cy="4095877"/>
          </a:xfrm>
          <a:custGeom>
            <a:avLst/>
            <a:gdLst>
              <a:gd name="connsiteX0" fmla="*/ 102807 w 4095877"/>
              <a:gd name="connsiteY0" fmla="*/ 0 h 4095877"/>
              <a:gd name="connsiteX1" fmla="*/ 3993070 w 4095877"/>
              <a:gd name="connsiteY1" fmla="*/ 0 h 4095877"/>
              <a:gd name="connsiteX2" fmla="*/ 4095877 w 4095877"/>
              <a:gd name="connsiteY2" fmla="*/ 102807 h 4095877"/>
              <a:gd name="connsiteX3" fmla="*/ 4095877 w 4095877"/>
              <a:gd name="connsiteY3" fmla="*/ 3993070 h 4095877"/>
              <a:gd name="connsiteX4" fmla="*/ 3993070 w 4095877"/>
              <a:gd name="connsiteY4" fmla="*/ 4095877 h 4095877"/>
              <a:gd name="connsiteX5" fmla="*/ 102807 w 4095877"/>
              <a:gd name="connsiteY5" fmla="*/ 4095877 h 4095877"/>
              <a:gd name="connsiteX6" fmla="*/ 0 w 4095877"/>
              <a:gd name="connsiteY6" fmla="*/ 3993070 h 4095877"/>
              <a:gd name="connsiteX7" fmla="*/ 0 w 4095877"/>
              <a:gd name="connsiteY7" fmla="*/ 102807 h 4095877"/>
              <a:gd name="connsiteX8" fmla="*/ 102807 w 4095877"/>
              <a:gd name="connsiteY8" fmla="*/ 0 h 409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5877" h="4095877">
                <a:moveTo>
                  <a:pt x="102807" y="0"/>
                </a:moveTo>
                <a:lnTo>
                  <a:pt x="3993070" y="0"/>
                </a:lnTo>
                <a:cubicBezTo>
                  <a:pt x="4049849" y="0"/>
                  <a:pt x="4095877" y="46028"/>
                  <a:pt x="4095877" y="102807"/>
                </a:cubicBezTo>
                <a:lnTo>
                  <a:pt x="4095877" y="3993070"/>
                </a:lnTo>
                <a:cubicBezTo>
                  <a:pt x="4095877" y="4049849"/>
                  <a:pt x="4049849" y="4095877"/>
                  <a:pt x="3993070" y="4095877"/>
                </a:cubicBezTo>
                <a:lnTo>
                  <a:pt x="102807" y="4095877"/>
                </a:lnTo>
                <a:cubicBezTo>
                  <a:pt x="46028" y="4095877"/>
                  <a:pt x="0" y="4049849"/>
                  <a:pt x="0" y="3993070"/>
                </a:cubicBezTo>
                <a:lnTo>
                  <a:pt x="0" y="102807"/>
                </a:lnTo>
                <a:cubicBezTo>
                  <a:pt x="0" y="46028"/>
                  <a:pt x="46028" y="0"/>
                  <a:pt x="102807"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82871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26">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897C3D4-58E7-694D-8A7B-C8F645B3E54B}"/>
              </a:ext>
            </a:extLst>
          </p:cNvPr>
          <p:cNvSpPr>
            <a:spLocks noGrp="1"/>
          </p:cNvSpPr>
          <p:nvPr>
            <p:ph type="pic" sz="quarter" idx="15"/>
          </p:nvPr>
        </p:nvSpPr>
        <p:spPr>
          <a:xfrm>
            <a:off x="834795" y="660490"/>
            <a:ext cx="3692600" cy="2768511"/>
          </a:xfrm>
          <a:custGeom>
            <a:avLst/>
            <a:gdLst>
              <a:gd name="connsiteX0" fmla="*/ 102047 w 3692600"/>
              <a:gd name="connsiteY0" fmla="*/ 0 h 2768511"/>
              <a:gd name="connsiteX1" fmla="*/ 3590553 w 3692600"/>
              <a:gd name="connsiteY1" fmla="*/ 0 h 2768511"/>
              <a:gd name="connsiteX2" fmla="*/ 3692600 w 3692600"/>
              <a:gd name="connsiteY2" fmla="*/ 102047 h 2768511"/>
              <a:gd name="connsiteX3" fmla="*/ 3692600 w 3692600"/>
              <a:gd name="connsiteY3" fmla="*/ 2666464 h 2768511"/>
              <a:gd name="connsiteX4" fmla="*/ 3590553 w 3692600"/>
              <a:gd name="connsiteY4" fmla="*/ 2768511 h 2768511"/>
              <a:gd name="connsiteX5" fmla="*/ 102047 w 3692600"/>
              <a:gd name="connsiteY5" fmla="*/ 2768511 h 2768511"/>
              <a:gd name="connsiteX6" fmla="*/ 0 w 3692600"/>
              <a:gd name="connsiteY6" fmla="*/ 2666464 h 2768511"/>
              <a:gd name="connsiteX7" fmla="*/ 0 w 3692600"/>
              <a:gd name="connsiteY7" fmla="*/ 102047 h 2768511"/>
              <a:gd name="connsiteX8" fmla="*/ 102047 w 3692600"/>
              <a:gd name="connsiteY8" fmla="*/ 0 h 2768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2600" h="2768511">
                <a:moveTo>
                  <a:pt x="102047" y="0"/>
                </a:moveTo>
                <a:lnTo>
                  <a:pt x="3590553" y="0"/>
                </a:lnTo>
                <a:cubicBezTo>
                  <a:pt x="3646912" y="0"/>
                  <a:pt x="3692600" y="45688"/>
                  <a:pt x="3692600" y="102047"/>
                </a:cubicBezTo>
                <a:lnTo>
                  <a:pt x="3692600" y="2666464"/>
                </a:lnTo>
                <a:cubicBezTo>
                  <a:pt x="3692600" y="2722823"/>
                  <a:pt x="3646912" y="2768511"/>
                  <a:pt x="3590553" y="2768511"/>
                </a:cubicBezTo>
                <a:lnTo>
                  <a:pt x="102047" y="2768511"/>
                </a:lnTo>
                <a:cubicBezTo>
                  <a:pt x="45688" y="2768511"/>
                  <a:pt x="0" y="2722823"/>
                  <a:pt x="0" y="2666464"/>
                </a:cubicBezTo>
                <a:lnTo>
                  <a:pt x="0" y="102047"/>
                </a:lnTo>
                <a:cubicBezTo>
                  <a:pt x="0" y="45688"/>
                  <a:pt x="45688" y="0"/>
                  <a:pt x="102047"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579152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yout 2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EA19D9B-C5D3-E743-B599-29618D55A3A7}"/>
              </a:ext>
            </a:extLst>
          </p:cNvPr>
          <p:cNvSpPr>
            <a:spLocks noGrp="1"/>
          </p:cNvSpPr>
          <p:nvPr>
            <p:ph type="pic" sz="quarter" idx="15"/>
          </p:nvPr>
        </p:nvSpPr>
        <p:spPr>
          <a:xfrm>
            <a:off x="3763774" y="490654"/>
            <a:ext cx="3367668" cy="5876693"/>
          </a:xfrm>
          <a:custGeom>
            <a:avLst/>
            <a:gdLst>
              <a:gd name="connsiteX0" fmla="*/ 104095 w 3367668"/>
              <a:gd name="connsiteY0" fmla="*/ 0 h 5876693"/>
              <a:gd name="connsiteX1" fmla="*/ 3263573 w 3367668"/>
              <a:gd name="connsiteY1" fmla="*/ 0 h 5876693"/>
              <a:gd name="connsiteX2" fmla="*/ 3367668 w 3367668"/>
              <a:gd name="connsiteY2" fmla="*/ 104095 h 5876693"/>
              <a:gd name="connsiteX3" fmla="*/ 3367668 w 3367668"/>
              <a:gd name="connsiteY3" fmla="*/ 5772598 h 5876693"/>
              <a:gd name="connsiteX4" fmla="*/ 3263573 w 3367668"/>
              <a:gd name="connsiteY4" fmla="*/ 5876693 h 5876693"/>
              <a:gd name="connsiteX5" fmla="*/ 104095 w 3367668"/>
              <a:gd name="connsiteY5" fmla="*/ 5876693 h 5876693"/>
              <a:gd name="connsiteX6" fmla="*/ 0 w 3367668"/>
              <a:gd name="connsiteY6" fmla="*/ 5772598 h 5876693"/>
              <a:gd name="connsiteX7" fmla="*/ 0 w 3367668"/>
              <a:gd name="connsiteY7" fmla="*/ 104095 h 5876693"/>
              <a:gd name="connsiteX8" fmla="*/ 104095 w 3367668"/>
              <a:gd name="connsiteY8" fmla="*/ 0 h 5876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7668" h="5876693">
                <a:moveTo>
                  <a:pt x="104095" y="0"/>
                </a:moveTo>
                <a:lnTo>
                  <a:pt x="3263573" y="0"/>
                </a:lnTo>
                <a:cubicBezTo>
                  <a:pt x="3321063" y="0"/>
                  <a:pt x="3367668" y="46605"/>
                  <a:pt x="3367668" y="104095"/>
                </a:cubicBezTo>
                <a:lnTo>
                  <a:pt x="3367668" y="5772598"/>
                </a:lnTo>
                <a:cubicBezTo>
                  <a:pt x="3367668" y="5830088"/>
                  <a:pt x="3321063" y="5876693"/>
                  <a:pt x="3263573" y="5876693"/>
                </a:cubicBezTo>
                <a:lnTo>
                  <a:pt x="104095" y="5876693"/>
                </a:lnTo>
                <a:cubicBezTo>
                  <a:pt x="46605" y="5876693"/>
                  <a:pt x="0" y="5830088"/>
                  <a:pt x="0" y="5772598"/>
                </a:cubicBezTo>
                <a:lnTo>
                  <a:pt x="0" y="104095"/>
                </a:lnTo>
                <a:cubicBezTo>
                  <a:pt x="0" y="46605"/>
                  <a:pt x="46605" y="0"/>
                  <a:pt x="104095"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504304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yout 28">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DE70F5E-8911-7641-A78A-20726F70FA99}"/>
              </a:ext>
            </a:extLst>
          </p:cNvPr>
          <p:cNvSpPr>
            <a:spLocks noGrp="1"/>
          </p:cNvSpPr>
          <p:nvPr>
            <p:ph type="pic" sz="quarter" idx="15"/>
          </p:nvPr>
        </p:nvSpPr>
        <p:spPr>
          <a:xfrm>
            <a:off x="5019607" y="1257793"/>
            <a:ext cx="5349234" cy="3345366"/>
          </a:xfrm>
          <a:custGeom>
            <a:avLst/>
            <a:gdLst>
              <a:gd name="connsiteX0" fmla="*/ 122675 w 5349234"/>
              <a:gd name="connsiteY0" fmla="*/ 0 h 3345366"/>
              <a:gd name="connsiteX1" fmla="*/ 5226559 w 5349234"/>
              <a:gd name="connsiteY1" fmla="*/ 0 h 3345366"/>
              <a:gd name="connsiteX2" fmla="*/ 5349234 w 5349234"/>
              <a:gd name="connsiteY2" fmla="*/ 122675 h 3345366"/>
              <a:gd name="connsiteX3" fmla="*/ 5349234 w 5349234"/>
              <a:gd name="connsiteY3" fmla="*/ 3222691 h 3345366"/>
              <a:gd name="connsiteX4" fmla="*/ 5226559 w 5349234"/>
              <a:gd name="connsiteY4" fmla="*/ 3345366 h 3345366"/>
              <a:gd name="connsiteX5" fmla="*/ 122675 w 5349234"/>
              <a:gd name="connsiteY5" fmla="*/ 3345366 h 3345366"/>
              <a:gd name="connsiteX6" fmla="*/ 0 w 5349234"/>
              <a:gd name="connsiteY6" fmla="*/ 3222691 h 3345366"/>
              <a:gd name="connsiteX7" fmla="*/ 0 w 5349234"/>
              <a:gd name="connsiteY7" fmla="*/ 122675 h 3345366"/>
              <a:gd name="connsiteX8" fmla="*/ 122675 w 5349234"/>
              <a:gd name="connsiteY8" fmla="*/ 0 h 33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49234" h="3345366">
                <a:moveTo>
                  <a:pt x="122675" y="0"/>
                </a:moveTo>
                <a:lnTo>
                  <a:pt x="5226559" y="0"/>
                </a:lnTo>
                <a:cubicBezTo>
                  <a:pt x="5294311" y="0"/>
                  <a:pt x="5349234" y="54923"/>
                  <a:pt x="5349234" y="122675"/>
                </a:cubicBezTo>
                <a:lnTo>
                  <a:pt x="5349234" y="3222691"/>
                </a:lnTo>
                <a:cubicBezTo>
                  <a:pt x="5349234" y="3290443"/>
                  <a:pt x="5294311" y="3345366"/>
                  <a:pt x="5226559" y="3345366"/>
                </a:cubicBezTo>
                <a:lnTo>
                  <a:pt x="122675" y="3345366"/>
                </a:lnTo>
                <a:cubicBezTo>
                  <a:pt x="54923" y="3345366"/>
                  <a:pt x="0" y="3290443"/>
                  <a:pt x="0" y="3222691"/>
                </a:cubicBezTo>
                <a:lnTo>
                  <a:pt x="0" y="122675"/>
                </a:lnTo>
                <a:cubicBezTo>
                  <a:pt x="0" y="54923"/>
                  <a:pt x="54923" y="0"/>
                  <a:pt x="122675"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232947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Layout 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D854A4B-B870-E042-8F2C-813CF51E4975}"/>
              </a:ext>
            </a:extLst>
          </p:cNvPr>
          <p:cNvSpPr>
            <a:spLocks noGrp="1"/>
          </p:cNvSpPr>
          <p:nvPr>
            <p:ph type="pic" sz="quarter" idx="10"/>
          </p:nvPr>
        </p:nvSpPr>
        <p:spPr>
          <a:xfrm>
            <a:off x="1992085" y="1681843"/>
            <a:ext cx="4710793" cy="2466000"/>
          </a:xfrm>
          <a:custGeom>
            <a:avLst/>
            <a:gdLst>
              <a:gd name="connsiteX0" fmla="*/ 101633 w 4710793"/>
              <a:gd name="connsiteY0" fmla="*/ 0 h 2465614"/>
              <a:gd name="connsiteX1" fmla="*/ 4609160 w 4710793"/>
              <a:gd name="connsiteY1" fmla="*/ 0 h 2465614"/>
              <a:gd name="connsiteX2" fmla="*/ 4710793 w 4710793"/>
              <a:gd name="connsiteY2" fmla="*/ 101633 h 2465614"/>
              <a:gd name="connsiteX3" fmla="*/ 4710793 w 4710793"/>
              <a:gd name="connsiteY3" fmla="*/ 2363981 h 2465614"/>
              <a:gd name="connsiteX4" fmla="*/ 4609160 w 4710793"/>
              <a:gd name="connsiteY4" fmla="*/ 2465614 h 2465614"/>
              <a:gd name="connsiteX5" fmla="*/ 101633 w 4710793"/>
              <a:gd name="connsiteY5" fmla="*/ 2465614 h 2465614"/>
              <a:gd name="connsiteX6" fmla="*/ 0 w 4710793"/>
              <a:gd name="connsiteY6" fmla="*/ 2363981 h 2465614"/>
              <a:gd name="connsiteX7" fmla="*/ 0 w 4710793"/>
              <a:gd name="connsiteY7" fmla="*/ 101633 h 2465614"/>
              <a:gd name="connsiteX8" fmla="*/ 101633 w 4710793"/>
              <a:gd name="connsiteY8" fmla="*/ 0 h 246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0793" h="2465614">
                <a:moveTo>
                  <a:pt x="101633" y="0"/>
                </a:moveTo>
                <a:lnTo>
                  <a:pt x="4609160" y="0"/>
                </a:lnTo>
                <a:cubicBezTo>
                  <a:pt x="4665290" y="0"/>
                  <a:pt x="4710793" y="45503"/>
                  <a:pt x="4710793" y="101633"/>
                </a:cubicBezTo>
                <a:lnTo>
                  <a:pt x="4710793" y="2363981"/>
                </a:lnTo>
                <a:cubicBezTo>
                  <a:pt x="4710793" y="2420111"/>
                  <a:pt x="4665290" y="2465614"/>
                  <a:pt x="4609160" y="2465614"/>
                </a:cubicBezTo>
                <a:lnTo>
                  <a:pt x="101633" y="2465614"/>
                </a:lnTo>
                <a:cubicBezTo>
                  <a:pt x="45503" y="2465614"/>
                  <a:pt x="0" y="2420111"/>
                  <a:pt x="0" y="2363981"/>
                </a:cubicBezTo>
                <a:lnTo>
                  <a:pt x="0" y="101633"/>
                </a:lnTo>
                <a:cubicBezTo>
                  <a:pt x="0" y="45503"/>
                  <a:pt x="45503" y="0"/>
                  <a:pt x="101633"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826055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yout 29">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9CFFBD8-6AD5-4D4B-93C7-D75BCE060FBE}"/>
              </a:ext>
            </a:extLst>
          </p:cNvPr>
          <p:cNvSpPr>
            <a:spLocks noGrp="1"/>
          </p:cNvSpPr>
          <p:nvPr>
            <p:ph type="pic" sz="quarter" idx="15"/>
          </p:nvPr>
        </p:nvSpPr>
        <p:spPr>
          <a:xfrm>
            <a:off x="6096001" y="0"/>
            <a:ext cx="4270917" cy="5943600"/>
          </a:xfrm>
          <a:custGeom>
            <a:avLst/>
            <a:gdLst>
              <a:gd name="connsiteX0" fmla="*/ 0 w 4270917"/>
              <a:gd name="connsiteY0" fmla="*/ 0 h 5943600"/>
              <a:gd name="connsiteX1" fmla="*/ 4270917 w 4270917"/>
              <a:gd name="connsiteY1" fmla="*/ 0 h 5943600"/>
              <a:gd name="connsiteX2" fmla="*/ 4270917 w 4270917"/>
              <a:gd name="connsiteY2" fmla="*/ 5943600 h 5943600"/>
              <a:gd name="connsiteX3" fmla="*/ 0 w 4270917"/>
              <a:gd name="connsiteY3" fmla="*/ 5943600 h 5943600"/>
            </a:gdLst>
            <a:ahLst/>
            <a:cxnLst>
              <a:cxn ang="0">
                <a:pos x="connsiteX0" y="connsiteY0"/>
              </a:cxn>
              <a:cxn ang="0">
                <a:pos x="connsiteX1" y="connsiteY1"/>
              </a:cxn>
              <a:cxn ang="0">
                <a:pos x="connsiteX2" y="connsiteY2"/>
              </a:cxn>
              <a:cxn ang="0">
                <a:pos x="connsiteX3" y="connsiteY3"/>
              </a:cxn>
            </a:cxnLst>
            <a:rect l="l" t="t" r="r" b="b"/>
            <a:pathLst>
              <a:path w="4270917" h="5943600">
                <a:moveTo>
                  <a:pt x="0" y="0"/>
                </a:moveTo>
                <a:lnTo>
                  <a:pt x="4270917" y="0"/>
                </a:lnTo>
                <a:lnTo>
                  <a:pt x="4270917" y="5943600"/>
                </a:lnTo>
                <a:lnTo>
                  <a:pt x="0" y="594360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932317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yout 30">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48B517A-FCDE-C74F-9BC8-56546A2477DC}"/>
              </a:ext>
            </a:extLst>
          </p:cNvPr>
          <p:cNvSpPr>
            <a:spLocks noGrp="1"/>
          </p:cNvSpPr>
          <p:nvPr>
            <p:ph type="pic" sz="quarter" idx="15"/>
          </p:nvPr>
        </p:nvSpPr>
        <p:spPr>
          <a:xfrm>
            <a:off x="1722328" y="1286274"/>
            <a:ext cx="4285453" cy="4285453"/>
          </a:xfrm>
          <a:custGeom>
            <a:avLst/>
            <a:gdLst>
              <a:gd name="connsiteX0" fmla="*/ 134392 w 4285453"/>
              <a:gd name="connsiteY0" fmla="*/ 0 h 4285453"/>
              <a:gd name="connsiteX1" fmla="*/ 4151061 w 4285453"/>
              <a:gd name="connsiteY1" fmla="*/ 0 h 4285453"/>
              <a:gd name="connsiteX2" fmla="*/ 4285453 w 4285453"/>
              <a:gd name="connsiteY2" fmla="*/ 134392 h 4285453"/>
              <a:gd name="connsiteX3" fmla="*/ 4285453 w 4285453"/>
              <a:gd name="connsiteY3" fmla="*/ 4151061 h 4285453"/>
              <a:gd name="connsiteX4" fmla="*/ 4151061 w 4285453"/>
              <a:gd name="connsiteY4" fmla="*/ 4285453 h 4285453"/>
              <a:gd name="connsiteX5" fmla="*/ 134392 w 4285453"/>
              <a:gd name="connsiteY5" fmla="*/ 4285453 h 4285453"/>
              <a:gd name="connsiteX6" fmla="*/ 0 w 4285453"/>
              <a:gd name="connsiteY6" fmla="*/ 4151061 h 4285453"/>
              <a:gd name="connsiteX7" fmla="*/ 0 w 4285453"/>
              <a:gd name="connsiteY7" fmla="*/ 134392 h 4285453"/>
              <a:gd name="connsiteX8" fmla="*/ 134392 w 4285453"/>
              <a:gd name="connsiteY8" fmla="*/ 0 h 428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85453" h="4285453">
                <a:moveTo>
                  <a:pt x="134392" y="0"/>
                </a:moveTo>
                <a:lnTo>
                  <a:pt x="4151061" y="0"/>
                </a:lnTo>
                <a:cubicBezTo>
                  <a:pt x="4225284" y="0"/>
                  <a:pt x="4285453" y="60169"/>
                  <a:pt x="4285453" y="134392"/>
                </a:cubicBezTo>
                <a:lnTo>
                  <a:pt x="4285453" y="4151061"/>
                </a:lnTo>
                <a:cubicBezTo>
                  <a:pt x="4285453" y="4225284"/>
                  <a:pt x="4225284" y="4285453"/>
                  <a:pt x="4151061" y="4285453"/>
                </a:cubicBezTo>
                <a:lnTo>
                  <a:pt x="134392" y="4285453"/>
                </a:lnTo>
                <a:cubicBezTo>
                  <a:pt x="60169" y="4285453"/>
                  <a:pt x="0" y="4225284"/>
                  <a:pt x="0" y="4151061"/>
                </a:cubicBezTo>
                <a:lnTo>
                  <a:pt x="0" y="134392"/>
                </a:lnTo>
                <a:cubicBezTo>
                  <a:pt x="0" y="60169"/>
                  <a:pt x="60169" y="0"/>
                  <a:pt x="13439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310721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yout 3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5E7646-73DA-BA4C-9319-EC06A002FE99}"/>
              </a:ext>
            </a:extLst>
          </p:cNvPr>
          <p:cNvSpPr>
            <a:spLocks noGrp="1"/>
          </p:cNvSpPr>
          <p:nvPr>
            <p:ph type="pic" sz="quarter" idx="15"/>
          </p:nvPr>
        </p:nvSpPr>
        <p:spPr>
          <a:xfrm>
            <a:off x="4828479" y="2139044"/>
            <a:ext cx="6211229" cy="3916068"/>
          </a:xfrm>
          <a:custGeom>
            <a:avLst/>
            <a:gdLst>
              <a:gd name="connsiteX0" fmla="*/ 0 w 6211229"/>
              <a:gd name="connsiteY0" fmla="*/ 0 h 3916068"/>
              <a:gd name="connsiteX1" fmla="*/ 6211229 w 6211229"/>
              <a:gd name="connsiteY1" fmla="*/ 0 h 3916068"/>
              <a:gd name="connsiteX2" fmla="*/ 6211229 w 6211229"/>
              <a:gd name="connsiteY2" fmla="*/ 3916068 h 3916068"/>
              <a:gd name="connsiteX3" fmla="*/ 0 w 6211229"/>
              <a:gd name="connsiteY3" fmla="*/ 3916068 h 3916068"/>
            </a:gdLst>
            <a:ahLst/>
            <a:cxnLst>
              <a:cxn ang="0">
                <a:pos x="connsiteX0" y="connsiteY0"/>
              </a:cxn>
              <a:cxn ang="0">
                <a:pos x="connsiteX1" y="connsiteY1"/>
              </a:cxn>
              <a:cxn ang="0">
                <a:pos x="connsiteX2" y="connsiteY2"/>
              </a:cxn>
              <a:cxn ang="0">
                <a:pos x="connsiteX3" y="connsiteY3"/>
              </a:cxn>
            </a:cxnLst>
            <a:rect l="l" t="t" r="r" b="b"/>
            <a:pathLst>
              <a:path w="6211229" h="3916068">
                <a:moveTo>
                  <a:pt x="0" y="0"/>
                </a:moveTo>
                <a:lnTo>
                  <a:pt x="6211229" y="0"/>
                </a:lnTo>
                <a:lnTo>
                  <a:pt x="6211229" y="3916068"/>
                </a:lnTo>
                <a:lnTo>
                  <a:pt x="0" y="3916068"/>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9057684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yout 3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441A955-FB9D-E047-A433-FD6DF62F4751}"/>
              </a:ext>
            </a:extLst>
          </p:cNvPr>
          <p:cNvSpPr>
            <a:spLocks noGrp="1"/>
          </p:cNvSpPr>
          <p:nvPr>
            <p:ph type="pic" sz="quarter" idx="15"/>
          </p:nvPr>
        </p:nvSpPr>
        <p:spPr>
          <a:xfrm>
            <a:off x="1806498" y="524108"/>
            <a:ext cx="2876153" cy="5820937"/>
          </a:xfrm>
          <a:custGeom>
            <a:avLst/>
            <a:gdLst>
              <a:gd name="connsiteX0" fmla="*/ 267482 w 2876153"/>
              <a:gd name="connsiteY0" fmla="*/ 0 h 5820937"/>
              <a:gd name="connsiteX1" fmla="*/ 2608671 w 2876153"/>
              <a:gd name="connsiteY1" fmla="*/ 0 h 5820937"/>
              <a:gd name="connsiteX2" fmla="*/ 2876153 w 2876153"/>
              <a:gd name="connsiteY2" fmla="*/ 267482 h 5820937"/>
              <a:gd name="connsiteX3" fmla="*/ 2876153 w 2876153"/>
              <a:gd name="connsiteY3" fmla="*/ 5553455 h 5820937"/>
              <a:gd name="connsiteX4" fmla="*/ 2608671 w 2876153"/>
              <a:gd name="connsiteY4" fmla="*/ 5820937 h 5820937"/>
              <a:gd name="connsiteX5" fmla="*/ 267482 w 2876153"/>
              <a:gd name="connsiteY5" fmla="*/ 5820937 h 5820937"/>
              <a:gd name="connsiteX6" fmla="*/ 0 w 2876153"/>
              <a:gd name="connsiteY6" fmla="*/ 5553455 h 5820937"/>
              <a:gd name="connsiteX7" fmla="*/ 0 w 2876153"/>
              <a:gd name="connsiteY7" fmla="*/ 267482 h 5820937"/>
              <a:gd name="connsiteX8" fmla="*/ 267482 w 2876153"/>
              <a:gd name="connsiteY8" fmla="*/ 0 h 582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6153" h="5820937">
                <a:moveTo>
                  <a:pt x="267482" y="0"/>
                </a:moveTo>
                <a:lnTo>
                  <a:pt x="2608671" y="0"/>
                </a:lnTo>
                <a:cubicBezTo>
                  <a:pt x="2756397" y="0"/>
                  <a:pt x="2876153" y="119756"/>
                  <a:pt x="2876153" y="267482"/>
                </a:cubicBezTo>
                <a:lnTo>
                  <a:pt x="2876153" y="5553455"/>
                </a:lnTo>
                <a:cubicBezTo>
                  <a:pt x="2876153" y="5701181"/>
                  <a:pt x="2756397" y="5820937"/>
                  <a:pt x="2608671" y="5820937"/>
                </a:cubicBezTo>
                <a:lnTo>
                  <a:pt x="267482" y="5820937"/>
                </a:lnTo>
                <a:cubicBezTo>
                  <a:pt x="119756" y="5820937"/>
                  <a:pt x="0" y="5701181"/>
                  <a:pt x="0" y="5553455"/>
                </a:cubicBezTo>
                <a:lnTo>
                  <a:pt x="0" y="267482"/>
                </a:lnTo>
                <a:cubicBezTo>
                  <a:pt x="0" y="119756"/>
                  <a:pt x="119756" y="0"/>
                  <a:pt x="26748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034975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yout 3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99AC6-D765-7E40-A87A-7DC74EBA8B2E}"/>
              </a:ext>
            </a:extLst>
          </p:cNvPr>
          <p:cNvSpPr>
            <a:spLocks noGrp="1"/>
          </p:cNvSpPr>
          <p:nvPr>
            <p:ph type="pic" sz="quarter" idx="15"/>
          </p:nvPr>
        </p:nvSpPr>
        <p:spPr>
          <a:xfrm>
            <a:off x="5633931" y="1542458"/>
            <a:ext cx="4257201" cy="4257201"/>
          </a:xfrm>
          <a:custGeom>
            <a:avLst/>
            <a:gdLst>
              <a:gd name="connsiteX0" fmla="*/ 129674 w 4257201"/>
              <a:gd name="connsiteY0" fmla="*/ 0 h 4257201"/>
              <a:gd name="connsiteX1" fmla="*/ 4127527 w 4257201"/>
              <a:gd name="connsiteY1" fmla="*/ 0 h 4257201"/>
              <a:gd name="connsiteX2" fmla="*/ 4257201 w 4257201"/>
              <a:gd name="connsiteY2" fmla="*/ 129674 h 4257201"/>
              <a:gd name="connsiteX3" fmla="*/ 4257201 w 4257201"/>
              <a:gd name="connsiteY3" fmla="*/ 4127527 h 4257201"/>
              <a:gd name="connsiteX4" fmla="*/ 4127527 w 4257201"/>
              <a:gd name="connsiteY4" fmla="*/ 4257201 h 4257201"/>
              <a:gd name="connsiteX5" fmla="*/ 129674 w 4257201"/>
              <a:gd name="connsiteY5" fmla="*/ 4257201 h 4257201"/>
              <a:gd name="connsiteX6" fmla="*/ 0 w 4257201"/>
              <a:gd name="connsiteY6" fmla="*/ 4127527 h 4257201"/>
              <a:gd name="connsiteX7" fmla="*/ 0 w 4257201"/>
              <a:gd name="connsiteY7" fmla="*/ 129674 h 4257201"/>
              <a:gd name="connsiteX8" fmla="*/ 129674 w 4257201"/>
              <a:gd name="connsiteY8" fmla="*/ 0 h 42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7201" h="4257201">
                <a:moveTo>
                  <a:pt x="129674" y="0"/>
                </a:moveTo>
                <a:lnTo>
                  <a:pt x="4127527" y="0"/>
                </a:lnTo>
                <a:cubicBezTo>
                  <a:pt x="4199144" y="0"/>
                  <a:pt x="4257201" y="58057"/>
                  <a:pt x="4257201" y="129674"/>
                </a:cubicBezTo>
                <a:lnTo>
                  <a:pt x="4257201" y="4127527"/>
                </a:lnTo>
                <a:cubicBezTo>
                  <a:pt x="4257201" y="4199144"/>
                  <a:pt x="4199144" y="4257201"/>
                  <a:pt x="4127527" y="4257201"/>
                </a:cubicBezTo>
                <a:lnTo>
                  <a:pt x="129674" y="4257201"/>
                </a:lnTo>
                <a:cubicBezTo>
                  <a:pt x="58057" y="4257201"/>
                  <a:pt x="0" y="4199144"/>
                  <a:pt x="0" y="4127527"/>
                </a:cubicBezTo>
                <a:lnTo>
                  <a:pt x="0" y="129674"/>
                </a:lnTo>
                <a:cubicBezTo>
                  <a:pt x="0" y="58057"/>
                  <a:pt x="58057" y="0"/>
                  <a:pt x="129674"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895928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yout 3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7DDEBA9-151A-104E-9196-5B514C481550}"/>
              </a:ext>
            </a:extLst>
          </p:cNvPr>
          <p:cNvSpPr>
            <a:spLocks noGrp="1"/>
          </p:cNvSpPr>
          <p:nvPr>
            <p:ph type="pic" sz="quarter" idx="15"/>
          </p:nvPr>
        </p:nvSpPr>
        <p:spPr>
          <a:xfrm>
            <a:off x="622575" y="547571"/>
            <a:ext cx="3879831" cy="5762858"/>
          </a:xfrm>
          <a:custGeom>
            <a:avLst/>
            <a:gdLst>
              <a:gd name="connsiteX0" fmla="*/ 133699 w 3879831"/>
              <a:gd name="connsiteY0" fmla="*/ 0 h 5762858"/>
              <a:gd name="connsiteX1" fmla="*/ 3746132 w 3879831"/>
              <a:gd name="connsiteY1" fmla="*/ 0 h 5762858"/>
              <a:gd name="connsiteX2" fmla="*/ 3879831 w 3879831"/>
              <a:gd name="connsiteY2" fmla="*/ 133699 h 5762858"/>
              <a:gd name="connsiteX3" fmla="*/ 3879831 w 3879831"/>
              <a:gd name="connsiteY3" fmla="*/ 5629159 h 5762858"/>
              <a:gd name="connsiteX4" fmla="*/ 3746132 w 3879831"/>
              <a:gd name="connsiteY4" fmla="*/ 5762858 h 5762858"/>
              <a:gd name="connsiteX5" fmla="*/ 133699 w 3879831"/>
              <a:gd name="connsiteY5" fmla="*/ 5762858 h 5762858"/>
              <a:gd name="connsiteX6" fmla="*/ 0 w 3879831"/>
              <a:gd name="connsiteY6" fmla="*/ 5629159 h 5762858"/>
              <a:gd name="connsiteX7" fmla="*/ 0 w 3879831"/>
              <a:gd name="connsiteY7" fmla="*/ 133699 h 5762858"/>
              <a:gd name="connsiteX8" fmla="*/ 133699 w 3879831"/>
              <a:gd name="connsiteY8" fmla="*/ 0 h 576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9831" h="5762858">
                <a:moveTo>
                  <a:pt x="133699" y="0"/>
                </a:moveTo>
                <a:lnTo>
                  <a:pt x="3746132" y="0"/>
                </a:lnTo>
                <a:cubicBezTo>
                  <a:pt x="3819972" y="0"/>
                  <a:pt x="3879831" y="59859"/>
                  <a:pt x="3879831" y="133699"/>
                </a:cubicBezTo>
                <a:lnTo>
                  <a:pt x="3879831" y="5629159"/>
                </a:lnTo>
                <a:cubicBezTo>
                  <a:pt x="3879831" y="5702999"/>
                  <a:pt x="3819972" y="5762858"/>
                  <a:pt x="3746132" y="5762858"/>
                </a:cubicBezTo>
                <a:lnTo>
                  <a:pt x="133699" y="5762858"/>
                </a:lnTo>
                <a:cubicBezTo>
                  <a:pt x="59859" y="5762858"/>
                  <a:pt x="0" y="5702999"/>
                  <a:pt x="0" y="5629159"/>
                </a:cubicBezTo>
                <a:lnTo>
                  <a:pt x="0" y="133699"/>
                </a:lnTo>
                <a:cubicBezTo>
                  <a:pt x="0" y="59859"/>
                  <a:pt x="59859" y="0"/>
                  <a:pt x="133699"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088829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480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ayout 18">
  <p:cSld name="1_Layout 18">
    <p:spTree>
      <p:nvGrpSpPr>
        <p:cNvPr id="1" name="Shape 43"/>
        <p:cNvGrpSpPr/>
        <p:nvPr/>
      </p:nvGrpSpPr>
      <p:grpSpPr>
        <a:xfrm>
          <a:off x="0" y="0"/>
          <a:ext cx="0" cy="0"/>
          <a:chOff x="0" y="0"/>
          <a:chExt cx="0" cy="0"/>
        </a:xfrm>
      </p:grpSpPr>
      <p:sp>
        <p:nvSpPr>
          <p:cNvPr id="44" name="Google Shape;44;p106"/>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45" name="Google Shape;45;p106"/>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22240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12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8" name="Google Shape;48;p12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9" name="Google Shape;49;p12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931931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Layout 27">
  <p:cSld name="1_Layout 27">
    <p:spTree>
      <p:nvGrpSpPr>
        <p:cNvPr id="1" name="Shape 54"/>
        <p:cNvGrpSpPr/>
        <p:nvPr/>
      </p:nvGrpSpPr>
      <p:grpSpPr>
        <a:xfrm>
          <a:off x="0" y="0"/>
          <a:ext cx="0" cy="0"/>
          <a:chOff x="0" y="0"/>
          <a:chExt cx="0" cy="0"/>
        </a:xfrm>
      </p:grpSpPr>
      <p:sp>
        <p:nvSpPr>
          <p:cNvPr id="55" name="Google Shape;55;p102"/>
          <p:cNvSpPr>
            <a:spLocks noGrp="1"/>
          </p:cNvSpPr>
          <p:nvPr>
            <p:ph type="pic" idx="2"/>
          </p:nvPr>
        </p:nvSpPr>
        <p:spPr>
          <a:xfrm>
            <a:off x="3763774" y="490654"/>
            <a:ext cx="3367668" cy="5876693"/>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963360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C519C59-69DF-DC4A-8610-9040672C99C0}"/>
              </a:ext>
            </a:extLst>
          </p:cNvPr>
          <p:cNvSpPr>
            <a:spLocks noGrp="1"/>
          </p:cNvSpPr>
          <p:nvPr>
            <p:ph type="pic" sz="quarter" idx="10"/>
          </p:nvPr>
        </p:nvSpPr>
        <p:spPr>
          <a:xfrm>
            <a:off x="5792704" y="685800"/>
            <a:ext cx="3547533" cy="4876800"/>
          </a:xfrm>
          <a:custGeom>
            <a:avLst/>
            <a:gdLst>
              <a:gd name="connsiteX0" fmla="*/ 0 w 3547533"/>
              <a:gd name="connsiteY0" fmla="*/ 0 h 4876800"/>
              <a:gd name="connsiteX1" fmla="*/ 3547533 w 3547533"/>
              <a:gd name="connsiteY1" fmla="*/ 0 h 4876800"/>
              <a:gd name="connsiteX2" fmla="*/ 3547533 w 3547533"/>
              <a:gd name="connsiteY2" fmla="*/ 4876800 h 4876800"/>
              <a:gd name="connsiteX3" fmla="*/ 0 w 3547533"/>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3547533" h="4876800">
                <a:moveTo>
                  <a:pt x="0" y="0"/>
                </a:moveTo>
                <a:lnTo>
                  <a:pt x="3547533" y="0"/>
                </a:lnTo>
                <a:lnTo>
                  <a:pt x="3547533" y="4876800"/>
                </a:lnTo>
                <a:lnTo>
                  <a:pt x="0" y="487680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345608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ayout 19">
  <p:cSld name="1_Layout 19">
    <p:spTree>
      <p:nvGrpSpPr>
        <p:cNvPr id="1" name="Shape 34"/>
        <p:cNvGrpSpPr/>
        <p:nvPr/>
      </p:nvGrpSpPr>
      <p:grpSpPr>
        <a:xfrm>
          <a:off x="0" y="0"/>
          <a:ext cx="0" cy="0"/>
          <a:chOff x="0" y="0"/>
          <a:chExt cx="0" cy="0"/>
        </a:xfrm>
      </p:grpSpPr>
      <p:sp>
        <p:nvSpPr>
          <p:cNvPr id="35" name="Google Shape;35;p97"/>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0939897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ayout 4">
  <p:cSld name="1_Layout 4">
    <p:spTree>
      <p:nvGrpSpPr>
        <p:cNvPr id="1" name="Shape 58"/>
        <p:cNvGrpSpPr/>
        <p:nvPr/>
      </p:nvGrpSpPr>
      <p:grpSpPr>
        <a:xfrm>
          <a:off x="0" y="0"/>
          <a:ext cx="0" cy="0"/>
          <a:chOff x="0" y="0"/>
          <a:chExt cx="0" cy="0"/>
        </a:xfrm>
      </p:grpSpPr>
      <p:sp>
        <p:nvSpPr>
          <p:cNvPr id="59" name="Google Shape;59;p116"/>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64876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7AA397A-4A61-9041-AA91-4677BDD647F8}"/>
              </a:ext>
            </a:extLst>
          </p:cNvPr>
          <p:cNvSpPr>
            <a:spLocks noGrp="1"/>
          </p:cNvSpPr>
          <p:nvPr>
            <p:ph type="pic" sz="quarter" idx="10"/>
          </p:nvPr>
        </p:nvSpPr>
        <p:spPr>
          <a:xfrm>
            <a:off x="1836301" y="778933"/>
            <a:ext cx="3589867" cy="5300134"/>
          </a:xfrm>
          <a:custGeom>
            <a:avLst/>
            <a:gdLst>
              <a:gd name="connsiteX0" fmla="*/ 0 w 3589867"/>
              <a:gd name="connsiteY0" fmla="*/ 0 h 5300134"/>
              <a:gd name="connsiteX1" fmla="*/ 3589867 w 3589867"/>
              <a:gd name="connsiteY1" fmla="*/ 0 h 5300134"/>
              <a:gd name="connsiteX2" fmla="*/ 3589867 w 3589867"/>
              <a:gd name="connsiteY2" fmla="*/ 5300134 h 5300134"/>
              <a:gd name="connsiteX3" fmla="*/ 0 w 3589867"/>
              <a:gd name="connsiteY3" fmla="*/ 5300134 h 5300134"/>
            </a:gdLst>
            <a:ahLst/>
            <a:cxnLst>
              <a:cxn ang="0">
                <a:pos x="connsiteX0" y="connsiteY0"/>
              </a:cxn>
              <a:cxn ang="0">
                <a:pos x="connsiteX1" y="connsiteY1"/>
              </a:cxn>
              <a:cxn ang="0">
                <a:pos x="connsiteX2" y="connsiteY2"/>
              </a:cxn>
              <a:cxn ang="0">
                <a:pos x="connsiteX3" y="connsiteY3"/>
              </a:cxn>
            </a:cxnLst>
            <a:rect l="l" t="t" r="r" b="b"/>
            <a:pathLst>
              <a:path w="3589867" h="5300134">
                <a:moveTo>
                  <a:pt x="0" y="0"/>
                </a:moveTo>
                <a:lnTo>
                  <a:pt x="3589867" y="0"/>
                </a:lnTo>
                <a:lnTo>
                  <a:pt x="3589867" y="5300134"/>
                </a:lnTo>
                <a:lnTo>
                  <a:pt x="0" y="5300134"/>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799169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5">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10F87A5-26F0-9744-A2B0-6B6BDD626F80}"/>
              </a:ext>
            </a:extLst>
          </p:cNvPr>
          <p:cNvSpPr>
            <a:spLocks noGrp="1"/>
          </p:cNvSpPr>
          <p:nvPr>
            <p:ph type="pic" sz="quarter" idx="10"/>
          </p:nvPr>
        </p:nvSpPr>
        <p:spPr>
          <a:xfrm>
            <a:off x="6185037" y="1466724"/>
            <a:ext cx="3412082" cy="3412082"/>
          </a:xfrm>
          <a:custGeom>
            <a:avLst/>
            <a:gdLst>
              <a:gd name="connsiteX0" fmla="*/ 1706041 w 3412082"/>
              <a:gd name="connsiteY0" fmla="*/ 0 h 3412082"/>
              <a:gd name="connsiteX1" fmla="*/ 3412082 w 3412082"/>
              <a:gd name="connsiteY1" fmla="*/ 1706041 h 3412082"/>
              <a:gd name="connsiteX2" fmla="*/ 1706041 w 3412082"/>
              <a:gd name="connsiteY2" fmla="*/ 3412082 h 3412082"/>
              <a:gd name="connsiteX3" fmla="*/ 0 w 3412082"/>
              <a:gd name="connsiteY3" fmla="*/ 1706041 h 3412082"/>
              <a:gd name="connsiteX4" fmla="*/ 1706041 w 3412082"/>
              <a:gd name="connsiteY4" fmla="*/ 0 h 3412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2082" h="3412082">
                <a:moveTo>
                  <a:pt x="1706041" y="0"/>
                </a:moveTo>
                <a:cubicBezTo>
                  <a:pt x="2648261" y="0"/>
                  <a:pt x="3412082" y="763821"/>
                  <a:pt x="3412082" y="1706041"/>
                </a:cubicBezTo>
                <a:cubicBezTo>
                  <a:pt x="3412082" y="2648261"/>
                  <a:pt x="2648261" y="3412082"/>
                  <a:pt x="1706041" y="3412082"/>
                </a:cubicBezTo>
                <a:cubicBezTo>
                  <a:pt x="763821" y="3412082"/>
                  <a:pt x="0" y="2648261"/>
                  <a:pt x="0" y="1706041"/>
                </a:cubicBezTo>
                <a:cubicBezTo>
                  <a:pt x="0" y="763821"/>
                  <a:pt x="763821" y="0"/>
                  <a:pt x="1706041"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87671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D02F295-9993-F248-AD82-2E218619E874}"/>
              </a:ext>
            </a:extLst>
          </p:cNvPr>
          <p:cNvSpPr>
            <a:spLocks noGrp="1"/>
          </p:cNvSpPr>
          <p:nvPr>
            <p:ph type="pic" sz="quarter" idx="11"/>
          </p:nvPr>
        </p:nvSpPr>
        <p:spPr>
          <a:xfrm>
            <a:off x="1391108" y="3572934"/>
            <a:ext cx="2370667" cy="2370667"/>
          </a:xfrm>
          <a:custGeom>
            <a:avLst/>
            <a:gdLst>
              <a:gd name="connsiteX0" fmla="*/ 115712 w 2370667"/>
              <a:gd name="connsiteY0" fmla="*/ 0 h 2370667"/>
              <a:gd name="connsiteX1" fmla="*/ 2254955 w 2370667"/>
              <a:gd name="connsiteY1" fmla="*/ 0 h 2370667"/>
              <a:gd name="connsiteX2" fmla="*/ 2370667 w 2370667"/>
              <a:gd name="connsiteY2" fmla="*/ 115712 h 2370667"/>
              <a:gd name="connsiteX3" fmla="*/ 2370667 w 2370667"/>
              <a:gd name="connsiteY3" fmla="*/ 2254955 h 2370667"/>
              <a:gd name="connsiteX4" fmla="*/ 2254955 w 2370667"/>
              <a:gd name="connsiteY4" fmla="*/ 2370667 h 2370667"/>
              <a:gd name="connsiteX5" fmla="*/ 115712 w 2370667"/>
              <a:gd name="connsiteY5" fmla="*/ 2370667 h 2370667"/>
              <a:gd name="connsiteX6" fmla="*/ 0 w 2370667"/>
              <a:gd name="connsiteY6" fmla="*/ 2254955 h 2370667"/>
              <a:gd name="connsiteX7" fmla="*/ 0 w 2370667"/>
              <a:gd name="connsiteY7" fmla="*/ 115712 h 2370667"/>
              <a:gd name="connsiteX8" fmla="*/ 115712 w 2370667"/>
              <a:gd name="connsiteY8" fmla="*/ 0 h 237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0667" h="2370667">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8" name="Picture Placeholder 7">
            <a:extLst>
              <a:ext uri="{FF2B5EF4-FFF2-40B4-BE49-F238E27FC236}">
                <a16:creationId xmlns:a16="http://schemas.microsoft.com/office/drawing/2014/main" id="{9FB24B83-34BE-BD41-955B-7E5EEB1FA7BC}"/>
              </a:ext>
            </a:extLst>
          </p:cNvPr>
          <p:cNvSpPr>
            <a:spLocks noGrp="1"/>
          </p:cNvSpPr>
          <p:nvPr>
            <p:ph type="pic" sz="quarter" idx="10"/>
          </p:nvPr>
        </p:nvSpPr>
        <p:spPr>
          <a:xfrm>
            <a:off x="1391108" y="914401"/>
            <a:ext cx="2370667" cy="2370667"/>
          </a:xfrm>
          <a:custGeom>
            <a:avLst/>
            <a:gdLst>
              <a:gd name="connsiteX0" fmla="*/ 115712 w 2370667"/>
              <a:gd name="connsiteY0" fmla="*/ 0 h 2370667"/>
              <a:gd name="connsiteX1" fmla="*/ 2254955 w 2370667"/>
              <a:gd name="connsiteY1" fmla="*/ 0 h 2370667"/>
              <a:gd name="connsiteX2" fmla="*/ 2370667 w 2370667"/>
              <a:gd name="connsiteY2" fmla="*/ 115712 h 2370667"/>
              <a:gd name="connsiteX3" fmla="*/ 2370667 w 2370667"/>
              <a:gd name="connsiteY3" fmla="*/ 2254955 h 2370667"/>
              <a:gd name="connsiteX4" fmla="*/ 2254955 w 2370667"/>
              <a:gd name="connsiteY4" fmla="*/ 2370667 h 2370667"/>
              <a:gd name="connsiteX5" fmla="*/ 115712 w 2370667"/>
              <a:gd name="connsiteY5" fmla="*/ 2370667 h 2370667"/>
              <a:gd name="connsiteX6" fmla="*/ 0 w 2370667"/>
              <a:gd name="connsiteY6" fmla="*/ 2254955 h 2370667"/>
              <a:gd name="connsiteX7" fmla="*/ 0 w 2370667"/>
              <a:gd name="connsiteY7" fmla="*/ 115712 h 2370667"/>
              <a:gd name="connsiteX8" fmla="*/ 115712 w 2370667"/>
              <a:gd name="connsiteY8" fmla="*/ 0 h 237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0667" h="2370667">
                <a:moveTo>
                  <a:pt x="115712" y="0"/>
                </a:moveTo>
                <a:lnTo>
                  <a:pt x="2254955" y="0"/>
                </a:lnTo>
                <a:cubicBezTo>
                  <a:pt x="2318861" y="0"/>
                  <a:pt x="2370667" y="51806"/>
                  <a:pt x="2370667" y="115712"/>
                </a:cubicBezTo>
                <a:lnTo>
                  <a:pt x="2370667" y="2254955"/>
                </a:lnTo>
                <a:cubicBezTo>
                  <a:pt x="2370667" y="2318861"/>
                  <a:pt x="2318861" y="2370667"/>
                  <a:pt x="2254955" y="2370667"/>
                </a:cubicBezTo>
                <a:lnTo>
                  <a:pt x="115712" y="2370667"/>
                </a:lnTo>
                <a:cubicBezTo>
                  <a:pt x="51806" y="2370667"/>
                  <a:pt x="0" y="2318861"/>
                  <a:pt x="0" y="2254955"/>
                </a:cubicBezTo>
                <a:lnTo>
                  <a:pt x="0" y="115712"/>
                </a:lnTo>
                <a:cubicBezTo>
                  <a:pt x="0" y="51806"/>
                  <a:pt x="51806" y="0"/>
                  <a:pt x="115712"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12933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7">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970E9DF-E800-BB41-801A-A6522C7F3C91}"/>
              </a:ext>
            </a:extLst>
          </p:cNvPr>
          <p:cNvSpPr>
            <a:spLocks noGrp="1"/>
          </p:cNvSpPr>
          <p:nvPr>
            <p:ph type="pic" sz="quarter" idx="11"/>
          </p:nvPr>
        </p:nvSpPr>
        <p:spPr>
          <a:xfrm>
            <a:off x="9777732" y="4925563"/>
            <a:ext cx="2414268" cy="1928013"/>
          </a:xfrm>
          <a:custGeom>
            <a:avLst/>
            <a:gdLst>
              <a:gd name="connsiteX0" fmla="*/ 0 w 2414268"/>
              <a:gd name="connsiteY0" fmla="*/ 0 h 1928013"/>
              <a:gd name="connsiteX1" fmla="*/ 2414268 w 2414268"/>
              <a:gd name="connsiteY1" fmla="*/ 0 h 1928013"/>
              <a:gd name="connsiteX2" fmla="*/ 2414268 w 2414268"/>
              <a:gd name="connsiteY2" fmla="*/ 1928013 h 1928013"/>
              <a:gd name="connsiteX3" fmla="*/ 0 w 2414268"/>
              <a:gd name="connsiteY3" fmla="*/ 1928013 h 1928013"/>
            </a:gdLst>
            <a:ahLst/>
            <a:cxnLst>
              <a:cxn ang="0">
                <a:pos x="connsiteX0" y="connsiteY0"/>
              </a:cxn>
              <a:cxn ang="0">
                <a:pos x="connsiteX1" y="connsiteY1"/>
              </a:cxn>
              <a:cxn ang="0">
                <a:pos x="connsiteX2" y="connsiteY2"/>
              </a:cxn>
              <a:cxn ang="0">
                <a:pos x="connsiteX3" y="connsiteY3"/>
              </a:cxn>
            </a:cxnLst>
            <a:rect l="l" t="t" r="r" b="b"/>
            <a:pathLst>
              <a:path w="2414268" h="1928013">
                <a:moveTo>
                  <a:pt x="0" y="0"/>
                </a:moveTo>
                <a:lnTo>
                  <a:pt x="2414268" y="0"/>
                </a:lnTo>
                <a:lnTo>
                  <a:pt x="2414268" y="1928013"/>
                </a:lnTo>
                <a:lnTo>
                  <a:pt x="0" y="1928013"/>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9" name="Picture Placeholder 8">
            <a:extLst>
              <a:ext uri="{FF2B5EF4-FFF2-40B4-BE49-F238E27FC236}">
                <a16:creationId xmlns:a16="http://schemas.microsoft.com/office/drawing/2014/main" id="{398EF4B7-9D22-4648-A6CF-72A9367BCC8B}"/>
              </a:ext>
            </a:extLst>
          </p:cNvPr>
          <p:cNvSpPr>
            <a:spLocks noGrp="1"/>
          </p:cNvSpPr>
          <p:nvPr>
            <p:ph type="pic" sz="quarter" idx="10"/>
          </p:nvPr>
        </p:nvSpPr>
        <p:spPr>
          <a:xfrm>
            <a:off x="6434666" y="0"/>
            <a:ext cx="3343066" cy="4013200"/>
          </a:xfrm>
          <a:custGeom>
            <a:avLst/>
            <a:gdLst>
              <a:gd name="connsiteX0" fmla="*/ 0 w 3343066"/>
              <a:gd name="connsiteY0" fmla="*/ 0 h 4013200"/>
              <a:gd name="connsiteX1" fmla="*/ 3343066 w 3343066"/>
              <a:gd name="connsiteY1" fmla="*/ 0 h 4013200"/>
              <a:gd name="connsiteX2" fmla="*/ 3343066 w 3343066"/>
              <a:gd name="connsiteY2" fmla="*/ 4013200 h 4013200"/>
              <a:gd name="connsiteX3" fmla="*/ 0 w 3343066"/>
              <a:gd name="connsiteY3" fmla="*/ 4013200 h 4013200"/>
            </a:gdLst>
            <a:ahLst/>
            <a:cxnLst>
              <a:cxn ang="0">
                <a:pos x="connsiteX0" y="connsiteY0"/>
              </a:cxn>
              <a:cxn ang="0">
                <a:pos x="connsiteX1" y="connsiteY1"/>
              </a:cxn>
              <a:cxn ang="0">
                <a:pos x="connsiteX2" y="connsiteY2"/>
              </a:cxn>
              <a:cxn ang="0">
                <a:pos x="connsiteX3" y="connsiteY3"/>
              </a:cxn>
            </a:cxnLst>
            <a:rect l="l" t="t" r="r" b="b"/>
            <a:pathLst>
              <a:path w="3343066" h="4013200">
                <a:moveTo>
                  <a:pt x="0" y="0"/>
                </a:moveTo>
                <a:lnTo>
                  <a:pt x="3343066" y="0"/>
                </a:lnTo>
                <a:lnTo>
                  <a:pt x="3343066" y="4013200"/>
                </a:lnTo>
                <a:lnTo>
                  <a:pt x="0" y="4013200"/>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192127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8B3C8FB-231E-3942-B92C-565414A733F3}"/>
              </a:ext>
            </a:extLst>
          </p:cNvPr>
          <p:cNvSpPr>
            <a:spLocks noGrp="1"/>
          </p:cNvSpPr>
          <p:nvPr>
            <p:ph type="pic" sz="quarter" idx="11"/>
          </p:nvPr>
        </p:nvSpPr>
        <p:spPr>
          <a:xfrm>
            <a:off x="6450696" y="2802467"/>
            <a:ext cx="5080000" cy="3489172"/>
          </a:xfrm>
          <a:custGeom>
            <a:avLst/>
            <a:gdLst>
              <a:gd name="connsiteX0" fmla="*/ 0 w 5080000"/>
              <a:gd name="connsiteY0" fmla="*/ 0 h 3489172"/>
              <a:gd name="connsiteX1" fmla="*/ 5080000 w 5080000"/>
              <a:gd name="connsiteY1" fmla="*/ 0 h 3489172"/>
              <a:gd name="connsiteX2" fmla="*/ 5080000 w 5080000"/>
              <a:gd name="connsiteY2" fmla="*/ 3489172 h 3489172"/>
              <a:gd name="connsiteX3" fmla="*/ 0 w 5080000"/>
              <a:gd name="connsiteY3" fmla="*/ 3489172 h 3489172"/>
            </a:gdLst>
            <a:ahLst/>
            <a:cxnLst>
              <a:cxn ang="0">
                <a:pos x="connsiteX0" y="connsiteY0"/>
              </a:cxn>
              <a:cxn ang="0">
                <a:pos x="connsiteX1" y="connsiteY1"/>
              </a:cxn>
              <a:cxn ang="0">
                <a:pos x="connsiteX2" y="connsiteY2"/>
              </a:cxn>
              <a:cxn ang="0">
                <a:pos x="connsiteX3" y="connsiteY3"/>
              </a:cxn>
            </a:cxnLst>
            <a:rect l="l" t="t" r="r" b="b"/>
            <a:pathLst>
              <a:path w="5080000" h="3489172">
                <a:moveTo>
                  <a:pt x="0" y="0"/>
                </a:moveTo>
                <a:lnTo>
                  <a:pt x="5080000" y="0"/>
                </a:lnTo>
                <a:lnTo>
                  <a:pt x="5080000" y="3489172"/>
                </a:lnTo>
                <a:lnTo>
                  <a:pt x="0" y="3489172"/>
                </a:ln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
        <p:nvSpPr>
          <p:cNvPr id="7" name="Picture Placeholder 6">
            <a:extLst>
              <a:ext uri="{FF2B5EF4-FFF2-40B4-BE49-F238E27FC236}">
                <a16:creationId xmlns:a16="http://schemas.microsoft.com/office/drawing/2014/main" id="{11E5CB5F-A771-2B49-BFD7-7099D7220084}"/>
              </a:ext>
            </a:extLst>
          </p:cNvPr>
          <p:cNvSpPr>
            <a:spLocks noGrp="1"/>
          </p:cNvSpPr>
          <p:nvPr>
            <p:ph type="pic" sz="quarter" idx="10"/>
          </p:nvPr>
        </p:nvSpPr>
        <p:spPr>
          <a:xfrm>
            <a:off x="712442" y="2382245"/>
            <a:ext cx="3005667" cy="3909394"/>
          </a:xfrm>
          <a:custGeom>
            <a:avLst/>
            <a:gdLst>
              <a:gd name="connsiteX0" fmla="*/ 111480 w 3005667"/>
              <a:gd name="connsiteY0" fmla="*/ 0 h 3909394"/>
              <a:gd name="connsiteX1" fmla="*/ 2894187 w 3005667"/>
              <a:gd name="connsiteY1" fmla="*/ 0 h 3909394"/>
              <a:gd name="connsiteX2" fmla="*/ 3005667 w 3005667"/>
              <a:gd name="connsiteY2" fmla="*/ 111480 h 3909394"/>
              <a:gd name="connsiteX3" fmla="*/ 3005667 w 3005667"/>
              <a:gd name="connsiteY3" fmla="*/ 3797914 h 3909394"/>
              <a:gd name="connsiteX4" fmla="*/ 2894187 w 3005667"/>
              <a:gd name="connsiteY4" fmla="*/ 3909394 h 3909394"/>
              <a:gd name="connsiteX5" fmla="*/ 111480 w 3005667"/>
              <a:gd name="connsiteY5" fmla="*/ 3909394 h 3909394"/>
              <a:gd name="connsiteX6" fmla="*/ 0 w 3005667"/>
              <a:gd name="connsiteY6" fmla="*/ 3797914 h 3909394"/>
              <a:gd name="connsiteX7" fmla="*/ 0 w 3005667"/>
              <a:gd name="connsiteY7" fmla="*/ 111480 h 3909394"/>
              <a:gd name="connsiteX8" fmla="*/ 111480 w 3005667"/>
              <a:gd name="connsiteY8" fmla="*/ 0 h 390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667" h="3909394">
                <a:moveTo>
                  <a:pt x="111480" y="0"/>
                </a:moveTo>
                <a:lnTo>
                  <a:pt x="2894187" y="0"/>
                </a:lnTo>
                <a:cubicBezTo>
                  <a:pt x="2955756" y="0"/>
                  <a:pt x="3005667" y="49911"/>
                  <a:pt x="3005667" y="111480"/>
                </a:cubicBezTo>
                <a:lnTo>
                  <a:pt x="3005667" y="3797914"/>
                </a:lnTo>
                <a:cubicBezTo>
                  <a:pt x="3005667" y="3859483"/>
                  <a:pt x="2955756" y="3909394"/>
                  <a:pt x="2894187" y="3909394"/>
                </a:cubicBezTo>
                <a:lnTo>
                  <a:pt x="111480" y="3909394"/>
                </a:lnTo>
                <a:cubicBezTo>
                  <a:pt x="49911" y="3909394"/>
                  <a:pt x="0" y="3859483"/>
                  <a:pt x="0" y="3797914"/>
                </a:cubicBezTo>
                <a:lnTo>
                  <a:pt x="0" y="111480"/>
                </a:lnTo>
                <a:cubicBezTo>
                  <a:pt x="0" y="49911"/>
                  <a:pt x="49911" y="0"/>
                  <a:pt x="111480" y="0"/>
                </a:cubicBezTo>
                <a:close/>
              </a:path>
            </a:pathLst>
          </a:custGeom>
          <a:pattFill prst="pct25">
            <a:fgClr>
              <a:srgbClr val="FF0000"/>
            </a:fgClr>
            <a:bgClr>
              <a:schemeClr val="bg1"/>
            </a:bgClr>
          </a:pattFill>
        </p:spPr>
        <p:txBody>
          <a:bodyPr wrap="square">
            <a:noAutofit/>
          </a:bodyPr>
          <a:lstStyle>
            <a:lvl1pPr>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235900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304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9.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6.xml"/><Relationship Id="rId1" Type="http://schemas.openxmlformats.org/officeDocument/2006/relationships/slideLayout" Target="../slideLayouts/slideLayout2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svg"/><Relationship Id="rId7" Type="http://schemas.openxmlformats.org/officeDocument/2006/relationships/image" Target="../media/image62.sv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59.svg"/></Relationships>
</file>

<file path=ppt/slides/_rels/slide5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59.xml"/><Relationship Id="rId1" Type="http://schemas.openxmlformats.org/officeDocument/2006/relationships/slideLayout" Target="../slideLayouts/slideLayout17.xml"/><Relationship Id="rId4" Type="http://schemas.openxmlformats.org/officeDocument/2006/relationships/image" Target="../media/image65.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2.xml"/><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3.xml"/><Relationship Id="rId1" Type="http://schemas.openxmlformats.org/officeDocument/2006/relationships/slideLayout" Target="../slideLayouts/slideLayout17.xml"/><Relationship Id="rId5" Type="http://schemas.openxmlformats.org/officeDocument/2006/relationships/image" Target="../media/image70.jpg"/><Relationship Id="rId4" Type="http://schemas.openxmlformats.org/officeDocument/2006/relationships/image" Target="../media/image69.jp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9.pn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71.xml"/><Relationship Id="rId1" Type="http://schemas.openxmlformats.org/officeDocument/2006/relationships/slideLayout" Target="../slideLayouts/slideLayout19.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72.xml"/><Relationship Id="rId1" Type="http://schemas.openxmlformats.org/officeDocument/2006/relationships/slideLayout" Target="../slideLayouts/slideLayout19.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3.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5.xml"/><Relationship Id="rId1" Type="http://schemas.openxmlformats.org/officeDocument/2006/relationships/slideLayout" Target="../slideLayouts/slideLayout9.xml"/><Relationship Id="rId5" Type="http://schemas.openxmlformats.org/officeDocument/2006/relationships/image" Target="../media/image91.png"/><Relationship Id="rId4" Type="http://schemas.openxmlformats.org/officeDocument/2006/relationships/image" Target="../media/image90.png"/></Relationships>
</file>

<file path=ppt/slides/_rels/slide76.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76.xml"/><Relationship Id="rId1" Type="http://schemas.openxmlformats.org/officeDocument/2006/relationships/slideLayout" Target="../slideLayouts/slideLayout19.xml"/><Relationship Id="rId4" Type="http://schemas.openxmlformats.org/officeDocument/2006/relationships/image" Target="../media/image93.jpg"/></Relationships>
</file>

<file path=ppt/slides/_rels/slide7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7.xml"/><Relationship Id="rId1" Type="http://schemas.openxmlformats.org/officeDocument/2006/relationships/slideLayout" Target="../slideLayouts/slideLayout20.xml"/></Relationships>
</file>

<file path=ppt/slides/_rels/slide7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FF645E-CA2A-9446-BDA4-D7312FA531D1}"/>
              </a:ext>
            </a:extLst>
          </p:cNvPr>
          <p:cNvSpPr/>
          <p:nvPr/>
        </p:nvSpPr>
        <p:spPr>
          <a:xfrm>
            <a:off x="0" y="0"/>
            <a:ext cx="12192000" cy="6858000"/>
          </a:xfrm>
          <a:prstGeom prst="rect">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picture containing floor, indoor, furniture, seat&#10;&#10;Description automatically generated">
            <a:extLst>
              <a:ext uri="{FF2B5EF4-FFF2-40B4-BE49-F238E27FC236}">
                <a16:creationId xmlns:a16="http://schemas.microsoft.com/office/drawing/2014/main" id="{C48F9AF3-4E4D-8445-A5A7-C1332529688D}"/>
              </a:ext>
            </a:extLst>
          </p:cNvPr>
          <p:cNvPicPr>
            <a:picLocks noGrp="1" noChangeAspect="1"/>
          </p:cNvPicPr>
          <p:nvPr>
            <p:ph type="pic" sz="quarter" idx="10"/>
          </p:nvPr>
        </p:nvPicPr>
        <p:blipFill>
          <a:blip r:embed="rId3"/>
          <a:srcRect t="12988" b="12988"/>
          <a:stretch>
            <a:fillRect/>
          </a:stretch>
        </p:blipFill>
        <p:spPr/>
      </p:pic>
      <p:sp>
        <p:nvSpPr>
          <p:cNvPr id="8" name="Donut 7">
            <a:extLst>
              <a:ext uri="{FF2B5EF4-FFF2-40B4-BE49-F238E27FC236}">
                <a16:creationId xmlns:a16="http://schemas.microsoft.com/office/drawing/2014/main" id="{0DEC6F77-83AD-F04D-ABB6-F3163083A117}"/>
              </a:ext>
            </a:extLst>
          </p:cNvPr>
          <p:cNvSpPr/>
          <p:nvPr/>
        </p:nvSpPr>
        <p:spPr>
          <a:xfrm>
            <a:off x="6895990" y="1190851"/>
            <a:ext cx="3101140" cy="3101140"/>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598E8777-A74D-A24B-8012-D5D30BAFA076}"/>
              </a:ext>
            </a:extLst>
          </p:cNvPr>
          <p:cNvSpPr txBox="1"/>
          <p:nvPr/>
        </p:nvSpPr>
        <p:spPr>
          <a:xfrm>
            <a:off x="1315247" y="3789350"/>
            <a:ext cx="4086500" cy="1754326"/>
          </a:xfrm>
          <a:prstGeom prst="rect">
            <a:avLst/>
          </a:prstGeom>
          <a:noFill/>
        </p:spPr>
        <p:txBody>
          <a:bodyPr wrap="square" rtlCol="0">
            <a:spAutoFit/>
          </a:bodyPr>
          <a:lstStyle/>
          <a:p>
            <a:r>
              <a:rPr lang="en-US" sz="5400" b="1" dirty="0">
                <a:solidFill>
                  <a:srgbClr val="3C9DB8"/>
                </a:solidFill>
                <a:latin typeface="Minion Pro" panose="02040503050201020203" pitchFamily="18" charset="0"/>
                <a:cs typeface="Poppins ExtraBold" pitchFamily="2" charset="77"/>
              </a:rPr>
              <a:t>Foundations</a:t>
            </a:r>
            <a:r>
              <a:rPr lang="en-US" sz="5400" b="1" dirty="0">
                <a:solidFill>
                  <a:srgbClr val="364DA1"/>
                </a:solidFill>
                <a:latin typeface="Minion Pro" panose="02040503050201020203" pitchFamily="18" charset="0"/>
                <a:cs typeface="Poppins ExtraBold" pitchFamily="2" charset="77"/>
              </a:rPr>
              <a:t> </a:t>
            </a:r>
            <a:r>
              <a:rPr lang="en-US" sz="5400" b="1" dirty="0">
                <a:solidFill>
                  <a:srgbClr val="3C9DB8"/>
                </a:solidFill>
                <a:latin typeface="Minion Pro" panose="02040503050201020203" pitchFamily="18" charset="0"/>
                <a:cs typeface="Poppins ExtraBold" pitchFamily="2" charset="77"/>
              </a:rPr>
              <a:t>in </a:t>
            </a:r>
            <a:r>
              <a:rPr lang="en-US" sz="5400" b="1" dirty="0">
                <a:solidFill>
                  <a:srgbClr val="D9328B"/>
                </a:solidFill>
                <a:latin typeface="Minion Pro" panose="02040503050201020203" pitchFamily="18" charset="0"/>
                <a:cs typeface="Poppins ExtraBold" pitchFamily="2" charset="77"/>
              </a:rPr>
              <a:t>FASD</a:t>
            </a:r>
          </a:p>
        </p:txBody>
      </p:sp>
      <p:sp>
        <p:nvSpPr>
          <p:cNvPr id="3" name="Rounded Rectangle 2">
            <a:extLst>
              <a:ext uri="{FF2B5EF4-FFF2-40B4-BE49-F238E27FC236}">
                <a16:creationId xmlns:a16="http://schemas.microsoft.com/office/drawing/2014/main" id="{FE390F95-0FAD-CE47-B7C8-52B08C1F20C2}"/>
              </a:ext>
            </a:extLst>
          </p:cNvPr>
          <p:cNvSpPr/>
          <p:nvPr/>
        </p:nvSpPr>
        <p:spPr>
          <a:xfrm>
            <a:off x="1197581" y="5511574"/>
            <a:ext cx="5299013" cy="590609"/>
          </a:xfrm>
          <a:prstGeom prst="roundRect">
            <a:avLst>
              <a:gd name="adj" fmla="val 21818"/>
            </a:avLst>
          </a:prstGeom>
          <a:solidFill>
            <a:schemeClr val="bg1"/>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B631EE39-DCD8-B240-BF71-4B015926C170}"/>
              </a:ext>
            </a:extLst>
          </p:cNvPr>
          <p:cNvSpPr/>
          <p:nvPr/>
        </p:nvSpPr>
        <p:spPr>
          <a:xfrm>
            <a:off x="5080045" y="5635787"/>
            <a:ext cx="1235657" cy="374285"/>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Calibri" panose="020F0502020204030204" pitchFamily="34" charset="0"/>
                <a:cs typeface="Calibri" panose="020F0502020204030204" pitchFamily="34" charset="0"/>
              </a:rPr>
              <a:t>Learn More</a:t>
            </a:r>
          </a:p>
        </p:txBody>
      </p:sp>
      <p:sp>
        <p:nvSpPr>
          <p:cNvPr id="12" name="TextBox 11">
            <a:extLst>
              <a:ext uri="{FF2B5EF4-FFF2-40B4-BE49-F238E27FC236}">
                <a16:creationId xmlns:a16="http://schemas.microsoft.com/office/drawing/2014/main" id="{60C48E80-65C6-644C-A294-CFF94D25DEBC}"/>
              </a:ext>
            </a:extLst>
          </p:cNvPr>
          <p:cNvSpPr txBox="1"/>
          <p:nvPr/>
        </p:nvSpPr>
        <p:spPr>
          <a:xfrm>
            <a:off x="1315247" y="5627081"/>
            <a:ext cx="3921169" cy="338554"/>
          </a:xfrm>
          <a:prstGeom prst="rect">
            <a:avLst/>
          </a:prstGeom>
          <a:noFill/>
        </p:spPr>
        <p:txBody>
          <a:bodyPr wrap="square" rtlCol="0">
            <a:spAutoFit/>
          </a:bodyPr>
          <a:lstStyle/>
          <a:p>
            <a:r>
              <a:rPr lang="en-US" sz="1600" dirty="0">
                <a:solidFill>
                  <a:schemeClr val="tx1">
                    <a:lumMod val="50000"/>
                    <a:lumOff val="50000"/>
                  </a:schemeClr>
                </a:solidFill>
                <a:latin typeface="Calibri" panose="020F0502020204030204" pitchFamily="34" charset="0"/>
                <a:cs typeface="Calibri" panose="020F0502020204030204" pitchFamily="34" charset="0"/>
              </a:rPr>
              <a:t>What is Fetal Alcohol Spectrum Disorder?</a:t>
            </a:r>
          </a:p>
        </p:txBody>
      </p:sp>
      <p:sp>
        <p:nvSpPr>
          <p:cNvPr id="13" name="Triangle 12">
            <a:extLst>
              <a:ext uri="{FF2B5EF4-FFF2-40B4-BE49-F238E27FC236}">
                <a16:creationId xmlns:a16="http://schemas.microsoft.com/office/drawing/2014/main" id="{1B3B80FB-94BB-1C4E-8303-F9596A2736FE}"/>
              </a:ext>
            </a:extLst>
          </p:cNvPr>
          <p:cNvSpPr/>
          <p:nvPr/>
        </p:nvSpPr>
        <p:spPr>
          <a:xfrm rot="4500000">
            <a:off x="594925" y="258613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A7F0B358-B151-084D-9FD0-11AB9BC1E656}"/>
              </a:ext>
            </a:extLst>
          </p:cNvPr>
          <p:cNvSpPr/>
          <p:nvPr/>
        </p:nvSpPr>
        <p:spPr>
          <a:xfrm rot="2700000">
            <a:off x="3717308" y="2166617"/>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17">
            <a:extLst>
              <a:ext uri="{FF2B5EF4-FFF2-40B4-BE49-F238E27FC236}">
                <a16:creationId xmlns:a16="http://schemas.microsoft.com/office/drawing/2014/main" id="{5A4A5763-BF40-FF43-821C-37E6BC9A91E3}"/>
              </a:ext>
            </a:extLst>
          </p:cNvPr>
          <p:cNvSpPr/>
          <p:nvPr/>
        </p:nvSpPr>
        <p:spPr>
          <a:xfrm rot="1813063">
            <a:off x="864970" y="4530515"/>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21" name="Triangle 20">
            <a:extLst>
              <a:ext uri="{FF2B5EF4-FFF2-40B4-BE49-F238E27FC236}">
                <a16:creationId xmlns:a16="http://schemas.microsoft.com/office/drawing/2014/main" id="{9B128BBD-3ADF-2149-88DE-CD1DF952494F}"/>
              </a:ext>
            </a:extLst>
          </p:cNvPr>
          <p:cNvSpPr/>
          <p:nvPr/>
        </p:nvSpPr>
        <p:spPr>
          <a:xfrm rot="18092652">
            <a:off x="5671769" y="562071"/>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angle 30">
            <a:extLst>
              <a:ext uri="{FF2B5EF4-FFF2-40B4-BE49-F238E27FC236}">
                <a16:creationId xmlns:a16="http://schemas.microsoft.com/office/drawing/2014/main" id="{4556FE61-A4C0-3446-86C5-161228762AD5}"/>
              </a:ext>
            </a:extLst>
          </p:cNvPr>
          <p:cNvSpPr/>
          <p:nvPr/>
        </p:nvSpPr>
        <p:spPr>
          <a:xfrm rot="18092652">
            <a:off x="11292218" y="3647244"/>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2CC0206F-9784-254C-95D8-B17AFF6221A8}"/>
              </a:ext>
            </a:extLst>
          </p:cNvPr>
          <p:cNvSpPr/>
          <p:nvPr/>
        </p:nvSpPr>
        <p:spPr>
          <a:xfrm rot="18092652">
            <a:off x="5579589" y="6480250"/>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Logo&#10;&#10;Description automatically generated">
            <a:extLst>
              <a:ext uri="{FF2B5EF4-FFF2-40B4-BE49-F238E27FC236}">
                <a16:creationId xmlns:a16="http://schemas.microsoft.com/office/drawing/2014/main" id="{71F32CBD-B52C-D649-986C-3E58C0014D79}"/>
              </a:ext>
            </a:extLst>
          </p:cNvPr>
          <p:cNvPicPr>
            <a:picLocks noChangeAspect="1"/>
          </p:cNvPicPr>
          <p:nvPr/>
        </p:nvPicPr>
        <p:blipFill>
          <a:blip r:embed="rId4"/>
          <a:stretch>
            <a:fillRect/>
          </a:stretch>
        </p:blipFill>
        <p:spPr>
          <a:xfrm>
            <a:off x="7548659" y="5609106"/>
            <a:ext cx="1857981" cy="1230363"/>
          </a:xfrm>
          <a:prstGeom prst="rect">
            <a:avLst/>
          </a:prstGeom>
        </p:spPr>
      </p:pic>
      <p:pic>
        <p:nvPicPr>
          <p:cNvPr id="19" name="Picture 18">
            <a:extLst>
              <a:ext uri="{FF2B5EF4-FFF2-40B4-BE49-F238E27FC236}">
                <a16:creationId xmlns:a16="http://schemas.microsoft.com/office/drawing/2014/main" id="{33B8DE97-9B7D-CF46-814E-DD3FEFBB0D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4756" y="6010072"/>
            <a:ext cx="2169881" cy="606381"/>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F8F14FE8-B3CC-4941-BF45-9E5520D32C97}"/>
              </a:ext>
            </a:extLst>
          </p:cNvPr>
          <p:cNvPicPr>
            <a:picLocks noChangeAspect="1"/>
          </p:cNvPicPr>
          <p:nvPr/>
        </p:nvPicPr>
        <p:blipFill>
          <a:blip r:embed="rId6"/>
          <a:stretch>
            <a:fillRect/>
          </a:stretch>
        </p:blipFill>
        <p:spPr>
          <a:xfrm>
            <a:off x="164696" y="183421"/>
            <a:ext cx="4835095" cy="1754326"/>
          </a:xfrm>
          <a:prstGeom prst="rect">
            <a:avLst/>
          </a:prstGeom>
        </p:spPr>
      </p:pic>
    </p:spTree>
    <p:extLst>
      <p:ext uri="{BB962C8B-B14F-4D97-AF65-F5344CB8AC3E}">
        <p14:creationId xmlns:p14="http://schemas.microsoft.com/office/powerpoint/2010/main" val="114007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onut 23">
            <a:extLst>
              <a:ext uri="{FF2B5EF4-FFF2-40B4-BE49-F238E27FC236}">
                <a16:creationId xmlns:a16="http://schemas.microsoft.com/office/drawing/2014/main" id="{AF2184A7-2F49-C74E-861E-F85C248E23A9}"/>
              </a:ext>
            </a:extLst>
          </p:cNvPr>
          <p:cNvSpPr/>
          <p:nvPr/>
        </p:nvSpPr>
        <p:spPr>
          <a:xfrm>
            <a:off x="-1273924" y="-1080134"/>
            <a:ext cx="4287890" cy="4287890"/>
          </a:xfrm>
          <a:prstGeom prst="donut">
            <a:avLst>
              <a:gd name="adj" fmla="val 13711"/>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ounded Rectangle 18">
            <a:extLst>
              <a:ext uri="{FF2B5EF4-FFF2-40B4-BE49-F238E27FC236}">
                <a16:creationId xmlns:a16="http://schemas.microsoft.com/office/drawing/2014/main" id="{241941ED-0E1A-7444-93AF-03E84BD170B3}"/>
              </a:ext>
            </a:extLst>
          </p:cNvPr>
          <p:cNvSpPr/>
          <p:nvPr/>
        </p:nvSpPr>
        <p:spPr>
          <a:xfrm>
            <a:off x="1062293" y="1063812"/>
            <a:ext cx="4661929" cy="473037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group of chess pieces&#10;&#10;Description automatically generated with low confidence">
            <a:extLst>
              <a:ext uri="{FF2B5EF4-FFF2-40B4-BE49-F238E27FC236}">
                <a16:creationId xmlns:a16="http://schemas.microsoft.com/office/drawing/2014/main" id="{87EB8A3A-0F29-F242-926B-41EC7BBF477F}"/>
              </a:ext>
            </a:extLst>
          </p:cNvPr>
          <p:cNvPicPr>
            <a:picLocks noGrp="1" noChangeAspect="1"/>
          </p:cNvPicPr>
          <p:nvPr>
            <p:ph type="pic" sz="quarter" idx="15"/>
          </p:nvPr>
        </p:nvPicPr>
        <p:blipFill>
          <a:blip r:embed="rId3"/>
          <a:srcRect/>
          <a:stretch>
            <a:fillRect/>
          </a:stretch>
        </p:blipFill>
        <p:spPr/>
      </p:pic>
      <p:sp>
        <p:nvSpPr>
          <p:cNvPr id="5" name="Rectangle 4">
            <a:extLst>
              <a:ext uri="{FF2B5EF4-FFF2-40B4-BE49-F238E27FC236}">
                <a16:creationId xmlns:a16="http://schemas.microsoft.com/office/drawing/2014/main" id="{04382729-BFCB-3A4B-99A0-5C39860221FF}"/>
              </a:ext>
            </a:extLst>
          </p:cNvPr>
          <p:cNvSpPr/>
          <p:nvPr/>
        </p:nvSpPr>
        <p:spPr>
          <a:xfrm>
            <a:off x="2443872" y="3788620"/>
            <a:ext cx="2859647" cy="2005569"/>
          </a:xfrm>
          <a:prstGeom prst="rect">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1B72A59-7B15-6049-966A-EF0FC8DE3132}"/>
              </a:ext>
            </a:extLst>
          </p:cNvPr>
          <p:cNvSpPr txBox="1"/>
          <p:nvPr/>
        </p:nvSpPr>
        <p:spPr>
          <a:xfrm>
            <a:off x="2485958" y="3907305"/>
            <a:ext cx="2748983" cy="1107996"/>
          </a:xfrm>
          <a:prstGeom prst="rect">
            <a:avLst/>
          </a:prstGeom>
          <a:noFill/>
        </p:spPr>
        <p:txBody>
          <a:bodyPr wrap="square" rtlCol="0">
            <a:spAutoFit/>
          </a:bodyPr>
          <a:lstStyle/>
          <a:p>
            <a:pPr algn="ctr"/>
            <a:r>
              <a:rPr lang="en-US" sz="6600" b="1" dirty="0">
                <a:solidFill>
                  <a:schemeClr val="bg1"/>
                </a:solidFill>
                <a:latin typeface="Minion Pro" panose="02040503050201020203" pitchFamily="18" charset="0"/>
                <a:cs typeface="Poppins Medium" pitchFamily="2" charset="77"/>
              </a:rPr>
              <a:t>4%</a:t>
            </a:r>
          </a:p>
        </p:txBody>
      </p:sp>
      <p:sp>
        <p:nvSpPr>
          <p:cNvPr id="23" name="Rectangle 22">
            <a:extLst>
              <a:ext uri="{FF2B5EF4-FFF2-40B4-BE49-F238E27FC236}">
                <a16:creationId xmlns:a16="http://schemas.microsoft.com/office/drawing/2014/main" id="{8DEF16A8-1DA5-1047-A863-48DF83071FB9}"/>
              </a:ext>
            </a:extLst>
          </p:cNvPr>
          <p:cNvSpPr/>
          <p:nvPr/>
        </p:nvSpPr>
        <p:spPr>
          <a:xfrm>
            <a:off x="1507051" y="871192"/>
            <a:ext cx="45719" cy="385233"/>
          </a:xfrm>
          <a:prstGeom prst="rect">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A011473-9197-8844-95C8-F5A6C0DBE931}"/>
              </a:ext>
            </a:extLst>
          </p:cNvPr>
          <p:cNvSpPr/>
          <p:nvPr/>
        </p:nvSpPr>
        <p:spPr>
          <a:xfrm>
            <a:off x="7002236" y="-12700"/>
            <a:ext cx="45719" cy="507999"/>
          </a:xfrm>
          <a:prstGeom prst="rect">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399BCE3-C3EB-2C48-8986-9EBE8ADDFC5A}"/>
              </a:ext>
            </a:extLst>
          </p:cNvPr>
          <p:cNvSpPr/>
          <p:nvPr/>
        </p:nvSpPr>
        <p:spPr>
          <a:xfrm>
            <a:off x="5277027" y="5781837"/>
            <a:ext cx="45719" cy="626533"/>
          </a:xfrm>
          <a:prstGeom prst="rect">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54F64E2-0AD0-D643-B782-EEDB4BEF75A0}"/>
              </a:ext>
            </a:extLst>
          </p:cNvPr>
          <p:cNvSpPr txBox="1"/>
          <p:nvPr/>
        </p:nvSpPr>
        <p:spPr>
          <a:xfrm>
            <a:off x="7905381" y="1067641"/>
            <a:ext cx="3310522"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Prevalence</a:t>
            </a:r>
          </a:p>
        </p:txBody>
      </p:sp>
      <p:sp>
        <p:nvSpPr>
          <p:cNvPr id="17" name="TextBox 16">
            <a:extLst>
              <a:ext uri="{FF2B5EF4-FFF2-40B4-BE49-F238E27FC236}">
                <a16:creationId xmlns:a16="http://schemas.microsoft.com/office/drawing/2014/main" id="{F2A00D5C-7E1E-2E47-BFB7-2541FB949EE7}"/>
              </a:ext>
            </a:extLst>
          </p:cNvPr>
          <p:cNvSpPr txBox="1"/>
          <p:nvPr/>
        </p:nvSpPr>
        <p:spPr>
          <a:xfrm>
            <a:off x="2417381" y="4889544"/>
            <a:ext cx="2859646" cy="830997"/>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of people </a:t>
            </a:r>
          </a:p>
          <a:p>
            <a:pPr algn="ctr"/>
            <a:r>
              <a:rPr lang="en-US" sz="2400" dirty="0">
                <a:solidFill>
                  <a:schemeClr val="bg1"/>
                </a:solidFill>
                <a:latin typeface="Calibri" panose="020F0502020204030204" pitchFamily="34" charset="0"/>
                <a:cs typeface="Calibri" panose="020F0502020204030204" pitchFamily="34" charset="0"/>
              </a:rPr>
              <a:t>in Canada</a:t>
            </a:r>
          </a:p>
        </p:txBody>
      </p:sp>
      <p:sp>
        <p:nvSpPr>
          <p:cNvPr id="27" name="TextBox 26">
            <a:extLst>
              <a:ext uri="{FF2B5EF4-FFF2-40B4-BE49-F238E27FC236}">
                <a16:creationId xmlns:a16="http://schemas.microsoft.com/office/drawing/2014/main" id="{E56810F0-022F-A540-AD15-E30DC479475F}"/>
              </a:ext>
            </a:extLst>
          </p:cNvPr>
          <p:cNvSpPr txBox="1"/>
          <p:nvPr/>
        </p:nvSpPr>
        <p:spPr>
          <a:xfrm>
            <a:off x="7981386" y="2983534"/>
            <a:ext cx="2935485" cy="400110"/>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people in Canada</a:t>
            </a:r>
          </a:p>
        </p:txBody>
      </p:sp>
      <p:sp>
        <p:nvSpPr>
          <p:cNvPr id="28" name="TextBox 27">
            <a:extLst>
              <a:ext uri="{FF2B5EF4-FFF2-40B4-BE49-F238E27FC236}">
                <a16:creationId xmlns:a16="http://schemas.microsoft.com/office/drawing/2014/main" id="{6F5DDDAE-D7B4-A440-AB02-539DA3E0FFFF}"/>
              </a:ext>
            </a:extLst>
          </p:cNvPr>
          <p:cNvSpPr txBox="1"/>
          <p:nvPr/>
        </p:nvSpPr>
        <p:spPr>
          <a:xfrm>
            <a:off x="7905381" y="2321825"/>
            <a:ext cx="2752677"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FF8001"/>
                </a:solidFill>
                <a:latin typeface="Minion Pro" panose="02040503050201020203" pitchFamily="18" charset="0"/>
              </a:rPr>
              <a:t>1.5 million</a:t>
            </a:r>
          </a:p>
        </p:txBody>
      </p:sp>
      <p:sp>
        <p:nvSpPr>
          <p:cNvPr id="29" name="TextBox 28">
            <a:extLst>
              <a:ext uri="{FF2B5EF4-FFF2-40B4-BE49-F238E27FC236}">
                <a16:creationId xmlns:a16="http://schemas.microsoft.com/office/drawing/2014/main" id="{12BCE7DC-1B32-8242-9346-7E75E23B701F}"/>
              </a:ext>
            </a:extLst>
          </p:cNvPr>
          <p:cNvSpPr txBox="1"/>
          <p:nvPr/>
        </p:nvSpPr>
        <p:spPr>
          <a:xfrm>
            <a:off x="8013485" y="4307415"/>
            <a:ext cx="2419849" cy="400110"/>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people in Alberta</a:t>
            </a:r>
          </a:p>
        </p:txBody>
      </p:sp>
      <p:sp>
        <p:nvSpPr>
          <p:cNvPr id="30" name="TextBox 29">
            <a:extLst>
              <a:ext uri="{FF2B5EF4-FFF2-40B4-BE49-F238E27FC236}">
                <a16:creationId xmlns:a16="http://schemas.microsoft.com/office/drawing/2014/main" id="{97EDE96C-5137-8A41-B717-C3F99DC21629}"/>
              </a:ext>
            </a:extLst>
          </p:cNvPr>
          <p:cNvSpPr txBox="1"/>
          <p:nvPr/>
        </p:nvSpPr>
        <p:spPr>
          <a:xfrm>
            <a:off x="7981386" y="3613869"/>
            <a:ext cx="3362715"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4B9847"/>
                </a:solidFill>
                <a:latin typeface="Minion Pro" panose="02040503050201020203" pitchFamily="18" charset="0"/>
              </a:rPr>
              <a:t>44 to 174,000</a:t>
            </a:r>
          </a:p>
        </p:txBody>
      </p:sp>
      <p:sp>
        <p:nvSpPr>
          <p:cNvPr id="31" name="Rectangle 30">
            <a:extLst>
              <a:ext uri="{FF2B5EF4-FFF2-40B4-BE49-F238E27FC236}">
                <a16:creationId xmlns:a16="http://schemas.microsoft.com/office/drawing/2014/main" id="{751A7717-D9AE-7644-B988-E9FC743D82EE}"/>
              </a:ext>
            </a:extLst>
          </p:cNvPr>
          <p:cNvSpPr/>
          <p:nvPr/>
        </p:nvSpPr>
        <p:spPr>
          <a:xfrm rot="5400000" flipH="1">
            <a:off x="9543756" y="2024924"/>
            <a:ext cx="45719" cy="29354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9EE32FC-BABF-B840-A03F-DE8D166353D5}"/>
              </a:ext>
            </a:extLst>
          </p:cNvPr>
          <p:cNvSpPr txBox="1"/>
          <p:nvPr/>
        </p:nvSpPr>
        <p:spPr>
          <a:xfrm>
            <a:off x="7981386" y="5556046"/>
            <a:ext cx="2935485" cy="400110"/>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people in Canada</a:t>
            </a:r>
          </a:p>
        </p:txBody>
      </p:sp>
      <p:sp>
        <p:nvSpPr>
          <p:cNvPr id="33" name="TextBox 32">
            <a:extLst>
              <a:ext uri="{FF2B5EF4-FFF2-40B4-BE49-F238E27FC236}">
                <a16:creationId xmlns:a16="http://schemas.microsoft.com/office/drawing/2014/main" id="{CEFD0E33-2239-174F-A174-E1220091F8BD}"/>
              </a:ext>
            </a:extLst>
          </p:cNvPr>
          <p:cNvSpPr txBox="1"/>
          <p:nvPr/>
        </p:nvSpPr>
        <p:spPr>
          <a:xfrm>
            <a:off x="7977753" y="4915523"/>
            <a:ext cx="1760418"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364DA1"/>
                </a:solidFill>
                <a:latin typeface="Minion Pro" panose="02040503050201020203" pitchFamily="18" charset="0"/>
              </a:rPr>
              <a:t>1 in 25</a:t>
            </a:r>
          </a:p>
        </p:txBody>
      </p:sp>
      <p:sp>
        <p:nvSpPr>
          <p:cNvPr id="34" name="Rectangle 33">
            <a:extLst>
              <a:ext uri="{FF2B5EF4-FFF2-40B4-BE49-F238E27FC236}">
                <a16:creationId xmlns:a16="http://schemas.microsoft.com/office/drawing/2014/main" id="{42FC81C2-BB81-9D45-B572-4641B7CCAC25}"/>
              </a:ext>
            </a:extLst>
          </p:cNvPr>
          <p:cNvSpPr/>
          <p:nvPr/>
        </p:nvSpPr>
        <p:spPr>
          <a:xfrm rot="5400000" flipH="1">
            <a:off x="9543756" y="3353852"/>
            <a:ext cx="45719" cy="29354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2294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0F0AD-D9C8-7E38-0351-1113CAA0C9D4}"/>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E9D61F46-8124-5584-790B-80D09953A85B}"/>
              </a:ext>
            </a:extLst>
          </p:cNvPr>
          <p:cNvSpPr/>
          <p:nvPr/>
        </p:nvSpPr>
        <p:spPr>
          <a:xfrm>
            <a:off x="-14276" y="20818"/>
            <a:ext cx="5594511" cy="3772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4C726E42-5C06-8487-28C9-92D01561CE7D}"/>
              </a:ext>
            </a:extLst>
          </p:cNvPr>
          <p:cNvSpPr/>
          <p:nvPr/>
        </p:nvSpPr>
        <p:spPr>
          <a:xfrm rot="2700000">
            <a:off x="11601004" y="550852"/>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F9EC9904-2B09-DB8A-99A7-353C72E8A073}"/>
              </a:ext>
            </a:extLst>
          </p:cNvPr>
          <p:cNvSpPr/>
          <p:nvPr/>
        </p:nvSpPr>
        <p:spPr>
          <a:xfrm rot="1813063">
            <a:off x="696614" y="5319372"/>
            <a:ext cx="135254" cy="116599"/>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5222E0F0-4946-8E77-C471-7C39C86F62EA}"/>
              </a:ext>
            </a:extLst>
          </p:cNvPr>
          <p:cNvSpPr/>
          <p:nvPr/>
        </p:nvSpPr>
        <p:spPr>
          <a:xfrm rot="2700000">
            <a:off x="11553183" y="5284666"/>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6774354F-68E3-5D5A-3152-B2FFC6A37F60}"/>
              </a:ext>
            </a:extLst>
          </p:cNvPr>
          <p:cNvSpPr txBox="1"/>
          <p:nvPr/>
        </p:nvSpPr>
        <p:spPr>
          <a:xfrm>
            <a:off x="676461" y="895788"/>
            <a:ext cx="46398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a:t>
            </a:r>
          </a:p>
        </p:txBody>
      </p:sp>
      <p:grpSp>
        <p:nvGrpSpPr>
          <p:cNvPr id="33" name="Group 32">
            <a:extLst>
              <a:ext uri="{FF2B5EF4-FFF2-40B4-BE49-F238E27FC236}">
                <a16:creationId xmlns:a16="http://schemas.microsoft.com/office/drawing/2014/main" id="{7FB75861-F6F0-E05E-AF97-62C61A71D980}"/>
              </a:ext>
            </a:extLst>
          </p:cNvPr>
          <p:cNvGrpSpPr/>
          <p:nvPr/>
        </p:nvGrpSpPr>
        <p:grpSpPr>
          <a:xfrm>
            <a:off x="4515686" y="440810"/>
            <a:ext cx="1127846" cy="1135012"/>
            <a:chOff x="9768255" y="1261702"/>
            <a:chExt cx="1127846" cy="1135012"/>
          </a:xfrm>
        </p:grpSpPr>
        <p:sp>
          <p:nvSpPr>
            <p:cNvPr id="34" name="Oval 33">
              <a:extLst>
                <a:ext uri="{FF2B5EF4-FFF2-40B4-BE49-F238E27FC236}">
                  <a16:creationId xmlns:a16="http://schemas.microsoft.com/office/drawing/2014/main" id="{BF23698E-E64F-7F0C-4756-C05B073A6E13}"/>
                </a:ext>
              </a:extLst>
            </p:cNvPr>
            <p:cNvSpPr/>
            <p:nvPr/>
          </p:nvSpPr>
          <p:spPr>
            <a:xfrm>
              <a:off x="9768255" y="1261702"/>
              <a:ext cx="1127846" cy="1127846"/>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Oval 34">
              <a:extLst>
                <a:ext uri="{FF2B5EF4-FFF2-40B4-BE49-F238E27FC236}">
                  <a16:creationId xmlns:a16="http://schemas.microsoft.com/office/drawing/2014/main" id="{07E1DEDF-11E6-6F7F-1AC9-E121CFDB0EDB}"/>
                </a:ext>
              </a:extLst>
            </p:cNvPr>
            <p:cNvSpPr/>
            <p:nvPr/>
          </p:nvSpPr>
          <p:spPr>
            <a:xfrm>
              <a:off x="9962403" y="1657164"/>
              <a:ext cx="739550" cy="73955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51" name="TextBox 50">
            <a:extLst>
              <a:ext uri="{FF2B5EF4-FFF2-40B4-BE49-F238E27FC236}">
                <a16:creationId xmlns:a16="http://schemas.microsoft.com/office/drawing/2014/main" id="{916FD391-8FDD-ADA0-9E13-5988B5EFA182}"/>
              </a:ext>
            </a:extLst>
          </p:cNvPr>
          <p:cNvSpPr txBox="1"/>
          <p:nvPr/>
        </p:nvSpPr>
        <p:spPr>
          <a:xfrm>
            <a:off x="6354972" y="525384"/>
            <a:ext cx="3646230" cy="923330"/>
          </a:xfrm>
          <a:prstGeom prst="rect">
            <a:avLst/>
          </a:prstGeom>
          <a:noFill/>
        </p:spPr>
        <p:txBody>
          <a:bodyPr wrap="square" rtlCol="0">
            <a:spAutoFit/>
          </a:bodyPr>
          <a:lstStyle/>
          <a:p>
            <a:r>
              <a:rPr lang="en-CA" b="1" dirty="0"/>
              <a:t>2.5 times more common than</a:t>
            </a:r>
          </a:p>
          <a:p>
            <a:r>
              <a:rPr lang="en-CA" b="1" dirty="0">
                <a:solidFill>
                  <a:srgbClr val="FF8001"/>
                </a:solidFill>
              </a:rPr>
              <a:t>Autism Spectrum Disorder (ASD)</a:t>
            </a:r>
          </a:p>
          <a:p>
            <a:r>
              <a:rPr lang="en-CA" dirty="0"/>
              <a:t>(2%)</a:t>
            </a:r>
          </a:p>
        </p:txBody>
      </p:sp>
    </p:spTree>
    <p:extLst>
      <p:ext uri="{BB962C8B-B14F-4D97-AF65-F5344CB8AC3E}">
        <p14:creationId xmlns:p14="http://schemas.microsoft.com/office/powerpoint/2010/main" val="832717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50A76-B880-6BA5-E525-355E74EACFD8}"/>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E0F7B318-D38F-8873-C77F-6FE176A2AC22}"/>
              </a:ext>
            </a:extLst>
          </p:cNvPr>
          <p:cNvSpPr/>
          <p:nvPr/>
        </p:nvSpPr>
        <p:spPr>
          <a:xfrm>
            <a:off x="-14276" y="20818"/>
            <a:ext cx="5594511" cy="3772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989F8DEC-2B3F-B15D-CD83-6EA6CC7E1A1D}"/>
              </a:ext>
            </a:extLst>
          </p:cNvPr>
          <p:cNvSpPr/>
          <p:nvPr/>
        </p:nvSpPr>
        <p:spPr>
          <a:xfrm rot="2700000">
            <a:off x="11601004" y="550852"/>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A85B1B8F-AEC4-6DC6-05AD-A15E3D2F5CB2}"/>
              </a:ext>
            </a:extLst>
          </p:cNvPr>
          <p:cNvSpPr/>
          <p:nvPr/>
        </p:nvSpPr>
        <p:spPr>
          <a:xfrm rot="1813063">
            <a:off x="696614" y="5319372"/>
            <a:ext cx="135254" cy="116599"/>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9ACA75D1-05C0-BA00-B345-EE9406C1CF93}"/>
              </a:ext>
            </a:extLst>
          </p:cNvPr>
          <p:cNvSpPr/>
          <p:nvPr/>
        </p:nvSpPr>
        <p:spPr>
          <a:xfrm rot="2700000">
            <a:off x="11553183" y="5284666"/>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8BF005D5-8E3B-C18C-B23D-F6D75D848265}"/>
              </a:ext>
            </a:extLst>
          </p:cNvPr>
          <p:cNvSpPr txBox="1"/>
          <p:nvPr/>
        </p:nvSpPr>
        <p:spPr>
          <a:xfrm>
            <a:off x="676461" y="895788"/>
            <a:ext cx="46398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a:t>
            </a:r>
          </a:p>
        </p:txBody>
      </p:sp>
      <p:grpSp>
        <p:nvGrpSpPr>
          <p:cNvPr id="33" name="Group 32">
            <a:extLst>
              <a:ext uri="{FF2B5EF4-FFF2-40B4-BE49-F238E27FC236}">
                <a16:creationId xmlns:a16="http://schemas.microsoft.com/office/drawing/2014/main" id="{A178B843-3D0F-14AA-A419-00FD510319FC}"/>
              </a:ext>
            </a:extLst>
          </p:cNvPr>
          <p:cNvGrpSpPr/>
          <p:nvPr/>
        </p:nvGrpSpPr>
        <p:grpSpPr>
          <a:xfrm>
            <a:off x="4515686" y="440810"/>
            <a:ext cx="1127846" cy="1135012"/>
            <a:chOff x="9768255" y="1261702"/>
            <a:chExt cx="1127846" cy="1135012"/>
          </a:xfrm>
        </p:grpSpPr>
        <p:sp>
          <p:nvSpPr>
            <p:cNvPr id="34" name="Oval 33">
              <a:extLst>
                <a:ext uri="{FF2B5EF4-FFF2-40B4-BE49-F238E27FC236}">
                  <a16:creationId xmlns:a16="http://schemas.microsoft.com/office/drawing/2014/main" id="{9F7DE42C-15BE-5571-26D1-2D94C3105950}"/>
                </a:ext>
              </a:extLst>
            </p:cNvPr>
            <p:cNvSpPr/>
            <p:nvPr/>
          </p:nvSpPr>
          <p:spPr>
            <a:xfrm>
              <a:off x="9768255" y="1261702"/>
              <a:ext cx="1127846" cy="1127846"/>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Oval 34">
              <a:extLst>
                <a:ext uri="{FF2B5EF4-FFF2-40B4-BE49-F238E27FC236}">
                  <a16:creationId xmlns:a16="http://schemas.microsoft.com/office/drawing/2014/main" id="{96FBF2FA-4869-DAE6-83FB-0B074713D302}"/>
                </a:ext>
              </a:extLst>
            </p:cNvPr>
            <p:cNvSpPr/>
            <p:nvPr/>
          </p:nvSpPr>
          <p:spPr>
            <a:xfrm>
              <a:off x="9962403" y="1657164"/>
              <a:ext cx="739550" cy="73955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36" name="Group 35">
            <a:extLst>
              <a:ext uri="{FF2B5EF4-FFF2-40B4-BE49-F238E27FC236}">
                <a16:creationId xmlns:a16="http://schemas.microsoft.com/office/drawing/2014/main" id="{7F227BAC-AE99-6761-C1DE-F296A820E4B6}"/>
              </a:ext>
            </a:extLst>
          </p:cNvPr>
          <p:cNvGrpSpPr/>
          <p:nvPr/>
        </p:nvGrpSpPr>
        <p:grpSpPr>
          <a:xfrm>
            <a:off x="4514941" y="2096094"/>
            <a:ext cx="1128591" cy="1132619"/>
            <a:chOff x="10346968" y="1596451"/>
            <a:chExt cx="1128591" cy="1132619"/>
          </a:xfrm>
        </p:grpSpPr>
        <p:sp>
          <p:nvSpPr>
            <p:cNvPr id="37" name="Oval 36">
              <a:extLst>
                <a:ext uri="{FF2B5EF4-FFF2-40B4-BE49-F238E27FC236}">
                  <a16:creationId xmlns:a16="http://schemas.microsoft.com/office/drawing/2014/main" id="{3250726C-AABF-0480-9AD8-99EC57DA80A6}"/>
                </a:ext>
              </a:extLst>
            </p:cNvPr>
            <p:cNvSpPr/>
            <p:nvPr/>
          </p:nvSpPr>
          <p:spPr>
            <a:xfrm>
              <a:off x="10346968" y="1596451"/>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Oval 37">
              <a:extLst>
                <a:ext uri="{FF2B5EF4-FFF2-40B4-BE49-F238E27FC236}">
                  <a16:creationId xmlns:a16="http://schemas.microsoft.com/office/drawing/2014/main" id="{CBD48BAA-F80A-9B5C-3C5A-40237D08C2D5}"/>
                </a:ext>
              </a:extLst>
            </p:cNvPr>
            <p:cNvSpPr/>
            <p:nvPr/>
          </p:nvSpPr>
          <p:spPr>
            <a:xfrm>
              <a:off x="10765148" y="2436841"/>
              <a:ext cx="292229" cy="292229"/>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1" name="TextBox 50">
            <a:extLst>
              <a:ext uri="{FF2B5EF4-FFF2-40B4-BE49-F238E27FC236}">
                <a16:creationId xmlns:a16="http://schemas.microsoft.com/office/drawing/2014/main" id="{D389CDFC-D5C1-F59F-B661-A9DDDC45F234}"/>
              </a:ext>
            </a:extLst>
          </p:cNvPr>
          <p:cNvSpPr txBox="1"/>
          <p:nvPr/>
        </p:nvSpPr>
        <p:spPr>
          <a:xfrm>
            <a:off x="6354972" y="525384"/>
            <a:ext cx="3646230" cy="984885"/>
          </a:xfrm>
          <a:prstGeom prst="rect">
            <a:avLst/>
          </a:prstGeom>
          <a:noFill/>
        </p:spPr>
        <p:txBody>
          <a:bodyPr wrap="square" rtlCol="0">
            <a:spAutoFit/>
          </a:bodyPr>
          <a:lstStyle/>
          <a:p>
            <a:r>
              <a:rPr lang="en-CA" sz="2000" b="1" dirty="0"/>
              <a:t>2.5 times more common than</a:t>
            </a:r>
          </a:p>
          <a:p>
            <a:r>
              <a:rPr lang="en-CA" sz="2000" b="1" dirty="0">
                <a:solidFill>
                  <a:srgbClr val="FF8001"/>
                </a:solidFill>
              </a:rPr>
              <a:t>Autism Spectrum Disorder (ASD</a:t>
            </a:r>
            <a:r>
              <a:rPr lang="en-CA" b="1" dirty="0">
                <a:solidFill>
                  <a:srgbClr val="FF8001"/>
                </a:solidFill>
              </a:rPr>
              <a:t>)</a:t>
            </a:r>
          </a:p>
          <a:p>
            <a:r>
              <a:rPr lang="en-CA" dirty="0"/>
              <a:t>(2%)</a:t>
            </a:r>
          </a:p>
        </p:txBody>
      </p:sp>
      <p:sp>
        <p:nvSpPr>
          <p:cNvPr id="54" name="TextBox 53">
            <a:extLst>
              <a:ext uri="{FF2B5EF4-FFF2-40B4-BE49-F238E27FC236}">
                <a16:creationId xmlns:a16="http://schemas.microsoft.com/office/drawing/2014/main" id="{D495B4C0-9E81-3D30-8249-426D46F9D8C0}"/>
              </a:ext>
            </a:extLst>
          </p:cNvPr>
          <p:cNvSpPr txBox="1"/>
          <p:nvPr/>
        </p:nvSpPr>
        <p:spPr>
          <a:xfrm>
            <a:off x="6294425" y="2096094"/>
            <a:ext cx="2947730" cy="923330"/>
          </a:xfrm>
          <a:prstGeom prst="rect">
            <a:avLst/>
          </a:prstGeom>
          <a:noFill/>
        </p:spPr>
        <p:txBody>
          <a:bodyPr wrap="none" rtlCol="0">
            <a:spAutoFit/>
          </a:bodyPr>
          <a:lstStyle/>
          <a:p>
            <a:r>
              <a:rPr lang="en-CA" b="1" dirty="0"/>
              <a:t>17 times more common than</a:t>
            </a:r>
          </a:p>
          <a:p>
            <a:r>
              <a:rPr lang="en-CA" b="1" dirty="0">
                <a:solidFill>
                  <a:srgbClr val="FF8001"/>
                </a:solidFill>
              </a:rPr>
              <a:t>Cerebral Palsy</a:t>
            </a:r>
          </a:p>
          <a:p>
            <a:r>
              <a:rPr lang="en-CA" dirty="0"/>
              <a:t>(0.23%)</a:t>
            </a:r>
          </a:p>
        </p:txBody>
      </p:sp>
    </p:spTree>
    <p:extLst>
      <p:ext uri="{BB962C8B-B14F-4D97-AF65-F5344CB8AC3E}">
        <p14:creationId xmlns:p14="http://schemas.microsoft.com/office/powerpoint/2010/main" val="4252468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A8615-83EE-64A2-87A0-3485D6DFD360}"/>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198B59F5-E14B-B23A-1301-24B0750DB428}"/>
              </a:ext>
            </a:extLst>
          </p:cNvPr>
          <p:cNvSpPr/>
          <p:nvPr/>
        </p:nvSpPr>
        <p:spPr>
          <a:xfrm>
            <a:off x="-14276" y="20818"/>
            <a:ext cx="5594511" cy="3772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A18F86CE-3772-48BE-2265-DF585FB0F6EE}"/>
              </a:ext>
            </a:extLst>
          </p:cNvPr>
          <p:cNvSpPr/>
          <p:nvPr/>
        </p:nvSpPr>
        <p:spPr>
          <a:xfrm rot="2700000">
            <a:off x="11601004" y="550852"/>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0A9C0E4C-4E0C-494A-33F4-E7BAB88F774A}"/>
              </a:ext>
            </a:extLst>
          </p:cNvPr>
          <p:cNvSpPr/>
          <p:nvPr/>
        </p:nvSpPr>
        <p:spPr>
          <a:xfrm rot="1813063">
            <a:off x="696614" y="5319372"/>
            <a:ext cx="135254" cy="116599"/>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E1771FF2-83D7-EC5B-C61D-6B1B0CEF7872}"/>
              </a:ext>
            </a:extLst>
          </p:cNvPr>
          <p:cNvSpPr/>
          <p:nvPr/>
        </p:nvSpPr>
        <p:spPr>
          <a:xfrm rot="2700000">
            <a:off x="11553183" y="5284666"/>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208266C-B0DF-496C-1D3A-C3620401AD3F}"/>
              </a:ext>
            </a:extLst>
          </p:cNvPr>
          <p:cNvSpPr txBox="1"/>
          <p:nvPr/>
        </p:nvSpPr>
        <p:spPr>
          <a:xfrm>
            <a:off x="676461" y="895788"/>
            <a:ext cx="46398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a:t>
            </a:r>
          </a:p>
        </p:txBody>
      </p:sp>
      <p:grpSp>
        <p:nvGrpSpPr>
          <p:cNvPr id="33" name="Group 32">
            <a:extLst>
              <a:ext uri="{FF2B5EF4-FFF2-40B4-BE49-F238E27FC236}">
                <a16:creationId xmlns:a16="http://schemas.microsoft.com/office/drawing/2014/main" id="{7FFF340A-92BC-A2E3-8FF2-3E13CC3E66AA}"/>
              </a:ext>
            </a:extLst>
          </p:cNvPr>
          <p:cNvGrpSpPr/>
          <p:nvPr/>
        </p:nvGrpSpPr>
        <p:grpSpPr>
          <a:xfrm>
            <a:off x="4515686" y="440810"/>
            <a:ext cx="1127846" cy="1135012"/>
            <a:chOff x="9768255" y="1261702"/>
            <a:chExt cx="1127846" cy="1135012"/>
          </a:xfrm>
        </p:grpSpPr>
        <p:sp>
          <p:nvSpPr>
            <p:cNvPr id="34" name="Oval 33">
              <a:extLst>
                <a:ext uri="{FF2B5EF4-FFF2-40B4-BE49-F238E27FC236}">
                  <a16:creationId xmlns:a16="http://schemas.microsoft.com/office/drawing/2014/main" id="{2D7AD163-09D6-E180-FF9D-9D58278A8CDD}"/>
                </a:ext>
              </a:extLst>
            </p:cNvPr>
            <p:cNvSpPr/>
            <p:nvPr/>
          </p:nvSpPr>
          <p:spPr>
            <a:xfrm>
              <a:off x="9768255" y="1261702"/>
              <a:ext cx="1127846" cy="1127846"/>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Oval 34">
              <a:extLst>
                <a:ext uri="{FF2B5EF4-FFF2-40B4-BE49-F238E27FC236}">
                  <a16:creationId xmlns:a16="http://schemas.microsoft.com/office/drawing/2014/main" id="{3CA05C61-6D97-8A83-B370-80EF31B16193}"/>
                </a:ext>
              </a:extLst>
            </p:cNvPr>
            <p:cNvSpPr/>
            <p:nvPr/>
          </p:nvSpPr>
          <p:spPr>
            <a:xfrm>
              <a:off x="9962403" y="1657164"/>
              <a:ext cx="739550" cy="73955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36" name="Group 35">
            <a:extLst>
              <a:ext uri="{FF2B5EF4-FFF2-40B4-BE49-F238E27FC236}">
                <a16:creationId xmlns:a16="http://schemas.microsoft.com/office/drawing/2014/main" id="{D3CEE91F-FC13-C272-C77B-C1D4CE4398B7}"/>
              </a:ext>
            </a:extLst>
          </p:cNvPr>
          <p:cNvGrpSpPr/>
          <p:nvPr/>
        </p:nvGrpSpPr>
        <p:grpSpPr>
          <a:xfrm>
            <a:off x="4514941" y="2096094"/>
            <a:ext cx="1128591" cy="1132619"/>
            <a:chOff x="10346968" y="1596451"/>
            <a:chExt cx="1128591" cy="1132619"/>
          </a:xfrm>
        </p:grpSpPr>
        <p:sp>
          <p:nvSpPr>
            <p:cNvPr id="37" name="Oval 36">
              <a:extLst>
                <a:ext uri="{FF2B5EF4-FFF2-40B4-BE49-F238E27FC236}">
                  <a16:creationId xmlns:a16="http://schemas.microsoft.com/office/drawing/2014/main" id="{3228306E-7510-7521-9487-7459F3EB0A9D}"/>
                </a:ext>
              </a:extLst>
            </p:cNvPr>
            <p:cNvSpPr/>
            <p:nvPr/>
          </p:nvSpPr>
          <p:spPr>
            <a:xfrm>
              <a:off x="10346968" y="1596451"/>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Oval 37">
              <a:extLst>
                <a:ext uri="{FF2B5EF4-FFF2-40B4-BE49-F238E27FC236}">
                  <a16:creationId xmlns:a16="http://schemas.microsoft.com/office/drawing/2014/main" id="{D36DDACE-95D9-D1D7-D2D0-DC9066FC70AD}"/>
                </a:ext>
              </a:extLst>
            </p:cNvPr>
            <p:cNvSpPr/>
            <p:nvPr/>
          </p:nvSpPr>
          <p:spPr>
            <a:xfrm>
              <a:off x="10765148" y="2436841"/>
              <a:ext cx="292229" cy="292229"/>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a:extLst>
              <a:ext uri="{FF2B5EF4-FFF2-40B4-BE49-F238E27FC236}">
                <a16:creationId xmlns:a16="http://schemas.microsoft.com/office/drawing/2014/main" id="{9F96FB93-97E1-DF0D-F4C0-862D45EDF750}"/>
              </a:ext>
            </a:extLst>
          </p:cNvPr>
          <p:cNvGrpSpPr/>
          <p:nvPr/>
        </p:nvGrpSpPr>
        <p:grpSpPr>
          <a:xfrm>
            <a:off x="4514941" y="3692185"/>
            <a:ext cx="1128591" cy="1132619"/>
            <a:chOff x="9551378" y="2912411"/>
            <a:chExt cx="1128591" cy="1132619"/>
          </a:xfrm>
        </p:grpSpPr>
        <p:sp>
          <p:nvSpPr>
            <p:cNvPr id="40" name="Oval 39">
              <a:extLst>
                <a:ext uri="{FF2B5EF4-FFF2-40B4-BE49-F238E27FC236}">
                  <a16:creationId xmlns:a16="http://schemas.microsoft.com/office/drawing/2014/main" id="{D8EED11D-5777-3E33-D451-0C89AF47E669}"/>
                </a:ext>
              </a:extLst>
            </p:cNvPr>
            <p:cNvSpPr/>
            <p:nvPr/>
          </p:nvSpPr>
          <p:spPr>
            <a:xfrm>
              <a:off x="9551378" y="2912411"/>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1" name="Oval 40">
              <a:extLst>
                <a:ext uri="{FF2B5EF4-FFF2-40B4-BE49-F238E27FC236}">
                  <a16:creationId xmlns:a16="http://schemas.microsoft.com/office/drawing/2014/main" id="{45668BD6-3D1A-BDC3-DD8E-A505C425D2D1}"/>
                </a:ext>
              </a:extLst>
            </p:cNvPr>
            <p:cNvSpPr/>
            <p:nvPr/>
          </p:nvSpPr>
          <p:spPr>
            <a:xfrm>
              <a:off x="10003378" y="3820440"/>
              <a:ext cx="224590" cy="22459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1" name="TextBox 50">
            <a:extLst>
              <a:ext uri="{FF2B5EF4-FFF2-40B4-BE49-F238E27FC236}">
                <a16:creationId xmlns:a16="http://schemas.microsoft.com/office/drawing/2014/main" id="{E783CA1D-2342-794B-A723-D71E396DE47B}"/>
              </a:ext>
            </a:extLst>
          </p:cNvPr>
          <p:cNvSpPr txBox="1"/>
          <p:nvPr/>
        </p:nvSpPr>
        <p:spPr>
          <a:xfrm>
            <a:off x="6354972" y="525384"/>
            <a:ext cx="3646230" cy="923330"/>
          </a:xfrm>
          <a:prstGeom prst="rect">
            <a:avLst/>
          </a:prstGeom>
          <a:noFill/>
        </p:spPr>
        <p:txBody>
          <a:bodyPr wrap="square" rtlCol="0">
            <a:spAutoFit/>
          </a:bodyPr>
          <a:lstStyle/>
          <a:p>
            <a:r>
              <a:rPr lang="en-CA" b="1" dirty="0"/>
              <a:t>2.5 times more common than</a:t>
            </a:r>
          </a:p>
          <a:p>
            <a:r>
              <a:rPr lang="en-CA" b="1" dirty="0">
                <a:solidFill>
                  <a:srgbClr val="FF8001"/>
                </a:solidFill>
              </a:rPr>
              <a:t>Autism Spectrum Disorder (ASD)</a:t>
            </a:r>
          </a:p>
          <a:p>
            <a:r>
              <a:rPr lang="en-CA" dirty="0"/>
              <a:t>(2%)</a:t>
            </a:r>
          </a:p>
        </p:txBody>
      </p:sp>
      <p:sp>
        <p:nvSpPr>
          <p:cNvPr id="52" name="TextBox 51">
            <a:extLst>
              <a:ext uri="{FF2B5EF4-FFF2-40B4-BE49-F238E27FC236}">
                <a16:creationId xmlns:a16="http://schemas.microsoft.com/office/drawing/2014/main" id="{380874DE-7DB4-5E91-3CB9-77F935767FD2}"/>
              </a:ext>
            </a:extLst>
          </p:cNvPr>
          <p:cNvSpPr txBox="1"/>
          <p:nvPr/>
        </p:nvSpPr>
        <p:spPr>
          <a:xfrm>
            <a:off x="6354972" y="3714284"/>
            <a:ext cx="2077300" cy="1200329"/>
          </a:xfrm>
          <a:prstGeom prst="rect">
            <a:avLst/>
          </a:prstGeom>
          <a:noFill/>
        </p:spPr>
        <p:txBody>
          <a:bodyPr wrap="none" rtlCol="0">
            <a:spAutoFit/>
          </a:bodyPr>
          <a:lstStyle/>
          <a:p>
            <a:r>
              <a:rPr lang="en-CA" b="1" dirty="0"/>
              <a:t>29 times</a:t>
            </a:r>
          </a:p>
          <a:p>
            <a:r>
              <a:rPr lang="en-CA" b="1" dirty="0"/>
              <a:t>more common than</a:t>
            </a:r>
          </a:p>
          <a:p>
            <a:r>
              <a:rPr lang="en-CA" b="1" dirty="0">
                <a:solidFill>
                  <a:srgbClr val="FF8001"/>
                </a:solidFill>
              </a:rPr>
              <a:t>Down Syndrome</a:t>
            </a:r>
          </a:p>
          <a:p>
            <a:r>
              <a:rPr lang="en-CA" dirty="0"/>
              <a:t>(0.14%)</a:t>
            </a:r>
          </a:p>
        </p:txBody>
      </p:sp>
      <p:sp>
        <p:nvSpPr>
          <p:cNvPr id="54" name="TextBox 53">
            <a:extLst>
              <a:ext uri="{FF2B5EF4-FFF2-40B4-BE49-F238E27FC236}">
                <a16:creationId xmlns:a16="http://schemas.microsoft.com/office/drawing/2014/main" id="{80E6D271-2EB7-6A57-9931-572A7E552415}"/>
              </a:ext>
            </a:extLst>
          </p:cNvPr>
          <p:cNvSpPr txBox="1"/>
          <p:nvPr/>
        </p:nvSpPr>
        <p:spPr>
          <a:xfrm>
            <a:off x="6294425" y="2096094"/>
            <a:ext cx="2947730" cy="923330"/>
          </a:xfrm>
          <a:prstGeom prst="rect">
            <a:avLst/>
          </a:prstGeom>
          <a:noFill/>
        </p:spPr>
        <p:txBody>
          <a:bodyPr wrap="none" rtlCol="0">
            <a:spAutoFit/>
          </a:bodyPr>
          <a:lstStyle/>
          <a:p>
            <a:r>
              <a:rPr lang="en-CA" b="1" dirty="0"/>
              <a:t>17 times more common than</a:t>
            </a:r>
          </a:p>
          <a:p>
            <a:r>
              <a:rPr lang="en-CA" b="1" dirty="0">
                <a:solidFill>
                  <a:srgbClr val="FF8001"/>
                </a:solidFill>
              </a:rPr>
              <a:t>Cerebral Palsy</a:t>
            </a:r>
          </a:p>
          <a:p>
            <a:r>
              <a:rPr lang="en-CA" dirty="0"/>
              <a:t>(0.23%)</a:t>
            </a:r>
          </a:p>
        </p:txBody>
      </p:sp>
    </p:spTree>
    <p:extLst>
      <p:ext uri="{BB962C8B-B14F-4D97-AF65-F5344CB8AC3E}">
        <p14:creationId xmlns:p14="http://schemas.microsoft.com/office/powerpoint/2010/main" val="1614258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E7A5E-F38A-3846-F422-E262324B4822}"/>
            </a:ext>
          </a:extLst>
        </p:cNvPr>
        <p:cNvGrpSpPr/>
        <p:nvPr/>
      </p:nvGrpSpPr>
      <p:grpSpPr>
        <a:xfrm>
          <a:off x="0" y="0"/>
          <a:ext cx="0" cy="0"/>
          <a:chOff x="0" y="0"/>
          <a:chExt cx="0" cy="0"/>
        </a:xfrm>
      </p:grpSpPr>
      <p:sp>
        <p:nvSpPr>
          <p:cNvPr id="42" name="Rounded Rectangle 41">
            <a:extLst>
              <a:ext uri="{FF2B5EF4-FFF2-40B4-BE49-F238E27FC236}">
                <a16:creationId xmlns:a16="http://schemas.microsoft.com/office/drawing/2014/main" id="{FAD03890-74F9-05E8-0917-EDB3616E6D13}"/>
              </a:ext>
            </a:extLst>
          </p:cNvPr>
          <p:cNvSpPr/>
          <p:nvPr/>
        </p:nvSpPr>
        <p:spPr>
          <a:xfrm>
            <a:off x="-14276" y="20818"/>
            <a:ext cx="5594511" cy="3772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10813F43-4828-D338-5032-203BA089BBD8}"/>
              </a:ext>
            </a:extLst>
          </p:cNvPr>
          <p:cNvSpPr/>
          <p:nvPr/>
        </p:nvSpPr>
        <p:spPr>
          <a:xfrm rot="2700000">
            <a:off x="11601004" y="550852"/>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379873A6-9E57-DF0C-2ADE-EAB90C50327A}"/>
              </a:ext>
            </a:extLst>
          </p:cNvPr>
          <p:cNvSpPr/>
          <p:nvPr/>
        </p:nvSpPr>
        <p:spPr>
          <a:xfrm rot="1813063">
            <a:off x="696614" y="5319372"/>
            <a:ext cx="135254" cy="116599"/>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090F00F1-1ED1-046E-89E7-E7D8694B6F24}"/>
              </a:ext>
            </a:extLst>
          </p:cNvPr>
          <p:cNvSpPr/>
          <p:nvPr/>
        </p:nvSpPr>
        <p:spPr>
          <a:xfrm rot="2700000">
            <a:off x="11553183" y="5284666"/>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2E5B51E8-703D-FDAC-D1DD-56AF00CA9CF3}"/>
              </a:ext>
            </a:extLst>
          </p:cNvPr>
          <p:cNvSpPr txBox="1"/>
          <p:nvPr/>
        </p:nvSpPr>
        <p:spPr>
          <a:xfrm>
            <a:off x="676461" y="895788"/>
            <a:ext cx="46398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a:t>
            </a:r>
          </a:p>
        </p:txBody>
      </p:sp>
      <p:grpSp>
        <p:nvGrpSpPr>
          <p:cNvPr id="33" name="Group 32">
            <a:extLst>
              <a:ext uri="{FF2B5EF4-FFF2-40B4-BE49-F238E27FC236}">
                <a16:creationId xmlns:a16="http://schemas.microsoft.com/office/drawing/2014/main" id="{68A71DF0-94DB-10EC-6536-2D38CE77071B}"/>
              </a:ext>
            </a:extLst>
          </p:cNvPr>
          <p:cNvGrpSpPr/>
          <p:nvPr/>
        </p:nvGrpSpPr>
        <p:grpSpPr>
          <a:xfrm>
            <a:off x="4515686" y="440810"/>
            <a:ext cx="1127846" cy="1135012"/>
            <a:chOff x="9768255" y="1261702"/>
            <a:chExt cx="1127846" cy="1135012"/>
          </a:xfrm>
        </p:grpSpPr>
        <p:sp>
          <p:nvSpPr>
            <p:cNvPr id="34" name="Oval 33">
              <a:extLst>
                <a:ext uri="{FF2B5EF4-FFF2-40B4-BE49-F238E27FC236}">
                  <a16:creationId xmlns:a16="http://schemas.microsoft.com/office/drawing/2014/main" id="{E40B3CEC-9212-3052-B9A1-EC86095078E3}"/>
                </a:ext>
              </a:extLst>
            </p:cNvPr>
            <p:cNvSpPr/>
            <p:nvPr/>
          </p:nvSpPr>
          <p:spPr>
            <a:xfrm>
              <a:off x="9768255" y="1261702"/>
              <a:ext cx="1127846" cy="1127846"/>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Oval 34">
              <a:extLst>
                <a:ext uri="{FF2B5EF4-FFF2-40B4-BE49-F238E27FC236}">
                  <a16:creationId xmlns:a16="http://schemas.microsoft.com/office/drawing/2014/main" id="{0077EC4D-5CA2-6946-7670-06550F244B95}"/>
                </a:ext>
              </a:extLst>
            </p:cNvPr>
            <p:cNvSpPr/>
            <p:nvPr/>
          </p:nvSpPr>
          <p:spPr>
            <a:xfrm>
              <a:off x="9962403" y="1657164"/>
              <a:ext cx="739550" cy="73955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36" name="Group 35">
            <a:extLst>
              <a:ext uri="{FF2B5EF4-FFF2-40B4-BE49-F238E27FC236}">
                <a16:creationId xmlns:a16="http://schemas.microsoft.com/office/drawing/2014/main" id="{747EBA9C-04FB-795F-0610-54492B78F9C9}"/>
              </a:ext>
            </a:extLst>
          </p:cNvPr>
          <p:cNvGrpSpPr/>
          <p:nvPr/>
        </p:nvGrpSpPr>
        <p:grpSpPr>
          <a:xfrm>
            <a:off x="4514941" y="2096094"/>
            <a:ext cx="1128591" cy="1132619"/>
            <a:chOff x="10346968" y="1596451"/>
            <a:chExt cx="1128591" cy="1132619"/>
          </a:xfrm>
        </p:grpSpPr>
        <p:sp>
          <p:nvSpPr>
            <p:cNvPr id="37" name="Oval 36">
              <a:extLst>
                <a:ext uri="{FF2B5EF4-FFF2-40B4-BE49-F238E27FC236}">
                  <a16:creationId xmlns:a16="http://schemas.microsoft.com/office/drawing/2014/main" id="{9935DEA2-784F-38A0-DCD2-59D92463CCE7}"/>
                </a:ext>
              </a:extLst>
            </p:cNvPr>
            <p:cNvSpPr/>
            <p:nvPr/>
          </p:nvSpPr>
          <p:spPr>
            <a:xfrm>
              <a:off x="10346968" y="1596451"/>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Oval 37">
              <a:extLst>
                <a:ext uri="{FF2B5EF4-FFF2-40B4-BE49-F238E27FC236}">
                  <a16:creationId xmlns:a16="http://schemas.microsoft.com/office/drawing/2014/main" id="{6C4E1D60-8F5D-6DD8-F84D-DFF757A02ED6}"/>
                </a:ext>
              </a:extLst>
            </p:cNvPr>
            <p:cNvSpPr/>
            <p:nvPr/>
          </p:nvSpPr>
          <p:spPr>
            <a:xfrm>
              <a:off x="10765148" y="2436841"/>
              <a:ext cx="292229" cy="292229"/>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a:extLst>
              <a:ext uri="{FF2B5EF4-FFF2-40B4-BE49-F238E27FC236}">
                <a16:creationId xmlns:a16="http://schemas.microsoft.com/office/drawing/2014/main" id="{4937FED3-79E0-5452-8821-F0E64357FF52}"/>
              </a:ext>
            </a:extLst>
          </p:cNvPr>
          <p:cNvGrpSpPr/>
          <p:nvPr/>
        </p:nvGrpSpPr>
        <p:grpSpPr>
          <a:xfrm>
            <a:off x="4514941" y="3692185"/>
            <a:ext cx="1128591" cy="1132619"/>
            <a:chOff x="9551378" y="2912411"/>
            <a:chExt cx="1128591" cy="1132619"/>
          </a:xfrm>
        </p:grpSpPr>
        <p:sp>
          <p:nvSpPr>
            <p:cNvPr id="40" name="Oval 39">
              <a:extLst>
                <a:ext uri="{FF2B5EF4-FFF2-40B4-BE49-F238E27FC236}">
                  <a16:creationId xmlns:a16="http://schemas.microsoft.com/office/drawing/2014/main" id="{35B2E2E4-F0C2-FD2E-5032-C1B43238DF05}"/>
                </a:ext>
              </a:extLst>
            </p:cNvPr>
            <p:cNvSpPr/>
            <p:nvPr/>
          </p:nvSpPr>
          <p:spPr>
            <a:xfrm>
              <a:off x="9551378" y="2912411"/>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1" name="Oval 40">
              <a:extLst>
                <a:ext uri="{FF2B5EF4-FFF2-40B4-BE49-F238E27FC236}">
                  <a16:creationId xmlns:a16="http://schemas.microsoft.com/office/drawing/2014/main" id="{FE970A55-47DA-6DBD-F51B-EEC60DEC5FCE}"/>
                </a:ext>
              </a:extLst>
            </p:cNvPr>
            <p:cNvSpPr/>
            <p:nvPr/>
          </p:nvSpPr>
          <p:spPr>
            <a:xfrm>
              <a:off x="10003378" y="3820440"/>
              <a:ext cx="224590" cy="224590"/>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8" name="Group 47">
            <a:extLst>
              <a:ext uri="{FF2B5EF4-FFF2-40B4-BE49-F238E27FC236}">
                <a16:creationId xmlns:a16="http://schemas.microsoft.com/office/drawing/2014/main" id="{34A04251-DDB6-273E-A6EA-A2576A936DC1}"/>
              </a:ext>
            </a:extLst>
          </p:cNvPr>
          <p:cNvGrpSpPr/>
          <p:nvPr/>
        </p:nvGrpSpPr>
        <p:grpSpPr>
          <a:xfrm>
            <a:off x="4514941" y="5293258"/>
            <a:ext cx="1128591" cy="1134228"/>
            <a:chOff x="9928786" y="4320482"/>
            <a:chExt cx="1128591" cy="1134228"/>
          </a:xfrm>
        </p:grpSpPr>
        <p:sp>
          <p:nvSpPr>
            <p:cNvPr id="49" name="Oval 48">
              <a:extLst>
                <a:ext uri="{FF2B5EF4-FFF2-40B4-BE49-F238E27FC236}">
                  <a16:creationId xmlns:a16="http://schemas.microsoft.com/office/drawing/2014/main" id="{293E7E5D-9791-35C0-1F86-1E110962B5C6}"/>
                </a:ext>
              </a:extLst>
            </p:cNvPr>
            <p:cNvSpPr/>
            <p:nvPr/>
          </p:nvSpPr>
          <p:spPr>
            <a:xfrm>
              <a:off x="9928786" y="4320482"/>
              <a:ext cx="1128591" cy="1128591"/>
            </a:xfrm>
            <a:prstGeom prst="ellipse">
              <a:avLst/>
            </a:prstGeom>
            <a:solidFill>
              <a:srgbClr val="364D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0" name="Oval 49">
              <a:extLst>
                <a:ext uri="{FF2B5EF4-FFF2-40B4-BE49-F238E27FC236}">
                  <a16:creationId xmlns:a16="http://schemas.microsoft.com/office/drawing/2014/main" id="{F3B6A8F9-6943-6810-1413-EC17A46E566D}"/>
                </a:ext>
              </a:extLst>
            </p:cNvPr>
            <p:cNvSpPr/>
            <p:nvPr/>
          </p:nvSpPr>
          <p:spPr>
            <a:xfrm>
              <a:off x="10372231" y="5249465"/>
              <a:ext cx="205245" cy="205245"/>
            </a:xfrm>
            <a:prstGeom prst="ellips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1" name="TextBox 50">
            <a:extLst>
              <a:ext uri="{FF2B5EF4-FFF2-40B4-BE49-F238E27FC236}">
                <a16:creationId xmlns:a16="http://schemas.microsoft.com/office/drawing/2014/main" id="{A49FDE31-322A-6442-8ECC-C2FE22DEA537}"/>
              </a:ext>
            </a:extLst>
          </p:cNvPr>
          <p:cNvSpPr txBox="1"/>
          <p:nvPr/>
        </p:nvSpPr>
        <p:spPr>
          <a:xfrm>
            <a:off x="6354972" y="525384"/>
            <a:ext cx="3646230" cy="923330"/>
          </a:xfrm>
          <a:prstGeom prst="rect">
            <a:avLst/>
          </a:prstGeom>
          <a:noFill/>
        </p:spPr>
        <p:txBody>
          <a:bodyPr wrap="square" rtlCol="0">
            <a:spAutoFit/>
          </a:bodyPr>
          <a:lstStyle/>
          <a:p>
            <a:r>
              <a:rPr lang="en-CA" b="1" dirty="0"/>
              <a:t>2.5 times more common than</a:t>
            </a:r>
          </a:p>
          <a:p>
            <a:r>
              <a:rPr lang="en-CA" b="1" dirty="0">
                <a:solidFill>
                  <a:srgbClr val="FF8001"/>
                </a:solidFill>
              </a:rPr>
              <a:t>Autism Spectrum Disorder (ASD)</a:t>
            </a:r>
          </a:p>
          <a:p>
            <a:r>
              <a:rPr lang="en-CA" dirty="0"/>
              <a:t>(2%)</a:t>
            </a:r>
          </a:p>
        </p:txBody>
      </p:sp>
      <p:sp>
        <p:nvSpPr>
          <p:cNvPr id="52" name="TextBox 51">
            <a:extLst>
              <a:ext uri="{FF2B5EF4-FFF2-40B4-BE49-F238E27FC236}">
                <a16:creationId xmlns:a16="http://schemas.microsoft.com/office/drawing/2014/main" id="{824BE789-3B5E-9427-D4C8-650042AA5BBB}"/>
              </a:ext>
            </a:extLst>
          </p:cNvPr>
          <p:cNvSpPr txBox="1"/>
          <p:nvPr/>
        </p:nvSpPr>
        <p:spPr>
          <a:xfrm>
            <a:off x="6354972" y="3714284"/>
            <a:ext cx="2947730" cy="923330"/>
          </a:xfrm>
          <a:prstGeom prst="rect">
            <a:avLst/>
          </a:prstGeom>
          <a:noFill/>
        </p:spPr>
        <p:txBody>
          <a:bodyPr wrap="none" rtlCol="0">
            <a:spAutoFit/>
          </a:bodyPr>
          <a:lstStyle/>
          <a:p>
            <a:r>
              <a:rPr lang="en-CA" b="1" dirty="0"/>
              <a:t>29 times more common than</a:t>
            </a:r>
          </a:p>
          <a:p>
            <a:r>
              <a:rPr lang="en-CA" b="1" dirty="0">
                <a:solidFill>
                  <a:srgbClr val="FF8001"/>
                </a:solidFill>
              </a:rPr>
              <a:t>Down Syndrome</a:t>
            </a:r>
          </a:p>
          <a:p>
            <a:r>
              <a:rPr lang="en-CA" dirty="0"/>
              <a:t>(0.14%)</a:t>
            </a:r>
          </a:p>
        </p:txBody>
      </p:sp>
      <p:sp>
        <p:nvSpPr>
          <p:cNvPr id="53" name="TextBox 52">
            <a:extLst>
              <a:ext uri="{FF2B5EF4-FFF2-40B4-BE49-F238E27FC236}">
                <a16:creationId xmlns:a16="http://schemas.microsoft.com/office/drawing/2014/main" id="{B07E9760-5BD8-B312-07B9-9B58A3F10A61}"/>
              </a:ext>
            </a:extLst>
          </p:cNvPr>
          <p:cNvSpPr txBox="1"/>
          <p:nvPr/>
        </p:nvSpPr>
        <p:spPr>
          <a:xfrm>
            <a:off x="6354972" y="5257388"/>
            <a:ext cx="4266136" cy="923330"/>
          </a:xfrm>
          <a:prstGeom prst="rect">
            <a:avLst/>
          </a:prstGeom>
          <a:noFill/>
        </p:spPr>
        <p:txBody>
          <a:bodyPr wrap="square" rtlCol="0">
            <a:spAutoFit/>
          </a:bodyPr>
          <a:lstStyle/>
          <a:p>
            <a:r>
              <a:rPr lang="en-CA" b="1" dirty="0"/>
              <a:t>40 times more common than</a:t>
            </a:r>
          </a:p>
          <a:p>
            <a:r>
              <a:rPr lang="en-CA" b="1" dirty="0">
                <a:solidFill>
                  <a:srgbClr val="FF8001"/>
                </a:solidFill>
              </a:rPr>
              <a:t>Tourette’s Syndrome</a:t>
            </a:r>
          </a:p>
          <a:p>
            <a:r>
              <a:rPr lang="en-CA" dirty="0"/>
              <a:t>(0.10%)</a:t>
            </a:r>
          </a:p>
        </p:txBody>
      </p:sp>
      <p:sp>
        <p:nvSpPr>
          <p:cNvPr id="54" name="TextBox 53">
            <a:extLst>
              <a:ext uri="{FF2B5EF4-FFF2-40B4-BE49-F238E27FC236}">
                <a16:creationId xmlns:a16="http://schemas.microsoft.com/office/drawing/2014/main" id="{E0B25EDB-9BA1-DE55-90E8-0EDB58506E4B}"/>
              </a:ext>
            </a:extLst>
          </p:cNvPr>
          <p:cNvSpPr txBox="1"/>
          <p:nvPr/>
        </p:nvSpPr>
        <p:spPr>
          <a:xfrm>
            <a:off x="6294425" y="2096094"/>
            <a:ext cx="2947730" cy="923330"/>
          </a:xfrm>
          <a:prstGeom prst="rect">
            <a:avLst/>
          </a:prstGeom>
          <a:noFill/>
        </p:spPr>
        <p:txBody>
          <a:bodyPr wrap="none" rtlCol="0">
            <a:spAutoFit/>
          </a:bodyPr>
          <a:lstStyle/>
          <a:p>
            <a:r>
              <a:rPr lang="en-CA" b="1" dirty="0"/>
              <a:t>17 times more common than</a:t>
            </a:r>
          </a:p>
          <a:p>
            <a:r>
              <a:rPr lang="en-CA" b="1" dirty="0">
                <a:solidFill>
                  <a:srgbClr val="FF8001"/>
                </a:solidFill>
              </a:rPr>
              <a:t>Cerebral Palsy</a:t>
            </a:r>
          </a:p>
          <a:p>
            <a:r>
              <a:rPr lang="en-CA" dirty="0"/>
              <a:t>(0.23%)</a:t>
            </a:r>
          </a:p>
        </p:txBody>
      </p:sp>
    </p:spTree>
    <p:extLst>
      <p:ext uri="{BB962C8B-B14F-4D97-AF65-F5344CB8AC3E}">
        <p14:creationId xmlns:p14="http://schemas.microsoft.com/office/powerpoint/2010/main" val="1655774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000"/>
                                        <p:tgtEl>
                                          <p:spTgt spid="3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E8706A18-93B6-534A-BD19-385C57DB762A}"/>
              </a:ext>
            </a:extLst>
          </p:cNvPr>
          <p:cNvSpPr/>
          <p:nvPr/>
        </p:nvSpPr>
        <p:spPr>
          <a:xfrm>
            <a:off x="7404572" y="0"/>
            <a:ext cx="4787428" cy="68580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person holding a baby&#10;&#10;Description automatically generated with medium confidence">
            <a:extLst>
              <a:ext uri="{FF2B5EF4-FFF2-40B4-BE49-F238E27FC236}">
                <a16:creationId xmlns:a16="http://schemas.microsoft.com/office/drawing/2014/main" id="{53CF0AEB-00DB-E141-8943-FA4A5741D28F}"/>
              </a:ext>
            </a:extLst>
          </p:cNvPr>
          <p:cNvPicPr>
            <a:picLocks noGrp="1" noChangeAspect="1"/>
          </p:cNvPicPr>
          <p:nvPr>
            <p:ph type="pic" sz="quarter" idx="15"/>
          </p:nvPr>
        </p:nvPicPr>
        <p:blipFill>
          <a:blip r:embed="rId3"/>
          <a:srcRect t="7377" b="7377"/>
          <a:stretch>
            <a:fillRect/>
          </a:stretch>
        </p:blipFill>
        <p:spPr>
          <a:xfrm>
            <a:off x="6732588" y="863600"/>
            <a:ext cx="3708400" cy="4741863"/>
          </a:xfrm>
        </p:spPr>
      </p:pic>
      <p:sp>
        <p:nvSpPr>
          <p:cNvPr id="15" name="Rectangle 14">
            <a:extLst>
              <a:ext uri="{FF2B5EF4-FFF2-40B4-BE49-F238E27FC236}">
                <a16:creationId xmlns:a16="http://schemas.microsoft.com/office/drawing/2014/main" id="{10B25704-5315-F049-878D-6AFAE2EE3257}"/>
              </a:ext>
            </a:extLst>
          </p:cNvPr>
          <p:cNvSpPr/>
          <p:nvPr/>
        </p:nvSpPr>
        <p:spPr>
          <a:xfrm>
            <a:off x="10695656" y="4208569"/>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EED0F6-1657-8E49-A606-CCE3C8D1572A}"/>
              </a:ext>
            </a:extLst>
          </p:cNvPr>
          <p:cNvSpPr/>
          <p:nvPr/>
        </p:nvSpPr>
        <p:spPr>
          <a:xfrm>
            <a:off x="11696985" y="2394376"/>
            <a:ext cx="45719" cy="440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a:extLst>
              <a:ext uri="{FF2B5EF4-FFF2-40B4-BE49-F238E27FC236}">
                <a16:creationId xmlns:a16="http://schemas.microsoft.com/office/drawing/2014/main" id="{8F079F90-1C4C-F646-8E5F-E725EA340A9B}"/>
              </a:ext>
            </a:extLst>
          </p:cNvPr>
          <p:cNvSpPr/>
          <p:nvPr/>
        </p:nvSpPr>
        <p:spPr>
          <a:xfrm>
            <a:off x="10125531" y="-1617173"/>
            <a:ext cx="3234346" cy="3234346"/>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774E498-62F1-2049-A961-0A6984DD6325}"/>
              </a:ext>
            </a:extLst>
          </p:cNvPr>
          <p:cNvSpPr/>
          <p:nvPr/>
        </p:nvSpPr>
        <p:spPr>
          <a:xfrm>
            <a:off x="7002236" y="-12700"/>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6A15FD6-290E-9D4C-B9B5-592215B303C4}"/>
              </a:ext>
            </a:extLst>
          </p:cNvPr>
          <p:cNvSpPr/>
          <p:nvPr/>
        </p:nvSpPr>
        <p:spPr>
          <a:xfrm>
            <a:off x="7730066" y="5461466"/>
            <a:ext cx="45719" cy="62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01ED854-67D7-B54F-8023-E92F1BD147F9}"/>
              </a:ext>
            </a:extLst>
          </p:cNvPr>
          <p:cNvSpPr txBox="1"/>
          <p:nvPr/>
        </p:nvSpPr>
        <p:spPr>
          <a:xfrm>
            <a:off x="999137" y="495298"/>
            <a:ext cx="5646482"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Prevalence Rates are Estimates</a:t>
            </a:r>
          </a:p>
        </p:txBody>
      </p:sp>
      <p:sp>
        <p:nvSpPr>
          <p:cNvPr id="18" name="Content Placeholder 2">
            <a:extLst>
              <a:ext uri="{FF2B5EF4-FFF2-40B4-BE49-F238E27FC236}">
                <a16:creationId xmlns:a16="http://schemas.microsoft.com/office/drawing/2014/main" id="{CA7FC19F-A12C-AF46-8BE6-2ABEC043CCD6}"/>
              </a:ext>
            </a:extLst>
          </p:cNvPr>
          <p:cNvSpPr txBox="1">
            <a:spLocks/>
          </p:cNvSpPr>
          <p:nvPr/>
        </p:nvSpPr>
        <p:spPr>
          <a:xfrm>
            <a:off x="1105519" y="3296414"/>
            <a:ext cx="5372311" cy="3044952"/>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tx1">
                    <a:lumMod val="95000"/>
                    <a:lumOff val="5000"/>
                  </a:schemeClr>
                </a:solidFill>
                <a:latin typeface="Calibri" panose="020F0502020204030204" pitchFamily="34" charset="0"/>
                <a:cs typeface="Calibri" panose="020F0502020204030204" pitchFamily="34" charset="0"/>
              </a:rPr>
              <a:t>Prenatal alcohol use is often underreported</a:t>
            </a:r>
          </a:p>
          <a:p>
            <a:r>
              <a:rPr lang="en-US" sz="2400" dirty="0">
                <a:solidFill>
                  <a:schemeClr val="tx1">
                    <a:lumMod val="95000"/>
                    <a:lumOff val="5000"/>
                  </a:schemeClr>
                </a:solidFill>
                <a:latin typeface="Calibri" panose="020F0502020204030204" pitchFamily="34" charset="0"/>
                <a:cs typeface="Calibri" panose="020F0502020204030204" pitchFamily="34" charset="0"/>
              </a:rPr>
              <a:t>FASD looks different for each person</a:t>
            </a:r>
          </a:p>
          <a:p>
            <a:r>
              <a:rPr lang="en-US" sz="2400" dirty="0">
                <a:solidFill>
                  <a:schemeClr val="tx1">
                    <a:lumMod val="95000"/>
                    <a:lumOff val="5000"/>
                  </a:schemeClr>
                </a:solidFill>
                <a:latin typeface="Calibri" panose="020F0502020204030204" pitchFamily="34" charset="0"/>
                <a:cs typeface="Calibri" panose="020F0502020204030204" pitchFamily="34" charset="0"/>
              </a:rPr>
              <a:t>Access to diagnosis varies</a:t>
            </a:r>
          </a:p>
          <a:p>
            <a:r>
              <a:rPr lang="en-US" sz="2400" dirty="0">
                <a:solidFill>
                  <a:schemeClr val="tx1">
                    <a:lumMod val="95000"/>
                    <a:lumOff val="5000"/>
                  </a:schemeClr>
                </a:solidFill>
                <a:latin typeface="Calibri" panose="020F0502020204030204" pitchFamily="34" charset="0"/>
                <a:cs typeface="Calibri" panose="020F0502020204030204" pitchFamily="34" charset="0"/>
              </a:rPr>
              <a:t>Faial features are not reliable indicators</a:t>
            </a:r>
          </a:p>
          <a:p>
            <a:r>
              <a:rPr lang="en-US" sz="2400" dirty="0">
                <a:solidFill>
                  <a:schemeClr val="tx1">
                    <a:lumMod val="95000"/>
                    <a:lumOff val="5000"/>
                  </a:schemeClr>
                </a:solidFill>
                <a:latin typeface="Calibri" panose="020F0502020204030204" pitchFamily="34" charset="0"/>
                <a:cs typeface="Calibri" panose="020F0502020204030204" pitchFamily="34" charset="0"/>
              </a:rPr>
              <a:t>Facial features aren't reliable indicators</a:t>
            </a:r>
          </a:p>
          <a:p>
            <a:r>
              <a:rPr lang="en-US" sz="2400" dirty="0">
                <a:solidFill>
                  <a:schemeClr val="tx1">
                    <a:lumMod val="95000"/>
                    <a:lumOff val="5000"/>
                  </a:schemeClr>
                </a:solidFill>
                <a:latin typeface="Calibri" panose="020F0502020204030204" pitchFamily="34" charset="0"/>
                <a:cs typeface="Calibri" panose="020F0502020204030204" pitchFamily="34" charset="0"/>
              </a:rPr>
              <a:t>Awareness and understanding are still growing</a:t>
            </a:r>
          </a:p>
        </p:txBody>
      </p:sp>
      <p:sp>
        <p:nvSpPr>
          <p:cNvPr id="19" name="Content Placeholder 2">
            <a:extLst>
              <a:ext uri="{FF2B5EF4-FFF2-40B4-BE49-F238E27FC236}">
                <a16:creationId xmlns:a16="http://schemas.microsoft.com/office/drawing/2014/main" id="{BE5BAB41-4B76-9F41-8AFF-48929EC65BAA}"/>
              </a:ext>
            </a:extLst>
          </p:cNvPr>
          <p:cNvSpPr txBox="1">
            <a:spLocks/>
          </p:cNvSpPr>
          <p:nvPr/>
        </p:nvSpPr>
        <p:spPr>
          <a:xfrm>
            <a:off x="1105519" y="2307336"/>
            <a:ext cx="5372311" cy="84051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i="1" dirty="0">
                <a:solidFill>
                  <a:srgbClr val="4B9847"/>
                </a:solidFill>
                <a:latin typeface="Minion Pro" panose="02040503050201020203" pitchFamily="18" charset="0"/>
                <a:cs typeface="Calibri" panose="020F0502020204030204" pitchFamily="34" charset="0"/>
              </a:rPr>
              <a:t>Rates may be higher than estimated because of:</a:t>
            </a:r>
          </a:p>
        </p:txBody>
      </p:sp>
    </p:spTree>
    <p:extLst>
      <p:ext uri="{BB962C8B-B14F-4D97-AF65-F5344CB8AC3E}">
        <p14:creationId xmlns:p14="http://schemas.microsoft.com/office/powerpoint/2010/main" val="220298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61A0B23C-CF24-5043-BEDE-43512E06A5CE}"/>
              </a:ext>
            </a:extLst>
          </p:cNvPr>
          <p:cNvSpPr/>
          <p:nvPr/>
        </p:nvSpPr>
        <p:spPr>
          <a:xfrm>
            <a:off x="7103501" y="2182368"/>
            <a:ext cx="5096863" cy="4675631"/>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2" name="Rounded Rectangle 1">
            <a:extLst>
              <a:ext uri="{FF2B5EF4-FFF2-40B4-BE49-F238E27FC236}">
                <a16:creationId xmlns:a16="http://schemas.microsoft.com/office/drawing/2014/main" id="{E639E86A-974D-2E4A-A39D-AB7D6C1ECAF1}"/>
              </a:ext>
            </a:extLst>
          </p:cNvPr>
          <p:cNvSpPr/>
          <p:nvPr/>
        </p:nvSpPr>
        <p:spPr>
          <a:xfrm>
            <a:off x="6308835" y="3080899"/>
            <a:ext cx="6387833" cy="2133600"/>
          </a:xfrm>
          <a:prstGeom prst="roundRect">
            <a:avLst>
              <a:gd name="adj" fmla="val 5556"/>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A503785-B456-544C-AE6A-0362689EC149}"/>
              </a:ext>
            </a:extLst>
          </p:cNvPr>
          <p:cNvSpPr txBox="1"/>
          <p:nvPr/>
        </p:nvSpPr>
        <p:spPr>
          <a:xfrm>
            <a:off x="6869779" y="4282242"/>
            <a:ext cx="4506242" cy="671851"/>
          </a:xfrm>
          <a:prstGeom prst="rect">
            <a:avLst/>
          </a:prstGeom>
          <a:noFill/>
        </p:spPr>
        <p:txBody>
          <a:bodyPr wrap="square" rtlCol="0">
            <a:spAutoFit/>
          </a:bodyPr>
          <a:lstStyle/>
          <a:p>
            <a:pPr>
              <a:lnSpc>
                <a:spcPct val="150000"/>
              </a:lnSpc>
            </a:pPr>
            <a:r>
              <a:rPr lang="en-ID" sz="2800" dirty="0">
                <a:solidFill>
                  <a:schemeClr val="bg1"/>
                </a:solidFill>
                <a:latin typeface="Calibri" panose="020F0502020204030204" pitchFamily="34" charset="0"/>
                <a:cs typeface="Calibri" panose="020F0502020204030204" pitchFamily="34" charset="0"/>
              </a:rPr>
              <a:t>Canadian dollars</a:t>
            </a:r>
          </a:p>
        </p:txBody>
      </p:sp>
      <p:sp>
        <p:nvSpPr>
          <p:cNvPr id="22" name="TextBox 21">
            <a:extLst>
              <a:ext uri="{FF2B5EF4-FFF2-40B4-BE49-F238E27FC236}">
                <a16:creationId xmlns:a16="http://schemas.microsoft.com/office/drawing/2014/main" id="{A7D8A9DC-70BE-FF44-A9D6-8D06BC9B71C2}"/>
              </a:ext>
            </a:extLst>
          </p:cNvPr>
          <p:cNvSpPr txBox="1"/>
          <p:nvPr/>
        </p:nvSpPr>
        <p:spPr>
          <a:xfrm>
            <a:off x="695841" y="647216"/>
            <a:ext cx="7202326"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Investment in FASD</a:t>
            </a:r>
          </a:p>
        </p:txBody>
      </p:sp>
      <p:sp>
        <p:nvSpPr>
          <p:cNvPr id="23" name="TextBox 22">
            <a:extLst>
              <a:ext uri="{FF2B5EF4-FFF2-40B4-BE49-F238E27FC236}">
                <a16:creationId xmlns:a16="http://schemas.microsoft.com/office/drawing/2014/main" id="{B6B71DD6-3940-564C-9E56-C2C8B6D6831B}"/>
              </a:ext>
            </a:extLst>
          </p:cNvPr>
          <p:cNvSpPr txBox="1"/>
          <p:nvPr/>
        </p:nvSpPr>
        <p:spPr>
          <a:xfrm>
            <a:off x="6797503" y="3686034"/>
            <a:ext cx="5096863"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$9.7 billion/year</a:t>
            </a:r>
          </a:p>
        </p:txBody>
      </p:sp>
      <p:graphicFrame>
        <p:nvGraphicFramePr>
          <p:cNvPr id="37" name="Content Placeholder 4">
            <a:extLst>
              <a:ext uri="{FF2B5EF4-FFF2-40B4-BE49-F238E27FC236}">
                <a16:creationId xmlns:a16="http://schemas.microsoft.com/office/drawing/2014/main" id="{F07ABA40-628A-A744-B72E-4AD24D533536}"/>
              </a:ext>
            </a:extLst>
          </p:cNvPr>
          <p:cNvGraphicFramePr>
            <a:graphicFrameLocks/>
          </p:cNvGraphicFramePr>
          <p:nvPr>
            <p:extLst>
              <p:ext uri="{D42A27DB-BD31-4B8C-83A1-F6EECF244321}">
                <p14:modId xmlns:p14="http://schemas.microsoft.com/office/powerpoint/2010/main" val="1598163910"/>
              </p:ext>
            </p:extLst>
          </p:nvPr>
        </p:nvGraphicFramePr>
        <p:xfrm>
          <a:off x="297634" y="1570546"/>
          <a:ext cx="6805867" cy="4983895"/>
        </p:xfrm>
        <a:graphic>
          <a:graphicData uri="http://schemas.openxmlformats.org/drawingml/2006/chart">
            <c:chart xmlns:c="http://schemas.openxmlformats.org/drawingml/2006/chart" xmlns:r="http://schemas.openxmlformats.org/officeDocument/2006/relationships" r:id="rId3"/>
          </a:graphicData>
        </a:graphic>
      </p:graphicFrame>
      <p:sp>
        <p:nvSpPr>
          <p:cNvPr id="38" name="TextBox 37">
            <a:extLst>
              <a:ext uri="{FF2B5EF4-FFF2-40B4-BE49-F238E27FC236}">
                <a16:creationId xmlns:a16="http://schemas.microsoft.com/office/drawing/2014/main" id="{815CD9EB-C974-DB41-BEB9-7163012C9B8A}"/>
              </a:ext>
            </a:extLst>
          </p:cNvPr>
          <p:cNvSpPr txBox="1"/>
          <p:nvPr/>
        </p:nvSpPr>
        <p:spPr>
          <a:xfrm>
            <a:off x="6869779" y="3157979"/>
            <a:ext cx="4506242" cy="671851"/>
          </a:xfrm>
          <a:prstGeom prst="rect">
            <a:avLst/>
          </a:prstGeom>
          <a:noFill/>
        </p:spPr>
        <p:txBody>
          <a:bodyPr wrap="square" rtlCol="0">
            <a:spAutoFit/>
          </a:bodyPr>
          <a:lstStyle/>
          <a:p>
            <a:pPr>
              <a:lnSpc>
                <a:spcPct val="150000"/>
              </a:lnSpc>
            </a:pPr>
            <a:r>
              <a:rPr lang="en-ID" sz="2800" dirty="0">
                <a:solidFill>
                  <a:schemeClr val="bg1"/>
                </a:solidFill>
                <a:latin typeface="Calibri" panose="020F0502020204030204" pitchFamily="34" charset="0"/>
                <a:cs typeface="Calibri" panose="020F0502020204030204" pitchFamily="34" charset="0"/>
              </a:rPr>
              <a:t>Total Investment</a:t>
            </a:r>
          </a:p>
        </p:txBody>
      </p:sp>
    </p:spTree>
    <p:extLst>
      <p:ext uri="{BB962C8B-B14F-4D97-AF65-F5344CB8AC3E}">
        <p14:creationId xmlns:p14="http://schemas.microsoft.com/office/powerpoint/2010/main" val="14642877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61729" y="1499666"/>
            <a:ext cx="4286847" cy="2585323"/>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Alcohol </a:t>
            </a:r>
          </a:p>
          <a:p>
            <a:r>
              <a:rPr lang="en-US" sz="5400" dirty="0">
                <a:solidFill>
                  <a:srgbClr val="3C9DB8"/>
                </a:solidFill>
                <a:latin typeface="Minion Pro" panose="02040503050201020203" pitchFamily="18" charset="0"/>
              </a:rPr>
              <a:t>and Fetal Development</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17</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a:extLst>
              <a:ext uri="{FF2B5EF4-FFF2-40B4-BE49-F238E27FC236}">
                <a16:creationId xmlns:a16="http://schemas.microsoft.com/office/drawing/2014/main" id="{23BD31F7-FCA4-F443-8AE3-D0EBC86FC26F}"/>
              </a:ext>
            </a:extLst>
          </p:cNvPr>
          <p:cNvPicPr>
            <a:picLocks noGrp="1" noChangeAspect="1"/>
          </p:cNvPicPr>
          <p:nvPr>
            <p:ph type="pic" sz="quarter" idx="14"/>
          </p:nvPr>
        </p:nvPicPr>
        <p:blipFill>
          <a:blip r:embed="rId3"/>
          <a:srcRect l="14403" r="14403"/>
          <a:stretch/>
        </p:blipFill>
        <p:spPr>
          <a:xfrm>
            <a:off x="6192083" y="338819"/>
            <a:ext cx="4185467" cy="6061981"/>
          </a:xfrm>
          <a:noFill/>
        </p:spPr>
      </p:pic>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4196199"/>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503421" y="257864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44866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5383112" y="455523"/>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F039B68D-F53A-CD4F-B4CB-E2770258325A}"/>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2</a:t>
            </a:r>
          </a:p>
        </p:txBody>
      </p:sp>
    </p:spTree>
    <p:extLst>
      <p:ext uri="{BB962C8B-B14F-4D97-AF65-F5344CB8AC3E}">
        <p14:creationId xmlns:p14="http://schemas.microsoft.com/office/powerpoint/2010/main" val="936658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D5B52BA-6BCB-8544-B533-1F10C3F4F677}"/>
              </a:ext>
            </a:extLst>
          </p:cNvPr>
          <p:cNvSpPr/>
          <p:nvPr/>
        </p:nvSpPr>
        <p:spPr>
          <a:xfrm>
            <a:off x="8500795" y="3669176"/>
            <a:ext cx="558241" cy="3197284"/>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8905204" y="2284083"/>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367DCA0-5EC1-F84D-8984-910AA21B4DA4}"/>
              </a:ext>
            </a:extLst>
          </p:cNvPr>
          <p:cNvSpPr txBox="1"/>
          <p:nvPr/>
        </p:nvSpPr>
        <p:spPr>
          <a:xfrm>
            <a:off x="1422703" y="2077335"/>
            <a:ext cx="6718545" cy="335906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Alcohol is a </a:t>
            </a:r>
            <a:r>
              <a:rPr lang="en-CA" sz="2400" b="1" dirty="0">
                <a:solidFill>
                  <a:schemeClr val="tx1">
                    <a:lumMod val="95000"/>
                    <a:lumOff val="5000"/>
                  </a:schemeClr>
                </a:solidFill>
                <a:latin typeface="Calibri" panose="020F0502020204030204" pitchFamily="34" charset="0"/>
                <a:cs typeface="Calibri" panose="020F0502020204030204" pitchFamily="34" charset="0"/>
              </a:rPr>
              <a:t>teratogen</a:t>
            </a:r>
            <a:r>
              <a:rPr lang="en-CA" sz="2400" dirty="0">
                <a:solidFill>
                  <a:schemeClr val="tx1">
                    <a:lumMod val="95000"/>
                    <a:lumOff val="5000"/>
                  </a:schemeClr>
                </a:solidFill>
                <a:latin typeface="Calibri" panose="020F0502020204030204" pitchFamily="34" charset="0"/>
                <a:cs typeface="Calibri" panose="020F0502020204030204" pitchFamily="34" charset="0"/>
              </a:rPr>
              <a:t> that can affect fetal development.</a:t>
            </a:r>
            <a:endParaRPr lang="en-CA" sz="2400" b="1"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Nutrients and oxygen pass from the pregnant person to the fetus through the bloodstream.</a:t>
            </a:r>
          </a:p>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Alcohol crosses the placenta and enters the fetal system.</a:t>
            </a:r>
          </a:p>
        </p:txBody>
      </p:sp>
      <p:sp>
        <p:nvSpPr>
          <p:cNvPr id="8" name="Triangle 7">
            <a:extLst>
              <a:ext uri="{FF2B5EF4-FFF2-40B4-BE49-F238E27FC236}">
                <a16:creationId xmlns:a16="http://schemas.microsoft.com/office/drawing/2014/main" id="{051D6653-A480-6D49-A227-222ECBCB8ADC}"/>
              </a:ext>
            </a:extLst>
          </p:cNvPr>
          <p:cNvSpPr/>
          <p:nvPr/>
        </p:nvSpPr>
        <p:spPr>
          <a:xfrm rot="4500000">
            <a:off x="7355095" y="629058"/>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EC833328-3DA0-4449-BFA7-AF2B845F235E}"/>
              </a:ext>
            </a:extLst>
          </p:cNvPr>
          <p:cNvSpPr/>
          <p:nvPr/>
        </p:nvSpPr>
        <p:spPr>
          <a:xfrm rot="2700000">
            <a:off x="10738281" y="2603523"/>
            <a:ext cx="134914" cy="11630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CBA58520-7C10-C44B-AE9D-19ED555E001D}"/>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A0B5A080-B742-FD41-8CC9-BE8E6BF13B8D}"/>
              </a:ext>
            </a:extLst>
          </p:cNvPr>
          <p:cNvSpPr/>
          <p:nvPr/>
        </p:nvSpPr>
        <p:spPr>
          <a:xfrm rot="18092652">
            <a:off x="10765406" y="779561"/>
            <a:ext cx="146568" cy="12635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5D14B405-FD8F-914D-9A37-F5D858C05B9E}"/>
              </a:ext>
            </a:extLst>
          </p:cNvPr>
          <p:cNvSpPr/>
          <p:nvPr/>
        </p:nvSpPr>
        <p:spPr>
          <a:xfrm rot="1813063">
            <a:off x="9301628" y="6388287"/>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8045B67F-4CBE-BF48-BC39-F72B4C002E47}"/>
              </a:ext>
            </a:extLst>
          </p:cNvPr>
          <p:cNvSpPr/>
          <p:nvPr/>
        </p:nvSpPr>
        <p:spPr>
          <a:xfrm>
            <a:off x="951220" y="3122055"/>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C7B1971C-7D56-594C-A005-11B408E2FF67}"/>
              </a:ext>
            </a:extLst>
          </p:cNvPr>
          <p:cNvPicPr>
            <a:picLocks noGrp="1" noChangeAspect="1"/>
          </p:cNvPicPr>
          <p:nvPr>
            <p:ph type="pic" sz="quarter" idx="10"/>
          </p:nvPr>
        </p:nvPicPr>
        <p:blipFill>
          <a:blip r:embed="rId3"/>
          <a:srcRect/>
          <a:stretch/>
        </p:blipFill>
        <p:spPr>
          <a:xfrm>
            <a:off x="8246976" y="1580456"/>
            <a:ext cx="3411538" cy="3411538"/>
          </a:xfrm>
        </p:spPr>
      </p:pic>
      <p:sp>
        <p:nvSpPr>
          <p:cNvPr id="15" name="TextBox 14">
            <a:extLst>
              <a:ext uri="{FF2B5EF4-FFF2-40B4-BE49-F238E27FC236}">
                <a16:creationId xmlns:a16="http://schemas.microsoft.com/office/drawing/2014/main" id="{1802A176-518E-D645-8FEB-499E8797B244}"/>
              </a:ext>
            </a:extLst>
          </p:cNvPr>
          <p:cNvSpPr txBox="1"/>
          <p:nvPr/>
        </p:nvSpPr>
        <p:spPr>
          <a:xfrm>
            <a:off x="1357662" y="1023284"/>
            <a:ext cx="7369390"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Alcohol Use &amp; Pregnancy</a:t>
            </a:r>
          </a:p>
        </p:txBody>
      </p:sp>
    </p:spTree>
    <p:extLst>
      <p:ext uri="{BB962C8B-B14F-4D97-AF65-F5344CB8AC3E}">
        <p14:creationId xmlns:p14="http://schemas.microsoft.com/office/powerpoint/2010/main" val="26794312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a:extLst>
              <a:ext uri="{FF2B5EF4-FFF2-40B4-BE49-F238E27FC236}">
                <a16:creationId xmlns:a16="http://schemas.microsoft.com/office/drawing/2014/main" id="{6217F9F3-534D-604F-A22A-5647D4050AD4}"/>
              </a:ext>
            </a:extLst>
          </p:cNvPr>
          <p:cNvSpPr/>
          <p:nvPr/>
        </p:nvSpPr>
        <p:spPr>
          <a:xfrm rot="10800000">
            <a:off x="8219" y="0"/>
            <a:ext cx="12183779" cy="68580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6AFA0A8B-320D-1A43-BB09-0366EEDAAFA9}"/>
              </a:ext>
            </a:extLst>
          </p:cNvPr>
          <p:cNvCxnSpPr>
            <a:cxnSpLocks/>
          </p:cNvCxnSpPr>
          <p:nvPr/>
        </p:nvCxnSpPr>
        <p:spPr>
          <a:xfrm>
            <a:off x="544010" y="4818975"/>
            <a:ext cx="11019099" cy="15480"/>
          </a:xfrm>
          <a:prstGeom prst="straightConnector1">
            <a:avLst/>
          </a:prstGeom>
          <a:ln w="41275">
            <a:solidFill>
              <a:srgbClr val="364DA1"/>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DF0D5974-E0CE-414D-B1DA-50DEC5F210C5}"/>
              </a:ext>
            </a:extLst>
          </p:cNvPr>
          <p:cNvSpPr/>
          <p:nvPr/>
        </p:nvSpPr>
        <p:spPr>
          <a:xfrm rot="5400000" flipH="1">
            <a:off x="718696" y="502851"/>
            <a:ext cx="45719" cy="1483111"/>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6FDE3E4-5B41-2B42-9603-7C7A5E089965}"/>
              </a:ext>
            </a:extLst>
          </p:cNvPr>
          <p:cNvSpPr txBox="1"/>
          <p:nvPr/>
        </p:nvSpPr>
        <p:spPr>
          <a:xfrm>
            <a:off x="875608" y="5197491"/>
            <a:ext cx="1473993" cy="523220"/>
          </a:xfrm>
          <a:prstGeom prst="rect">
            <a:avLst/>
          </a:prstGeom>
          <a:noFill/>
        </p:spPr>
        <p:txBody>
          <a:bodyPr wrap="none" rtlCol="0">
            <a:spAutoFit/>
          </a:bodyPr>
          <a:lstStyle/>
          <a:p>
            <a:r>
              <a:rPr lang="en-US" sz="2800" b="1" dirty="0">
                <a:solidFill>
                  <a:srgbClr val="364DA1"/>
                </a:solidFill>
                <a:latin typeface="Calibri" panose="020F0502020204030204" pitchFamily="34" charset="0"/>
                <a:cs typeface="Calibri" panose="020F0502020204030204" pitchFamily="34" charset="0"/>
              </a:rPr>
              <a:t>1</a:t>
            </a:r>
            <a:r>
              <a:rPr lang="en-US" sz="2800" b="1" baseline="30000" dirty="0">
                <a:solidFill>
                  <a:srgbClr val="364DA1"/>
                </a:solidFill>
                <a:latin typeface="Calibri" panose="020F0502020204030204" pitchFamily="34" charset="0"/>
                <a:cs typeface="Calibri" panose="020F0502020204030204" pitchFamily="34" charset="0"/>
              </a:rPr>
              <a:t>st</a:t>
            </a:r>
            <a:r>
              <a:rPr lang="en-US" sz="2800" b="1" dirty="0">
                <a:solidFill>
                  <a:srgbClr val="364DA1"/>
                </a:solidFill>
                <a:latin typeface="Calibri" panose="020F0502020204030204" pitchFamily="34" charset="0"/>
                <a:cs typeface="Calibri" panose="020F0502020204030204" pitchFamily="34" charset="0"/>
              </a:rPr>
              <a:t> Week</a:t>
            </a:r>
          </a:p>
        </p:txBody>
      </p:sp>
      <p:sp>
        <p:nvSpPr>
          <p:cNvPr id="16" name="TextBox 15">
            <a:extLst>
              <a:ext uri="{FF2B5EF4-FFF2-40B4-BE49-F238E27FC236}">
                <a16:creationId xmlns:a16="http://schemas.microsoft.com/office/drawing/2014/main" id="{753C9520-62B6-C844-9AC7-4D7B94FA8813}"/>
              </a:ext>
            </a:extLst>
          </p:cNvPr>
          <p:cNvSpPr txBox="1"/>
          <p:nvPr/>
        </p:nvSpPr>
        <p:spPr>
          <a:xfrm>
            <a:off x="1951647" y="3363772"/>
            <a:ext cx="2965555" cy="64633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gn="ctr">
              <a:lnSpc>
                <a:spcPct val="100000"/>
              </a:lnSpc>
            </a:pPr>
            <a:r>
              <a:rPr lang="en-CA" sz="1800" dirty="0">
                <a:solidFill>
                  <a:schemeClr val="tx1">
                    <a:lumMod val="95000"/>
                    <a:lumOff val="5000"/>
                  </a:schemeClr>
                </a:solidFill>
                <a:latin typeface="Calibri" panose="020F0502020204030204" pitchFamily="34" charset="0"/>
                <a:cs typeface="Calibri" panose="020F0502020204030204" pitchFamily="34" charset="0"/>
              </a:rPr>
              <a:t>Head and tail distinguishable</a:t>
            </a:r>
          </a:p>
          <a:p>
            <a:pPr algn="ctr">
              <a:lnSpc>
                <a:spcPct val="100000"/>
              </a:lnSpc>
            </a:pPr>
            <a:r>
              <a:rPr lang="en-CA" sz="1800" dirty="0">
                <a:solidFill>
                  <a:schemeClr val="tx1">
                    <a:lumMod val="95000"/>
                    <a:lumOff val="5000"/>
                  </a:schemeClr>
                </a:solidFill>
                <a:latin typeface="Calibri" panose="020F0502020204030204" pitchFamily="34" charset="0"/>
                <a:cs typeface="Calibri" panose="020F0502020204030204" pitchFamily="34" charset="0"/>
              </a:rPr>
              <a:t>Brain begins to form</a:t>
            </a:r>
          </a:p>
        </p:txBody>
      </p:sp>
      <p:sp>
        <p:nvSpPr>
          <p:cNvPr id="19" name="TextBox 18">
            <a:extLst>
              <a:ext uri="{FF2B5EF4-FFF2-40B4-BE49-F238E27FC236}">
                <a16:creationId xmlns:a16="http://schemas.microsoft.com/office/drawing/2014/main" id="{516131DB-DA3B-7749-A3FA-44A61287FF55}"/>
              </a:ext>
            </a:extLst>
          </p:cNvPr>
          <p:cNvSpPr txBox="1"/>
          <p:nvPr/>
        </p:nvSpPr>
        <p:spPr>
          <a:xfrm>
            <a:off x="1433199" y="604803"/>
            <a:ext cx="10129910"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Understanding Fetal Development</a:t>
            </a:r>
          </a:p>
        </p:txBody>
      </p:sp>
      <p:sp>
        <p:nvSpPr>
          <p:cNvPr id="3" name="Oval 2">
            <a:extLst>
              <a:ext uri="{FF2B5EF4-FFF2-40B4-BE49-F238E27FC236}">
                <a16:creationId xmlns:a16="http://schemas.microsoft.com/office/drawing/2014/main" id="{4B328C0C-01D4-9645-A242-249945FB6023}"/>
              </a:ext>
            </a:extLst>
          </p:cNvPr>
          <p:cNvSpPr/>
          <p:nvPr/>
        </p:nvSpPr>
        <p:spPr>
          <a:xfrm>
            <a:off x="1433198" y="4709498"/>
            <a:ext cx="228253" cy="228253"/>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Oval 25">
            <a:extLst>
              <a:ext uri="{FF2B5EF4-FFF2-40B4-BE49-F238E27FC236}">
                <a16:creationId xmlns:a16="http://schemas.microsoft.com/office/drawing/2014/main" id="{16CC1E7B-FE58-6740-A5A4-5B9C16962C39}"/>
              </a:ext>
            </a:extLst>
          </p:cNvPr>
          <p:cNvSpPr/>
          <p:nvPr/>
        </p:nvSpPr>
        <p:spPr>
          <a:xfrm>
            <a:off x="3320299" y="4709498"/>
            <a:ext cx="228253" cy="228253"/>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3" name="TextBox 32">
            <a:extLst>
              <a:ext uri="{FF2B5EF4-FFF2-40B4-BE49-F238E27FC236}">
                <a16:creationId xmlns:a16="http://schemas.microsoft.com/office/drawing/2014/main" id="{5BBF6CEA-F637-5F48-81CB-535EA3EA8191}"/>
              </a:ext>
            </a:extLst>
          </p:cNvPr>
          <p:cNvSpPr txBox="1"/>
          <p:nvPr/>
        </p:nvSpPr>
        <p:spPr>
          <a:xfrm>
            <a:off x="2234412" y="3940057"/>
            <a:ext cx="2400026" cy="769441"/>
          </a:xfrm>
          <a:prstGeom prst="rect">
            <a:avLst/>
          </a:prstGeom>
          <a:noFill/>
        </p:spPr>
        <p:txBody>
          <a:bodyPr wrap="square" rtlCol="0">
            <a:spAutoFit/>
          </a:bodyPr>
          <a:lstStyle/>
          <a:p>
            <a:pPr algn="ctr"/>
            <a:r>
              <a:rPr lang="en-US" sz="2800" b="1" dirty="0">
                <a:solidFill>
                  <a:srgbClr val="364DA1"/>
                </a:solidFill>
                <a:latin typeface="Calibri" panose="020F0502020204030204" pitchFamily="34" charset="0"/>
                <a:cs typeface="Calibri" panose="020F0502020204030204" pitchFamily="34" charset="0"/>
              </a:rPr>
              <a:t>3rd Week</a:t>
            </a:r>
          </a:p>
          <a:p>
            <a:pPr algn="ctr"/>
            <a:r>
              <a:rPr lang="en-US" sz="1600" b="1" dirty="0">
                <a:solidFill>
                  <a:srgbClr val="364DA1"/>
                </a:solidFill>
                <a:latin typeface="Calibri" panose="020F0502020204030204" pitchFamily="34" charset="0"/>
                <a:cs typeface="Calibri" panose="020F0502020204030204" pitchFamily="34" charset="0"/>
              </a:rPr>
              <a:t>(Day 17)</a:t>
            </a:r>
          </a:p>
        </p:txBody>
      </p:sp>
      <p:sp>
        <p:nvSpPr>
          <p:cNvPr id="34" name="TextBox 33">
            <a:extLst>
              <a:ext uri="{FF2B5EF4-FFF2-40B4-BE49-F238E27FC236}">
                <a16:creationId xmlns:a16="http://schemas.microsoft.com/office/drawing/2014/main" id="{1B0DF930-3401-AC4F-A4BA-458598960F9E}"/>
              </a:ext>
            </a:extLst>
          </p:cNvPr>
          <p:cNvSpPr txBox="1"/>
          <p:nvPr/>
        </p:nvSpPr>
        <p:spPr>
          <a:xfrm>
            <a:off x="4716561" y="5193097"/>
            <a:ext cx="1675395" cy="523220"/>
          </a:xfrm>
          <a:prstGeom prst="rect">
            <a:avLst/>
          </a:prstGeom>
          <a:noFill/>
        </p:spPr>
        <p:txBody>
          <a:bodyPr wrap="none" rtlCol="0">
            <a:spAutoFit/>
          </a:bodyPr>
          <a:lstStyle/>
          <a:p>
            <a:r>
              <a:rPr lang="en-US" sz="2800" b="1" dirty="0">
                <a:solidFill>
                  <a:srgbClr val="364DA1"/>
                </a:solidFill>
                <a:latin typeface="Calibri" panose="020F0502020204030204" pitchFamily="34" charset="0"/>
                <a:cs typeface="Calibri" panose="020F0502020204030204" pitchFamily="34" charset="0"/>
              </a:rPr>
              <a:t>Day 22-32</a:t>
            </a:r>
          </a:p>
        </p:txBody>
      </p:sp>
      <p:sp>
        <p:nvSpPr>
          <p:cNvPr id="35" name="Oval 34">
            <a:extLst>
              <a:ext uri="{FF2B5EF4-FFF2-40B4-BE49-F238E27FC236}">
                <a16:creationId xmlns:a16="http://schemas.microsoft.com/office/drawing/2014/main" id="{813FF4F2-DC95-AB4B-B1B9-200BBB4B2E8C}"/>
              </a:ext>
            </a:extLst>
          </p:cNvPr>
          <p:cNvSpPr/>
          <p:nvPr/>
        </p:nvSpPr>
        <p:spPr>
          <a:xfrm>
            <a:off x="5274151" y="4705104"/>
            <a:ext cx="228253" cy="228253"/>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6" name="TextBox 35">
            <a:extLst>
              <a:ext uri="{FF2B5EF4-FFF2-40B4-BE49-F238E27FC236}">
                <a16:creationId xmlns:a16="http://schemas.microsoft.com/office/drawing/2014/main" id="{1FC2C65E-835E-124E-A10C-1F4F13D742AD}"/>
              </a:ext>
            </a:extLst>
          </p:cNvPr>
          <p:cNvSpPr txBox="1"/>
          <p:nvPr/>
        </p:nvSpPr>
        <p:spPr>
          <a:xfrm>
            <a:off x="4284745" y="5736893"/>
            <a:ext cx="2435318" cy="64633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gn="ctr">
              <a:lnSpc>
                <a:spcPct val="100000"/>
              </a:lnSpc>
            </a:pPr>
            <a:r>
              <a:rPr lang="en-CA" sz="1800" dirty="0">
                <a:solidFill>
                  <a:schemeClr val="tx1">
                    <a:lumMod val="95000"/>
                    <a:lumOff val="5000"/>
                  </a:schemeClr>
                </a:solidFill>
                <a:latin typeface="Calibri" panose="020F0502020204030204" pitchFamily="34" charset="0"/>
                <a:cs typeface="Calibri" panose="020F0502020204030204" pitchFamily="34" charset="0"/>
              </a:rPr>
              <a:t>Head and tail curve towards each other</a:t>
            </a:r>
          </a:p>
        </p:txBody>
      </p:sp>
      <p:sp>
        <p:nvSpPr>
          <p:cNvPr id="37" name="TextBox 36">
            <a:extLst>
              <a:ext uri="{FF2B5EF4-FFF2-40B4-BE49-F238E27FC236}">
                <a16:creationId xmlns:a16="http://schemas.microsoft.com/office/drawing/2014/main" id="{00C93F01-0458-8C45-81AA-6DABF2206692}"/>
              </a:ext>
            </a:extLst>
          </p:cNvPr>
          <p:cNvSpPr txBox="1"/>
          <p:nvPr/>
        </p:nvSpPr>
        <p:spPr>
          <a:xfrm>
            <a:off x="6413789" y="3460957"/>
            <a:ext cx="2965555" cy="369332"/>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gn="ctr">
              <a:lnSpc>
                <a:spcPct val="100000"/>
              </a:lnSpc>
            </a:pPr>
            <a:r>
              <a:rPr lang="en-CA" sz="1800" dirty="0">
                <a:solidFill>
                  <a:schemeClr val="tx1">
                    <a:lumMod val="95000"/>
                    <a:lumOff val="5000"/>
                  </a:schemeClr>
                </a:solidFill>
                <a:latin typeface="Calibri" panose="020F0502020204030204" pitchFamily="34" charset="0"/>
                <a:cs typeface="Calibri" panose="020F0502020204030204" pitchFamily="34" charset="0"/>
              </a:rPr>
              <a:t>Distinct human appearance</a:t>
            </a:r>
          </a:p>
        </p:txBody>
      </p:sp>
      <p:sp>
        <p:nvSpPr>
          <p:cNvPr id="38" name="Oval 37">
            <a:extLst>
              <a:ext uri="{FF2B5EF4-FFF2-40B4-BE49-F238E27FC236}">
                <a16:creationId xmlns:a16="http://schemas.microsoft.com/office/drawing/2014/main" id="{AE9724ED-7E12-324E-9012-217E17CDDD66}"/>
              </a:ext>
            </a:extLst>
          </p:cNvPr>
          <p:cNvSpPr/>
          <p:nvPr/>
        </p:nvSpPr>
        <p:spPr>
          <a:xfrm>
            <a:off x="7782441" y="4709498"/>
            <a:ext cx="228253" cy="228253"/>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9" name="TextBox 38">
            <a:extLst>
              <a:ext uri="{FF2B5EF4-FFF2-40B4-BE49-F238E27FC236}">
                <a16:creationId xmlns:a16="http://schemas.microsoft.com/office/drawing/2014/main" id="{0AB69BCF-9EF6-944C-A12A-6E27877A8E51}"/>
              </a:ext>
            </a:extLst>
          </p:cNvPr>
          <p:cNvSpPr txBox="1"/>
          <p:nvPr/>
        </p:nvSpPr>
        <p:spPr>
          <a:xfrm>
            <a:off x="6696554" y="3940057"/>
            <a:ext cx="2400026" cy="769441"/>
          </a:xfrm>
          <a:prstGeom prst="rect">
            <a:avLst/>
          </a:prstGeom>
          <a:noFill/>
        </p:spPr>
        <p:txBody>
          <a:bodyPr wrap="square" rtlCol="0">
            <a:spAutoFit/>
          </a:bodyPr>
          <a:lstStyle/>
          <a:p>
            <a:pPr algn="ctr"/>
            <a:r>
              <a:rPr lang="en-US" sz="2800" b="1" dirty="0">
                <a:solidFill>
                  <a:srgbClr val="364DA1"/>
                </a:solidFill>
                <a:latin typeface="Calibri" panose="020F0502020204030204" pitchFamily="34" charset="0"/>
                <a:cs typeface="Calibri" panose="020F0502020204030204" pitchFamily="34" charset="0"/>
              </a:rPr>
              <a:t>6th Week</a:t>
            </a:r>
          </a:p>
          <a:p>
            <a:pPr algn="ctr"/>
            <a:r>
              <a:rPr lang="en-US" sz="1600" b="1" dirty="0">
                <a:solidFill>
                  <a:srgbClr val="364DA1"/>
                </a:solidFill>
                <a:latin typeface="Calibri" panose="020F0502020204030204" pitchFamily="34" charset="0"/>
                <a:cs typeface="Calibri" panose="020F0502020204030204" pitchFamily="34" charset="0"/>
              </a:rPr>
              <a:t>(42 days)</a:t>
            </a:r>
          </a:p>
        </p:txBody>
      </p:sp>
      <p:sp>
        <p:nvSpPr>
          <p:cNvPr id="40" name="TextBox 39">
            <a:extLst>
              <a:ext uri="{FF2B5EF4-FFF2-40B4-BE49-F238E27FC236}">
                <a16:creationId xmlns:a16="http://schemas.microsoft.com/office/drawing/2014/main" id="{0EEE9028-1955-704F-9536-E0C40C0C5B9A}"/>
              </a:ext>
            </a:extLst>
          </p:cNvPr>
          <p:cNvSpPr txBox="1"/>
          <p:nvPr/>
        </p:nvSpPr>
        <p:spPr>
          <a:xfrm>
            <a:off x="9487174" y="5197491"/>
            <a:ext cx="1508746" cy="523220"/>
          </a:xfrm>
          <a:prstGeom prst="rect">
            <a:avLst/>
          </a:prstGeom>
          <a:noFill/>
        </p:spPr>
        <p:txBody>
          <a:bodyPr wrap="none" rtlCol="0">
            <a:spAutoFit/>
          </a:bodyPr>
          <a:lstStyle/>
          <a:p>
            <a:r>
              <a:rPr lang="en-US" sz="2800" b="1" dirty="0">
                <a:solidFill>
                  <a:srgbClr val="364DA1"/>
                </a:solidFill>
                <a:latin typeface="Calibri" panose="020F0502020204030204" pitchFamily="34" charset="0"/>
                <a:cs typeface="Calibri" panose="020F0502020204030204" pitchFamily="34" charset="0"/>
              </a:rPr>
              <a:t>8</a:t>
            </a:r>
            <a:r>
              <a:rPr lang="en-US" sz="2800" b="1" baseline="30000" dirty="0">
                <a:solidFill>
                  <a:srgbClr val="364DA1"/>
                </a:solidFill>
                <a:latin typeface="Calibri" panose="020F0502020204030204" pitchFamily="34" charset="0"/>
                <a:cs typeface="Calibri" panose="020F0502020204030204" pitchFamily="34" charset="0"/>
              </a:rPr>
              <a:t>th</a:t>
            </a:r>
            <a:r>
              <a:rPr lang="en-US" sz="2800" b="1" dirty="0">
                <a:solidFill>
                  <a:srgbClr val="364DA1"/>
                </a:solidFill>
                <a:latin typeface="Calibri" panose="020F0502020204030204" pitchFamily="34" charset="0"/>
                <a:cs typeface="Calibri" panose="020F0502020204030204" pitchFamily="34" charset="0"/>
              </a:rPr>
              <a:t> Week</a:t>
            </a:r>
          </a:p>
        </p:txBody>
      </p:sp>
      <p:sp>
        <p:nvSpPr>
          <p:cNvPr id="41" name="Oval 40">
            <a:extLst>
              <a:ext uri="{FF2B5EF4-FFF2-40B4-BE49-F238E27FC236}">
                <a16:creationId xmlns:a16="http://schemas.microsoft.com/office/drawing/2014/main" id="{3A54B844-F542-2942-992F-0B650FF90555}"/>
              </a:ext>
            </a:extLst>
          </p:cNvPr>
          <p:cNvSpPr/>
          <p:nvPr/>
        </p:nvSpPr>
        <p:spPr>
          <a:xfrm>
            <a:off x="10044764" y="4709498"/>
            <a:ext cx="228253" cy="228253"/>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Rectangle 9">
            <a:extLst>
              <a:ext uri="{FF2B5EF4-FFF2-40B4-BE49-F238E27FC236}">
                <a16:creationId xmlns:a16="http://schemas.microsoft.com/office/drawing/2014/main" id="{89C2C7E7-9DB1-4841-84C5-9B5222C79E22}"/>
              </a:ext>
            </a:extLst>
          </p:cNvPr>
          <p:cNvSpPr/>
          <p:nvPr/>
        </p:nvSpPr>
        <p:spPr>
          <a:xfrm>
            <a:off x="1483111" y="1425101"/>
            <a:ext cx="4312399" cy="523220"/>
          </a:xfrm>
          <a:prstGeom prst="rect">
            <a:avLst/>
          </a:prstGeom>
        </p:spPr>
        <p:txBody>
          <a:bodyPr wrap="none">
            <a:spAutoFit/>
          </a:bodyPr>
          <a:lstStyle/>
          <a:p>
            <a:r>
              <a:rPr lang="en-CA" sz="2800" i="1" dirty="0">
                <a:solidFill>
                  <a:srgbClr val="4B9847"/>
                </a:solidFill>
                <a:latin typeface="Minion Pro" panose="02040503050201020203" pitchFamily="18" charset="0"/>
              </a:rPr>
              <a:t>Embryo Stage = First 8 weeks</a:t>
            </a:r>
            <a:endParaRPr lang="en-CA" sz="2800" i="1" dirty="0">
              <a:solidFill>
                <a:srgbClr val="4B9847"/>
              </a:solidFill>
              <a:latin typeface="Minion Pro" panose="02040503050201020203" pitchFamily="18" charset="0"/>
              <a:cs typeface="Calibri"/>
            </a:endParaRPr>
          </a:p>
        </p:txBody>
      </p:sp>
    </p:spTree>
    <p:extLst>
      <p:ext uri="{BB962C8B-B14F-4D97-AF65-F5344CB8AC3E}">
        <p14:creationId xmlns:p14="http://schemas.microsoft.com/office/powerpoint/2010/main" val="93404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57A16A2E-7128-4D43-8BF4-5B7EAD7A62CA}"/>
              </a:ext>
            </a:extLst>
          </p:cNvPr>
          <p:cNvSpPr/>
          <p:nvPr/>
        </p:nvSpPr>
        <p:spPr>
          <a:xfrm>
            <a:off x="1698169" y="1495270"/>
            <a:ext cx="8894619" cy="384047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6AB8686-10B8-4B44-94A2-B79D965CE613}"/>
              </a:ext>
            </a:extLst>
          </p:cNvPr>
          <p:cNvSpPr txBox="1"/>
          <p:nvPr/>
        </p:nvSpPr>
        <p:spPr>
          <a:xfrm>
            <a:off x="1698169" y="2451484"/>
            <a:ext cx="8894619" cy="1754326"/>
          </a:xfrm>
          <a:prstGeom prst="rect">
            <a:avLst/>
          </a:prstGeom>
          <a:noFill/>
        </p:spPr>
        <p:txBody>
          <a:bodyPr wrap="square" rtlCol="0">
            <a:spAutoFit/>
          </a:bodyPr>
          <a:lstStyle/>
          <a:p>
            <a:pPr algn="ctr"/>
            <a:r>
              <a:rPr lang="en-US" sz="5400" b="1" dirty="0">
                <a:solidFill>
                  <a:srgbClr val="3C9DB8"/>
                </a:solidFill>
                <a:latin typeface="Minion Pro" panose="02040503050201020203" pitchFamily="18" charset="0"/>
                <a:cs typeface="Poppins ExtraBold" pitchFamily="2" charset="77"/>
              </a:rPr>
              <a:t>Land</a:t>
            </a:r>
          </a:p>
          <a:p>
            <a:pPr algn="ctr"/>
            <a:r>
              <a:rPr lang="en-US" sz="5400" b="1" dirty="0">
                <a:solidFill>
                  <a:srgbClr val="3C9DB8"/>
                </a:solidFill>
                <a:latin typeface="Minion Pro" panose="02040503050201020203" pitchFamily="18" charset="0"/>
                <a:cs typeface="Poppins ExtraBold" pitchFamily="2" charset="77"/>
              </a:rPr>
              <a:t>Acknowledgements</a:t>
            </a:r>
          </a:p>
        </p:txBody>
      </p:sp>
      <p:sp>
        <p:nvSpPr>
          <p:cNvPr id="2" name="Rectangle 1">
            <a:extLst>
              <a:ext uri="{FF2B5EF4-FFF2-40B4-BE49-F238E27FC236}">
                <a16:creationId xmlns:a16="http://schemas.microsoft.com/office/drawing/2014/main" id="{5436491B-F2BC-774B-8638-B7765CB13D23}"/>
              </a:ext>
            </a:extLst>
          </p:cNvPr>
          <p:cNvSpPr/>
          <p:nvPr/>
        </p:nvSpPr>
        <p:spPr>
          <a:xfrm>
            <a:off x="0"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106C571A-8A9C-5E42-AE67-A549D03926B6}"/>
              </a:ext>
            </a:extLst>
          </p:cNvPr>
          <p:cNvCxnSpPr>
            <a:stCxn id="2" idx="0"/>
          </p:cNvCxnSpPr>
          <p:nvPr/>
        </p:nvCxnSpPr>
        <p:spPr>
          <a:xfrm flipH="1">
            <a:off x="244929"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DE499C-6F4E-FE46-99C0-B979C1B28742}"/>
              </a:ext>
            </a:extLst>
          </p:cNvPr>
          <p:cNvSpPr txBox="1"/>
          <p:nvPr/>
        </p:nvSpPr>
        <p:spPr>
          <a:xfrm>
            <a:off x="121486" y="6400800"/>
            <a:ext cx="263214" cy="276999"/>
          </a:xfrm>
          <a:prstGeom prst="rect">
            <a:avLst/>
          </a:prstGeom>
          <a:noFill/>
        </p:spPr>
        <p:txBody>
          <a:bodyPr wrap="none" rtlCol="0">
            <a:spAutoFit/>
          </a:bodyPr>
          <a:lstStyle/>
          <a:p>
            <a:fld id="{C1770661-BCC3-F64C-A213-608EE2F62051}" type="slidenum">
              <a:rPr lang="en-US" sz="1200">
                <a:solidFill>
                  <a:schemeClr val="bg1"/>
                </a:solidFill>
              </a:rPr>
              <a:t>2</a:t>
            </a:fld>
            <a:endParaRPr lang="en-US" sz="1200" dirty="0">
              <a:solidFill>
                <a:schemeClr val="bg1"/>
              </a:solidFill>
            </a:endParaRPr>
          </a:p>
        </p:txBody>
      </p:sp>
      <p:sp>
        <p:nvSpPr>
          <p:cNvPr id="19" name="Donut 18">
            <a:extLst>
              <a:ext uri="{FF2B5EF4-FFF2-40B4-BE49-F238E27FC236}">
                <a16:creationId xmlns:a16="http://schemas.microsoft.com/office/drawing/2014/main" id="{364F0363-DCA0-AC4B-B053-2AFD58954DFD}"/>
              </a:ext>
            </a:extLst>
          </p:cNvPr>
          <p:cNvSpPr/>
          <p:nvPr/>
        </p:nvSpPr>
        <p:spPr>
          <a:xfrm>
            <a:off x="10728457" y="5335742"/>
            <a:ext cx="2684113" cy="2684113"/>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365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7419220" y="4773153"/>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367DCA0-5EC1-F84D-8984-910AA21B4DA4}"/>
              </a:ext>
            </a:extLst>
          </p:cNvPr>
          <p:cNvSpPr txBox="1"/>
          <p:nvPr/>
        </p:nvSpPr>
        <p:spPr>
          <a:xfrm>
            <a:off x="1316476" y="1735501"/>
            <a:ext cx="5780515" cy="3913059"/>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The brain begins as a tube (the brain stem)</a:t>
            </a:r>
          </a:p>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Brain cells (neurons) grow from the brain stem in an upward and outward direction to build the brain.</a:t>
            </a:r>
          </a:p>
          <a:p>
            <a:pPr marL="285750" indent="-285750">
              <a:buFont typeface="Arial" panose="020B0604020202020204" pitchFamily="34" charset="0"/>
              <a:buChar char="•"/>
            </a:pPr>
            <a:r>
              <a:rPr lang="en-CA" sz="2400" dirty="0">
                <a:solidFill>
                  <a:schemeClr val="tx1">
                    <a:lumMod val="95000"/>
                    <a:lumOff val="5000"/>
                  </a:schemeClr>
                </a:solidFill>
                <a:latin typeface="Calibri" panose="020F0502020204030204" pitchFamily="34" charset="0"/>
                <a:cs typeface="Calibri" panose="020F0502020204030204" pitchFamily="34" charset="0"/>
              </a:rPr>
              <a:t>If alcohol is consumed during pregnancy, it may disrupt the growth and distribution of the neurons.</a:t>
            </a:r>
          </a:p>
        </p:txBody>
      </p:sp>
      <p:sp>
        <p:nvSpPr>
          <p:cNvPr id="8" name="Triangle 7">
            <a:extLst>
              <a:ext uri="{FF2B5EF4-FFF2-40B4-BE49-F238E27FC236}">
                <a16:creationId xmlns:a16="http://schemas.microsoft.com/office/drawing/2014/main" id="{051D6653-A480-6D49-A227-222ECBCB8ADC}"/>
              </a:ext>
            </a:extLst>
          </p:cNvPr>
          <p:cNvSpPr/>
          <p:nvPr/>
        </p:nvSpPr>
        <p:spPr>
          <a:xfrm rot="4500000">
            <a:off x="7942691" y="295439"/>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EC833328-3DA0-4449-BFA7-AF2B845F235E}"/>
              </a:ext>
            </a:extLst>
          </p:cNvPr>
          <p:cNvSpPr/>
          <p:nvPr/>
        </p:nvSpPr>
        <p:spPr>
          <a:xfrm rot="2700000">
            <a:off x="9144462" y="203223"/>
            <a:ext cx="134914" cy="11630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CBA58520-7C10-C44B-AE9D-19ED555E001D}"/>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5D14B405-FD8F-914D-9A37-F5D858C05B9E}"/>
              </a:ext>
            </a:extLst>
          </p:cNvPr>
          <p:cNvSpPr/>
          <p:nvPr/>
        </p:nvSpPr>
        <p:spPr>
          <a:xfrm rot="1813063">
            <a:off x="11504681" y="6041746"/>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8045B67F-4CBE-BF48-BC39-F72B4C002E47}"/>
              </a:ext>
            </a:extLst>
          </p:cNvPr>
          <p:cNvSpPr/>
          <p:nvPr/>
        </p:nvSpPr>
        <p:spPr>
          <a:xfrm>
            <a:off x="951220" y="3122055"/>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802A176-518E-D645-8FEB-499E8797B244}"/>
              </a:ext>
            </a:extLst>
          </p:cNvPr>
          <p:cNvSpPr txBox="1"/>
          <p:nvPr/>
        </p:nvSpPr>
        <p:spPr>
          <a:xfrm>
            <a:off x="1276588" y="747230"/>
            <a:ext cx="5665397"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and the Brain</a:t>
            </a:r>
          </a:p>
        </p:txBody>
      </p:sp>
      <p:sp>
        <p:nvSpPr>
          <p:cNvPr id="21" name="TextBox 2">
            <a:extLst>
              <a:ext uri="{FF2B5EF4-FFF2-40B4-BE49-F238E27FC236}">
                <a16:creationId xmlns:a16="http://schemas.microsoft.com/office/drawing/2014/main" id="{5B12278F-7BE4-E248-8394-8B716C382996}"/>
              </a:ext>
            </a:extLst>
          </p:cNvPr>
          <p:cNvSpPr txBox="1"/>
          <p:nvPr/>
        </p:nvSpPr>
        <p:spPr>
          <a:xfrm>
            <a:off x="8972816" y="688257"/>
            <a:ext cx="1085947" cy="36933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CA" dirty="0"/>
              <a:t>Neuron</a:t>
            </a:r>
          </a:p>
        </p:txBody>
      </p:sp>
      <p:pic>
        <p:nvPicPr>
          <p:cNvPr id="22" name="Picture 21">
            <a:extLst>
              <a:ext uri="{FF2B5EF4-FFF2-40B4-BE49-F238E27FC236}">
                <a16:creationId xmlns:a16="http://schemas.microsoft.com/office/drawing/2014/main" id="{EC98EE07-1F5D-9841-A6ED-FE3F261F5FBB}"/>
              </a:ext>
            </a:extLst>
          </p:cNvPr>
          <p:cNvPicPr>
            <a:picLocks noChangeAspect="1"/>
          </p:cNvPicPr>
          <p:nvPr/>
        </p:nvPicPr>
        <p:blipFill>
          <a:blip r:embed="rId3"/>
          <a:stretch>
            <a:fillRect/>
          </a:stretch>
        </p:blipFill>
        <p:spPr>
          <a:xfrm>
            <a:off x="8161815" y="1303450"/>
            <a:ext cx="1622005" cy="1252074"/>
          </a:xfrm>
          <a:prstGeom prst="rect">
            <a:avLst/>
          </a:prstGeom>
        </p:spPr>
      </p:pic>
      <p:pic>
        <p:nvPicPr>
          <p:cNvPr id="6" name="Picture 5" descr="A picture containing diagram&#10;&#10;Description automatically generated">
            <a:extLst>
              <a:ext uri="{FF2B5EF4-FFF2-40B4-BE49-F238E27FC236}">
                <a16:creationId xmlns:a16="http://schemas.microsoft.com/office/drawing/2014/main" id="{7C9F693D-BBDA-2944-98AB-8F58037C84E1}"/>
              </a:ext>
            </a:extLst>
          </p:cNvPr>
          <p:cNvPicPr>
            <a:picLocks noChangeAspect="1"/>
          </p:cNvPicPr>
          <p:nvPr/>
        </p:nvPicPr>
        <p:blipFill>
          <a:blip r:embed="rId4"/>
          <a:stretch>
            <a:fillRect/>
          </a:stretch>
        </p:blipFill>
        <p:spPr>
          <a:xfrm>
            <a:off x="7684077" y="2498352"/>
            <a:ext cx="3564262" cy="4187092"/>
          </a:xfrm>
          <a:prstGeom prst="rect">
            <a:avLst/>
          </a:prstGeom>
        </p:spPr>
      </p:pic>
      <p:sp>
        <p:nvSpPr>
          <p:cNvPr id="26" name="Arc 25">
            <a:extLst>
              <a:ext uri="{FF2B5EF4-FFF2-40B4-BE49-F238E27FC236}">
                <a16:creationId xmlns:a16="http://schemas.microsoft.com/office/drawing/2014/main" id="{DECA320C-4444-344B-A322-85FEC5DAD01F}"/>
              </a:ext>
            </a:extLst>
          </p:cNvPr>
          <p:cNvSpPr/>
          <p:nvPr/>
        </p:nvSpPr>
        <p:spPr>
          <a:xfrm rot="8238260">
            <a:off x="9132231" y="5213690"/>
            <a:ext cx="1626953" cy="1420527"/>
          </a:xfrm>
          <a:prstGeom prst="arc">
            <a:avLst>
              <a:gd name="adj1" fmla="val 16200000"/>
              <a:gd name="adj2" fmla="val 309726"/>
            </a:avLst>
          </a:prstGeom>
          <a:ln w="19050">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7" name="TextBox 26">
            <a:extLst>
              <a:ext uri="{FF2B5EF4-FFF2-40B4-BE49-F238E27FC236}">
                <a16:creationId xmlns:a16="http://schemas.microsoft.com/office/drawing/2014/main" id="{A485B0A1-18BF-4941-BE66-1EC6E149947E}"/>
              </a:ext>
            </a:extLst>
          </p:cNvPr>
          <p:cNvSpPr txBox="1"/>
          <p:nvPr/>
        </p:nvSpPr>
        <p:spPr>
          <a:xfrm>
            <a:off x="10193171" y="2007687"/>
            <a:ext cx="1203343" cy="369332"/>
          </a:xfrm>
          <a:prstGeom prst="rect">
            <a:avLst/>
          </a:prstGeom>
          <a:noFill/>
        </p:spPr>
        <p:txBody>
          <a:bodyPr wrap="none" rtlCol="0">
            <a:spAutoFit/>
          </a:bodyPr>
          <a:lstStyle/>
          <a:p>
            <a:r>
              <a:rPr lang="en-CA" dirty="0"/>
              <a:t>Brain Stem</a:t>
            </a:r>
          </a:p>
        </p:txBody>
      </p:sp>
      <p:sp>
        <p:nvSpPr>
          <p:cNvPr id="20" name="Arc 19">
            <a:extLst>
              <a:ext uri="{FF2B5EF4-FFF2-40B4-BE49-F238E27FC236}">
                <a16:creationId xmlns:a16="http://schemas.microsoft.com/office/drawing/2014/main" id="{6AC076D3-34C5-764B-85F3-7E9D99A83949}"/>
              </a:ext>
            </a:extLst>
          </p:cNvPr>
          <p:cNvSpPr/>
          <p:nvPr/>
        </p:nvSpPr>
        <p:spPr>
          <a:xfrm rot="16506237">
            <a:off x="9122231" y="1179093"/>
            <a:ext cx="687950" cy="344151"/>
          </a:xfrm>
          <a:prstGeom prst="arc">
            <a:avLst/>
          </a:prstGeom>
          <a:ln w="19050">
            <a:solidFill>
              <a:srgbClr val="364DA1"/>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algn="ctr"/>
            <a:endParaRPr lang="en-CA"/>
          </a:p>
        </p:txBody>
      </p:sp>
      <p:sp>
        <p:nvSpPr>
          <p:cNvPr id="28" name="Donut 27">
            <a:extLst>
              <a:ext uri="{FF2B5EF4-FFF2-40B4-BE49-F238E27FC236}">
                <a16:creationId xmlns:a16="http://schemas.microsoft.com/office/drawing/2014/main" id="{12F1B82A-2EA6-134D-A063-87B1B1C3216B}"/>
              </a:ext>
            </a:extLst>
          </p:cNvPr>
          <p:cNvSpPr/>
          <p:nvPr/>
        </p:nvSpPr>
        <p:spPr>
          <a:xfrm>
            <a:off x="7729299" y="-1036121"/>
            <a:ext cx="4774577" cy="4774577"/>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0" name="Picture 29" descr="A picture containing text&#10;&#10;Description automatically generated">
            <a:extLst>
              <a:ext uri="{FF2B5EF4-FFF2-40B4-BE49-F238E27FC236}">
                <a16:creationId xmlns:a16="http://schemas.microsoft.com/office/drawing/2014/main" id="{13664D68-FD33-E34E-B4B0-CA7CAA34EB89}"/>
              </a:ext>
            </a:extLst>
          </p:cNvPr>
          <p:cNvPicPr>
            <a:picLocks noChangeAspect="1"/>
          </p:cNvPicPr>
          <p:nvPr/>
        </p:nvPicPr>
        <p:blipFill>
          <a:blip r:embed="rId5"/>
          <a:stretch>
            <a:fillRect/>
          </a:stretch>
        </p:blipFill>
        <p:spPr>
          <a:xfrm>
            <a:off x="10116588" y="324434"/>
            <a:ext cx="1825584" cy="1825584"/>
          </a:xfrm>
          <a:prstGeom prst="rect">
            <a:avLst/>
          </a:prstGeom>
        </p:spPr>
      </p:pic>
      <p:sp>
        <p:nvSpPr>
          <p:cNvPr id="31" name="Arc 30">
            <a:extLst>
              <a:ext uri="{FF2B5EF4-FFF2-40B4-BE49-F238E27FC236}">
                <a16:creationId xmlns:a16="http://schemas.microsoft.com/office/drawing/2014/main" id="{55D1A6D9-6A87-6241-940E-109BA42D2B60}"/>
              </a:ext>
            </a:extLst>
          </p:cNvPr>
          <p:cNvSpPr/>
          <p:nvPr/>
        </p:nvSpPr>
        <p:spPr>
          <a:xfrm rot="6862293">
            <a:off x="10861260" y="1563424"/>
            <a:ext cx="687950" cy="344151"/>
          </a:xfrm>
          <a:prstGeom prst="arc">
            <a:avLst/>
          </a:prstGeom>
          <a:ln w="19050">
            <a:solidFill>
              <a:srgbClr val="364DA1"/>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lvl1pPr>
              <a:defRPr>
                <a:solidFill>
                  <a:schemeClr val="tx1"/>
                </a:solidFill>
                <a:latin typeface="+mn-lt"/>
                <a:ea typeface="+mn-ea"/>
                <a:cs typeface="+mn-cs"/>
              </a:defRPr>
            </a:lvl1pPr>
            <a:lvl2pPr>
              <a:defRPr>
                <a:solidFill>
                  <a:schemeClr val="tx1"/>
                </a:solidFill>
                <a:latin typeface="+mn-lt"/>
                <a:ea typeface="+mn-ea"/>
                <a:cs typeface="+mn-cs"/>
              </a:defRPr>
            </a:lvl2pPr>
            <a:lvl3pPr>
              <a:defRPr>
                <a:solidFill>
                  <a:schemeClr val="tx1"/>
                </a:solidFill>
                <a:latin typeface="+mn-lt"/>
                <a:ea typeface="+mn-ea"/>
                <a:cs typeface="+mn-cs"/>
              </a:defRPr>
            </a:lvl3pPr>
            <a:lvl4pPr>
              <a:defRPr>
                <a:solidFill>
                  <a:schemeClr val="tx1"/>
                </a:solidFill>
                <a:latin typeface="+mn-lt"/>
                <a:ea typeface="+mn-ea"/>
                <a:cs typeface="+mn-cs"/>
              </a:defRPr>
            </a:lvl4pPr>
            <a:lvl5pPr>
              <a:defRPr>
                <a:solidFill>
                  <a:schemeClr val="tx1"/>
                </a:solidFill>
                <a:latin typeface="+mn-lt"/>
                <a:ea typeface="+mn-ea"/>
                <a:cs typeface="+mn-cs"/>
              </a:defRPr>
            </a:lvl5pPr>
            <a:lvl6pPr>
              <a:defRPr>
                <a:solidFill>
                  <a:schemeClr val="tx1"/>
                </a:solidFill>
                <a:latin typeface="+mn-lt"/>
                <a:ea typeface="+mn-ea"/>
                <a:cs typeface="+mn-cs"/>
              </a:defRPr>
            </a:lvl6pPr>
            <a:lvl7pPr>
              <a:defRPr>
                <a:solidFill>
                  <a:schemeClr val="tx1"/>
                </a:solidFill>
                <a:latin typeface="+mn-lt"/>
                <a:ea typeface="+mn-ea"/>
                <a:cs typeface="+mn-cs"/>
              </a:defRPr>
            </a:lvl7pPr>
            <a:lvl8pPr>
              <a:defRPr>
                <a:solidFill>
                  <a:schemeClr val="tx1"/>
                </a:solidFill>
                <a:latin typeface="+mn-lt"/>
                <a:ea typeface="+mn-ea"/>
                <a:cs typeface="+mn-cs"/>
              </a:defRPr>
            </a:lvl8pPr>
            <a:lvl9pPr>
              <a:defRPr>
                <a:solidFill>
                  <a:schemeClr val="tx1"/>
                </a:solidFill>
                <a:latin typeface="+mn-lt"/>
                <a:ea typeface="+mn-ea"/>
                <a:cs typeface="+mn-cs"/>
              </a:defRPr>
            </a:lvl9pPr>
          </a:lstStyle>
          <a:p>
            <a:pPr algn="ctr"/>
            <a:endParaRPr lang="en-CA" dirty="0"/>
          </a:p>
        </p:txBody>
      </p:sp>
    </p:spTree>
    <p:extLst>
      <p:ext uri="{BB962C8B-B14F-4D97-AF65-F5344CB8AC3E}">
        <p14:creationId xmlns:p14="http://schemas.microsoft.com/office/powerpoint/2010/main" val="3331464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a:extLst>
              <a:ext uri="{FF2B5EF4-FFF2-40B4-BE49-F238E27FC236}">
                <a16:creationId xmlns:a16="http://schemas.microsoft.com/office/drawing/2014/main" id="{350EC351-9849-7E44-B836-5253D56854A4}"/>
              </a:ext>
            </a:extLst>
          </p:cNvPr>
          <p:cNvSpPr/>
          <p:nvPr/>
        </p:nvSpPr>
        <p:spPr>
          <a:xfrm>
            <a:off x="3051456" y="457085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5E57E0BF-E97E-E84C-AE44-8997E6DAB595}"/>
              </a:ext>
            </a:extLst>
          </p:cNvPr>
          <p:cNvSpPr/>
          <p:nvPr/>
        </p:nvSpPr>
        <p:spPr>
          <a:xfrm rot="10800000">
            <a:off x="9140544" y="457085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89B85D4C-77A8-3D41-A71A-E08795D09C8A}"/>
              </a:ext>
            </a:extLst>
          </p:cNvPr>
          <p:cNvSpPr/>
          <p:nvPr/>
        </p:nvSpPr>
        <p:spPr>
          <a:xfrm>
            <a:off x="6099926" y="228370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77060D94-DE05-E74F-BCAC-7E9FB9CD1DB6}"/>
              </a:ext>
            </a:extLst>
          </p:cNvPr>
          <p:cNvSpPr/>
          <p:nvPr/>
        </p:nvSpPr>
        <p:spPr>
          <a:xfrm rot="10800000">
            <a:off x="8221" y="228370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E9EA9B1-1041-8D47-8693-4D3EF2F1E203}"/>
              </a:ext>
            </a:extLst>
          </p:cNvPr>
          <p:cNvSpPr/>
          <p:nvPr/>
        </p:nvSpPr>
        <p:spPr>
          <a:xfrm rot="16200000">
            <a:off x="670689" y="144778"/>
            <a:ext cx="45719" cy="165214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Placeholder 31" descr="Logo&#10;&#10;Description automatically generated">
            <a:extLst>
              <a:ext uri="{FF2B5EF4-FFF2-40B4-BE49-F238E27FC236}">
                <a16:creationId xmlns:a16="http://schemas.microsoft.com/office/drawing/2014/main" id="{9C79778D-6CCB-114D-912D-E659DD9CBF69}"/>
              </a:ext>
            </a:extLst>
          </p:cNvPr>
          <p:cNvPicPr>
            <a:picLocks noGrp="1" noChangeAspect="1"/>
          </p:cNvPicPr>
          <p:nvPr>
            <p:ph type="pic" sz="quarter" idx="13"/>
          </p:nvPr>
        </p:nvPicPr>
        <p:blipFill>
          <a:blip r:embed="rId3">
            <a:duotone>
              <a:prstClr val="black"/>
              <a:srgbClr val="D9328B">
                <a:tint val="45000"/>
                <a:satMod val="400000"/>
              </a:srgbClr>
            </a:duotone>
          </a:blip>
          <a:srcRect t="12474" b="12474"/>
          <a:stretch>
            <a:fillRect/>
          </a:stretch>
        </p:blipFill>
        <p:spPr>
          <a:noFill/>
        </p:spPr>
      </p:pic>
      <p:pic>
        <p:nvPicPr>
          <p:cNvPr id="8" name="Picture Placeholder 7" descr="Logo&#10;&#10;Description automatically generated">
            <a:extLst>
              <a:ext uri="{FF2B5EF4-FFF2-40B4-BE49-F238E27FC236}">
                <a16:creationId xmlns:a16="http://schemas.microsoft.com/office/drawing/2014/main" id="{0A1DE4CC-A43D-9A44-A976-8160D975B3BE}"/>
              </a:ext>
            </a:extLst>
          </p:cNvPr>
          <p:cNvPicPr>
            <a:picLocks noGrp="1" noChangeAspect="1"/>
          </p:cNvPicPr>
          <p:nvPr>
            <p:ph type="pic" sz="quarter" idx="14"/>
          </p:nvPr>
        </p:nvPicPr>
        <p:blipFill>
          <a:blip r:embed="rId4">
            <a:duotone>
              <a:prstClr val="black"/>
              <a:srgbClr val="D9328B">
                <a:tint val="45000"/>
                <a:satMod val="400000"/>
              </a:srgbClr>
            </a:duotone>
          </a:blip>
          <a:srcRect t="12480" b="12480"/>
          <a:stretch>
            <a:fillRect/>
          </a:stretch>
        </p:blipFill>
        <p:spPr>
          <a:xfrm>
            <a:off x="3098625" y="2355141"/>
            <a:ext cx="2857500" cy="2144268"/>
          </a:xfrm>
          <a:noFill/>
        </p:spPr>
      </p:pic>
      <p:pic>
        <p:nvPicPr>
          <p:cNvPr id="4" name="Picture Placeholder 3" descr="Icon&#10;&#10;Description automatically generated">
            <a:extLst>
              <a:ext uri="{FF2B5EF4-FFF2-40B4-BE49-F238E27FC236}">
                <a16:creationId xmlns:a16="http://schemas.microsoft.com/office/drawing/2014/main" id="{541DF651-1281-124D-8994-F81C36557AC1}"/>
              </a:ext>
            </a:extLst>
          </p:cNvPr>
          <p:cNvPicPr>
            <a:picLocks noGrp="1" noChangeAspect="1"/>
          </p:cNvPicPr>
          <p:nvPr>
            <p:ph type="pic" sz="quarter" idx="11"/>
          </p:nvPr>
        </p:nvPicPr>
        <p:blipFill>
          <a:blip r:embed="rId5">
            <a:duotone>
              <a:prstClr val="black"/>
              <a:srgbClr val="D9328B">
                <a:tint val="45000"/>
                <a:satMod val="400000"/>
              </a:srgbClr>
            </a:duotone>
          </a:blip>
          <a:srcRect t="12474" b="12474"/>
          <a:stretch>
            <a:fillRect/>
          </a:stretch>
        </p:blipFill>
        <p:spPr>
          <a:xfrm>
            <a:off x="211307" y="4785093"/>
            <a:ext cx="2476500" cy="1858663"/>
          </a:xfrm>
          <a:noFill/>
        </p:spPr>
      </p:pic>
      <p:pic>
        <p:nvPicPr>
          <p:cNvPr id="23" name="Picture Placeholder 22" descr="Logo, icon&#10;&#10;Description automatically generated">
            <a:extLst>
              <a:ext uri="{FF2B5EF4-FFF2-40B4-BE49-F238E27FC236}">
                <a16:creationId xmlns:a16="http://schemas.microsoft.com/office/drawing/2014/main" id="{8604D424-E040-1D4A-B299-111907001FBF}"/>
              </a:ext>
            </a:extLst>
          </p:cNvPr>
          <p:cNvPicPr>
            <a:picLocks noGrp="1" noChangeAspect="1"/>
          </p:cNvPicPr>
          <p:nvPr>
            <p:ph type="pic" sz="quarter" idx="12"/>
          </p:nvPr>
        </p:nvPicPr>
        <p:blipFill>
          <a:blip r:embed="rId6">
            <a:duotone>
              <a:prstClr val="black"/>
              <a:srgbClr val="D9328B">
                <a:tint val="45000"/>
                <a:satMod val="400000"/>
              </a:srgbClr>
            </a:duotone>
          </a:blip>
          <a:srcRect t="12500" b="12500"/>
          <a:stretch>
            <a:fillRect/>
          </a:stretch>
        </p:blipFill>
        <p:spPr>
          <a:xfrm>
            <a:off x="9349605" y="2349642"/>
            <a:ext cx="2667000" cy="2000250"/>
          </a:xfrm>
          <a:noFill/>
        </p:spPr>
      </p:pic>
      <p:sp>
        <p:nvSpPr>
          <p:cNvPr id="25" name="TextBox 24">
            <a:extLst>
              <a:ext uri="{FF2B5EF4-FFF2-40B4-BE49-F238E27FC236}">
                <a16:creationId xmlns:a16="http://schemas.microsoft.com/office/drawing/2014/main" id="{696B63CA-BD65-6240-8E49-EB7E05D70E7B}"/>
              </a:ext>
            </a:extLst>
          </p:cNvPr>
          <p:cNvSpPr txBox="1"/>
          <p:nvPr/>
        </p:nvSpPr>
        <p:spPr>
          <a:xfrm>
            <a:off x="1733896" y="509184"/>
            <a:ext cx="7359370"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Zero Alcohol is Safest</a:t>
            </a:r>
          </a:p>
        </p:txBody>
      </p:sp>
      <p:sp>
        <p:nvSpPr>
          <p:cNvPr id="26" name="Content Placeholder 2">
            <a:extLst>
              <a:ext uri="{FF2B5EF4-FFF2-40B4-BE49-F238E27FC236}">
                <a16:creationId xmlns:a16="http://schemas.microsoft.com/office/drawing/2014/main" id="{5D2CFAF0-72B9-4E46-9525-31B1A5870BB3}"/>
              </a:ext>
            </a:extLst>
          </p:cNvPr>
          <p:cNvSpPr txBox="1">
            <a:spLocks/>
          </p:cNvSpPr>
          <p:nvPr/>
        </p:nvSpPr>
        <p:spPr>
          <a:xfrm>
            <a:off x="1733896" y="1427627"/>
            <a:ext cx="7615709" cy="8405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i="1" dirty="0">
                <a:solidFill>
                  <a:srgbClr val="4B9847"/>
                </a:solidFill>
                <a:latin typeface="Minion Pro" panose="02040503050201020203" pitchFamily="18" charset="0"/>
                <a:cs typeface="Calibri" panose="020F0502020204030204" pitchFamily="34" charset="0"/>
              </a:rPr>
              <a:t>Factors impacting how alcohol affects development:</a:t>
            </a:r>
          </a:p>
        </p:txBody>
      </p:sp>
      <p:sp>
        <p:nvSpPr>
          <p:cNvPr id="27" name="TextBox 26">
            <a:extLst>
              <a:ext uri="{FF2B5EF4-FFF2-40B4-BE49-F238E27FC236}">
                <a16:creationId xmlns:a16="http://schemas.microsoft.com/office/drawing/2014/main" id="{5F455B3A-4A6D-0B4A-AE85-24F4C0C931B0}"/>
              </a:ext>
            </a:extLst>
          </p:cNvPr>
          <p:cNvSpPr txBox="1"/>
          <p:nvPr/>
        </p:nvSpPr>
        <p:spPr>
          <a:xfrm>
            <a:off x="262333" y="3005431"/>
            <a:ext cx="2621128" cy="70788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dirty="0">
                <a:solidFill>
                  <a:srgbClr val="364DA1"/>
                </a:solidFill>
                <a:latin typeface="Minion Pro" panose="02040503050201020203" pitchFamily="18" charset="0"/>
              </a:rPr>
              <a:t>Timing</a:t>
            </a:r>
          </a:p>
        </p:txBody>
      </p:sp>
      <p:sp>
        <p:nvSpPr>
          <p:cNvPr id="28" name="TextBox 27">
            <a:extLst>
              <a:ext uri="{FF2B5EF4-FFF2-40B4-BE49-F238E27FC236}">
                <a16:creationId xmlns:a16="http://schemas.microsoft.com/office/drawing/2014/main" id="{D5106E04-F4B4-4343-8EAD-7349887D6F96}"/>
              </a:ext>
            </a:extLst>
          </p:cNvPr>
          <p:cNvSpPr txBox="1"/>
          <p:nvPr/>
        </p:nvSpPr>
        <p:spPr>
          <a:xfrm>
            <a:off x="3262761" y="5202120"/>
            <a:ext cx="2621128" cy="70788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dirty="0">
                <a:solidFill>
                  <a:srgbClr val="364DA1"/>
                </a:solidFill>
                <a:latin typeface="Minion Pro" panose="02040503050201020203" pitchFamily="18" charset="0"/>
              </a:rPr>
              <a:t>Amount</a:t>
            </a:r>
          </a:p>
        </p:txBody>
      </p:sp>
      <p:sp>
        <p:nvSpPr>
          <p:cNvPr id="29" name="TextBox 28">
            <a:extLst>
              <a:ext uri="{FF2B5EF4-FFF2-40B4-BE49-F238E27FC236}">
                <a16:creationId xmlns:a16="http://schemas.microsoft.com/office/drawing/2014/main" id="{BF1B1699-1A16-2241-944E-3D672B6732B0}"/>
              </a:ext>
            </a:extLst>
          </p:cNvPr>
          <p:cNvSpPr txBox="1"/>
          <p:nvPr/>
        </p:nvSpPr>
        <p:spPr>
          <a:xfrm>
            <a:off x="6315090" y="2757778"/>
            <a:ext cx="2621128" cy="1323439"/>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dirty="0">
                <a:solidFill>
                  <a:srgbClr val="364DA1"/>
                </a:solidFill>
                <a:latin typeface="Minion Pro" panose="02040503050201020203" pitchFamily="18" charset="0"/>
              </a:rPr>
              <a:t>Genetic</a:t>
            </a:r>
          </a:p>
          <a:p>
            <a:pPr algn="ctr"/>
            <a:r>
              <a:rPr lang="en-US" dirty="0">
                <a:solidFill>
                  <a:srgbClr val="364DA1"/>
                </a:solidFill>
                <a:latin typeface="Minion Pro" panose="02040503050201020203" pitchFamily="18" charset="0"/>
              </a:rPr>
              <a:t>Makeup</a:t>
            </a:r>
          </a:p>
        </p:txBody>
      </p:sp>
      <p:sp>
        <p:nvSpPr>
          <p:cNvPr id="30" name="TextBox 29">
            <a:extLst>
              <a:ext uri="{FF2B5EF4-FFF2-40B4-BE49-F238E27FC236}">
                <a16:creationId xmlns:a16="http://schemas.microsoft.com/office/drawing/2014/main" id="{BD10ED54-CC9B-8F46-A4FA-9E008D14DB87}"/>
              </a:ext>
            </a:extLst>
          </p:cNvPr>
          <p:cNvSpPr txBox="1"/>
          <p:nvPr/>
        </p:nvSpPr>
        <p:spPr>
          <a:xfrm>
            <a:off x="9349605" y="5202120"/>
            <a:ext cx="2736302" cy="70788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dirty="0">
                <a:solidFill>
                  <a:srgbClr val="364DA1"/>
                </a:solidFill>
                <a:latin typeface="Minion Pro" panose="02040503050201020203" pitchFamily="18" charset="0"/>
              </a:rPr>
              <a:t>Nutrition</a:t>
            </a:r>
          </a:p>
        </p:txBody>
      </p:sp>
    </p:spTree>
    <p:extLst>
      <p:ext uri="{BB962C8B-B14F-4D97-AF65-F5344CB8AC3E}">
        <p14:creationId xmlns:p14="http://schemas.microsoft.com/office/powerpoint/2010/main" val="40479755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g39ff4ed1d7b_0_0"/>
          <p:cNvSpPr txBox="1"/>
          <p:nvPr/>
        </p:nvSpPr>
        <p:spPr>
          <a:xfrm>
            <a:off x="673097" y="469175"/>
            <a:ext cx="100929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dirty="0">
                <a:solidFill>
                  <a:srgbClr val="3C9DB8"/>
                </a:solidFill>
                <a:latin typeface="EB Garamond"/>
                <a:ea typeface="EB Garamond"/>
                <a:cs typeface="EB Garamond"/>
                <a:sym typeface="EB Garamond"/>
              </a:rPr>
              <a:t>Our Language Matters</a:t>
            </a:r>
            <a:endParaRPr dirty="0">
              <a:solidFill>
                <a:srgbClr val="3C9DB8"/>
              </a:solidFill>
            </a:endParaRPr>
          </a:p>
        </p:txBody>
      </p:sp>
      <p:sp>
        <p:nvSpPr>
          <p:cNvPr id="431" name="Google Shape;431;g39ff4ed1d7b_0_0"/>
          <p:cNvSpPr txBox="1"/>
          <p:nvPr/>
        </p:nvSpPr>
        <p:spPr>
          <a:xfrm>
            <a:off x="673104" y="2101311"/>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Suffering with, Damaged by, Living with</a:t>
            </a:r>
            <a:endParaRPr>
              <a:solidFill>
                <a:schemeClr val="dk1"/>
              </a:solidFill>
            </a:endParaRPr>
          </a:p>
        </p:txBody>
      </p:sp>
      <p:sp>
        <p:nvSpPr>
          <p:cNvPr id="432" name="Google Shape;432;g39ff4ed1d7b_0_0"/>
          <p:cNvSpPr/>
          <p:nvPr/>
        </p:nvSpPr>
        <p:spPr>
          <a:xfrm>
            <a:off x="673104" y="1671514"/>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b="1" i="1">
                <a:solidFill>
                  <a:srgbClr val="4B9847"/>
                </a:solidFill>
                <a:latin typeface="EB Garamond"/>
                <a:ea typeface="EB Garamond"/>
                <a:cs typeface="EB Garamond"/>
                <a:sym typeface="EB Garamond"/>
              </a:rPr>
              <a:t>Instead of…</a:t>
            </a:r>
            <a:endParaRPr sz="2800" b="1" i="1">
              <a:solidFill>
                <a:srgbClr val="4B9847"/>
              </a:solidFill>
              <a:latin typeface="EB Garamond"/>
              <a:ea typeface="EB Garamond"/>
              <a:cs typeface="EB Garamond"/>
              <a:sym typeface="EB Garamond"/>
            </a:endParaRPr>
          </a:p>
        </p:txBody>
      </p:sp>
      <p:pic>
        <p:nvPicPr>
          <p:cNvPr id="433" name="Google Shape;433;g39ff4ed1d7b_0_0"/>
          <p:cNvPicPr preferRelativeResize="0"/>
          <p:nvPr/>
        </p:nvPicPr>
        <p:blipFill rotWithShape="1">
          <a:blip r:embed="rId3">
            <a:alphaModFix/>
            <a:duotone>
              <a:prstClr val="black"/>
              <a:srgbClr val="D9328B">
                <a:tint val="45000"/>
                <a:satMod val="400000"/>
              </a:srgbClr>
            </a:duotone>
          </a:blip>
          <a:srcRect/>
          <a:stretch/>
        </p:blipFill>
        <p:spPr>
          <a:xfrm>
            <a:off x="6010545" y="2138851"/>
            <a:ext cx="534198" cy="509035"/>
          </a:xfrm>
          <a:prstGeom prst="rect">
            <a:avLst/>
          </a:prstGeom>
          <a:noFill/>
          <a:ln>
            <a:noFill/>
          </a:ln>
        </p:spPr>
      </p:pic>
      <p:sp>
        <p:nvSpPr>
          <p:cNvPr id="434" name="Google Shape;434;g39ff4ed1d7b_0_0"/>
          <p:cNvSpPr txBox="1"/>
          <p:nvPr/>
        </p:nvSpPr>
        <p:spPr>
          <a:xfrm>
            <a:off x="6670269" y="2101311"/>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rgbClr val="D9328B"/>
                </a:solidFill>
                <a:latin typeface="Calibri"/>
                <a:ea typeface="Calibri"/>
                <a:cs typeface="Calibri"/>
                <a:sym typeface="Calibri"/>
              </a:rPr>
              <a:t>Person or Individual with FASD</a:t>
            </a:r>
            <a:endParaRPr dirty="0">
              <a:solidFill>
                <a:srgbClr val="D9328B"/>
              </a:solidFill>
            </a:endParaRPr>
          </a:p>
        </p:txBody>
      </p:sp>
      <p:sp>
        <p:nvSpPr>
          <p:cNvPr id="435" name="Google Shape;435;g39ff4ed1d7b_0_0"/>
          <p:cNvSpPr/>
          <p:nvPr/>
        </p:nvSpPr>
        <p:spPr>
          <a:xfrm>
            <a:off x="6670279" y="1617589"/>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b="1" i="1">
                <a:solidFill>
                  <a:srgbClr val="4B9847"/>
                </a:solidFill>
                <a:latin typeface="EB Garamond"/>
                <a:ea typeface="EB Garamond"/>
                <a:cs typeface="EB Garamond"/>
                <a:sym typeface="EB Garamond"/>
              </a:rPr>
              <a:t>Try…</a:t>
            </a:r>
            <a:endParaRPr sz="2800" b="1" i="1">
              <a:solidFill>
                <a:srgbClr val="4B9847"/>
              </a:solidFill>
              <a:latin typeface="EB Garamond"/>
              <a:ea typeface="EB Garamond"/>
              <a:cs typeface="EB Garamond"/>
              <a:sym typeface="EB Garamond"/>
            </a:endParaRPr>
          </a:p>
        </p:txBody>
      </p:sp>
      <p:sp>
        <p:nvSpPr>
          <p:cNvPr id="436" name="Google Shape;436;g39ff4ed1d7b_0_0"/>
          <p:cNvSpPr txBox="1"/>
          <p:nvPr/>
        </p:nvSpPr>
        <p:spPr>
          <a:xfrm>
            <a:off x="673104" y="3121991"/>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Mentally Disabled</a:t>
            </a:r>
            <a:endParaRPr>
              <a:solidFill>
                <a:schemeClr val="dk1"/>
              </a:solidFill>
            </a:endParaRPr>
          </a:p>
        </p:txBody>
      </p:sp>
      <p:pic>
        <p:nvPicPr>
          <p:cNvPr id="437" name="Google Shape;437;g39ff4ed1d7b_0_0"/>
          <p:cNvPicPr preferRelativeResize="0"/>
          <p:nvPr/>
        </p:nvPicPr>
        <p:blipFill rotWithShape="1">
          <a:blip r:embed="rId3">
            <a:alphaModFix/>
            <a:duotone>
              <a:prstClr val="black"/>
              <a:srgbClr val="D9328B">
                <a:tint val="45000"/>
                <a:satMod val="400000"/>
              </a:srgbClr>
            </a:duotone>
          </a:blip>
          <a:srcRect/>
          <a:stretch/>
        </p:blipFill>
        <p:spPr>
          <a:xfrm>
            <a:off x="6010545" y="3159531"/>
            <a:ext cx="534198" cy="509035"/>
          </a:xfrm>
          <a:prstGeom prst="rect">
            <a:avLst/>
          </a:prstGeom>
          <a:noFill/>
          <a:ln>
            <a:noFill/>
          </a:ln>
        </p:spPr>
      </p:pic>
      <p:sp>
        <p:nvSpPr>
          <p:cNvPr id="438" name="Google Shape;438;g39ff4ed1d7b_0_0"/>
          <p:cNvSpPr txBox="1"/>
          <p:nvPr/>
        </p:nvSpPr>
        <p:spPr>
          <a:xfrm>
            <a:off x="6670269" y="2998550"/>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rgbClr val="D9328B"/>
                </a:solidFill>
                <a:latin typeface="Calibri"/>
                <a:ea typeface="Calibri"/>
                <a:cs typeface="Calibri"/>
                <a:sym typeface="Calibri"/>
              </a:rPr>
              <a:t>Cognitive or Neurodevelopmental Disability</a:t>
            </a:r>
            <a:endParaRPr dirty="0">
              <a:solidFill>
                <a:srgbClr val="D9328B"/>
              </a:solidFill>
            </a:endParaRPr>
          </a:p>
        </p:txBody>
      </p:sp>
      <p:sp>
        <p:nvSpPr>
          <p:cNvPr id="439" name="Google Shape;439;g39ff4ed1d7b_0_0"/>
          <p:cNvSpPr txBox="1"/>
          <p:nvPr/>
        </p:nvSpPr>
        <p:spPr>
          <a:xfrm>
            <a:off x="673104" y="4013253"/>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chemeClr val="dk1"/>
                </a:solidFill>
                <a:latin typeface="Calibri"/>
                <a:ea typeface="Calibri"/>
                <a:cs typeface="Calibri"/>
                <a:sym typeface="Calibri"/>
              </a:rPr>
              <a:t>FASD Person</a:t>
            </a:r>
            <a:endParaRPr dirty="0">
              <a:solidFill>
                <a:schemeClr val="dk1"/>
              </a:solidFill>
            </a:endParaRPr>
          </a:p>
        </p:txBody>
      </p:sp>
      <p:pic>
        <p:nvPicPr>
          <p:cNvPr id="440" name="Google Shape;440;g39ff4ed1d7b_0_0"/>
          <p:cNvPicPr preferRelativeResize="0"/>
          <p:nvPr/>
        </p:nvPicPr>
        <p:blipFill rotWithShape="1">
          <a:blip r:embed="rId3">
            <a:alphaModFix/>
            <a:duotone>
              <a:prstClr val="black"/>
              <a:srgbClr val="D9328B">
                <a:tint val="45000"/>
                <a:satMod val="400000"/>
              </a:srgbClr>
            </a:duotone>
          </a:blip>
          <a:srcRect/>
          <a:stretch/>
        </p:blipFill>
        <p:spPr>
          <a:xfrm>
            <a:off x="6010545" y="4050793"/>
            <a:ext cx="534198" cy="509035"/>
          </a:xfrm>
          <a:prstGeom prst="rect">
            <a:avLst/>
          </a:prstGeom>
          <a:noFill/>
          <a:ln>
            <a:noFill/>
          </a:ln>
        </p:spPr>
      </p:pic>
      <p:sp>
        <p:nvSpPr>
          <p:cNvPr id="441" name="Google Shape;441;g39ff4ed1d7b_0_0"/>
          <p:cNvSpPr txBox="1"/>
          <p:nvPr/>
        </p:nvSpPr>
        <p:spPr>
          <a:xfrm>
            <a:off x="6670269" y="4013253"/>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rgbClr val="D9328B"/>
                </a:solidFill>
                <a:latin typeface="Calibri"/>
                <a:ea typeface="Calibri"/>
                <a:cs typeface="Calibri"/>
                <a:sym typeface="Calibri"/>
              </a:rPr>
              <a:t>Person with FASD</a:t>
            </a:r>
            <a:endParaRPr dirty="0">
              <a:solidFill>
                <a:srgbClr val="D9328B"/>
              </a:solidFill>
            </a:endParaRPr>
          </a:p>
        </p:txBody>
      </p:sp>
      <p:sp>
        <p:nvSpPr>
          <p:cNvPr id="442" name="Google Shape;442;g39ff4ed1d7b_0_0"/>
          <p:cNvSpPr txBox="1"/>
          <p:nvPr/>
        </p:nvSpPr>
        <p:spPr>
          <a:xfrm>
            <a:off x="673104" y="4771214"/>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Alcoholics, Addicts, and Alcoholic mother</a:t>
            </a:r>
            <a:endParaRPr>
              <a:solidFill>
                <a:schemeClr val="dk1"/>
              </a:solidFill>
            </a:endParaRPr>
          </a:p>
        </p:txBody>
      </p:sp>
      <p:pic>
        <p:nvPicPr>
          <p:cNvPr id="443" name="Google Shape;443;g39ff4ed1d7b_0_0"/>
          <p:cNvPicPr preferRelativeResize="0"/>
          <p:nvPr/>
        </p:nvPicPr>
        <p:blipFill rotWithShape="1">
          <a:blip r:embed="rId3">
            <a:alphaModFix/>
            <a:duotone>
              <a:prstClr val="black"/>
              <a:srgbClr val="D9328B">
                <a:tint val="45000"/>
                <a:satMod val="400000"/>
              </a:srgbClr>
            </a:duotone>
          </a:blip>
          <a:srcRect/>
          <a:stretch/>
        </p:blipFill>
        <p:spPr>
          <a:xfrm>
            <a:off x="6010545" y="4848286"/>
            <a:ext cx="534198" cy="509035"/>
          </a:xfrm>
          <a:prstGeom prst="rect">
            <a:avLst/>
          </a:prstGeom>
          <a:noFill/>
          <a:ln>
            <a:noFill/>
          </a:ln>
        </p:spPr>
      </p:pic>
      <p:sp>
        <p:nvSpPr>
          <p:cNvPr id="444" name="Google Shape;444;g39ff4ed1d7b_0_0"/>
          <p:cNvSpPr txBox="1"/>
          <p:nvPr/>
        </p:nvSpPr>
        <p:spPr>
          <a:xfrm>
            <a:off x="6670277" y="4687300"/>
            <a:ext cx="4848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rgbClr val="D9328B"/>
                </a:solidFill>
                <a:latin typeface="Calibri"/>
                <a:ea typeface="Calibri"/>
                <a:cs typeface="Calibri"/>
                <a:sym typeface="Calibri"/>
              </a:rPr>
              <a:t>Birth mother, or parent who use(d) substances during pregnancy</a:t>
            </a:r>
            <a:endParaRPr dirty="0">
              <a:solidFill>
                <a:srgbClr val="D9328B"/>
              </a:solidFill>
            </a:endParaRPr>
          </a:p>
        </p:txBody>
      </p:sp>
      <p:sp>
        <p:nvSpPr>
          <p:cNvPr id="445" name="Google Shape;445;g39ff4ed1d7b_0_0"/>
          <p:cNvSpPr txBox="1"/>
          <p:nvPr/>
        </p:nvSpPr>
        <p:spPr>
          <a:xfrm>
            <a:off x="673104" y="5728133"/>
            <a:ext cx="3453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chemeClr val="dk1"/>
                </a:solidFill>
                <a:latin typeface="Calibri"/>
                <a:ea typeface="Calibri"/>
                <a:cs typeface="Calibri"/>
                <a:sym typeface="Calibri"/>
              </a:rPr>
              <a:t>Admitted to Alcohol Use or Denied Alcohol Use</a:t>
            </a:r>
            <a:endParaRPr dirty="0">
              <a:solidFill>
                <a:schemeClr val="dk1"/>
              </a:solidFill>
            </a:endParaRPr>
          </a:p>
        </p:txBody>
      </p:sp>
      <p:pic>
        <p:nvPicPr>
          <p:cNvPr id="446" name="Google Shape;446;g39ff4ed1d7b_0_0"/>
          <p:cNvPicPr preferRelativeResize="0"/>
          <p:nvPr/>
        </p:nvPicPr>
        <p:blipFill rotWithShape="1">
          <a:blip r:embed="rId3">
            <a:alphaModFix/>
            <a:duotone>
              <a:prstClr val="black"/>
              <a:srgbClr val="D9328B">
                <a:tint val="45000"/>
                <a:satMod val="400000"/>
              </a:srgbClr>
            </a:duotone>
          </a:blip>
          <a:srcRect/>
          <a:stretch/>
        </p:blipFill>
        <p:spPr>
          <a:xfrm>
            <a:off x="6010545" y="5839343"/>
            <a:ext cx="534198" cy="509035"/>
          </a:xfrm>
          <a:prstGeom prst="rect">
            <a:avLst/>
          </a:prstGeom>
          <a:noFill/>
          <a:ln>
            <a:noFill/>
          </a:ln>
        </p:spPr>
      </p:pic>
      <p:sp>
        <p:nvSpPr>
          <p:cNvPr id="447" name="Google Shape;447;g39ff4ed1d7b_0_0"/>
          <p:cNvSpPr txBox="1"/>
          <p:nvPr/>
        </p:nvSpPr>
        <p:spPr>
          <a:xfrm>
            <a:off x="6670269" y="5678362"/>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dirty="0">
                <a:solidFill>
                  <a:srgbClr val="D9328B"/>
                </a:solidFill>
                <a:latin typeface="Calibri"/>
                <a:ea typeface="Calibri"/>
                <a:cs typeface="Calibri"/>
                <a:sym typeface="Calibri"/>
              </a:rPr>
              <a:t>Reported Drinking Alcohol or Confirmed Alcohol Use</a:t>
            </a:r>
            <a:endParaRPr dirty="0">
              <a:solidFill>
                <a:srgbClr val="D9328B"/>
              </a:solidFill>
            </a:endParaRPr>
          </a:p>
        </p:txBody>
      </p:sp>
      <p:cxnSp>
        <p:nvCxnSpPr>
          <p:cNvPr id="448" name="Google Shape;448;g39ff4ed1d7b_0_0"/>
          <p:cNvCxnSpPr/>
          <p:nvPr/>
        </p:nvCxnSpPr>
        <p:spPr>
          <a:xfrm rot="10800000" flipH="1">
            <a:off x="4428258" y="2388226"/>
            <a:ext cx="1458000" cy="900"/>
          </a:xfrm>
          <a:prstGeom prst="straightConnector1">
            <a:avLst/>
          </a:prstGeom>
          <a:noFill/>
          <a:ln w="34925" cap="flat" cmpd="sng">
            <a:solidFill>
              <a:srgbClr val="BADEE8"/>
            </a:solidFill>
            <a:prstDash val="solid"/>
            <a:bevel/>
            <a:headEnd type="none" w="sm" len="sm"/>
            <a:tailEnd type="stealth" w="med" len="med"/>
          </a:ln>
        </p:spPr>
      </p:cxnSp>
      <p:cxnSp>
        <p:nvCxnSpPr>
          <p:cNvPr id="449" name="Google Shape;449;g39ff4ed1d7b_0_0"/>
          <p:cNvCxnSpPr/>
          <p:nvPr/>
        </p:nvCxnSpPr>
        <p:spPr>
          <a:xfrm>
            <a:off x="3110796" y="3384768"/>
            <a:ext cx="2775300" cy="0"/>
          </a:xfrm>
          <a:prstGeom prst="straightConnector1">
            <a:avLst/>
          </a:prstGeom>
          <a:noFill/>
          <a:ln w="34925" cap="flat" cmpd="sng">
            <a:solidFill>
              <a:srgbClr val="BADEE8"/>
            </a:solidFill>
            <a:prstDash val="solid"/>
            <a:bevel/>
            <a:headEnd type="none" w="sm" len="sm"/>
            <a:tailEnd type="stealth" w="med" len="med"/>
          </a:ln>
        </p:spPr>
      </p:cxnSp>
      <p:cxnSp>
        <p:nvCxnSpPr>
          <p:cNvPr id="450" name="Google Shape;450;g39ff4ed1d7b_0_0"/>
          <p:cNvCxnSpPr/>
          <p:nvPr/>
        </p:nvCxnSpPr>
        <p:spPr>
          <a:xfrm rot="10800000" flipH="1">
            <a:off x="2595335" y="4299311"/>
            <a:ext cx="3291000" cy="6000"/>
          </a:xfrm>
          <a:prstGeom prst="straightConnector1">
            <a:avLst/>
          </a:prstGeom>
          <a:noFill/>
          <a:ln w="34925" cap="flat" cmpd="sng">
            <a:solidFill>
              <a:srgbClr val="BADEE8"/>
            </a:solidFill>
            <a:prstDash val="solid"/>
            <a:bevel/>
            <a:headEnd type="none" w="sm" len="sm"/>
            <a:tailEnd type="stealth" w="med" len="med"/>
          </a:ln>
        </p:spPr>
      </p:cxnSp>
      <p:cxnSp>
        <p:nvCxnSpPr>
          <p:cNvPr id="451" name="Google Shape;451;g39ff4ed1d7b_0_0"/>
          <p:cNvCxnSpPr/>
          <p:nvPr/>
        </p:nvCxnSpPr>
        <p:spPr>
          <a:xfrm>
            <a:off x="3899620" y="5102804"/>
            <a:ext cx="1985400" cy="0"/>
          </a:xfrm>
          <a:prstGeom prst="straightConnector1">
            <a:avLst/>
          </a:prstGeom>
          <a:noFill/>
          <a:ln w="34925" cap="flat" cmpd="sng">
            <a:solidFill>
              <a:srgbClr val="BADEE8"/>
            </a:solidFill>
            <a:prstDash val="solid"/>
            <a:bevel/>
            <a:headEnd type="none" w="sm" len="sm"/>
            <a:tailEnd type="stealth" w="med" len="med"/>
          </a:ln>
        </p:spPr>
      </p:cxnSp>
      <p:cxnSp>
        <p:nvCxnSpPr>
          <p:cNvPr id="452" name="Google Shape;452;g39ff4ed1d7b_0_0"/>
          <p:cNvCxnSpPr/>
          <p:nvPr/>
        </p:nvCxnSpPr>
        <p:spPr>
          <a:xfrm>
            <a:off x="4025196" y="6022462"/>
            <a:ext cx="1860900" cy="0"/>
          </a:xfrm>
          <a:prstGeom prst="straightConnector1">
            <a:avLst/>
          </a:prstGeom>
          <a:noFill/>
          <a:ln w="34925" cap="flat" cmpd="sng">
            <a:solidFill>
              <a:srgbClr val="BADEE8"/>
            </a:solidFill>
            <a:prstDash val="solid"/>
            <a:bevel/>
            <a:headEnd type="none" w="sm" len="sm"/>
            <a:tailEnd type="stealth"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125"/>
          <p:cNvSpPr txBox="1"/>
          <p:nvPr/>
        </p:nvSpPr>
        <p:spPr>
          <a:xfrm>
            <a:off x="293914" y="935400"/>
            <a:ext cx="5141400" cy="4987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CA" sz="5400" b="1" dirty="0">
                <a:solidFill>
                  <a:srgbClr val="3C9DB8"/>
                </a:solidFill>
                <a:latin typeface="Minion Pro" panose="02040503050201020203"/>
                <a:ea typeface="EB Garamond"/>
                <a:cs typeface="EB Garamond"/>
                <a:sym typeface="EB Garamond"/>
              </a:rPr>
              <a:t>Towards Healthy Outcomes: A Framework for Integrated Community Intervention</a:t>
            </a:r>
            <a:endParaRPr sz="5400" b="1" dirty="0">
              <a:solidFill>
                <a:srgbClr val="3C9DB8"/>
              </a:solidFill>
              <a:latin typeface="Minion Pro" panose="02040503050201020203"/>
              <a:ea typeface="EB Garamond"/>
              <a:cs typeface="EB Garamond"/>
              <a:sym typeface="EB Garamond"/>
            </a:endParaRPr>
          </a:p>
        </p:txBody>
      </p:sp>
      <p:pic>
        <p:nvPicPr>
          <p:cNvPr id="477" name="Google Shape;477;p125"/>
          <p:cNvPicPr preferRelativeResize="0"/>
          <p:nvPr/>
        </p:nvPicPr>
        <p:blipFill>
          <a:blip r:embed="rId3">
            <a:alphaModFix/>
          </a:blip>
          <a:stretch>
            <a:fillRect/>
          </a:stretch>
        </p:blipFill>
        <p:spPr>
          <a:xfrm>
            <a:off x="5827300" y="-1"/>
            <a:ext cx="5351977" cy="669448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7">
          <a:extLst>
            <a:ext uri="{FF2B5EF4-FFF2-40B4-BE49-F238E27FC236}">
              <a16:creationId xmlns:a16="http://schemas.microsoft.com/office/drawing/2014/main" id="{02A34552-297E-0E2A-5022-BA25953F4BF4}"/>
            </a:ext>
          </a:extLst>
        </p:cNvPr>
        <p:cNvGrpSpPr/>
        <p:nvPr/>
      </p:nvGrpSpPr>
      <p:grpSpPr>
        <a:xfrm>
          <a:off x="0" y="0"/>
          <a:ext cx="0" cy="0"/>
          <a:chOff x="0" y="0"/>
          <a:chExt cx="0" cy="0"/>
        </a:xfrm>
      </p:grpSpPr>
      <p:sp>
        <p:nvSpPr>
          <p:cNvPr id="859" name="Google Shape;859;p46">
            <a:extLst>
              <a:ext uri="{FF2B5EF4-FFF2-40B4-BE49-F238E27FC236}">
                <a16:creationId xmlns:a16="http://schemas.microsoft.com/office/drawing/2014/main" id="{F3A958AB-74F2-0E94-B9E1-0BDB01AECC78}"/>
              </a:ext>
            </a:extLst>
          </p:cNvPr>
          <p:cNvSpPr/>
          <p:nvPr/>
        </p:nvSpPr>
        <p:spPr>
          <a:xfrm>
            <a:off x="5363877" y="1073152"/>
            <a:ext cx="624822" cy="624822"/>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1" name="Google Shape;861;p46">
            <a:extLst>
              <a:ext uri="{FF2B5EF4-FFF2-40B4-BE49-F238E27FC236}">
                <a16:creationId xmlns:a16="http://schemas.microsoft.com/office/drawing/2014/main" id="{09184E4D-C938-1FAE-3FAF-86586A91F987}"/>
              </a:ext>
            </a:extLst>
          </p:cNvPr>
          <p:cNvSpPr txBox="1"/>
          <p:nvPr/>
        </p:nvSpPr>
        <p:spPr>
          <a:xfrm>
            <a:off x="292719" y="2136358"/>
            <a:ext cx="4736705" cy="258528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5400"/>
              <a:buFont typeface="Arial"/>
              <a:buNone/>
              <a:tabLst/>
              <a:defRPr/>
            </a:pPr>
            <a:r>
              <a:rPr kumimoji="0" lang="en-CA" sz="5400" b="1" i="0" u="none" strike="noStrike" kern="0" cap="none" spc="0" normalizeH="0" baseline="0" noProof="0" dirty="0">
                <a:ln>
                  <a:noFill/>
                </a:ln>
                <a:solidFill>
                  <a:srgbClr val="3C9DB8"/>
                </a:solidFill>
                <a:effectLst/>
                <a:uLnTx/>
                <a:uFillTx/>
                <a:latin typeface="EB Garamond"/>
                <a:ea typeface="EB Garamond"/>
                <a:cs typeface="EB Garamond"/>
                <a:sym typeface="EB Garamond"/>
              </a:rPr>
              <a:t>Why an Intervention Framework?</a:t>
            </a:r>
            <a:endParaRPr kumimoji="0" sz="1400" b="0" i="0" u="none" strike="noStrike" kern="0" cap="none" spc="0" normalizeH="0" baseline="0" noProof="0" dirty="0">
              <a:ln>
                <a:noFill/>
              </a:ln>
              <a:solidFill>
                <a:srgbClr val="3C9DB8"/>
              </a:solidFill>
              <a:effectLst/>
              <a:uLnTx/>
              <a:uFillTx/>
              <a:latin typeface="Arial"/>
              <a:ea typeface="Arial"/>
              <a:cs typeface="Arial"/>
              <a:sym typeface="Arial"/>
            </a:endParaRPr>
          </a:p>
        </p:txBody>
      </p:sp>
      <p:sp>
        <p:nvSpPr>
          <p:cNvPr id="862" name="Google Shape;862;p46">
            <a:extLst>
              <a:ext uri="{FF2B5EF4-FFF2-40B4-BE49-F238E27FC236}">
                <a16:creationId xmlns:a16="http://schemas.microsoft.com/office/drawing/2014/main" id="{2D6CE9E4-14E4-9C50-0A9D-6D4E0A92FBAB}"/>
              </a:ext>
            </a:extLst>
          </p:cNvPr>
          <p:cNvSpPr txBox="1"/>
          <p:nvPr/>
        </p:nvSpPr>
        <p:spPr>
          <a:xfrm>
            <a:off x="6257740" y="785073"/>
            <a:ext cx="3241458"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CA" sz="3600" b="1" i="0" u="none" strike="noStrike" kern="0" cap="none" spc="0" normalizeH="0" baseline="0" noProof="0" dirty="0">
                <a:ln>
                  <a:noFill/>
                </a:ln>
                <a:solidFill>
                  <a:schemeClr val="tx1">
                    <a:lumMod val="95000"/>
                    <a:lumOff val="5000"/>
                  </a:schemeClr>
                </a:solidFill>
                <a:effectLst/>
                <a:uLnTx/>
                <a:uFillTx/>
                <a:latin typeface="Calibri"/>
                <a:ea typeface="Calibri"/>
                <a:cs typeface="Calibri"/>
                <a:sym typeface="Calibri"/>
              </a:rPr>
              <a:t>Shared Understandings </a:t>
            </a:r>
            <a:endParaRPr kumimoji="0" sz="1400" b="0" i="0" u="none" strike="noStrike" kern="0" cap="none" spc="0" normalizeH="0" baseline="0" noProof="0" dirty="0">
              <a:ln>
                <a:noFill/>
              </a:ln>
              <a:solidFill>
                <a:schemeClr val="tx1">
                  <a:lumMod val="95000"/>
                  <a:lumOff val="5000"/>
                </a:schemeClr>
              </a:solidFill>
              <a:effectLst/>
              <a:uLnTx/>
              <a:uFillTx/>
              <a:latin typeface="Arial"/>
              <a:ea typeface="Arial"/>
              <a:cs typeface="Arial"/>
              <a:sym typeface="Arial"/>
            </a:endParaRPr>
          </a:p>
        </p:txBody>
      </p:sp>
      <p:sp>
        <p:nvSpPr>
          <p:cNvPr id="863" name="Google Shape;863;p46">
            <a:extLst>
              <a:ext uri="{FF2B5EF4-FFF2-40B4-BE49-F238E27FC236}">
                <a16:creationId xmlns:a16="http://schemas.microsoft.com/office/drawing/2014/main" id="{19ED2D55-546D-AAD3-72DE-DA6822379B9B}"/>
              </a:ext>
            </a:extLst>
          </p:cNvPr>
          <p:cNvSpPr/>
          <p:nvPr/>
        </p:nvSpPr>
        <p:spPr>
          <a:xfrm>
            <a:off x="5474537" y="2807686"/>
            <a:ext cx="624822" cy="624822"/>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4" name="Google Shape;864;p46">
            <a:extLst>
              <a:ext uri="{FF2B5EF4-FFF2-40B4-BE49-F238E27FC236}">
                <a16:creationId xmlns:a16="http://schemas.microsoft.com/office/drawing/2014/main" id="{F7AAB3C4-8E29-8778-8030-F634B09F0963}"/>
              </a:ext>
            </a:extLst>
          </p:cNvPr>
          <p:cNvSpPr txBox="1"/>
          <p:nvPr/>
        </p:nvSpPr>
        <p:spPr>
          <a:xfrm>
            <a:off x="6257741" y="2415427"/>
            <a:ext cx="3183439"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lang="en-CA" sz="3600" b="1" dirty="0">
                <a:solidFill>
                  <a:schemeClr val="tx1">
                    <a:lumMod val="95000"/>
                    <a:lumOff val="5000"/>
                  </a:schemeClr>
                </a:solidFill>
                <a:latin typeface="Calibri"/>
                <a:ea typeface="Calibri"/>
                <a:cs typeface="Calibri"/>
                <a:sym typeface="Calibri"/>
              </a:rPr>
              <a:t>Increases Consistency &amp; Intentionality</a:t>
            </a:r>
            <a:endParaRPr kumimoji="0" sz="1400" b="0" i="0" u="none" strike="noStrike" kern="0" cap="none" spc="0" normalizeH="0" baseline="0" noProof="0" dirty="0">
              <a:ln>
                <a:noFill/>
              </a:ln>
              <a:solidFill>
                <a:schemeClr val="tx1">
                  <a:lumMod val="95000"/>
                  <a:lumOff val="5000"/>
                </a:schemeClr>
              </a:solidFill>
              <a:effectLst/>
              <a:uLnTx/>
              <a:uFillTx/>
              <a:latin typeface="Arial"/>
              <a:ea typeface="Arial"/>
              <a:cs typeface="Arial"/>
              <a:sym typeface="Arial"/>
            </a:endParaRPr>
          </a:p>
        </p:txBody>
      </p:sp>
      <p:sp>
        <p:nvSpPr>
          <p:cNvPr id="865" name="Google Shape;865;p46">
            <a:extLst>
              <a:ext uri="{FF2B5EF4-FFF2-40B4-BE49-F238E27FC236}">
                <a16:creationId xmlns:a16="http://schemas.microsoft.com/office/drawing/2014/main" id="{3E82653A-2EEE-1394-B6BA-4524A6E9C324}"/>
              </a:ext>
            </a:extLst>
          </p:cNvPr>
          <p:cNvSpPr/>
          <p:nvPr/>
        </p:nvSpPr>
        <p:spPr>
          <a:xfrm>
            <a:off x="5447471" y="4770016"/>
            <a:ext cx="624822" cy="624822"/>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6" name="Google Shape;866;p46">
            <a:extLst>
              <a:ext uri="{FF2B5EF4-FFF2-40B4-BE49-F238E27FC236}">
                <a16:creationId xmlns:a16="http://schemas.microsoft.com/office/drawing/2014/main" id="{8F235ED0-3946-01DD-5D1B-48C1F2AF79D7}"/>
              </a:ext>
            </a:extLst>
          </p:cNvPr>
          <p:cNvSpPr txBox="1"/>
          <p:nvPr/>
        </p:nvSpPr>
        <p:spPr>
          <a:xfrm>
            <a:off x="6310907" y="4318641"/>
            <a:ext cx="3561238"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CA" sz="3600" b="1" i="0" u="none" strike="noStrike" kern="0" cap="none" spc="0" normalizeH="0" baseline="0" noProof="0" dirty="0">
                <a:ln>
                  <a:noFill/>
                </a:ln>
                <a:solidFill>
                  <a:schemeClr val="tx1">
                    <a:lumMod val="95000"/>
                    <a:lumOff val="5000"/>
                  </a:schemeClr>
                </a:solidFill>
                <a:effectLst/>
                <a:uLnTx/>
                <a:uFillTx/>
                <a:latin typeface="Calibri"/>
                <a:ea typeface="Calibri"/>
                <a:cs typeface="Calibri"/>
                <a:sym typeface="Calibri"/>
              </a:rPr>
              <a:t>Creates Opportunity for Integration</a:t>
            </a:r>
            <a:endParaRPr kumimoji="0" sz="1400" b="0" i="0" u="none" strike="noStrike" kern="0" cap="none" spc="0" normalizeH="0" baseline="0" noProof="0" dirty="0">
              <a:ln>
                <a:noFill/>
              </a:ln>
              <a:solidFill>
                <a:schemeClr val="tx1">
                  <a:lumMod val="95000"/>
                  <a:lumOff val="5000"/>
                </a:schemeClr>
              </a:solidFill>
              <a:effectLst/>
              <a:uLnTx/>
              <a:uFillTx/>
              <a:latin typeface="Arial"/>
              <a:ea typeface="Arial"/>
              <a:cs typeface="Arial"/>
              <a:sym typeface="Arial"/>
            </a:endParaRPr>
          </a:p>
        </p:txBody>
      </p:sp>
      <p:cxnSp>
        <p:nvCxnSpPr>
          <p:cNvPr id="867" name="Google Shape;867;p46">
            <a:extLst>
              <a:ext uri="{FF2B5EF4-FFF2-40B4-BE49-F238E27FC236}">
                <a16:creationId xmlns:a16="http://schemas.microsoft.com/office/drawing/2014/main" id="{E4DBCA23-C279-F030-A03F-237AEF4AFCE3}"/>
              </a:ext>
            </a:extLst>
          </p:cNvPr>
          <p:cNvCxnSpPr/>
          <p:nvPr/>
        </p:nvCxnSpPr>
        <p:spPr>
          <a:xfrm>
            <a:off x="6310907" y="1748516"/>
            <a:ext cx="0" cy="1079287"/>
          </a:xfrm>
          <a:prstGeom prst="straightConnector1">
            <a:avLst/>
          </a:prstGeom>
          <a:noFill/>
          <a:ln w="9525" cap="flat" cmpd="sng">
            <a:solidFill>
              <a:schemeClr val="accent1"/>
            </a:solidFill>
            <a:prstDash val="solid"/>
            <a:miter lim="800000"/>
            <a:headEnd type="none" w="sm" len="sm"/>
            <a:tailEnd type="triangle" w="med" len="med"/>
          </a:ln>
        </p:spPr>
      </p:cxnSp>
      <p:cxnSp>
        <p:nvCxnSpPr>
          <p:cNvPr id="868" name="Google Shape;868;p46">
            <a:extLst>
              <a:ext uri="{FF2B5EF4-FFF2-40B4-BE49-F238E27FC236}">
                <a16:creationId xmlns:a16="http://schemas.microsoft.com/office/drawing/2014/main" id="{9AA5D8FD-D45E-47C8-9E22-0C2C01128AA4}"/>
              </a:ext>
            </a:extLst>
          </p:cNvPr>
          <p:cNvCxnSpPr/>
          <p:nvPr/>
        </p:nvCxnSpPr>
        <p:spPr>
          <a:xfrm>
            <a:off x="5676288" y="1752859"/>
            <a:ext cx="0" cy="905281"/>
          </a:xfrm>
          <a:prstGeom prst="straightConnector1">
            <a:avLst/>
          </a:prstGeom>
          <a:noFill/>
          <a:ln w="107950" cap="flat" cmpd="sng">
            <a:solidFill>
              <a:srgbClr val="BADEE8"/>
            </a:solidFill>
            <a:prstDash val="solid"/>
            <a:miter lim="800000"/>
            <a:headEnd type="none" w="sm" len="sm"/>
            <a:tailEnd type="triangle" w="med" len="med"/>
          </a:ln>
        </p:spPr>
      </p:cxnSp>
      <p:cxnSp>
        <p:nvCxnSpPr>
          <p:cNvPr id="869" name="Google Shape;869;p46">
            <a:extLst>
              <a:ext uri="{FF2B5EF4-FFF2-40B4-BE49-F238E27FC236}">
                <a16:creationId xmlns:a16="http://schemas.microsoft.com/office/drawing/2014/main" id="{D80A8C59-FA19-BD5B-5373-4FF54415A4F0}"/>
              </a:ext>
            </a:extLst>
          </p:cNvPr>
          <p:cNvCxnSpPr/>
          <p:nvPr/>
        </p:nvCxnSpPr>
        <p:spPr>
          <a:xfrm>
            <a:off x="5664042" y="3679796"/>
            <a:ext cx="0" cy="905281"/>
          </a:xfrm>
          <a:prstGeom prst="straightConnector1">
            <a:avLst/>
          </a:prstGeom>
          <a:noFill/>
          <a:ln w="107950" cap="flat" cmpd="sng">
            <a:solidFill>
              <a:srgbClr val="BADEE8"/>
            </a:solidFill>
            <a:prstDash val="solid"/>
            <a:miter lim="800000"/>
            <a:headEnd type="none" w="sm" len="sm"/>
            <a:tailEnd type="triangle" w="med" len="med"/>
          </a:ln>
        </p:spPr>
      </p:cxnSp>
      <p:pic>
        <p:nvPicPr>
          <p:cNvPr id="870" name="Google Shape;870;p46" descr="Icon&#10;&#10;Description automatically generated">
            <a:extLst>
              <a:ext uri="{FF2B5EF4-FFF2-40B4-BE49-F238E27FC236}">
                <a16:creationId xmlns:a16="http://schemas.microsoft.com/office/drawing/2014/main" id="{023AA497-2292-DCC4-078E-A1E5D169F4FB}"/>
              </a:ext>
            </a:extLst>
          </p:cNvPr>
          <p:cNvPicPr preferRelativeResize="0"/>
          <p:nvPr/>
        </p:nvPicPr>
        <p:blipFill rotWithShape="1">
          <a:blip r:embed="rId3">
            <a:alphaModFix/>
          </a:blip>
          <a:srcRect/>
          <a:stretch/>
        </p:blipFill>
        <p:spPr>
          <a:xfrm>
            <a:off x="5522868" y="2872931"/>
            <a:ext cx="534566" cy="534566"/>
          </a:xfrm>
          <a:prstGeom prst="rect">
            <a:avLst/>
          </a:prstGeom>
          <a:noFill/>
          <a:ln>
            <a:noFill/>
          </a:ln>
        </p:spPr>
      </p:pic>
      <p:pic>
        <p:nvPicPr>
          <p:cNvPr id="871" name="Google Shape;871;p46" descr="Icon&#10;&#10;Description automatically generated">
            <a:extLst>
              <a:ext uri="{FF2B5EF4-FFF2-40B4-BE49-F238E27FC236}">
                <a16:creationId xmlns:a16="http://schemas.microsoft.com/office/drawing/2014/main" id="{BDAD3C56-608A-8647-2477-AFCFB2E13C52}"/>
              </a:ext>
            </a:extLst>
          </p:cNvPr>
          <p:cNvPicPr preferRelativeResize="0"/>
          <p:nvPr/>
        </p:nvPicPr>
        <p:blipFill rotWithShape="1">
          <a:blip r:embed="rId4">
            <a:alphaModFix/>
          </a:blip>
          <a:srcRect/>
          <a:stretch/>
        </p:blipFill>
        <p:spPr>
          <a:xfrm>
            <a:off x="5432612" y="1072806"/>
            <a:ext cx="624822" cy="624822"/>
          </a:xfrm>
          <a:prstGeom prst="rect">
            <a:avLst/>
          </a:prstGeom>
          <a:noFill/>
          <a:ln>
            <a:noFill/>
          </a:ln>
        </p:spPr>
      </p:pic>
      <p:pic>
        <p:nvPicPr>
          <p:cNvPr id="872" name="Google Shape;872;p46" descr="Icon&#10;&#10;Description automatically generated">
            <a:extLst>
              <a:ext uri="{FF2B5EF4-FFF2-40B4-BE49-F238E27FC236}">
                <a16:creationId xmlns:a16="http://schemas.microsoft.com/office/drawing/2014/main" id="{D5BC1722-EBB1-53BA-3624-B019819A5441}"/>
              </a:ext>
            </a:extLst>
          </p:cNvPr>
          <p:cNvPicPr preferRelativeResize="0"/>
          <p:nvPr/>
        </p:nvPicPr>
        <p:blipFill rotWithShape="1">
          <a:blip r:embed="rId5">
            <a:alphaModFix/>
          </a:blip>
          <a:srcRect/>
          <a:stretch/>
        </p:blipFill>
        <p:spPr>
          <a:xfrm>
            <a:off x="5290992" y="4830468"/>
            <a:ext cx="530700" cy="530700"/>
          </a:xfrm>
          <a:prstGeom prst="rect">
            <a:avLst/>
          </a:prstGeom>
          <a:noFill/>
          <a:ln>
            <a:noFill/>
          </a:ln>
        </p:spPr>
      </p:pic>
    </p:spTree>
    <p:extLst>
      <p:ext uri="{BB962C8B-B14F-4D97-AF65-F5344CB8AC3E}">
        <p14:creationId xmlns:p14="http://schemas.microsoft.com/office/powerpoint/2010/main" val="377414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71"/>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8"/>
                                        </p:tgtEl>
                                        <p:attrNameLst>
                                          <p:attrName>style.visibility</p:attrName>
                                        </p:attrNameLst>
                                      </p:cBhvr>
                                      <p:to>
                                        <p:strVal val="visible"/>
                                      </p:to>
                                    </p:set>
                                    <p:animEffect transition="in" filter="fade">
                                      <p:cBhvr>
                                        <p:cTn id="9" dur="1000"/>
                                        <p:tgtEl>
                                          <p:spTgt spid="86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70"/>
                                        </p:tgtEl>
                                        <p:attrNameLst>
                                          <p:attrName>style.visibility</p:attrName>
                                        </p:attrNameLst>
                                      </p:cBhvr>
                                      <p:to>
                                        <p:strVal val="visible"/>
                                      </p:to>
                                    </p:set>
                                    <p:animEffect transition="in" filter="fade">
                                      <p:cBhvr>
                                        <p:cTn id="13" dur="500"/>
                                        <p:tgtEl>
                                          <p:spTgt spid="870"/>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869"/>
                                        </p:tgtEl>
                                        <p:attrNameLst>
                                          <p:attrName>style.visibility</p:attrName>
                                        </p:attrNameLst>
                                      </p:cBhvr>
                                      <p:to>
                                        <p:strVal val="visible"/>
                                      </p:to>
                                    </p:set>
                                    <p:animEffect transition="in" filter="fade">
                                      <p:cBhvr>
                                        <p:cTn id="17" dur="1000"/>
                                        <p:tgtEl>
                                          <p:spTgt spid="869"/>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872"/>
                                        </p:tgtEl>
                                        <p:attrNameLst>
                                          <p:attrName>style.visibility</p:attrName>
                                        </p:attrNameLst>
                                      </p:cBhvr>
                                      <p:to>
                                        <p:strVal val="visible"/>
                                      </p:to>
                                    </p:set>
                                    <p:animEffect transition="in" filter="fade">
                                      <p:cBhvr>
                                        <p:cTn id="21" dur="500"/>
                                        <p:tgtEl>
                                          <p:spTgt spid="8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grpSp>
        <p:nvGrpSpPr>
          <p:cNvPr id="484" name="Google Shape;484;g3899de4048f_0_6"/>
          <p:cNvGrpSpPr/>
          <p:nvPr/>
        </p:nvGrpSpPr>
        <p:grpSpPr>
          <a:xfrm>
            <a:off x="4658925" y="548224"/>
            <a:ext cx="3574766" cy="3574766"/>
            <a:chOff x="3611776" y="414352"/>
            <a:chExt cx="2166000" cy="2166000"/>
          </a:xfrm>
        </p:grpSpPr>
        <p:sp>
          <p:nvSpPr>
            <p:cNvPr id="485" name="Google Shape;485;g3899de4048f_0_6"/>
            <p:cNvSpPr/>
            <p:nvPr/>
          </p:nvSpPr>
          <p:spPr>
            <a:xfrm>
              <a:off x="3611776" y="414352"/>
              <a:ext cx="2166000" cy="2166000"/>
            </a:xfrm>
            <a:prstGeom prst="ellipse">
              <a:avLst/>
            </a:prstGeom>
            <a:solidFill>
              <a:srgbClr val="D83729"/>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86" name="Google Shape;486;g3899de4048f_0_6"/>
            <p:cNvSpPr txBox="1"/>
            <p:nvPr/>
          </p:nvSpPr>
          <p:spPr>
            <a:xfrm>
              <a:off x="3967546" y="1027503"/>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grpSp>
        <p:nvGrpSpPr>
          <p:cNvPr id="487" name="Google Shape;487;g3899de4048f_0_6"/>
          <p:cNvGrpSpPr/>
          <p:nvPr/>
        </p:nvGrpSpPr>
        <p:grpSpPr>
          <a:xfrm>
            <a:off x="6227601" y="3219417"/>
            <a:ext cx="3574766" cy="3574766"/>
            <a:chOff x="4562258" y="2032864"/>
            <a:chExt cx="2166000" cy="2166000"/>
          </a:xfrm>
        </p:grpSpPr>
        <p:sp>
          <p:nvSpPr>
            <p:cNvPr id="488" name="Google Shape;488;g3899de4048f_0_6"/>
            <p:cNvSpPr/>
            <p:nvPr/>
          </p:nvSpPr>
          <p:spPr>
            <a:xfrm>
              <a:off x="4562258" y="2032864"/>
              <a:ext cx="2166000" cy="2166000"/>
            </a:xfrm>
            <a:prstGeom prst="ellipse">
              <a:avLst/>
            </a:prstGeom>
            <a:solidFill>
              <a:srgbClr val="B02B20"/>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89" name="Google Shape;489;g3899de4048f_0_6"/>
            <p:cNvSpPr txBox="1"/>
            <p:nvPr/>
          </p:nvSpPr>
          <p:spPr>
            <a:xfrm>
              <a:off x="5079846" y="2834728"/>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grpSp>
        <p:nvGrpSpPr>
          <p:cNvPr id="490" name="Google Shape;490;g3899de4048f_0_6"/>
          <p:cNvGrpSpPr/>
          <p:nvPr/>
        </p:nvGrpSpPr>
        <p:grpSpPr>
          <a:xfrm>
            <a:off x="3158877" y="3219417"/>
            <a:ext cx="3574766" cy="3574766"/>
            <a:chOff x="2702876" y="2032864"/>
            <a:chExt cx="2166000" cy="2166000"/>
          </a:xfrm>
        </p:grpSpPr>
        <p:sp>
          <p:nvSpPr>
            <p:cNvPr id="491" name="Google Shape;491;g3899de4048f_0_6"/>
            <p:cNvSpPr/>
            <p:nvPr/>
          </p:nvSpPr>
          <p:spPr>
            <a:xfrm>
              <a:off x="2702876" y="2032864"/>
              <a:ext cx="2166000" cy="2166000"/>
            </a:xfrm>
            <a:prstGeom prst="ellipse">
              <a:avLst/>
            </a:prstGeom>
            <a:solidFill>
              <a:srgbClr val="801F17"/>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2" name="Google Shape;492;g3899de4048f_0_6"/>
            <p:cNvSpPr txBox="1"/>
            <p:nvPr/>
          </p:nvSpPr>
          <p:spPr>
            <a:xfrm>
              <a:off x="2855281" y="2834728"/>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sp>
        <p:nvSpPr>
          <p:cNvPr id="493" name="Google Shape;493;g3899de4048f_0_6"/>
          <p:cNvSpPr/>
          <p:nvPr/>
        </p:nvSpPr>
        <p:spPr>
          <a:xfrm>
            <a:off x="5439665" y="3076593"/>
            <a:ext cx="2023200" cy="2023200"/>
          </a:xfrm>
          <a:prstGeom prst="ellipse">
            <a:avLst/>
          </a:prstGeom>
          <a:solidFill>
            <a:srgbClr val="EDA29B"/>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grpSp>
        <p:nvGrpSpPr>
          <p:cNvPr id="494" name="Google Shape;494;g3899de4048f_0_6"/>
          <p:cNvGrpSpPr/>
          <p:nvPr/>
        </p:nvGrpSpPr>
        <p:grpSpPr>
          <a:xfrm>
            <a:off x="4644987" y="568063"/>
            <a:ext cx="3574766" cy="3574766"/>
            <a:chOff x="3611776" y="414352"/>
            <a:chExt cx="2166000" cy="2166000"/>
          </a:xfrm>
          <a:solidFill>
            <a:srgbClr val="D9328B"/>
          </a:solidFill>
        </p:grpSpPr>
        <p:sp>
          <p:nvSpPr>
            <p:cNvPr id="495" name="Google Shape;495;g3899de4048f_0_6"/>
            <p:cNvSpPr/>
            <p:nvPr/>
          </p:nvSpPr>
          <p:spPr>
            <a:xfrm>
              <a:off x="3611776" y="414352"/>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6" name="Google Shape;496;g3899de4048f_0_6"/>
            <p:cNvSpPr txBox="1"/>
            <p:nvPr/>
          </p:nvSpPr>
          <p:spPr>
            <a:xfrm>
              <a:off x="3864978" y="1027499"/>
              <a:ext cx="16656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chemeClr val="tx1">
                      <a:lumMod val="95000"/>
                      <a:lumOff val="5000"/>
                    </a:schemeClr>
                  </a:solidFill>
                  <a:latin typeface="Calibri"/>
                  <a:ea typeface="Calibri"/>
                  <a:cs typeface="Calibri"/>
                  <a:sym typeface="Calibri"/>
                </a:rPr>
                <a:t>Developmental Lifespan Perspective</a:t>
              </a:r>
              <a:endParaRPr sz="2809" b="1" dirty="0">
                <a:solidFill>
                  <a:schemeClr val="tx1">
                    <a:lumMod val="95000"/>
                    <a:lumOff val="5000"/>
                  </a:schemeClr>
                </a:solidFill>
                <a:latin typeface="Calibri"/>
                <a:ea typeface="Calibri"/>
                <a:cs typeface="Calibri"/>
                <a:sym typeface="Calibri"/>
              </a:endParaRPr>
            </a:p>
          </p:txBody>
        </p:sp>
      </p:grpSp>
      <p:grpSp>
        <p:nvGrpSpPr>
          <p:cNvPr id="497" name="Google Shape;497;g3899de4048f_0_6"/>
          <p:cNvGrpSpPr/>
          <p:nvPr/>
        </p:nvGrpSpPr>
        <p:grpSpPr>
          <a:xfrm>
            <a:off x="6227601" y="3219417"/>
            <a:ext cx="3574766" cy="3574766"/>
            <a:chOff x="4562258" y="2032864"/>
            <a:chExt cx="2166000" cy="2166000"/>
          </a:xfrm>
          <a:solidFill>
            <a:srgbClr val="EB95C2"/>
          </a:solidFill>
        </p:grpSpPr>
        <p:sp>
          <p:nvSpPr>
            <p:cNvPr id="498" name="Google Shape;498;g3899de4048f_0_6"/>
            <p:cNvSpPr/>
            <p:nvPr/>
          </p:nvSpPr>
          <p:spPr>
            <a:xfrm>
              <a:off x="4562258" y="2032864"/>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9" name="Google Shape;499;g3899de4048f_0_6"/>
            <p:cNvSpPr txBox="1"/>
            <p:nvPr/>
          </p:nvSpPr>
          <p:spPr>
            <a:xfrm>
              <a:off x="5079846" y="2834728"/>
              <a:ext cx="14961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chemeClr val="tx1">
                      <a:lumMod val="95000"/>
                      <a:lumOff val="5000"/>
                    </a:schemeClr>
                  </a:solidFill>
                  <a:latin typeface="Calibri"/>
                  <a:ea typeface="Calibri"/>
                  <a:cs typeface="Calibri"/>
                  <a:sym typeface="Calibri"/>
                </a:rPr>
                <a:t>Interactive Systems</a:t>
              </a:r>
              <a:endParaRPr sz="2809" b="1" dirty="0">
                <a:solidFill>
                  <a:schemeClr val="tx1">
                    <a:lumMod val="95000"/>
                    <a:lumOff val="5000"/>
                  </a:schemeClr>
                </a:solidFill>
                <a:latin typeface="Calibri"/>
                <a:ea typeface="Calibri"/>
                <a:cs typeface="Calibri"/>
                <a:sym typeface="Calibri"/>
              </a:endParaRPr>
            </a:p>
          </p:txBody>
        </p:sp>
      </p:grpSp>
      <p:grpSp>
        <p:nvGrpSpPr>
          <p:cNvPr id="500" name="Google Shape;500;g3899de4048f_0_6"/>
          <p:cNvGrpSpPr/>
          <p:nvPr/>
        </p:nvGrpSpPr>
        <p:grpSpPr>
          <a:xfrm>
            <a:off x="3158877" y="3219417"/>
            <a:ext cx="3574766" cy="3574766"/>
            <a:chOff x="2702876" y="2032864"/>
            <a:chExt cx="2166000" cy="2166000"/>
          </a:xfrm>
          <a:solidFill>
            <a:srgbClr val="E36BAA"/>
          </a:solidFill>
        </p:grpSpPr>
        <p:sp>
          <p:nvSpPr>
            <p:cNvPr id="501" name="Google Shape;501;g3899de4048f_0_6"/>
            <p:cNvSpPr/>
            <p:nvPr/>
          </p:nvSpPr>
          <p:spPr>
            <a:xfrm>
              <a:off x="2702876" y="2032864"/>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502" name="Google Shape;502;g3899de4048f_0_6"/>
            <p:cNvSpPr txBox="1"/>
            <p:nvPr/>
          </p:nvSpPr>
          <p:spPr>
            <a:xfrm>
              <a:off x="2855283" y="2834727"/>
              <a:ext cx="14298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chemeClr val="tx1">
                      <a:lumMod val="95000"/>
                      <a:lumOff val="5000"/>
                    </a:schemeClr>
                  </a:solidFill>
                  <a:latin typeface="Calibri"/>
                  <a:ea typeface="Calibri"/>
                  <a:cs typeface="Calibri"/>
                  <a:sym typeface="Calibri"/>
                </a:rPr>
                <a:t>Strengths-</a:t>
              </a:r>
              <a:endParaRPr sz="2809" b="1" dirty="0">
                <a:solidFill>
                  <a:schemeClr val="tx1">
                    <a:lumMod val="95000"/>
                    <a:lumOff val="5000"/>
                  </a:schemeClr>
                </a:solidFill>
                <a:latin typeface="Calibri"/>
                <a:ea typeface="Calibri"/>
                <a:cs typeface="Calibri"/>
                <a:sym typeface="Calibri"/>
              </a:endParaRPr>
            </a:p>
            <a:p>
              <a:pPr marL="0" lvl="0" indent="0" algn="ctr" rtl="0">
                <a:spcBef>
                  <a:spcPts val="0"/>
                </a:spcBef>
                <a:spcAft>
                  <a:spcPts val="0"/>
                </a:spcAft>
                <a:buNone/>
              </a:pPr>
              <a:r>
                <a:rPr lang="en-CA" sz="2809" b="1" dirty="0">
                  <a:solidFill>
                    <a:schemeClr val="tx1">
                      <a:lumMod val="95000"/>
                      <a:lumOff val="5000"/>
                    </a:schemeClr>
                  </a:solidFill>
                  <a:latin typeface="Calibri"/>
                  <a:ea typeface="Calibri"/>
                  <a:cs typeface="Calibri"/>
                  <a:sym typeface="Calibri"/>
                </a:rPr>
                <a:t>Based &amp; Empowered</a:t>
              </a:r>
              <a:endParaRPr sz="2809" b="1" dirty="0">
                <a:solidFill>
                  <a:schemeClr val="tx1">
                    <a:lumMod val="95000"/>
                    <a:lumOff val="5000"/>
                  </a:schemeClr>
                </a:solidFill>
                <a:latin typeface="Calibri"/>
                <a:ea typeface="Calibri"/>
                <a:cs typeface="Calibri"/>
                <a:sym typeface="Calibri"/>
              </a:endParaRPr>
            </a:p>
          </p:txBody>
        </p:sp>
      </p:grpSp>
      <p:sp>
        <p:nvSpPr>
          <p:cNvPr id="503" name="Google Shape;503;g3899de4048f_0_6"/>
          <p:cNvSpPr/>
          <p:nvPr/>
        </p:nvSpPr>
        <p:spPr>
          <a:xfrm>
            <a:off x="5439665" y="3076593"/>
            <a:ext cx="2023200" cy="2023200"/>
          </a:xfrm>
          <a:prstGeom prst="ellipse">
            <a:avLst/>
          </a:prstGeom>
          <a:solidFill>
            <a:srgbClr val="3C9DB8"/>
          </a:solid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900" b="1" dirty="0">
                <a:solidFill>
                  <a:schemeClr val="tx1">
                    <a:lumMod val="95000"/>
                    <a:lumOff val="5000"/>
                  </a:schemeClr>
                </a:solidFill>
                <a:latin typeface="Calibri"/>
                <a:ea typeface="Calibri"/>
                <a:cs typeface="Calibri"/>
                <a:sym typeface="Calibri"/>
              </a:rPr>
              <a:t>All Behaviour is Functional</a:t>
            </a:r>
            <a:endParaRPr sz="1900" b="1" dirty="0">
              <a:solidFill>
                <a:schemeClr val="tx1">
                  <a:lumMod val="95000"/>
                  <a:lumOff val="5000"/>
                </a:schemeClr>
              </a:solidFill>
              <a:latin typeface="Calibri"/>
              <a:ea typeface="Calibri"/>
              <a:cs typeface="Calibri"/>
              <a:sym typeface="Calibri"/>
            </a:endParaRPr>
          </a:p>
        </p:txBody>
      </p:sp>
      <p:sp>
        <p:nvSpPr>
          <p:cNvPr id="3" name="Google Shape;580;g38970d62c1b_0_0">
            <a:extLst>
              <a:ext uri="{FF2B5EF4-FFF2-40B4-BE49-F238E27FC236}">
                <a16:creationId xmlns:a16="http://schemas.microsoft.com/office/drawing/2014/main" id="{E3170143-EDEE-B273-D1DA-1B814D6CBEF6}"/>
              </a:ext>
            </a:extLst>
          </p:cNvPr>
          <p:cNvSpPr txBox="1"/>
          <p:nvPr/>
        </p:nvSpPr>
        <p:spPr>
          <a:xfrm>
            <a:off x="730519" y="548224"/>
            <a:ext cx="4332353"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rgbClr val="3C9DB8"/>
                </a:solidFill>
                <a:latin typeface="EB Garamond"/>
                <a:ea typeface="EB Garamond"/>
                <a:cs typeface="EB Garamond"/>
                <a:sym typeface="EB Garamond"/>
              </a:rPr>
              <a:t>THO Emphasizes…</a:t>
            </a:r>
            <a:endParaRPr sz="1400" b="0" i="0" u="none" strike="noStrike" cap="none" dirty="0">
              <a:solidFill>
                <a:srgbClr val="3C9DB8"/>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g3a21936d47f_0_525"/>
          <p:cNvPicPr preferRelativeResize="0"/>
          <p:nvPr/>
        </p:nvPicPr>
        <p:blipFill>
          <a:blip r:embed="rId3">
            <a:alphaModFix/>
          </a:blip>
          <a:stretch>
            <a:fillRect/>
          </a:stretch>
        </p:blipFill>
        <p:spPr>
          <a:xfrm>
            <a:off x="6704807" y="1"/>
            <a:ext cx="5487193" cy="6857998"/>
          </a:xfrm>
          <a:prstGeom prst="rect">
            <a:avLst/>
          </a:prstGeom>
          <a:noFill/>
          <a:ln>
            <a:noFill/>
          </a:ln>
        </p:spPr>
      </p:pic>
      <p:sp>
        <p:nvSpPr>
          <p:cNvPr id="510" name="Google Shape;510;g3a21936d47f_0_525"/>
          <p:cNvSpPr txBox="1"/>
          <p:nvPr/>
        </p:nvSpPr>
        <p:spPr>
          <a:xfrm>
            <a:off x="311125" y="495300"/>
            <a:ext cx="6628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dirty="0">
                <a:solidFill>
                  <a:srgbClr val="3C9DB8"/>
                </a:solidFill>
                <a:latin typeface="EB Garamond"/>
                <a:ea typeface="EB Garamond"/>
                <a:cs typeface="EB Garamond"/>
                <a:sym typeface="EB Garamond"/>
              </a:rPr>
              <a:t>Developmental Lifespan Perspective</a:t>
            </a:r>
            <a:endParaRPr sz="1400" b="0" i="0" u="none" strike="noStrike" cap="none" dirty="0">
              <a:solidFill>
                <a:srgbClr val="3C9DB8"/>
              </a:solidFill>
              <a:latin typeface="Arial"/>
              <a:ea typeface="Arial"/>
              <a:cs typeface="Arial"/>
              <a:sym typeface="Arial"/>
            </a:endParaRPr>
          </a:p>
        </p:txBody>
      </p:sp>
      <p:sp>
        <p:nvSpPr>
          <p:cNvPr id="511" name="Google Shape;511;g3a21936d47f_0_525"/>
          <p:cNvSpPr txBox="1"/>
          <p:nvPr/>
        </p:nvSpPr>
        <p:spPr>
          <a:xfrm>
            <a:off x="311125" y="2554050"/>
            <a:ext cx="6001800" cy="21087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SzPts val="2500"/>
              <a:buFont typeface="Calibri"/>
              <a:buChar char="●"/>
            </a:pPr>
            <a:r>
              <a:rPr lang="en-CA" sz="2500">
                <a:latin typeface="Calibri"/>
                <a:ea typeface="Calibri"/>
                <a:cs typeface="Calibri"/>
                <a:sym typeface="Calibri"/>
              </a:rPr>
              <a:t>A person’s past and future impact their functioning. </a:t>
            </a:r>
            <a:endParaRPr sz="2500">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Intervention is a </a:t>
            </a:r>
            <a:r>
              <a:rPr lang="en-CA" sz="2500" b="1">
                <a:solidFill>
                  <a:schemeClr val="dk1"/>
                </a:solidFill>
                <a:latin typeface="Calibri"/>
                <a:ea typeface="Calibri"/>
                <a:cs typeface="Calibri"/>
                <a:sym typeface="Calibri"/>
              </a:rPr>
              <a:t>lifelong </a:t>
            </a:r>
            <a:r>
              <a:rPr lang="en-CA" sz="2500">
                <a:solidFill>
                  <a:schemeClr val="dk1"/>
                </a:solidFill>
                <a:latin typeface="Calibri"/>
                <a:ea typeface="Calibri"/>
                <a:cs typeface="Calibri"/>
                <a:sym typeface="Calibri"/>
              </a:rPr>
              <a:t>process.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Intervention goals are based on an individual’s strengths &amp; challenges. </a:t>
            </a:r>
            <a:endParaRPr sz="2500">
              <a:solidFill>
                <a:schemeClr val="dk1"/>
              </a:solidFill>
              <a:latin typeface="Calibri"/>
              <a:ea typeface="Calibri"/>
              <a:cs typeface="Calibri"/>
              <a:sym typeface="Calibri"/>
            </a:endParaRPr>
          </a:p>
        </p:txBody>
      </p:sp>
      <p:cxnSp>
        <p:nvCxnSpPr>
          <p:cNvPr id="512" name="Google Shape;512;g3a21936d47f_0_525"/>
          <p:cNvCxnSpPr/>
          <p:nvPr/>
        </p:nvCxnSpPr>
        <p:spPr>
          <a:xfrm rot="10800000" flipH="1">
            <a:off x="9589607" y="2917650"/>
            <a:ext cx="81600" cy="3490200"/>
          </a:xfrm>
          <a:prstGeom prst="straightConnector1">
            <a:avLst/>
          </a:prstGeom>
          <a:noFill/>
          <a:ln w="114300" cap="flat" cmpd="sng">
            <a:solidFill>
              <a:srgbClr val="D9328B"/>
            </a:solidFill>
            <a:prstDash val="solid"/>
            <a:round/>
            <a:headEnd type="none" w="med" len="med"/>
            <a:tailEnd type="triangle" w="med" len="med"/>
          </a:ln>
        </p:spPr>
      </p:cxnSp>
      <p:cxnSp>
        <p:nvCxnSpPr>
          <p:cNvPr id="513" name="Google Shape;513;g3a21936d47f_0_525"/>
          <p:cNvCxnSpPr/>
          <p:nvPr/>
        </p:nvCxnSpPr>
        <p:spPr>
          <a:xfrm rot="10800000" flipH="1">
            <a:off x="6312925" y="1428875"/>
            <a:ext cx="2925600" cy="2667600"/>
          </a:xfrm>
          <a:prstGeom prst="straightConnector1">
            <a:avLst/>
          </a:prstGeom>
          <a:noFill/>
          <a:ln w="114300" cap="flat" cmpd="sng">
            <a:solidFill>
              <a:srgbClr val="D9328B"/>
            </a:solidFill>
            <a:prstDash val="solid"/>
            <a:round/>
            <a:headEnd type="none" w="med" len="med"/>
            <a:tailEnd type="triangle" w="med" len="med"/>
          </a:ln>
        </p:spPr>
      </p:cxnSp>
      <p:sp>
        <p:nvSpPr>
          <p:cNvPr id="514" name="Google Shape;514;g3a21936d47f_0_525"/>
          <p:cNvSpPr txBox="1"/>
          <p:nvPr/>
        </p:nvSpPr>
        <p:spPr>
          <a:xfrm>
            <a:off x="7775725" y="6347833"/>
            <a:ext cx="4388700" cy="60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9328B"/>
                </a:solidFill>
                <a:latin typeface="Calibri"/>
                <a:ea typeface="Calibri"/>
                <a:cs typeface="Calibri"/>
                <a:sym typeface="Calibri"/>
              </a:rPr>
              <a:t>Developmental Trajectory</a:t>
            </a:r>
            <a:endParaRPr sz="2500" b="1" dirty="0">
              <a:solidFill>
                <a:srgbClr val="D9328B"/>
              </a:solidFill>
              <a:latin typeface="Calibri"/>
              <a:ea typeface="Calibri"/>
              <a:cs typeface="Calibri"/>
              <a:sym typeface="Calibri"/>
            </a:endParaRPr>
          </a:p>
        </p:txBody>
      </p:sp>
      <p:sp>
        <p:nvSpPr>
          <p:cNvPr id="515" name="Google Shape;515;g3a21936d47f_0_525"/>
          <p:cNvSpPr txBox="1"/>
          <p:nvPr/>
        </p:nvSpPr>
        <p:spPr>
          <a:xfrm>
            <a:off x="4952925" y="4096475"/>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9328B"/>
                </a:solidFill>
                <a:latin typeface="Calibri"/>
                <a:ea typeface="Calibri"/>
                <a:cs typeface="Calibri"/>
                <a:sym typeface="Calibri"/>
              </a:rPr>
              <a:t>Ages</a:t>
            </a:r>
            <a:endParaRPr sz="2500" b="1" dirty="0">
              <a:solidFill>
                <a:srgbClr val="D9328B"/>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g3a21936d47f_0_550"/>
          <p:cNvPicPr preferRelativeResize="0"/>
          <p:nvPr/>
        </p:nvPicPr>
        <p:blipFill>
          <a:blip r:embed="rId3">
            <a:alphaModFix/>
          </a:blip>
          <a:stretch>
            <a:fillRect/>
          </a:stretch>
        </p:blipFill>
        <p:spPr>
          <a:xfrm>
            <a:off x="6704807" y="1"/>
            <a:ext cx="5487193" cy="6857998"/>
          </a:xfrm>
          <a:prstGeom prst="rect">
            <a:avLst/>
          </a:prstGeom>
          <a:noFill/>
          <a:ln>
            <a:noFill/>
          </a:ln>
        </p:spPr>
      </p:pic>
      <p:sp>
        <p:nvSpPr>
          <p:cNvPr id="522" name="Google Shape;522;g3a21936d47f_0_550"/>
          <p:cNvSpPr txBox="1"/>
          <p:nvPr/>
        </p:nvSpPr>
        <p:spPr>
          <a:xfrm>
            <a:off x="311125" y="495300"/>
            <a:ext cx="66282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dirty="0">
                <a:solidFill>
                  <a:srgbClr val="3C9DB8"/>
                </a:solidFill>
                <a:latin typeface="EB Garamond"/>
                <a:ea typeface="EB Garamond"/>
                <a:cs typeface="EB Garamond"/>
                <a:sym typeface="EB Garamond"/>
              </a:rPr>
              <a:t>Interactive Systems</a:t>
            </a:r>
            <a:endParaRPr sz="1400" b="0" i="0" u="none" strike="noStrike" cap="none" dirty="0">
              <a:solidFill>
                <a:srgbClr val="3C9DB8"/>
              </a:solidFill>
              <a:latin typeface="Arial"/>
              <a:ea typeface="Arial"/>
              <a:cs typeface="Arial"/>
              <a:sym typeface="Arial"/>
            </a:endParaRPr>
          </a:p>
        </p:txBody>
      </p:sp>
      <p:sp>
        <p:nvSpPr>
          <p:cNvPr id="523" name="Google Shape;523;g3a21936d47f_0_550"/>
          <p:cNvSpPr txBox="1"/>
          <p:nvPr/>
        </p:nvSpPr>
        <p:spPr>
          <a:xfrm>
            <a:off x="311125" y="1819275"/>
            <a:ext cx="6001800" cy="2108239"/>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SzPts val="2500"/>
              <a:buFont typeface="Calibri"/>
              <a:buChar char="●"/>
            </a:pPr>
            <a:r>
              <a:rPr lang="en-CA" sz="2500" dirty="0">
                <a:solidFill>
                  <a:schemeClr val="dk1"/>
                </a:solidFill>
                <a:latin typeface="Calibri"/>
                <a:ea typeface="Calibri"/>
                <a:cs typeface="Calibri"/>
                <a:sym typeface="Calibri"/>
              </a:rPr>
              <a:t>The influence of systems across the lifespan is </a:t>
            </a:r>
            <a:r>
              <a:rPr lang="en-CA" sz="2500" b="1" dirty="0">
                <a:solidFill>
                  <a:schemeClr val="dk1"/>
                </a:solidFill>
                <a:latin typeface="Calibri"/>
                <a:ea typeface="Calibri"/>
                <a:cs typeface="Calibri"/>
                <a:sym typeface="Calibri"/>
              </a:rPr>
              <a:t>interactive </a:t>
            </a:r>
            <a:r>
              <a:rPr lang="en-CA" sz="2500" dirty="0">
                <a:solidFill>
                  <a:schemeClr val="dk1"/>
                </a:solidFill>
                <a:latin typeface="Calibri"/>
                <a:ea typeface="Calibri"/>
                <a:cs typeface="Calibri"/>
                <a:sym typeface="Calibri"/>
              </a:rPr>
              <a:t>and </a:t>
            </a:r>
            <a:r>
              <a:rPr lang="en-CA" sz="2500" b="1" dirty="0">
                <a:solidFill>
                  <a:schemeClr val="dk1"/>
                </a:solidFill>
                <a:latin typeface="Calibri"/>
                <a:ea typeface="Calibri"/>
                <a:cs typeface="Calibri"/>
                <a:sym typeface="Calibri"/>
              </a:rPr>
              <a:t>additive</a:t>
            </a:r>
            <a:r>
              <a:rPr lang="en-CA" sz="2500" dirty="0">
                <a:solidFill>
                  <a:schemeClr val="dk1"/>
                </a:solidFill>
                <a:latin typeface="Calibri"/>
                <a:ea typeface="Calibri"/>
                <a:cs typeface="Calibri"/>
                <a:sym typeface="Calibri"/>
              </a:rPr>
              <a:t>. </a:t>
            </a:r>
            <a:endParaRPr sz="2500" dirty="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dirty="0">
                <a:solidFill>
                  <a:schemeClr val="dk1"/>
                </a:solidFill>
                <a:latin typeface="Calibri"/>
                <a:ea typeface="Calibri"/>
                <a:cs typeface="Calibri"/>
                <a:sym typeface="Calibri"/>
              </a:rPr>
              <a:t>Areas of support must interact fluidly and flexibly. </a:t>
            </a:r>
            <a:endParaRPr sz="2500" dirty="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dirty="0">
                <a:solidFill>
                  <a:schemeClr val="dk1"/>
                </a:solidFill>
                <a:latin typeface="Calibri"/>
                <a:ea typeface="Calibri"/>
                <a:cs typeface="Calibri"/>
                <a:sym typeface="Calibri"/>
              </a:rPr>
              <a:t>Meaningful collaboration is necessary. </a:t>
            </a:r>
            <a:endParaRPr sz="2500" dirty="0">
              <a:solidFill>
                <a:schemeClr val="dk1"/>
              </a:solidFill>
              <a:latin typeface="Calibri"/>
              <a:ea typeface="Calibri"/>
              <a:cs typeface="Calibri"/>
              <a:sym typeface="Calibri"/>
            </a:endParaRPr>
          </a:p>
        </p:txBody>
      </p:sp>
      <p:cxnSp>
        <p:nvCxnSpPr>
          <p:cNvPr id="524" name="Google Shape;524;g3a21936d47f_0_550"/>
          <p:cNvCxnSpPr/>
          <p:nvPr/>
        </p:nvCxnSpPr>
        <p:spPr>
          <a:xfrm rot="10800000" flipH="1">
            <a:off x="6023800" y="3501025"/>
            <a:ext cx="2925600" cy="2667600"/>
          </a:xfrm>
          <a:prstGeom prst="straightConnector1">
            <a:avLst/>
          </a:prstGeom>
          <a:noFill/>
          <a:ln w="114300" cap="flat" cmpd="sng">
            <a:solidFill>
              <a:srgbClr val="D9328B"/>
            </a:solidFill>
            <a:prstDash val="solid"/>
            <a:round/>
            <a:headEnd type="none" w="med" len="med"/>
            <a:tailEnd type="triangle" w="med" len="med"/>
          </a:ln>
        </p:spPr>
      </p:cxnSp>
      <p:sp>
        <p:nvSpPr>
          <p:cNvPr id="525" name="Google Shape;525;g3a21936d47f_0_550"/>
          <p:cNvSpPr txBox="1"/>
          <p:nvPr/>
        </p:nvSpPr>
        <p:spPr>
          <a:xfrm>
            <a:off x="3700225" y="6183000"/>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9328B"/>
                </a:solidFill>
                <a:latin typeface="Calibri"/>
                <a:ea typeface="Calibri"/>
                <a:cs typeface="Calibri"/>
                <a:sym typeface="Calibri"/>
              </a:rPr>
              <a:t>Layers of Colours</a:t>
            </a:r>
            <a:endParaRPr sz="2500" b="1" dirty="0">
              <a:solidFill>
                <a:srgbClr val="D9328B"/>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Google Shape;531;g3a21936d47f_0_564"/>
          <p:cNvPicPr preferRelativeResize="0"/>
          <p:nvPr/>
        </p:nvPicPr>
        <p:blipFill>
          <a:blip r:embed="rId3">
            <a:alphaModFix/>
          </a:blip>
          <a:stretch>
            <a:fillRect/>
          </a:stretch>
        </p:blipFill>
        <p:spPr>
          <a:xfrm>
            <a:off x="6704807" y="1"/>
            <a:ext cx="5487193" cy="6857998"/>
          </a:xfrm>
          <a:prstGeom prst="rect">
            <a:avLst/>
          </a:prstGeom>
          <a:noFill/>
          <a:ln>
            <a:noFill/>
          </a:ln>
        </p:spPr>
      </p:pic>
      <p:sp>
        <p:nvSpPr>
          <p:cNvPr id="532" name="Google Shape;532;g3a21936d47f_0_564"/>
          <p:cNvSpPr txBox="1"/>
          <p:nvPr/>
        </p:nvSpPr>
        <p:spPr>
          <a:xfrm>
            <a:off x="311125" y="495300"/>
            <a:ext cx="6628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dirty="0">
                <a:solidFill>
                  <a:srgbClr val="3C9DB8"/>
                </a:solidFill>
                <a:latin typeface="EB Garamond"/>
                <a:ea typeface="EB Garamond"/>
                <a:cs typeface="EB Garamond"/>
                <a:sym typeface="EB Garamond"/>
              </a:rPr>
              <a:t>Strengths-Based &amp; Empowered</a:t>
            </a:r>
            <a:endParaRPr sz="1400" b="0" i="0" u="none" strike="noStrike" cap="none" dirty="0">
              <a:solidFill>
                <a:srgbClr val="3C9DB8"/>
              </a:solidFill>
              <a:latin typeface="Arial"/>
              <a:ea typeface="Arial"/>
              <a:cs typeface="Arial"/>
              <a:sym typeface="Arial"/>
            </a:endParaRPr>
          </a:p>
        </p:txBody>
      </p:sp>
      <p:sp>
        <p:nvSpPr>
          <p:cNvPr id="533" name="Google Shape;533;g3a21936d47f_0_564"/>
          <p:cNvSpPr txBox="1"/>
          <p:nvPr/>
        </p:nvSpPr>
        <p:spPr>
          <a:xfrm>
            <a:off x="311125" y="2182200"/>
            <a:ext cx="6001800" cy="28782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Mitigate challenges while ALSO </a:t>
            </a:r>
            <a:r>
              <a:rPr lang="en-CA" sz="2500" b="1">
                <a:solidFill>
                  <a:schemeClr val="dk1"/>
                </a:solidFill>
                <a:latin typeface="Calibri"/>
                <a:ea typeface="Calibri"/>
                <a:cs typeface="Calibri"/>
                <a:sym typeface="Calibri"/>
              </a:rPr>
              <a:t>promoting strengths</a:t>
            </a:r>
            <a:r>
              <a:rPr lang="en-CA"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Combination of individual strengths and engagement with support systems creates conditions for success.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Co-create success alongside individuals with FASD. </a:t>
            </a:r>
            <a:endParaRPr sz="2500">
              <a:solidFill>
                <a:schemeClr val="dk1"/>
              </a:solidFill>
              <a:latin typeface="Calibri"/>
              <a:ea typeface="Calibri"/>
              <a:cs typeface="Calibri"/>
              <a:sym typeface="Calibri"/>
            </a:endParaRPr>
          </a:p>
        </p:txBody>
      </p:sp>
      <p:cxnSp>
        <p:nvCxnSpPr>
          <p:cNvPr id="534" name="Google Shape;534;g3a21936d47f_0_564"/>
          <p:cNvCxnSpPr>
            <a:stCxn id="535" idx="3"/>
          </p:cNvCxnSpPr>
          <p:nvPr/>
        </p:nvCxnSpPr>
        <p:spPr>
          <a:xfrm rot="10800000" flipH="1">
            <a:off x="6312925" y="3938725"/>
            <a:ext cx="2925600" cy="2118600"/>
          </a:xfrm>
          <a:prstGeom prst="straightConnector1">
            <a:avLst/>
          </a:prstGeom>
          <a:noFill/>
          <a:ln w="114300" cap="flat" cmpd="sng">
            <a:solidFill>
              <a:srgbClr val="D9328B"/>
            </a:solidFill>
            <a:prstDash val="solid"/>
            <a:round/>
            <a:headEnd type="none" w="med" len="med"/>
            <a:tailEnd type="triangle" w="med" len="med"/>
          </a:ln>
        </p:spPr>
      </p:cxnSp>
      <p:sp>
        <p:nvSpPr>
          <p:cNvPr id="535" name="Google Shape;535;g3a21936d47f_0_564"/>
          <p:cNvSpPr txBox="1"/>
          <p:nvPr/>
        </p:nvSpPr>
        <p:spPr>
          <a:xfrm>
            <a:off x="3700225" y="5845675"/>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9328B"/>
                </a:solidFill>
                <a:latin typeface="Calibri"/>
                <a:ea typeface="Calibri"/>
                <a:cs typeface="Calibri"/>
                <a:sym typeface="Calibri"/>
              </a:rPr>
              <a:t>Individual is at the Centre</a:t>
            </a:r>
            <a:endParaRPr sz="2500" b="1" dirty="0">
              <a:solidFill>
                <a:srgbClr val="D9328B"/>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3"/>
          <p:cNvSpPr txBox="1"/>
          <p:nvPr/>
        </p:nvSpPr>
        <p:spPr>
          <a:xfrm>
            <a:off x="628177" y="250585"/>
            <a:ext cx="8782500" cy="1163395"/>
          </a:xfrm>
          <a:prstGeom prst="rect">
            <a:avLst/>
          </a:prstGeom>
          <a:noFill/>
          <a:ln>
            <a:noFill/>
          </a:ln>
        </p:spPr>
        <p:txBody>
          <a:bodyPr spcFirstLastPara="1" wrap="square" lIns="0" tIns="0" rIns="0" bIns="0" anchor="t" anchorCtr="0">
            <a:spAutoFit/>
          </a:bodyPr>
          <a:lstStyle/>
          <a:p>
            <a:pPr marL="0" marR="0" lvl="0" indent="0" algn="l" rtl="0">
              <a:lnSpc>
                <a:spcPct val="140009"/>
              </a:lnSpc>
              <a:spcBef>
                <a:spcPts val="0"/>
              </a:spcBef>
              <a:spcAft>
                <a:spcPts val="0"/>
              </a:spcAft>
              <a:buNone/>
            </a:pPr>
            <a:r>
              <a:rPr lang="en-CA" sz="5400" b="1" dirty="0">
                <a:solidFill>
                  <a:srgbClr val="3C9DB8"/>
                </a:solidFill>
                <a:latin typeface="EB Garamond"/>
                <a:ea typeface="EB Garamond"/>
                <a:cs typeface="EB Garamond"/>
                <a:sym typeface="EB Garamond"/>
              </a:rPr>
              <a:t>All Behaviour is Functional</a:t>
            </a:r>
            <a:endParaRPr sz="5400" b="1" dirty="0">
              <a:solidFill>
                <a:srgbClr val="3C9DB8"/>
              </a:solidFill>
              <a:latin typeface="EB Garamond"/>
              <a:ea typeface="EB Garamond"/>
              <a:cs typeface="EB Garamond"/>
              <a:sym typeface="EB Garamond"/>
            </a:endParaRPr>
          </a:p>
        </p:txBody>
      </p:sp>
      <p:sp>
        <p:nvSpPr>
          <p:cNvPr id="459" name="Google Shape;459;p23"/>
          <p:cNvSpPr/>
          <p:nvPr/>
        </p:nvSpPr>
        <p:spPr>
          <a:xfrm rot="1575520">
            <a:off x="7557451" y="1588333"/>
            <a:ext cx="4101306" cy="4392296"/>
          </a:xfrm>
          <a:custGeom>
            <a:avLst/>
            <a:gdLst/>
            <a:ahLst/>
            <a:cxnLst/>
            <a:rect l="l" t="t" r="r" b="b"/>
            <a:pathLst>
              <a:path w="6538801" h="7002732" extrusionOk="0">
                <a:moveTo>
                  <a:pt x="0" y="0"/>
                </a:moveTo>
                <a:lnTo>
                  <a:pt x="6538801" y="0"/>
                </a:lnTo>
                <a:lnTo>
                  <a:pt x="6538801" y="7002733"/>
                </a:lnTo>
                <a:lnTo>
                  <a:pt x="0" y="70027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33" b="0" i="0" u="none" strike="noStrike" cap="none">
              <a:solidFill>
                <a:srgbClr val="000000"/>
              </a:solidFill>
              <a:latin typeface="Arial"/>
              <a:ea typeface="Arial"/>
              <a:cs typeface="Arial"/>
              <a:sym typeface="Arial"/>
            </a:endParaRPr>
          </a:p>
        </p:txBody>
      </p:sp>
      <p:sp>
        <p:nvSpPr>
          <p:cNvPr id="460" name="Google Shape;460;p23"/>
          <p:cNvSpPr txBox="1"/>
          <p:nvPr/>
        </p:nvSpPr>
        <p:spPr>
          <a:xfrm>
            <a:off x="8183501" y="2610150"/>
            <a:ext cx="2854200" cy="11697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CA" sz="2000" b="1" i="0" u="none" strike="noStrike" cap="none" dirty="0">
                <a:solidFill>
                  <a:srgbClr val="200B47"/>
                </a:solidFill>
                <a:latin typeface="Raleway"/>
                <a:ea typeface="Raleway"/>
                <a:cs typeface="Raleway"/>
                <a:sym typeface="Raleway"/>
              </a:rPr>
              <a:t>“What do I know?”</a:t>
            </a:r>
            <a:endParaRPr dirty="0"/>
          </a:p>
          <a:p>
            <a:pPr marL="0" marR="0" lvl="0" indent="0" algn="ctr" rtl="0">
              <a:lnSpc>
                <a:spcPct val="140000"/>
              </a:lnSpc>
              <a:spcBef>
                <a:spcPts val="0"/>
              </a:spcBef>
              <a:spcAft>
                <a:spcPts val="0"/>
              </a:spcAft>
              <a:buNone/>
            </a:pPr>
            <a:r>
              <a:rPr lang="en-CA" sz="2000" b="1" i="0" u="none" strike="noStrike" cap="none" dirty="0">
                <a:solidFill>
                  <a:srgbClr val="200B47"/>
                </a:solidFill>
                <a:latin typeface="Raleway"/>
                <a:ea typeface="Raleway"/>
                <a:cs typeface="Raleway"/>
                <a:sym typeface="Raleway"/>
              </a:rPr>
              <a:t> before</a:t>
            </a:r>
            <a:endParaRPr dirty="0"/>
          </a:p>
          <a:p>
            <a:pPr marL="0" marR="0" lvl="0" indent="0" algn="ctr" rtl="0">
              <a:lnSpc>
                <a:spcPct val="140000"/>
              </a:lnSpc>
              <a:spcBef>
                <a:spcPts val="0"/>
              </a:spcBef>
              <a:spcAft>
                <a:spcPts val="0"/>
              </a:spcAft>
              <a:buNone/>
            </a:pPr>
            <a:r>
              <a:rPr lang="en-CA" sz="2000" b="1" i="0" u="none" strike="noStrike" cap="none" dirty="0">
                <a:solidFill>
                  <a:srgbClr val="200B47"/>
                </a:solidFill>
                <a:latin typeface="Raleway"/>
                <a:ea typeface="Raleway"/>
                <a:cs typeface="Raleway"/>
                <a:sym typeface="Raleway"/>
              </a:rPr>
              <a:t>“What do I do?”</a:t>
            </a:r>
            <a:endParaRPr dirty="0"/>
          </a:p>
        </p:txBody>
      </p:sp>
      <p:grpSp>
        <p:nvGrpSpPr>
          <p:cNvPr id="461" name="Google Shape;461;p23"/>
          <p:cNvGrpSpPr/>
          <p:nvPr/>
        </p:nvGrpSpPr>
        <p:grpSpPr>
          <a:xfrm>
            <a:off x="2539338" y="3514400"/>
            <a:ext cx="702097" cy="702097"/>
            <a:chOff x="0" y="0"/>
            <a:chExt cx="812800" cy="812800"/>
          </a:xfrm>
        </p:grpSpPr>
        <p:sp>
          <p:nvSpPr>
            <p:cNvPr id="462" name="Google Shape;462;p23"/>
            <p:cNvSpPr/>
            <p:nvPr/>
          </p:nvSpPr>
          <p:spPr>
            <a:xfrm>
              <a:off x="0" y="0"/>
              <a:ext cx="812800" cy="812800"/>
            </a:xfrm>
            <a:custGeom>
              <a:avLst/>
              <a:gdLst/>
              <a:ahLst/>
              <a:cxnLst/>
              <a:rect l="l" t="t" r="r" b="b"/>
              <a:pathLst>
                <a:path w="812800" h="812800" extrusionOk="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DBA43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33" b="0" i="0" u="none" strike="noStrike" cap="none">
                <a:solidFill>
                  <a:srgbClr val="000000"/>
                </a:solidFill>
                <a:latin typeface="Arial"/>
                <a:ea typeface="Arial"/>
                <a:cs typeface="Arial"/>
                <a:sym typeface="Arial"/>
              </a:endParaRPr>
            </a:p>
          </p:txBody>
        </p:sp>
        <p:sp>
          <p:nvSpPr>
            <p:cNvPr id="463" name="Google Shape;463;p23"/>
            <p:cNvSpPr txBox="1"/>
            <p:nvPr/>
          </p:nvSpPr>
          <p:spPr>
            <a:xfrm>
              <a:off x="0" y="174625"/>
              <a:ext cx="711200" cy="434975"/>
            </a:xfrm>
            <a:prstGeom prst="rect">
              <a:avLst/>
            </a:prstGeom>
            <a:noFill/>
            <a:ln>
              <a:noFill/>
            </a:ln>
          </p:spPr>
          <p:txBody>
            <a:bodyPr spcFirstLastPara="1" wrap="square" lIns="33850" tIns="33850" rIns="33850" bIns="33850" anchor="ctr" anchorCtr="0">
              <a:noAutofit/>
            </a:bodyPr>
            <a:lstStyle/>
            <a:p>
              <a:pPr marL="0" marR="0" lvl="0" indent="0" algn="ctr" rtl="0">
                <a:lnSpc>
                  <a:spcPct val="160021"/>
                </a:lnSpc>
                <a:spcBef>
                  <a:spcPts val="0"/>
                </a:spcBef>
                <a:spcAft>
                  <a:spcPts val="0"/>
                </a:spcAft>
                <a:buNone/>
              </a:pPr>
              <a:endParaRPr sz="933" b="0" i="0" u="none" strike="noStrike" cap="none">
                <a:solidFill>
                  <a:srgbClr val="000000"/>
                </a:solidFill>
                <a:latin typeface="Arial"/>
                <a:ea typeface="Arial"/>
                <a:cs typeface="Arial"/>
                <a:sym typeface="Arial"/>
              </a:endParaRPr>
            </a:p>
          </p:txBody>
        </p:sp>
      </p:grpSp>
      <p:sp>
        <p:nvSpPr>
          <p:cNvPr id="464" name="Google Shape;464;p23"/>
          <p:cNvSpPr/>
          <p:nvPr/>
        </p:nvSpPr>
        <p:spPr>
          <a:xfrm>
            <a:off x="433350" y="1448355"/>
            <a:ext cx="2106000" cy="19590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solidFill>
                  <a:schemeClr val="accent6"/>
                </a:solidFill>
              </a:rPr>
              <a:t>Utility of Behaviour</a:t>
            </a:r>
            <a:endParaRPr sz="2000" dirty="0">
              <a:solidFill>
                <a:schemeClr val="accent6"/>
              </a:solidFill>
            </a:endParaRPr>
          </a:p>
        </p:txBody>
      </p:sp>
      <p:sp>
        <p:nvSpPr>
          <p:cNvPr id="465" name="Google Shape;465;p23"/>
          <p:cNvSpPr/>
          <p:nvPr/>
        </p:nvSpPr>
        <p:spPr>
          <a:xfrm>
            <a:off x="433350" y="4255063"/>
            <a:ext cx="2106000" cy="19590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t>Intent of Behaviour</a:t>
            </a:r>
            <a:endParaRPr sz="2000" dirty="0"/>
          </a:p>
        </p:txBody>
      </p:sp>
      <p:sp>
        <p:nvSpPr>
          <p:cNvPr id="466" name="Google Shape;466;p23"/>
          <p:cNvSpPr/>
          <p:nvPr/>
        </p:nvSpPr>
        <p:spPr>
          <a:xfrm>
            <a:off x="3461227" y="2301538"/>
            <a:ext cx="3116400" cy="31278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t>Observed Behaviour</a:t>
            </a:r>
            <a:endParaRPr sz="2000" dirty="0"/>
          </a:p>
        </p:txBody>
      </p:sp>
      <p:sp>
        <p:nvSpPr>
          <p:cNvPr id="467" name="Google Shape;467;p23"/>
          <p:cNvSpPr/>
          <p:nvPr/>
        </p:nvSpPr>
        <p:spPr>
          <a:xfrm>
            <a:off x="1009350" y="3379475"/>
            <a:ext cx="954000" cy="810000"/>
          </a:xfrm>
          <a:prstGeom prst="mathPlus">
            <a:avLst>
              <a:gd name="adj1" fmla="val 23520"/>
            </a:avLst>
          </a:prstGeom>
          <a:solidFill>
            <a:srgbClr val="DBA43B"/>
          </a:solidFill>
          <a:ln w="9525" cap="flat" cmpd="sng">
            <a:solidFill>
              <a:srgbClr val="DBA43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3280DA9-0A98-1F40-B976-0AFF2D290080}"/>
              </a:ext>
            </a:extLst>
          </p:cNvPr>
          <p:cNvSpPr txBox="1"/>
          <p:nvPr/>
        </p:nvSpPr>
        <p:spPr>
          <a:xfrm>
            <a:off x="8854934" y="1899915"/>
            <a:ext cx="3093226" cy="46487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r>
              <a:rPr lang="en-ID" sz="1800" dirty="0">
                <a:latin typeface="Calibri" panose="020F0502020204030204" pitchFamily="34" charset="0"/>
                <a:cs typeface="Calibri" panose="020F0502020204030204" pitchFamily="34" charset="0"/>
              </a:rPr>
              <a:t>Space to include a fun fact</a:t>
            </a:r>
          </a:p>
        </p:txBody>
      </p:sp>
      <p:sp>
        <p:nvSpPr>
          <p:cNvPr id="13" name="TextBox 12">
            <a:extLst>
              <a:ext uri="{FF2B5EF4-FFF2-40B4-BE49-F238E27FC236}">
                <a16:creationId xmlns:a16="http://schemas.microsoft.com/office/drawing/2014/main" id="{E7AB6A2E-6B83-A94D-9F91-8CD493373320}"/>
              </a:ext>
            </a:extLst>
          </p:cNvPr>
          <p:cNvSpPr txBox="1"/>
          <p:nvPr/>
        </p:nvSpPr>
        <p:spPr>
          <a:xfrm>
            <a:off x="1024129" y="4604060"/>
            <a:ext cx="2612614" cy="369332"/>
          </a:xfrm>
          <a:prstGeom prst="rect">
            <a:avLst/>
          </a:prstGeom>
          <a:noFill/>
        </p:spPr>
        <p:txBody>
          <a:bodyPr wrap="square" rtlCol="0">
            <a:spAutoFit/>
          </a:bodyPr>
          <a:lstStyle/>
          <a:p>
            <a:pPr algn="r"/>
            <a:r>
              <a:rPr lang="en-US" dirty="0" err="1">
                <a:solidFill>
                  <a:schemeClr val="tx1">
                    <a:lumMod val="65000"/>
                    <a:lumOff val="35000"/>
                  </a:schemeClr>
                </a:solidFill>
                <a:latin typeface="Calibri" panose="020F0502020204030204" pitchFamily="34" charset="0"/>
                <a:cs typeface="Calibri" panose="020F0502020204030204" pitchFamily="34" charset="0"/>
              </a:rPr>
              <a:t>Email@emailaddress.com</a:t>
            </a:r>
            <a:endParaRPr lang="en-US"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84FE5150-2029-2445-8ACD-E3995F748645}"/>
              </a:ext>
            </a:extLst>
          </p:cNvPr>
          <p:cNvSpPr/>
          <p:nvPr/>
        </p:nvSpPr>
        <p:spPr>
          <a:xfrm>
            <a:off x="3751315" y="4690354"/>
            <a:ext cx="286173" cy="196744"/>
          </a:xfrm>
          <a:custGeom>
            <a:avLst/>
            <a:gdLst>
              <a:gd name="connsiteX0" fmla="*/ 0 w 4876800"/>
              <a:gd name="connsiteY0" fmla="*/ 809244 h 3352800"/>
              <a:gd name="connsiteX1" fmla="*/ 2378964 w 4876800"/>
              <a:gd name="connsiteY1" fmla="*/ 1816608 h 3352800"/>
              <a:gd name="connsiteX2" fmla="*/ 2438400 w 4876800"/>
              <a:gd name="connsiteY2" fmla="*/ 1828800 h 3352800"/>
              <a:gd name="connsiteX3" fmla="*/ 2497836 w 4876800"/>
              <a:gd name="connsiteY3" fmla="*/ 1816608 h 3352800"/>
              <a:gd name="connsiteX4" fmla="*/ 4876800 w 4876800"/>
              <a:gd name="connsiteY4" fmla="*/ 809244 h 3352800"/>
              <a:gd name="connsiteX5" fmla="*/ 4876800 w 4876800"/>
              <a:gd name="connsiteY5" fmla="*/ 3048000 h 3352800"/>
              <a:gd name="connsiteX6" fmla="*/ 4572000 w 4876800"/>
              <a:gd name="connsiteY6" fmla="*/ 3352800 h 3352800"/>
              <a:gd name="connsiteX7" fmla="*/ 304800 w 4876800"/>
              <a:gd name="connsiteY7" fmla="*/ 3352800 h 3352800"/>
              <a:gd name="connsiteX8" fmla="*/ 0 w 4876800"/>
              <a:gd name="connsiteY8" fmla="*/ 3048000 h 3352800"/>
              <a:gd name="connsiteX9" fmla="*/ 304800 w 4876800"/>
              <a:gd name="connsiteY9" fmla="*/ 0 h 3352800"/>
              <a:gd name="connsiteX10" fmla="*/ 4572000 w 4876800"/>
              <a:gd name="connsiteY10" fmla="*/ 0 h 3352800"/>
              <a:gd name="connsiteX11" fmla="*/ 4876800 w 4876800"/>
              <a:gd name="connsiteY11" fmla="*/ 304800 h 3352800"/>
              <a:gd name="connsiteX12" fmla="*/ 4876800 w 4876800"/>
              <a:gd name="connsiteY12" fmla="*/ 477926 h 3352800"/>
              <a:gd name="connsiteX13" fmla="*/ 2438400 w 4876800"/>
              <a:gd name="connsiteY13" fmla="*/ 1510894 h 3352800"/>
              <a:gd name="connsiteX14" fmla="*/ 0 w 4876800"/>
              <a:gd name="connsiteY14" fmla="*/ 478231 h 3352800"/>
              <a:gd name="connsiteX15" fmla="*/ 0 w 4876800"/>
              <a:gd name="connsiteY15" fmla="*/ 304800 h 3352800"/>
              <a:gd name="connsiteX16" fmla="*/ 304800 w 4876800"/>
              <a:gd name="connsiteY16" fmla="*/ 0 h 335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6800" h="3352800">
                <a:moveTo>
                  <a:pt x="0" y="809244"/>
                </a:moveTo>
                <a:lnTo>
                  <a:pt x="2378964" y="1816608"/>
                </a:lnTo>
                <a:cubicBezTo>
                  <a:pt x="2397862" y="1824838"/>
                  <a:pt x="2418283" y="1828800"/>
                  <a:pt x="2438400" y="1828800"/>
                </a:cubicBezTo>
                <a:cubicBezTo>
                  <a:pt x="2458517" y="1828800"/>
                  <a:pt x="2478939" y="1824838"/>
                  <a:pt x="2497836" y="1816608"/>
                </a:cubicBezTo>
                <a:lnTo>
                  <a:pt x="4876800" y="809244"/>
                </a:lnTo>
                <a:lnTo>
                  <a:pt x="4876800" y="3048000"/>
                </a:lnTo>
                <a:cubicBezTo>
                  <a:pt x="4876800" y="3216250"/>
                  <a:pt x="4740250" y="3352800"/>
                  <a:pt x="4572000" y="3352800"/>
                </a:cubicBezTo>
                <a:lnTo>
                  <a:pt x="304800" y="3352800"/>
                </a:lnTo>
                <a:cubicBezTo>
                  <a:pt x="136550" y="3352800"/>
                  <a:pt x="0" y="3216250"/>
                  <a:pt x="0" y="3048000"/>
                </a:cubicBezTo>
                <a:close/>
                <a:moveTo>
                  <a:pt x="304800" y="0"/>
                </a:moveTo>
                <a:lnTo>
                  <a:pt x="4572000" y="0"/>
                </a:lnTo>
                <a:cubicBezTo>
                  <a:pt x="4740250" y="0"/>
                  <a:pt x="4876800" y="136550"/>
                  <a:pt x="4876800" y="304800"/>
                </a:cubicBezTo>
                <a:lnTo>
                  <a:pt x="4876800" y="477926"/>
                </a:lnTo>
                <a:lnTo>
                  <a:pt x="2438400" y="1510894"/>
                </a:lnTo>
                <a:lnTo>
                  <a:pt x="0" y="478231"/>
                </a:lnTo>
                <a:lnTo>
                  <a:pt x="0" y="304800"/>
                </a:lnTo>
                <a:cubicBezTo>
                  <a:pt x="0" y="136550"/>
                  <a:pt x="136550" y="0"/>
                  <a:pt x="304800" y="0"/>
                </a:cubicBezTo>
                <a:close/>
              </a:path>
            </a:pathLst>
          </a:custGeom>
          <a:solidFill>
            <a:schemeClr val="tx2"/>
          </a:solidFill>
          <a:ln w="9525"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C2CB1AE0-12FD-E642-8966-DFF0222C93C0}"/>
              </a:ext>
            </a:extLst>
          </p:cNvPr>
          <p:cNvSpPr/>
          <p:nvPr/>
        </p:nvSpPr>
        <p:spPr>
          <a:xfrm>
            <a:off x="5318234" y="0"/>
            <a:ext cx="3510854" cy="6858000"/>
          </a:xfrm>
          <a:prstGeom prst="rect">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27A6E49-0057-144B-957C-D6B7088DC725}"/>
              </a:ext>
            </a:extLst>
          </p:cNvPr>
          <p:cNvSpPr txBox="1"/>
          <p:nvPr/>
        </p:nvSpPr>
        <p:spPr>
          <a:xfrm>
            <a:off x="2278607" y="1268884"/>
            <a:ext cx="2075376" cy="338554"/>
          </a:xfrm>
          <a:prstGeom prst="rect">
            <a:avLst/>
          </a:prstGeom>
          <a:noFill/>
        </p:spPr>
        <p:txBody>
          <a:bodyPr wrap="none" rtlCol="0">
            <a:spAutoFit/>
          </a:bodyPr>
          <a:lstStyle/>
          <a:p>
            <a:pPr algn="r"/>
            <a:r>
              <a:rPr lang="en-US" sz="1600" dirty="0">
                <a:solidFill>
                  <a:schemeClr val="tx1">
                    <a:lumMod val="65000"/>
                    <a:lumOff val="35000"/>
                  </a:schemeClr>
                </a:solidFill>
                <a:latin typeface="Calibri" panose="020F0502020204030204" pitchFamily="34" charset="0"/>
                <a:cs typeface="Calibri" panose="020F0502020204030204" pitchFamily="34" charset="0"/>
              </a:rPr>
              <a:t>Presenter Introduction</a:t>
            </a:r>
          </a:p>
        </p:txBody>
      </p:sp>
      <p:sp>
        <p:nvSpPr>
          <p:cNvPr id="21" name="Triangle 20">
            <a:extLst>
              <a:ext uri="{FF2B5EF4-FFF2-40B4-BE49-F238E27FC236}">
                <a16:creationId xmlns:a16="http://schemas.microsoft.com/office/drawing/2014/main" id="{19C4A114-4452-314D-A449-C2CC2250A505}"/>
              </a:ext>
            </a:extLst>
          </p:cNvPr>
          <p:cNvSpPr/>
          <p:nvPr/>
        </p:nvSpPr>
        <p:spPr>
          <a:xfrm rot="4500000">
            <a:off x="9337719" y="915080"/>
            <a:ext cx="208353" cy="17961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74C0B7DF-AFC9-A449-A625-0570B55EAAB4}"/>
              </a:ext>
            </a:extLst>
          </p:cNvPr>
          <p:cNvSpPr/>
          <p:nvPr/>
        </p:nvSpPr>
        <p:spPr>
          <a:xfrm rot="2700000">
            <a:off x="6497181" y="847586"/>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angle 22">
            <a:extLst>
              <a:ext uri="{FF2B5EF4-FFF2-40B4-BE49-F238E27FC236}">
                <a16:creationId xmlns:a16="http://schemas.microsoft.com/office/drawing/2014/main" id="{703AD54D-4F9E-1C43-B619-D31EE3C10157}"/>
              </a:ext>
            </a:extLst>
          </p:cNvPr>
          <p:cNvSpPr/>
          <p:nvPr/>
        </p:nvSpPr>
        <p:spPr>
          <a:xfrm rot="1813063">
            <a:off x="7611667" y="5624137"/>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a:extLst>
              <a:ext uri="{FF2B5EF4-FFF2-40B4-BE49-F238E27FC236}">
                <a16:creationId xmlns:a16="http://schemas.microsoft.com/office/drawing/2014/main" id="{8E01653C-0C74-684C-B907-9BC52BBC7AB1}"/>
              </a:ext>
            </a:extLst>
          </p:cNvPr>
          <p:cNvSpPr/>
          <p:nvPr/>
        </p:nvSpPr>
        <p:spPr>
          <a:xfrm rot="18092652">
            <a:off x="5109305" y="5795330"/>
            <a:ext cx="162175" cy="139806"/>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24">
            <a:extLst>
              <a:ext uri="{FF2B5EF4-FFF2-40B4-BE49-F238E27FC236}">
                <a16:creationId xmlns:a16="http://schemas.microsoft.com/office/drawing/2014/main" id="{029E3223-E5C7-4A4F-8675-B715396246F4}"/>
              </a:ext>
            </a:extLst>
          </p:cNvPr>
          <p:cNvSpPr/>
          <p:nvPr/>
        </p:nvSpPr>
        <p:spPr>
          <a:xfrm rot="4500000">
            <a:off x="8968113" y="4759713"/>
            <a:ext cx="208353" cy="17961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angle 25">
            <a:extLst>
              <a:ext uri="{FF2B5EF4-FFF2-40B4-BE49-F238E27FC236}">
                <a16:creationId xmlns:a16="http://schemas.microsoft.com/office/drawing/2014/main" id="{4E27EC47-967C-0A49-8FBD-A65D1FC6E6F0}"/>
              </a:ext>
            </a:extLst>
          </p:cNvPr>
          <p:cNvSpPr/>
          <p:nvPr/>
        </p:nvSpPr>
        <p:spPr>
          <a:xfrm rot="4500000">
            <a:off x="4017714" y="598142"/>
            <a:ext cx="208353" cy="17961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ED29BA25-C3D5-6F4D-AAD3-7D50B3B4AE6A}"/>
              </a:ext>
            </a:extLst>
          </p:cNvPr>
          <p:cNvSpPr>
            <a:spLocks noGrp="1"/>
          </p:cNvSpPr>
          <p:nvPr>
            <p:ph type="pic" sz="quarter" idx="14"/>
          </p:nvPr>
        </p:nvSpPr>
        <p:spPr>
          <a:pattFill prst="pct10"/>
        </p:spPr>
        <p:txBody>
          <a:bodyPr/>
          <a:lstStyle/>
          <a:p>
            <a:endParaRPr lang="en-US"/>
          </a:p>
        </p:txBody>
      </p:sp>
      <p:sp>
        <p:nvSpPr>
          <p:cNvPr id="27" name="TextBox 26">
            <a:extLst>
              <a:ext uri="{FF2B5EF4-FFF2-40B4-BE49-F238E27FC236}">
                <a16:creationId xmlns:a16="http://schemas.microsoft.com/office/drawing/2014/main" id="{36C6DBE9-D19B-AF48-8124-3A5EEC424784}"/>
              </a:ext>
            </a:extLst>
          </p:cNvPr>
          <p:cNvSpPr txBox="1"/>
          <p:nvPr/>
        </p:nvSpPr>
        <p:spPr>
          <a:xfrm>
            <a:off x="665153" y="1660196"/>
            <a:ext cx="3688830" cy="1754326"/>
          </a:xfrm>
          <a:prstGeom prst="rect">
            <a:avLst/>
          </a:prstGeom>
          <a:noFill/>
        </p:spPr>
        <p:txBody>
          <a:bodyPr wrap="none" rtlCol="0">
            <a:spAutoFit/>
          </a:bodyPr>
          <a:lstStyle/>
          <a:p>
            <a:pPr algn="r"/>
            <a:r>
              <a:rPr lang="en-US" sz="5400" b="1" dirty="0">
                <a:solidFill>
                  <a:srgbClr val="3C9DB8"/>
                </a:solidFill>
                <a:latin typeface="Minion Pro" panose="02040503050201020203" pitchFamily="18" charset="0"/>
                <a:cs typeface="Poppins ExtraBold" pitchFamily="2" charset="77"/>
              </a:rPr>
              <a:t>Your Name</a:t>
            </a:r>
          </a:p>
          <a:p>
            <a:pPr algn="r"/>
            <a:r>
              <a:rPr lang="en-US" sz="5400" b="1" dirty="0">
                <a:solidFill>
                  <a:srgbClr val="3C9DB8"/>
                </a:solidFill>
                <a:latin typeface="Minion Pro" panose="02040503050201020203" pitchFamily="18" charset="0"/>
                <a:cs typeface="Poppins ExtraBold" pitchFamily="2" charset="77"/>
              </a:rPr>
              <a:t>&amp; Pronouns</a:t>
            </a:r>
          </a:p>
        </p:txBody>
      </p:sp>
      <p:sp>
        <p:nvSpPr>
          <p:cNvPr id="28" name="TextBox 27">
            <a:extLst>
              <a:ext uri="{FF2B5EF4-FFF2-40B4-BE49-F238E27FC236}">
                <a16:creationId xmlns:a16="http://schemas.microsoft.com/office/drawing/2014/main" id="{B573D07B-3F60-6642-9E29-18C3DBB50AD6}"/>
              </a:ext>
            </a:extLst>
          </p:cNvPr>
          <p:cNvSpPr txBox="1"/>
          <p:nvPr/>
        </p:nvSpPr>
        <p:spPr>
          <a:xfrm>
            <a:off x="890016" y="4043228"/>
            <a:ext cx="3345585" cy="369332"/>
          </a:xfrm>
          <a:prstGeom prst="rect">
            <a:avLst/>
          </a:prstGeom>
          <a:noFill/>
        </p:spPr>
        <p:txBody>
          <a:bodyPr wrap="square" rtlCol="0">
            <a:spAutoFit/>
          </a:bodyPr>
          <a:lstStyle/>
          <a:p>
            <a:pPr algn="r"/>
            <a:r>
              <a:rPr lang="en-US" dirty="0">
                <a:solidFill>
                  <a:schemeClr val="tx1">
                    <a:lumMod val="65000"/>
                    <a:lumOff val="35000"/>
                  </a:schemeClr>
                </a:solidFill>
                <a:latin typeface="Calibri" panose="020F0502020204030204" pitchFamily="34" charset="0"/>
                <a:cs typeface="Calibri" panose="020F0502020204030204" pitchFamily="34" charset="0"/>
              </a:rPr>
              <a:t>Your Network</a:t>
            </a:r>
          </a:p>
        </p:txBody>
      </p:sp>
    </p:spTree>
    <p:extLst>
      <p:ext uri="{BB962C8B-B14F-4D97-AF65-F5344CB8AC3E}">
        <p14:creationId xmlns:p14="http://schemas.microsoft.com/office/powerpoint/2010/main" val="2906381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1">
          <a:extLst>
            <a:ext uri="{FF2B5EF4-FFF2-40B4-BE49-F238E27FC236}">
              <a16:creationId xmlns:a16="http://schemas.microsoft.com/office/drawing/2014/main" id="{CA91D9AA-467C-979C-5580-C8869715E2C5}"/>
            </a:ext>
          </a:extLst>
        </p:cNvPr>
        <p:cNvGrpSpPr/>
        <p:nvPr/>
      </p:nvGrpSpPr>
      <p:grpSpPr>
        <a:xfrm>
          <a:off x="0" y="0"/>
          <a:ext cx="0" cy="0"/>
          <a:chOff x="0" y="0"/>
          <a:chExt cx="0" cy="0"/>
        </a:xfrm>
      </p:grpSpPr>
      <p:sp>
        <p:nvSpPr>
          <p:cNvPr id="1245" name="Google Shape;1245;p58">
            <a:extLst>
              <a:ext uri="{FF2B5EF4-FFF2-40B4-BE49-F238E27FC236}">
                <a16:creationId xmlns:a16="http://schemas.microsoft.com/office/drawing/2014/main" id="{8743F7B8-0F6D-C35F-08C0-104CE280C9F3}"/>
              </a:ext>
            </a:extLst>
          </p:cNvPr>
          <p:cNvSpPr txBox="1"/>
          <p:nvPr/>
        </p:nvSpPr>
        <p:spPr>
          <a:xfrm>
            <a:off x="595424" y="347771"/>
            <a:ext cx="11314133" cy="175428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C9DB8"/>
                </a:solidFill>
                <a:effectLst/>
                <a:uLnTx/>
                <a:uFillTx/>
                <a:latin typeface="EB Garamond"/>
                <a:ea typeface="EB Garamond"/>
                <a:cs typeface="EB Garamond"/>
                <a:sym typeface="EB Garamond"/>
              </a:rPr>
              <a:t>Looking Beyond Behaviourism: Resource</a:t>
            </a:r>
            <a:endParaRPr kumimoji="0" sz="1400" b="0" i="0" u="none" strike="noStrike" kern="0" cap="none" spc="0" normalizeH="0" baseline="0" noProof="0" dirty="0">
              <a:ln>
                <a:noFill/>
              </a:ln>
              <a:solidFill>
                <a:srgbClr val="3C9DB8"/>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321180AF-A84C-F4FB-C4E8-4F810EAC9F40}"/>
              </a:ext>
            </a:extLst>
          </p:cNvPr>
          <p:cNvPicPr>
            <a:picLocks noChangeAspect="1"/>
          </p:cNvPicPr>
          <p:nvPr/>
        </p:nvPicPr>
        <p:blipFill>
          <a:blip r:embed="rId3"/>
          <a:stretch>
            <a:fillRect/>
          </a:stretch>
        </p:blipFill>
        <p:spPr>
          <a:xfrm>
            <a:off x="178226" y="2129679"/>
            <a:ext cx="11835547" cy="2974036"/>
          </a:xfrm>
          <a:prstGeom prst="rect">
            <a:avLst/>
          </a:prstGeom>
        </p:spPr>
      </p:pic>
    </p:spTree>
    <p:extLst>
      <p:ext uri="{BB962C8B-B14F-4D97-AF65-F5344CB8AC3E}">
        <p14:creationId xmlns:p14="http://schemas.microsoft.com/office/powerpoint/2010/main" val="1620146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61729" y="1729356"/>
            <a:ext cx="4286847"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Overview of Needs</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31</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a:extLst>
              <a:ext uri="{FF2B5EF4-FFF2-40B4-BE49-F238E27FC236}">
                <a16:creationId xmlns:a16="http://schemas.microsoft.com/office/drawing/2014/main" id="{23BD31F7-FCA4-F443-8AE3-D0EBC86FC26F}"/>
              </a:ext>
            </a:extLst>
          </p:cNvPr>
          <p:cNvPicPr>
            <a:picLocks noGrp="1" noChangeAspect="1"/>
          </p:cNvPicPr>
          <p:nvPr>
            <p:ph type="pic" sz="quarter" idx="14"/>
          </p:nvPr>
        </p:nvPicPr>
        <p:blipFill>
          <a:blip r:embed="rId3"/>
          <a:srcRect l="15478" r="15478"/>
          <a:stretch/>
        </p:blipFill>
        <p:spPr>
          <a:xfrm>
            <a:off x="6192083" y="338819"/>
            <a:ext cx="4185467" cy="6061981"/>
          </a:xfrm>
          <a:noFill/>
        </p:spPr>
      </p:pic>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4059777"/>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503421" y="257864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44866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5383112" y="455523"/>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F039B68D-F53A-CD4F-B4CB-E2770258325A}"/>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3</a:t>
            </a:r>
          </a:p>
        </p:txBody>
      </p:sp>
    </p:spTree>
    <p:extLst>
      <p:ext uri="{BB962C8B-B14F-4D97-AF65-F5344CB8AC3E}">
        <p14:creationId xmlns:p14="http://schemas.microsoft.com/office/powerpoint/2010/main" val="4096011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842A25-F7D5-9F48-9AAF-73BA2D2CA9D1}"/>
              </a:ext>
            </a:extLst>
          </p:cNvPr>
          <p:cNvSpPr/>
          <p:nvPr/>
        </p:nvSpPr>
        <p:spPr>
          <a:xfrm>
            <a:off x="3363311" y="-1"/>
            <a:ext cx="8828690" cy="6042991"/>
          </a:xfrm>
          <a:prstGeom prst="rect">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30ECBC0-43B6-0B43-BE2C-56121BC460B5}"/>
              </a:ext>
            </a:extLst>
          </p:cNvPr>
          <p:cNvSpPr/>
          <p:nvPr/>
        </p:nvSpPr>
        <p:spPr>
          <a:xfrm>
            <a:off x="0" y="4246179"/>
            <a:ext cx="4287448" cy="2611821"/>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B58CB9A-EFC4-1948-9534-D7136C4B6810}"/>
              </a:ext>
            </a:extLst>
          </p:cNvPr>
          <p:cNvSpPr txBox="1"/>
          <p:nvPr/>
        </p:nvSpPr>
        <p:spPr>
          <a:xfrm>
            <a:off x="5868244" y="1841839"/>
            <a:ext cx="2670837" cy="830997"/>
          </a:xfrm>
          <a:prstGeom prst="rect">
            <a:avLst/>
          </a:prstGeom>
          <a:noFill/>
        </p:spPr>
        <p:txBody>
          <a:bodyPr wrap="square" rtlCol="0">
            <a:spAutoFit/>
          </a:bodyPr>
          <a:lstStyle/>
          <a:p>
            <a:r>
              <a:rPr lang="en-CA" sz="2400" dirty="0"/>
              <a:t>Learning and Remembering</a:t>
            </a:r>
          </a:p>
        </p:txBody>
      </p:sp>
      <p:sp>
        <p:nvSpPr>
          <p:cNvPr id="35" name="TextBox 34">
            <a:extLst>
              <a:ext uri="{FF2B5EF4-FFF2-40B4-BE49-F238E27FC236}">
                <a16:creationId xmlns:a16="http://schemas.microsoft.com/office/drawing/2014/main" id="{6F43312F-1317-9444-A0B0-43EE1D47FCDC}"/>
              </a:ext>
            </a:extLst>
          </p:cNvPr>
          <p:cNvSpPr txBox="1"/>
          <p:nvPr/>
        </p:nvSpPr>
        <p:spPr>
          <a:xfrm>
            <a:off x="399642" y="4604230"/>
            <a:ext cx="416794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Areas for Support</a:t>
            </a:r>
          </a:p>
        </p:txBody>
      </p:sp>
      <p:sp>
        <p:nvSpPr>
          <p:cNvPr id="36" name="TextBox 35">
            <a:extLst>
              <a:ext uri="{FF2B5EF4-FFF2-40B4-BE49-F238E27FC236}">
                <a16:creationId xmlns:a16="http://schemas.microsoft.com/office/drawing/2014/main" id="{441120E5-5A25-7443-BF6E-1922DDCAB915}"/>
              </a:ext>
            </a:extLst>
          </p:cNvPr>
          <p:cNvSpPr txBox="1"/>
          <p:nvPr/>
        </p:nvSpPr>
        <p:spPr>
          <a:xfrm>
            <a:off x="4567591" y="544755"/>
            <a:ext cx="7001557" cy="646331"/>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3600" dirty="0">
                <a:solidFill>
                  <a:srgbClr val="3C9DB8"/>
                </a:solidFill>
                <a:latin typeface="Minion Pro" panose="02040503050201020203" pitchFamily="18" charset="0"/>
              </a:rPr>
              <a:t>Common challenges might include:</a:t>
            </a:r>
          </a:p>
        </p:txBody>
      </p:sp>
      <p:sp>
        <p:nvSpPr>
          <p:cNvPr id="37" name="TextBox 36">
            <a:extLst>
              <a:ext uri="{FF2B5EF4-FFF2-40B4-BE49-F238E27FC236}">
                <a16:creationId xmlns:a16="http://schemas.microsoft.com/office/drawing/2014/main" id="{BA77EB47-FCB3-DC47-B641-198C30D5886F}"/>
              </a:ext>
            </a:extLst>
          </p:cNvPr>
          <p:cNvSpPr txBox="1"/>
          <p:nvPr/>
        </p:nvSpPr>
        <p:spPr>
          <a:xfrm>
            <a:off x="9613931" y="1841839"/>
            <a:ext cx="2670837" cy="830997"/>
          </a:xfrm>
          <a:prstGeom prst="rect">
            <a:avLst/>
          </a:prstGeom>
          <a:noFill/>
        </p:spPr>
        <p:txBody>
          <a:bodyPr wrap="square" rtlCol="0">
            <a:spAutoFit/>
          </a:bodyPr>
          <a:lstStyle/>
          <a:p>
            <a:r>
              <a:rPr lang="en-CA" sz="2400" dirty="0"/>
              <a:t>Speech and Language</a:t>
            </a:r>
          </a:p>
        </p:txBody>
      </p:sp>
      <p:pic>
        <p:nvPicPr>
          <p:cNvPr id="5" name="Picture 4" descr="Icon&#10;&#10;Description automatically generated">
            <a:extLst>
              <a:ext uri="{FF2B5EF4-FFF2-40B4-BE49-F238E27FC236}">
                <a16:creationId xmlns:a16="http://schemas.microsoft.com/office/drawing/2014/main" id="{6992F02C-3662-5E41-868C-20C8E9FDA185}"/>
              </a:ext>
            </a:extLst>
          </p:cNvPr>
          <p:cNvPicPr>
            <a:picLocks noChangeAspect="1"/>
          </p:cNvPicPr>
          <p:nvPr/>
        </p:nvPicPr>
        <p:blipFill>
          <a:blip r:embed="rId3"/>
          <a:stretch>
            <a:fillRect/>
          </a:stretch>
        </p:blipFill>
        <p:spPr>
          <a:xfrm>
            <a:off x="4707334" y="1623100"/>
            <a:ext cx="1134912" cy="1134912"/>
          </a:xfrm>
          <a:prstGeom prst="rect">
            <a:avLst/>
          </a:prstGeom>
        </p:spPr>
      </p:pic>
      <p:pic>
        <p:nvPicPr>
          <p:cNvPr id="7" name="Picture 6" descr="Icon&#10;&#10;Description automatically generated">
            <a:extLst>
              <a:ext uri="{FF2B5EF4-FFF2-40B4-BE49-F238E27FC236}">
                <a16:creationId xmlns:a16="http://schemas.microsoft.com/office/drawing/2014/main" id="{9C37C8DD-AE4E-BB41-A31A-379E8AC7E5B8}"/>
              </a:ext>
            </a:extLst>
          </p:cNvPr>
          <p:cNvPicPr>
            <a:picLocks noChangeAspect="1"/>
          </p:cNvPicPr>
          <p:nvPr/>
        </p:nvPicPr>
        <p:blipFill>
          <a:blip r:embed="rId4"/>
          <a:stretch>
            <a:fillRect/>
          </a:stretch>
        </p:blipFill>
        <p:spPr>
          <a:xfrm>
            <a:off x="8290762" y="1656773"/>
            <a:ext cx="1315017" cy="1315017"/>
          </a:xfrm>
          <a:prstGeom prst="rect">
            <a:avLst/>
          </a:prstGeom>
        </p:spPr>
      </p:pic>
      <p:sp>
        <p:nvSpPr>
          <p:cNvPr id="39" name="TextBox 38">
            <a:extLst>
              <a:ext uri="{FF2B5EF4-FFF2-40B4-BE49-F238E27FC236}">
                <a16:creationId xmlns:a16="http://schemas.microsoft.com/office/drawing/2014/main" id="{C8813BCB-AD4F-C841-8F06-6A404DD748B7}"/>
              </a:ext>
            </a:extLst>
          </p:cNvPr>
          <p:cNvSpPr txBox="1"/>
          <p:nvPr/>
        </p:nvSpPr>
        <p:spPr>
          <a:xfrm>
            <a:off x="5868244" y="3362276"/>
            <a:ext cx="2670837" cy="830997"/>
          </a:xfrm>
          <a:prstGeom prst="rect">
            <a:avLst/>
          </a:prstGeom>
          <a:noFill/>
        </p:spPr>
        <p:txBody>
          <a:bodyPr wrap="square" rtlCol="0">
            <a:spAutoFit/>
          </a:bodyPr>
          <a:lstStyle/>
          <a:p>
            <a:r>
              <a:rPr lang="en-CA" sz="2400" dirty="0"/>
              <a:t>Attention and Behaviour</a:t>
            </a:r>
          </a:p>
        </p:txBody>
      </p:sp>
      <p:pic>
        <p:nvPicPr>
          <p:cNvPr id="9" name="Picture 8" descr="Icon&#10;&#10;Description automatically generated">
            <a:extLst>
              <a:ext uri="{FF2B5EF4-FFF2-40B4-BE49-F238E27FC236}">
                <a16:creationId xmlns:a16="http://schemas.microsoft.com/office/drawing/2014/main" id="{E53BA152-271E-0C41-8319-9437760AF06E}"/>
              </a:ext>
            </a:extLst>
          </p:cNvPr>
          <p:cNvPicPr>
            <a:picLocks noChangeAspect="1"/>
          </p:cNvPicPr>
          <p:nvPr/>
        </p:nvPicPr>
        <p:blipFill>
          <a:blip r:embed="rId5"/>
          <a:stretch>
            <a:fillRect/>
          </a:stretch>
        </p:blipFill>
        <p:spPr>
          <a:xfrm>
            <a:off x="4644923" y="3012507"/>
            <a:ext cx="1259734" cy="1259734"/>
          </a:xfrm>
          <a:prstGeom prst="rect">
            <a:avLst/>
          </a:prstGeom>
        </p:spPr>
      </p:pic>
      <p:sp>
        <p:nvSpPr>
          <p:cNvPr id="41" name="TextBox 40">
            <a:extLst>
              <a:ext uri="{FF2B5EF4-FFF2-40B4-BE49-F238E27FC236}">
                <a16:creationId xmlns:a16="http://schemas.microsoft.com/office/drawing/2014/main" id="{A0DF25E3-05AA-6145-9831-B7428A2A42F6}"/>
              </a:ext>
            </a:extLst>
          </p:cNvPr>
          <p:cNvSpPr txBox="1"/>
          <p:nvPr/>
        </p:nvSpPr>
        <p:spPr>
          <a:xfrm>
            <a:off x="9680191" y="3213786"/>
            <a:ext cx="2670837" cy="830997"/>
          </a:xfrm>
          <a:prstGeom prst="rect">
            <a:avLst/>
          </a:prstGeom>
          <a:noFill/>
        </p:spPr>
        <p:txBody>
          <a:bodyPr wrap="square" rtlCol="0">
            <a:spAutoFit/>
          </a:bodyPr>
          <a:lstStyle/>
          <a:p>
            <a:r>
              <a:rPr lang="en-CA" sz="2400" dirty="0"/>
              <a:t>Social </a:t>
            </a:r>
          </a:p>
          <a:p>
            <a:r>
              <a:rPr lang="en-CA" sz="2400" dirty="0"/>
              <a:t>Competency</a:t>
            </a:r>
          </a:p>
        </p:txBody>
      </p:sp>
      <p:pic>
        <p:nvPicPr>
          <p:cNvPr id="11" name="Picture 10" descr="Shape&#10;&#10;Description automatically generated">
            <a:extLst>
              <a:ext uri="{FF2B5EF4-FFF2-40B4-BE49-F238E27FC236}">
                <a16:creationId xmlns:a16="http://schemas.microsoft.com/office/drawing/2014/main" id="{D85722D9-74F7-AB46-A344-E061C778C5E2}"/>
              </a:ext>
            </a:extLst>
          </p:cNvPr>
          <p:cNvPicPr>
            <a:picLocks noChangeAspect="1"/>
          </p:cNvPicPr>
          <p:nvPr/>
        </p:nvPicPr>
        <p:blipFill>
          <a:blip r:embed="rId6"/>
          <a:stretch>
            <a:fillRect/>
          </a:stretch>
        </p:blipFill>
        <p:spPr>
          <a:xfrm>
            <a:off x="8282611" y="2936803"/>
            <a:ext cx="1411141" cy="1411141"/>
          </a:xfrm>
          <a:prstGeom prst="rect">
            <a:avLst/>
          </a:prstGeom>
        </p:spPr>
      </p:pic>
      <p:sp>
        <p:nvSpPr>
          <p:cNvPr id="43" name="TextBox 42">
            <a:extLst>
              <a:ext uri="{FF2B5EF4-FFF2-40B4-BE49-F238E27FC236}">
                <a16:creationId xmlns:a16="http://schemas.microsoft.com/office/drawing/2014/main" id="{4D29D1AF-6A75-2644-974D-F63F93D3868B}"/>
              </a:ext>
            </a:extLst>
          </p:cNvPr>
          <p:cNvSpPr txBox="1"/>
          <p:nvPr/>
        </p:nvSpPr>
        <p:spPr>
          <a:xfrm>
            <a:off x="5904657" y="4857304"/>
            <a:ext cx="2670837" cy="830997"/>
          </a:xfrm>
          <a:prstGeom prst="rect">
            <a:avLst/>
          </a:prstGeom>
          <a:noFill/>
        </p:spPr>
        <p:txBody>
          <a:bodyPr wrap="square" rtlCol="0">
            <a:spAutoFit/>
          </a:bodyPr>
          <a:lstStyle/>
          <a:p>
            <a:r>
              <a:rPr lang="en-CA" sz="2400" dirty="0"/>
              <a:t>Sensory </a:t>
            </a:r>
          </a:p>
          <a:p>
            <a:r>
              <a:rPr lang="en-CA" sz="2400" dirty="0"/>
              <a:t>Processing</a:t>
            </a:r>
          </a:p>
        </p:txBody>
      </p:sp>
      <p:sp>
        <p:nvSpPr>
          <p:cNvPr id="45" name="TextBox 44">
            <a:extLst>
              <a:ext uri="{FF2B5EF4-FFF2-40B4-BE49-F238E27FC236}">
                <a16:creationId xmlns:a16="http://schemas.microsoft.com/office/drawing/2014/main" id="{C8BADB06-D8B4-864A-B1DF-193117B7A7D1}"/>
              </a:ext>
            </a:extLst>
          </p:cNvPr>
          <p:cNvSpPr txBox="1"/>
          <p:nvPr/>
        </p:nvSpPr>
        <p:spPr>
          <a:xfrm>
            <a:off x="9759706" y="4864949"/>
            <a:ext cx="2114246" cy="830997"/>
          </a:xfrm>
          <a:prstGeom prst="rect">
            <a:avLst/>
          </a:prstGeom>
          <a:noFill/>
        </p:spPr>
        <p:txBody>
          <a:bodyPr wrap="square" rtlCol="0">
            <a:spAutoFit/>
          </a:bodyPr>
          <a:lstStyle/>
          <a:p>
            <a:r>
              <a:rPr lang="en-CA" sz="2400" dirty="0"/>
              <a:t>Physical </a:t>
            </a:r>
          </a:p>
          <a:p>
            <a:r>
              <a:rPr lang="en-CA" sz="2400" dirty="0"/>
              <a:t>Health</a:t>
            </a:r>
          </a:p>
        </p:txBody>
      </p:sp>
      <p:pic>
        <p:nvPicPr>
          <p:cNvPr id="46" name="Picture 45" descr="A picture containing icon&#10;&#10;Description automatically generated">
            <a:extLst>
              <a:ext uri="{FF2B5EF4-FFF2-40B4-BE49-F238E27FC236}">
                <a16:creationId xmlns:a16="http://schemas.microsoft.com/office/drawing/2014/main" id="{9F1C327E-CC1B-B041-86CC-C1785418EC2B}"/>
              </a:ext>
            </a:extLst>
          </p:cNvPr>
          <p:cNvPicPr>
            <a:picLocks noChangeAspect="1"/>
          </p:cNvPicPr>
          <p:nvPr/>
        </p:nvPicPr>
        <p:blipFill>
          <a:blip r:embed="rId7"/>
          <a:stretch>
            <a:fillRect/>
          </a:stretch>
        </p:blipFill>
        <p:spPr>
          <a:xfrm>
            <a:off x="8290762" y="4391827"/>
            <a:ext cx="1504969" cy="1504969"/>
          </a:xfrm>
          <a:prstGeom prst="rect">
            <a:avLst/>
          </a:prstGeom>
        </p:spPr>
      </p:pic>
      <p:pic>
        <p:nvPicPr>
          <p:cNvPr id="48" name="Picture 47" descr="Icon&#10;&#10;Description automatically generated with medium confidence">
            <a:extLst>
              <a:ext uri="{FF2B5EF4-FFF2-40B4-BE49-F238E27FC236}">
                <a16:creationId xmlns:a16="http://schemas.microsoft.com/office/drawing/2014/main" id="{1A5BD0CD-FFB6-0541-9EC0-C8870916DB47}"/>
              </a:ext>
            </a:extLst>
          </p:cNvPr>
          <p:cNvPicPr>
            <a:picLocks noChangeAspect="1"/>
          </p:cNvPicPr>
          <p:nvPr/>
        </p:nvPicPr>
        <p:blipFill>
          <a:blip r:embed="rId8"/>
          <a:stretch>
            <a:fillRect/>
          </a:stretch>
        </p:blipFill>
        <p:spPr>
          <a:xfrm>
            <a:off x="4656819" y="4513564"/>
            <a:ext cx="1339478" cy="1339478"/>
          </a:xfrm>
          <a:prstGeom prst="rect">
            <a:avLst/>
          </a:prstGeom>
        </p:spPr>
      </p:pic>
    </p:spTree>
    <p:extLst>
      <p:ext uri="{BB962C8B-B14F-4D97-AF65-F5344CB8AC3E}">
        <p14:creationId xmlns:p14="http://schemas.microsoft.com/office/powerpoint/2010/main" val="1319717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10118919" y="-862302"/>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Rounded Rectangle 17">
            <a:extLst>
              <a:ext uri="{FF2B5EF4-FFF2-40B4-BE49-F238E27FC236}">
                <a16:creationId xmlns:a16="http://schemas.microsoft.com/office/drawing/2014/main" id="{8045B67F-4CBE-BF48-BC39-F72B4C002E47}"/>
              </a:ext>
            </a:extLst>
          </p:cNvPr>
          <p:cNvSpPr/>
          <p:nvPr/>
        </p:nvSpPr>
        <p:spPr>
          <a:xfrm>
            <a:off x="659672" y="2840503"/>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802A176-518E-D645-8FEB-499E8797B244}"/>
              </a:ext>
            </a:extLst>
          </p:cNvPr>
          <p:cNvSpPr txBox="1"/>
          <p:nvPr/>
        </p:nvSpPr>
        <p:spPr>
          <a:xfrm>
            <a:off x="1422702" y="475098"/>
            <a:ext cx="5212295"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Common Areas of Need</a:t>
            </a:r>
          </a:p>
        </p:txBody>
      </p:sp>
      <p:pic>
        <p:nvPicPr>
          <p:cNvPr id="6" name="Picture 5" descr="A picture containing icon&#10;&#10;Description automatically generated">
            <a:extLst>
              <a:ext uri="{FF2B5EF4-FFF2-40B4-BE49-F238E27FC236}">
                <a16:creationId xmlns:a16="http://schemas.microsoft.com/office/drawing/2014/main" id="{BEE8BDD7-36A9-B047-BC35-17BEA993F989}"/>
              </a:ext>
            </a:extLst>
          </p:cNvPr>
          <p:cNvPicPr>
            <a:picLocks noChangeAspect="1"/>
          </p:cNvPicPr>
          <p:nvPr/>
        </p:nvPicPr>
        <p:blipFill>
          <a:blip r:embed="rId3"/>
          <a:stretch>
            <a:fillRect/>
          </a:stretch>
        </p:blipFill>
        <p:spPr>
          <a:xfrm>
            <a:off x="7875614" y="-16918"/>
            <a:ext cx="5691578" cy="6858000"/>
          </a:xfrm>
          <a:prstGeom prst="rect">
            <a:avLst/>
          </a:prstGeom>
        </p:spPr>
      </p:pic>
      <p:sp>
        <p:nvSpPr>
          <p:cNvPr id="71" name="TextBox 70">
            <a:extLst>
              <a:ext uri="{FF2B5EF4-FFF2-40B4-BE49-F238E27FC236}">
                <a16:creationId xmlns:a16="http://schemas.microsoft.com/office/drawing/2014/main" id="{74A7459D-C6AE-CB4D-B318-451632E27566}"/>
              </a:ext>
            </a:extLst>
          </p:cNvPr>
          <p:cNvSpPr txBox="1"/>
          <p:nvPr/>
        </p:nvSpPr>
        <p:spPr>
          <a:xfrm>
            <a:off x="1422702" y="1961267"/>
            <a:ext cx="7016134" cy="3831818"/>
          </a:xfrm>
          <a:prstGeom prst="rect">
            <a:avLst/>
          </a:prstGeom>
          <a:noFill/>
        </p:spPr>
        <p:txBody>
          <a:bodyPr wrap="square" numCol="2"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Motor Skills</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Brain Structure and Functioning</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Cognition</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Language</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Academic Achievement</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Memory</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Attention</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Executive Functioning</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Affect Regulation</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Adaptive Functioning</a:t>
            </a:r>
          </a:p>
          <a:p>
            <a:pPr marL="285750" indent="-285750">
              <a:buFont typeface="Arial" panose="020B0604020202020204" pitchFamily="34" charset="0"/>
              <a:buChar char="•"/>
            </a:pPr>
            <a:r>
              <a:rPr lang="en-CA" sz="2000" dirty="0">
                <a:solidFill>
                  <a:schemeClr val="tx1">
                    <a:lumMod val="95000"/>
                    <a:lumOff val="5000"/>
                  </a:schemeClr>
                </a:solidFill>
                <a:latin typeface="Calibri" panose="020F0502020204030204" pitchFamily="34" charset="0"/>
                <a:cs typeface="Calibri" panose="020F0502020204030204" pitchFamily="34" charset="0"/>
              </a:rPr>
              <a:t>Social Competency</a:t>
            </a:r>
          </a:p>
        </p:txBody>
      </p:sp>
    </p:spTree>
    <p:extLst>
      <p:ext uri="{BB962C8B-B14F-4D97-AF65-F5344CB8AC3E}">
        <p14:creationId xmlns:p14="http://schemas.microsoft.com/office/powerpoint/2010/main" val="3113062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A picture containing person&#10;&#10;Description automatically generated">
            <a:extLst>
              <a:ext uri="{FF2B5EF4-FFF2-40B4-BE49-F238E27FC236}">
                <a16:creationId xmlns:a16="http://schemas.microsoft.com/office/drawing/2014/main" id="{B7406CE2-857D-B642-A64B-FC8AD1484022}"/>
              </a:ext>
            </a:extLst>
          </p:cNvPr>
          <p:cNvPicPr>
            <a:picLocks noGrp="1" noChangeAspect="1"/>
          </p:cNvPicPr>
          <p:nvPr>
            <p:ph type="pic" sz="quarter" idx="10"/>
          </p:nvPr>
        </p:nvPicPr>
        <p:blipFill>
          <a:blip r:embed="rId3"/>
          <a:srcRect l="1089" r="1089"/>
          <a:stretch>
            <a:fillRect/>
          </a:stretch>
        </p:blipFill>
        <p:spPr>
          <a:xfrm>
            <a:off x="0" y="917575"/>
            <a:ext cx="4148138" cy="5300663"/>
          </a:xfrm>
        </p:spPr>
      </p:pic>
      <p:sp>
        <p:nvSpPr>
          <p:cNvPr id="15" name="Rounded Rectangle 14">
            <a:extLst>
              <a:ext uri="{FF2B5EF4-FFF2-40B4-BE49-F238E27FC236}">
                <a16:creationId xmlns:a16="http://schemas.microsoft.com/office/drawing/2014/main" id="{F7FA6E35-88AE-574F-93E6-C074E99D0108}"/>
              </a:ext>
            </a:extLst>
          </p:cNvPr>
          <p:cNvSpPr/>
          <p:nvPr/>
        </p:nvSpPr>
        <p:spPr>
          <a:xfrm>
            <a:off x="2434960" y="4987636"/>
            <a:ext cx="4932218" cy="1524000"/>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2892159" y="5263192"/>
            <a:ext cx="4191608" cy="923330"/>
          </a:xfrm>
          <a:prstGeom prst="rect">
            <a:avLst/>
          </a:prstGeom>
          <a:solidFill>
            <a:srgbClr val="D9328B"/>
          </a:solidFill>
          <a:ln>
            <a:solidFill>
              <a:srgbClr val="D9328B"/>
            </a:solidFill>
          </a:ln>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Motor Skills</a:t>
            </a:r>
          </a:p>
        </p:txBody>
      </p:sp>
      <p:sp>
        <p:nvSpPr>
          <p:cNvPr id="17" name="TextBox 16">
            <a:extLst>
              <a:ext uri="{FF2B5EF4-FFF2-40B4-BE49-F238E27FC236}">
                <a16:creationId xmlns:a16="http://schemas.microsoft.com/office/drawing/2014/main" id="{84692179-371C-9F46-8D0E-995C9D14C20A}"/>
              </a:ext>
            </a:extLst>
          </p:cNvPr>
          <p:cNvSpPr txBox="1"/>
          <p:nvPr/>
        </p:nvSpPr>
        <p:spPr>
          <a:xfrm>
            <a:off x="4544291" y="1480824"/>
            <a:ext cx="7089467" cy="2943563"/>
          </a:xfrm>
          <a:prstGeom prst="rect">
            <a:avLst/>
          </a:prstGeom>
          <a:noFill/>
        </p:spPr>
        <p:txBody>
          <a:bodyPr wrap="square" rtlCol="0">
            <a:spAutoFit/>
          </a:bodyPr>
          <a:lstStyle/>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Appears clumsy, careless, or physically aggressive.</a:t>
            </a: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Constantly “on the move”.</a:t>
            </a: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Leans against things to maintain an upright posture.</a:t>
            </a: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Has difficulty writing or awkwardly grasps pens or other objects.</a:t>
            </a:r>
            <a:endParaRPr lang="en-CA"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Is uncomfortable sitting or standing for long periods of time.</a:t>
            </a:r>
            <a:endParaRPr lang="en-CA" sz="2400" dirty="0">
              <a:solidFill>
                <a:schemeClr val="tx1">
                  <a:lumMod val="95000"/>
                  <a:lumOff val="5000"/>
                </a:schemeClr>
              </a:solidFill>
            </a:endParaRPr>
          </a:p>
        </p:txBody>
      </p:sp>
    </p:spTree>
    <p:extLst>
      <p:ext uri="{BB962C8B-B14F-4D97-AF65-F5344CB8AC3E}">
        <p14:creationId xmlns:p14="http://schemas.microsoft.com/office/powerpoint/2010/main" val="2955578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picture containing person, person, indoor&#10;&#10;Description automatically generated">
            <a:extLst>
              <a:ext uri="{FF2B5EF4-FFF2-40B4-BE49-F238E27FC236}">
                <a16:creationId xmlns:a16="http://schemas.microsoft.com/office/drawing/2014/main" id="{1692246D-686D-BD48-A750-DF1B17033843}"/>
              </a:ext>
            </a:extLst>
          </p:cNvPr>
          <p:cNvPicPr>
            <a:picLocks noGrp="1" noChangeAspect="1"/>
          </p:cNvPicPr>
          <p:nvPr>
            <p:ph type="pic" sz="quarter" idx="10"/>
          </p:nvPr>
        </p:nvPicPr>
        <p:blipFill>
          <a:blip r:embed="rId3"/>
          <a:srcRect l="8188" r="8188"/>
          <a:stretch>
            <a:fillRect/>
          </a:stretch>
        </p:blipFill>
        <p:spPr>
          <a:xfrm>
            <a:off x="0" y="779463"/>
            <a:ext cx="4191000" cy="501173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2434960" y="5112327"/>
            <a:ext cx="4191608"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3228763" y="5359634"/>
            <a:ext cx="3397805"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Cognitive</a:t>
            </a:r>
          </a:p>
        </p:txBody>
      </p:sp>
      <p:sp>
        <p:nvSpPr>
          <p:cNvPr id="17" name="TextBox 16">
            <a:extLst>
              <a:ext uri="{FF2B5EF4-FFF2-40B4-BE49-F238E27FC236}">
                <a16:creationId xmlns:a16="http://schemas.microsoft.com/office/drawing/2014/main" id="{84692179-371C-9F46-8D0E-995C9D14C20A}"/>
              </a:ext>
            </a:extLst>
          </p:cNvPr>
          <p:cNvSpPr txBox="1"/>
          <p:nvPr/>
        </p:nvSpPr>
        <p:spPr>
          <a:xfrm>
            <a:off x="4503055" y="1237735"/>
            <a:ext cx="7356436" cy="3416320"/>
          </a:xfrm>
          <a:prstGeom prst="rect">
            <a:avLst/>
          </a:prstGeom>
          <a:noFill/>
        </p:spPr>
        <p:txBody>
          <a:bodyPr wrap="square" rtlCol="0">
            <a:spAutoFit/>
          </a:bodyPr>
          <a:lstStyle/>
          <a:p>
            <a:pPr marL="342900" indent="-342900">
              <a:buFont typeface="Arial" panose="020B0604020202020204" pitchFamily="34" charset="0"/>
              <a:buChar char="•"/>
            </a:pPr>
            <a:r>
              <a:rPr lang="en-CA" sz="2400" dirty="0">
                <a:solidFill>
                  <a:schemeClr val="tx1">
                    <a:lumMod val="95000"/>
                    <a:lumOff val="5000"/>
                  </a:schemeClr>
                </a:solidFill>
                <a:ea typeface="+mn-lt"/>
                <a:cs typeface="+mn-lt"/>
              </a:rPr>
              <a:t>“Shuts down” when they cannot keep up with conversation or learning pace.</a:t>
            </a:r>
            <a:endParaRPr lang="en-US" sz="2400" dirty="0">
              <a:solidFill>
                <a:schemeClr val="tx1">
                  <a:lumMod val="95000"/>
                  <a:lumOff val="5000"/>
                </a:schemeClr>
              </a:solidFill>
              <a:ea typeface="+mn-lt"/>
              <a:cs typeface="+mn-lt"/>
            </a:endParaRPr>
          </a:p>
          <a:p>
            <a:pPr marL="342900" indent="-342900">
              <a:buFont typeface="Arial" panose="020B0604020202020204" pitchFamily="34" charset="0"/>
              <a:buChar char="•"/>
            </a:pPr>
            <a:r>
              <a:rPr lang="en-CA" sz="2400" dirty="0">
                <a:solidFill>
                  <a:schemeClr val="tx1">
                    <a:lumMod val="95000"/>
                    <a:lumOff val="5000"/>
                  </a:schemeClr>
                </a:solidFill>
                <a:ea typeface="+mn-lt"/>
                <a:cs typeface="+mn-lt"/>
              </a:rPr>
              <a:t>Gives one-word answers or seems to “not care” when information is complex or presented too fast.</a:t>
            </a:r>
            <a:endParaRPr lang="en-CA" sz="2400" dirty="0">
              <a:solidFill>
                <a:schemeClr val="tx1">
                  <a:lumMod val="95000"/>
                  <a:lumOff val="5000"/>
                </a:schemeClr>
              </a:solidFill>
              <a:cs typeface="Calibri"/>
            </a:endParaRPr>
          </a:p>
          <a:p>
            <a:pPr marL="342900" indent="-342900">
              <a:buFont typeface="Arial" panose="020B0604020202020204" pitchFamily="34" charset="0"/>
              <a:buChar char="•"/>
            </a:pPr>
            <a:r>
              <a:rPr lang="en-CA" sz="2400" dirty="0">
                <a:solidFill>
                  <a:schemeClr val="tx1">
                    <a:lumMod val="95000"/>
                    <a:lumOff val="5000"/>
                  </a:schemeClr>
                </a:solidFill>
                <a:ea typeface="+mn-lt"/>
                <a:cs typeface="+mn-lt"/>
              </a:rPr>
              <a:t>Seems mentally fatigued by easy tasks.</a:t>
            </a:r>
            <a:endParaRPr lang="en-CA" sz="2400" dirty="0">
              <a:solidFill>
                <a:schemeClr val="tx1">
                  <a:lumMod val="95000"/>
                  <a:lumOff val="5000"/>
                </a:schemeClr>
              </a:solidFill>
              <a:cs typeface="Calibri"/>
            </a:endParaRPr>
          </a:p>
          <a:p>
            <a:pPr marL="342900" indent="-342900">
              <a:buFont typeface="Arial" panose="020B0604020202020204" pitchFamily="34" charset="0"/>
              <a:buChar char="•"/>
            </a:pPr>
            <a:r>
              <a:rPr lang="en-CA" sz="2400" dirty="0">
                <a:solidFill>
                  <a:schemeClr val="tx1">
                    <a:lumMod val="95000"/>
                    <a:lumOff val="5000"/>
                  </a:schemeClr>
                </a:solidFill>
                <a:ea typeface="+mn-lt"/>
                <a:cs typeface="+mn-lt"/>
              </a:rPr>
              <a:t>Takes longer than expected to answer questions.</a:t>
            </a:r>
            <a:endParaRPr lang="en-CA" sz="2400" dirty="0">
              <a:solidFill>
                <a:schemeClr val="tx1">
                  <a:lumMod val="95000"/>
                  <a:lumOff val="5000"/>
                </a:schemeClr>
              </a:solidFill>
              <a:cs typeface="Calibri"/>
            </a:endParaRPr>
          </a:p>
          <a:p>
            <a:pPr marL="342900" indent="-342900">
              <a:buFont typeface="Arial" panose="020B0604020202020204" pitchFamily="34" charset="0"/>
              <a:buChar char="•"/>
            </a:pPr>
            <a:r>
              <a:rPr lang="en-CA" sz="2400" dirty="0">
                <a:solidFill>
                  <a:schemeClr val="tx1">
                    <a:lumMod val="95000"/>
                    <a:lumOff val="5000"/>
                  </a:schemeClr>
                </a:solidFill>
                <a:ea typeface="+mn-lt"/>
                <a:cs typeface="+mn-lt"/>
              </a:rPr>
              <a:t>Confuses words when interpreting what others are trying to say.</a:t>
            </a:r>
          </a:p>
          <a:p>
            <a:pPr marL="342900" indent="-342900">
              <a:buFont typeface="Arial" panose="020B0604020202020204" pitchFamily="34" charset="0"/>
              <a:buChar char="•"/>
            </a:pPr>
            <a:r>
              <a:rPr lang="en-CA" sz="2400" dirty="0">
                <a:solidFill>
                  <a:schemeClr val="tx1">
                    <a:lumMod val="95000"/>
                    <a:lumOff val="5000"/>
                  </a:schemeClr>
                </a:solidFill>
                <a:ea typeface="+mn-lt"/>
                <a:cs typeface="+mn-lt"/>
              </a:rPr>
              <a:t>Has difficulty applying or generalizing knowledge.</a:t>
            </a:r>
            <a:endParaRPr lang="en-CA" sz="2400" dirty="0">
              <a:solidFill>
                <a:schemeClr val="tx1">
                  <a:lumMod val="95000"/>
                  <a:lumOff val="5000"/>
                </a:schemeClr>
              </a:solidFill>
              <a:cs typeface="Calibri"/>
            </a:endParaRPr>
          </a:p>
        </p:txBody>
      </p:sp>
    </p:spTree>
    <p:extLst>
      <p:ext uri="{BB962C8B-B14F-4D97-AF65-F5344CB8AC3E}">
        <p14:creationId xmlns:p14="http://schemas.microsoft.com/office/powerpoint/2010/main" val="343447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A picture containing person, indoor&#10;&#10;Description automatically generated">
            <a:extLst>
              <a:ext uri="{FF2B5EF4-FFF2-40B4-BE49-F238E27FC236}">
                <a16:creationId xmlns:a16="http://schemas.microsoft.com/office/drawing/2014/main" id="{AD7A9809-260D-2646-AF64-033F9848EC9B}"/>
              </a:ext>
            </a:extLst>
          </p:cNvPr>
          <p:cNvPicPr>
            <a:picLocks noGrp="1" noChangeAspect="1"/>
          </p:cNvPicPr>
          <p:nvPr>
            <p:ph type="pic" sz="quarter" idx="10"/>
          </p:nvPr>
        </p:nvPicPr>
        <p:blipFill>
          <a:blip r:embed="rId3"/>
          <a:srcRect l="7539" r="7539"/>
          <a:stretch>
            <a:fillRect/>
          </a:stretch>
        </p:blipFill>
        <p:spPr>
          <a:xfrm>
            <a:off x="0" y="847725"/>
            <a:ext cx="4765675" cy="4489450"/>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104635" y="5112327"/>
            <a:ext cx="4120508"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609716" y="5359634"/>
            <a:ext cx="3110345"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Language</a:t>
            </a:r>
          </a:p>
        </p:txBody>
      </p:sp>
      <p:sp>
        <p:nvSpPr>
          <p:cNvPr id="17" name="TextBox 16">
            <a:extLst>
              <a:ext uri="{FF2B5EF4-FFF2-40B4-BE49-F238E27FC236}">
                <a16:creationId xmlns:a16="http://schemas.microsoft.com/office/drawing/2014/main" id="{84692179-371C-9F46-8D0E-995C9D14C20A}"/>
              </a:ext>
            </a:extLst>
          </p:cNvPr>
          <p:cNvSpPr txBox="1"/>
          <p:nvPr/>
        </p:nvSpPr>
        <p:spPr>
          <a:xfrm>
            <a:off x="4904508" y="1733936"/>
            <a:ext cx="6954983" cy="2943563"/>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Disengages when language is too high-level.</a:t>
            </a:r>
            <a:endParaRPr lang="en-US"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Unable to articulate something they know.</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Uses “big words” inappropriately.</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Stories are not coherent or sequential.</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Speaks well but has difficulty understanding the meaning of what other people are saying.</a:t>
            </a: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Takes speech </a:t>
            </a:r>
            <a:r>
              <a:rPr lang="en-CA" sz="2400" i="1" dirty="0">
                <a:solidFill>
                  <a:schemeClr val="tx1">
                    <a:lumMod val="95000"/>
                    <a:lumOff val="5000"/>
                  </a:schemeClr>
                </a:solidFill>
                <a:ea typeface="+mn-lt"/>
                <a:cs typeface="+mn-lt"/>
              </a:rPr>
              <a:t>literally</a:t>
            </a:r>
            <a:r>
              <a:rPr lang="en-CA" sz="2400" dirty="0">
                <a:solidFill>
                  <a:schemeClr val="tx1">
                    <a:lumMod val="95000"/>
                    <a:lumOff val="5000"/>
                  </a:schemeClr>
                </a:solidFill>
                <a:ea typeface="+mn-lt"/>
                <a:cs typeface="+mn-lt"/>
              </a:rPr>
              <a:t>.</a:t>
            </a:r>
            <a:endParaRPr lang="en-CA" sz="2400" dirty="0">
              <a:solidFill>
                <a:schemeClr val="tx1">
                  <a:lumMod val="95000"/>
                  <a:lumOff val="5000"/>
                </a:schemeClr>
              </a:solidFill>
              <a:cs typeface="Calibri"/>
            </a:endParaRPr>
          </a:p>
        </p:txBody>
      </p:sp>
    </p:spTree>
    <p:extLst>
      <p:ext uri="{BB962C8B-B14F-4D97-AF65-F5344CB8AC3E}">
        <p14:creationId xmlns:p14="http://schemas.microsoft.com/office/powerpoint/2010/main" val="22205424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A picture containing person, indoor&#10;&#10;Description automatically generated">
            <a:extLst>
              <a:ext uri="{FF2B5EF4-FFF2-40B4-BE49-F238E27FC236}">
                <a16:creationId xmlns:a16="http://schemas.microsoft.com/office/drawing/2014/main" id="{AD7A9809-260D-2646-AF64-033F9848EC9B}"/>
              </a:ext>
            </a:extLst>
          </p:cNvPr>
          <p:cNvPicPr>
            <a:picLocks noGrp="1" noChangeAspect="1"/>
          </p:cNvPicPr>
          <p:nvPr>
            <p:ph type="pic" sz="quarter" idx="10"/>
          </p:nvPr>
        </p:nvPicPr>
        <p:blipFill>
          <a:blip r:embed="rId3">
            <a:duotone>
              <a:prstClr val="black"/>
              <a:schemeClr val="accent1">
                <a:tint val="45000"/>
                <a:satMod val="400000"/>
              </a:schemeClr>
            </a:duotone>
          </a:blip>
          <a:srcRect l="7539" r="7539"/>
          <a:stretch>
            <a:fillRect/>
          </a:stretch>
        </p:blipFill>
        <p:spPr>
          <a:xfrm>
            <a:off x="0" y="847725"/>
            <a:ext cx="4765675" cy="4489450"/>
          </a:xfrm>
          <a:noFill/>
        </p:spPr>
      </p:pic>
      <p:sp>
        <p:nvSpPr>
          <p:cNvPr id="15" name="Rounded Rectangle 14">
            <a:extLst>
              <a:ext uri="{FF2B5EF4-FFF2-40B4-BE49-F238E27FC236}">
                <a16:creationId xmlns:a16="http://schemas.microsoft.com/office/drawing/2014/main" id="{F7FA6E35-88AE-574F-93E6-C074E99D0108}"/>
              </a:ext>
            </a:extLst>
          </p:cNvPr>
          <p:cNvSpPr/>
          <p:nvPr/>
        </p:nvSpPr>
        <p:spPr>
          <a:xfrm>
            <a:off x="1104634" y="5112327"/>
            <a:ext cx="4391813"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367870" y="5429447"/>
            <a:ext cx="4279304" cy="769441"/>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chemeClr val="bg1"/>
                </a:solidFill>
                <a:latin typeface="Minion Pro" panose="02040503050201020203" pitchFamily="18" charset="0"/>
              </a:rPr>
              <a:t>Language cont’d</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234709" y="1465587"/>
            <a:ext cx="6470226" cy="2943563"/>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Nods and appears to understand what is said, but does not follow directions, answer the question, or otherwise respond appropriately.</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Can repeat back information but may not actually understand enough to follow through.</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Can physically write, but written work is hard to follow.</a:t>
            </a:r>
            <a:endParaRPr lang="en-CA" sz="2400" dirty="0">
              <a:solidFill>
                <a:schemeClr val="tx1">
                  <a:lumMod val="95000"/>
                  <a:lumOff val="5000"/>
                </a:schemeClr>
              </a:solidFill>
            </a:endParaRPr>
          </a:p>
        </p:txBody>
      </p:sp>
    </p:spTree>
    <p:extLst>
      <p:ext uri="{BB962C8B-B14F-4D97-AF65-F5344CB8AC3E}">
        <p14:creationId xmlns:p14="http://schemas.microsoft.com/office/powerpoint/2010/main" val="502531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young child writing on a notebook&#10;&#10;Description automatically generated with low confidence">
            <a:extLst>
              <a:ext uri="{FF2B5EF4-FFF2-40B4-BE49-F238E27FC236}">
                <a16:creationId xmlns:a16="http://schemas.microsoft.com/office/drawing/2014/main" id="{6AC77B87-868B-4944-A380-C16BF14C4747}"/>
              </a:ext>
            </a:extLst>
          </p:cNvPr>
          <p:cNvPicPr>
            <a:picLocks noGrp="1" noChangeAspect="1"/>
          </p:cNvPicPr>
          <p:nvPr>
            <p:ph type="pic" sz="quarter" idx="10"/>
          </p:nvPr>
        </p:nvPicPr>
        <p:blipFill>
          <a:blip r:embed="rId3"/>
          <a:srcRect l="9003" r="9003"/>
          <a:stretch>
            <a:fillRect/>
          </a:stretch>
        </p:blipFill>
        <p:spPr>
          <a:xfrm>
            <a:off x="0" y="779463"/>
            <a:ext cx="4765675" cy="46497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104635" y="5112327"/>
            <a:ext cx="4215510"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367870" y="5074780"/>
            <a:ext cx="3397805" cy="144655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chemeClr val="bg1"/>
                </a:solidFill>
                <a:latin typeface="Minion Pro" panose="02040503050201020203" pitchFamily="18" charset="0"/>
              </a:rPr>
              <a:t>Academic Achievement</a:t>
            </a:r>
          </a:p>
        </p:txBody>
      </p:sp>
      <p:sp>
        <p:nvSpPr>
          <p:cNvPr id="17" name="TextBox 16">
            <a:extLst>
              <a:ext uri="{FF2B5EF4-FFF2-40B4-BE49-F238E27FC236}">
                <a16:creationId xmlns:a16="http://schemas.microsoft.com/office/drawing/2014/main" id="{84692179-371C-9F46-8D0E-995C9D14C20A}"/>
              </a:ext>
            </a:extLst>
          </p:cNvPr>
          <p:cNvSpPr txBox="1"/>
          <p:nvPr/>
        </p:nvSpPr>
        <p:spPr>
          <a:xfrm>
            <a:off x="4904508" y="907514"/>
            <a:ext cx="6721435" cy="4174669"/>
          </a:xfrm>
          <a:prstGeom prst="rect">
            <a:avLst/>
          </a:prstGeom>
          <a:noFill/>
        </p:spPr>
        <p:txBody>
          <a:bodyPr wrap="square" rtlCol="0">
            <a:spAutoFit/>
          </a:bodyPr>
          <a:lstStyle/>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Difficulty finishing tests.</a:t>
            </a:r>
            <a:endParaRPr lang="en-US"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Trouble reading and understanding text</a:t>
            </a:r>
            <a:endParaRPr lang="en-CA"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Struggles in the areas of literacy, reading, writing, and/or math.</a:t>
            </a:r>
            <a:endParaRPr lang="en-CA"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Appears to ignore written signs or warnings.</a:t>
            </a:r>
            <a:endParaRPr lang="en-CA"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Difficulty with concepts involving money (e.g., giving change, calculating tax).</a:t>
            </a:r>
            <a:endParaRPr lang="en-CA" sz="2400" dirty="0">
              <a:solidFill>
                <a:schemeClr val="tx1">
                  <a:lumMod val="95000"/>
                  <a:lumOff val="5000"/>
                </a:schemeClr>
              </a:solidFill>
              <a:cs typeface="Calibri"/>
            </a:endParaRPr>
          </a:p>
          <a:p>
            <a:pPr marL="285750" indent="-285750">
              <a:lnSpc>
                <a:spcPts val="3200"/>
              </a:lnSpc>
              <a:buFont typeface="Arial" panose="020B0604020202020204" pitchFamily="34" charset="0"/>
              <a:buChar char="•"/>
            </a:pPr>
            <a:r>
              <a:rPr lang="en-CA" sz="2400" dirty="0">
                <a:solidFill>
                  <a:schemeClr val="tx1">
                    <a:lumMod val="95000"/>
                    <a:lumOff val="5000"/>
                  </a:schemeClr>
                </a:solidFill>
                <a:ea typeface="+mn-lt"/>
                <a:cs typeface="+mn-lt"/>
              </a:rPr>
              <a:t>Difficulty with the concept of time (e.g., thinks that 30 days is longer than 3 months because 30 is larger than 3)</a:t>
            </a:r>
          </a:p>
        </p:txBody>
      </p:sp>
    </p:spTree>
    <p:extLst>
      <p:ext uri="{BB962C8B-B14F-4D97-AF65-F5344CB8AC3E}">
        <p14:creationId xmlns:p14="http://schemas.microsoft.com/office/powerpoint/2010/main" val="1512686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6AC77B87-868B-4944-A380-C16BF14C4747}"/>
              </a:ext>
            </a:extLst>
          </p:cNvPr>
          <p:cNvPicPr>
            <a:picLocks noGrp="1" noChangeAspect="1"/>
          </p:cNvPicPr>
          <p:nvPr>
            <p:ph type="pic" sz="quarter" idx="10"/>
          </p:nvPr>
        </p:nvPicPr>
        <p:blipFill>
          <a:blip r:embed="rId3"/>
          <a:srcRect l="9003" r="9003"/>
          <a:stretch/>
        </p:blipFill>
        <p:spPr>
          <a:xfrm>
            <a:off x="-235527" y="779463"/>
            <a:ext cx="4765675" cy="46497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19" y="5112327"/>
            <a:ext cx="3630895"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704155" y="5359634"/>
            <a:ext cx="3131081" cy="923330"/>
          </a:xfrm>
          <a:prstGeom prst="rect">
            <a:avLst/>
          </a:prstGeom>
          <a:solidFill>
            <a:srgbClr val="D9328B"/>
          </a:solid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5400" dirty="0">
                <a:solidFill>
                  <a:schemeClr val="bg1"/>
                </a:solidFill>
                <a:latin typeface="Minion Pro" panose="02040503050201020203" pitchFamily="18" charset="0"/>
              </a:rPr>
              <a:t>Memory</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071814" y="1222206"/>
            <a:ext cx="6636328" cy="3764300"/>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Trouble remembering basic facts.</a:t>
            </a: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Needing frequent repetition and reminders.</a:t>
            </a:r>
            <a:endParaRPr lang="en-US" sz="2400" dirty="0">
              <a:solidFill>
                <a:schemeClr val="tx1">
                  <a:lumMod val="95000"/>
                  <a:lumOff val="5000"/>
                </a:schemeClr>
              </a:solidFill>
              <a:ea typeface="+mn-lt"/>
              <a:cs typeface="+mn-lt"/>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Fails to remember important facts about an event, or details they shared with you previously</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Unable to tell a story from beginning to end in the right sequence.</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b="1" dirty="0">
                <a:solidFill>
                  <a:schemeClr val="tx1">
                    <a:lumMod val="95000"/>
                    <a:lumOff val="5000"/>
                  </a:schemeClr>
                </a:solidFill>
                <a:ea typeface="+mn-lt"/>
                <a:cs typeface="+mn-lt"/>
              </a:rPr>
              <a:t>Confabulates</a:t>
            </a:r>
            <a:r>
              <a:rPr lang="en-CA" sz="2400" dirty="0">
                <a:solidFill>
                  <a:schemeClr val="tx1">
                    <a:lumMod val="95000"/>
                    <a:lumOff val="5000"/>
                  </a:schemeClr>
                </a:solidFill>
                <a:ea typeface="+mn-lt"/>
                <a:cs typeface="+mn-lt"/>
              </a:rPr>
              <a:t>: Recalls details or events that did not happen; appears to lie but is actually ‘filling in’ gaps in memory.</a:t>
            </a:r>
            <a:endParaRPr lang="en-CA" sz="2400" dirty="0">
              <a:solidFill>
                <a:schemeClr val="tx1">
                  <a:lumMod val="95000"/>
                  <a:lumOff val="5000"/>
                </a:schemeClr>
              </a:solidFill>
            </a:endParaRPr>
          </a:p>
        </p:txBody>
      </p:sp>
    </p:spTree>
    <p:extLst>
      <p:ext uri="{BB962C8B-B14F-4D97-AF65-F5344CB8AC3E}">
        <p14:creationId xmlns:p14="http://schemas.microsoft.com/office/powerpoint/2010/main" val="445098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AB8686-10B8-4B44-94A2-B79D965CE613}"/>
              </a:ext>
            </a:extLst>
          </p:cNvPr>
          <p:cNvSpPr txBox="1"/>
          <p:nvPr/>
        </p:nvSpPr>
        <p:spPr>
          <a:xfrm>
            <a:off x="7713120" y="2348158"/>
            <a:ext cx="3773341" cy="923330"/>
          </a:xfrm>
          <a:prstGeom prst="rect">
            <a:avLst/>
          </a:prstGeom>
          <a:noFill/>
        </p:spPr>
        <p:txBody>
          <a:bodyPr wrap="none" rtlCol="0">
            <a:spAutoFit/>
          </a:bodyPr>
          <a:lstStyle/>
          <a:p>
            <a:r>
              <a:rPr lang="en-US" sz="5400" b="1" dirty="0">
                <a:solidFill>
                  <a:srgbClr val="3C9DB8"/>
                </a:solidFill>
                <a:latin typeface="Minion Pro" panose="02040503050201020203" pitchFamily="18" charset="0"/>
                <a:cs typeface="Poppins ExtraBold" pitchFamily="2" charset="77"/>
              </a:rPr>
              <a:t>Introduction</a:t>
            </a:r>
          </a:p>
        </p:txBody>
      </p:sp>
      <p:sp>
        <p:nvSpPr>
          <p:cNvPr id="8" name="TextBox 7">
            <a:extLst>
              <a:ext uri="{FF2B5EF4-FFF2-40B4-BE49-F238E27FC236}">
                <a16:creationId xmlns:a16="http://schemas.microsoft.com/office/drawing/2014/main" id="{328209A6-2645-E44C-B417-10B8472B58B8}"/>
              </a:ext>
            </a:extLst>
          </p:cNvPr>
          <p:cNvSpPr txBox="1"/>
          <p:nvPr/>
        </p:nvSpPr>
        <p:spPr>
          <a:xfrm>
            <a:off x="7713120" y="3429000"/>
            <a:ext cx="3805945" cy="2957861"/>
          </a:xfrm>
          <a:prstGeom prst="rect">
            <a:avLst/>
          </a:prstGeom>
          <a:noFill/>
        </p:spPr>
        <p:txBody>
          <a:bodyPr wrap="square" rtlCol="0">
            <a:spAutoFit/>
          </a:bodyPr>
          <a:lstStyle/>
          <a:p>
            <a:pPr>
              <a:lnSpc>
                <a:spcPct val="150000"/>
              </a:lnSpc>
            </a:pPr>
            <a:r>
              <a:rPr lang="en-CA" noProof="0" dirty="0">
                <a:solidFill>
                  <a:schemeClr val="tx1">
                    <a:lumMod val="65000"/>
                    <a:lumOff val="35000"/>
                  </a:schemeClr>
                </a:solidFill>
                <a:latin typeface="Calibri" panose="020F0502020204030204" pitchFamily="34" charset="0"/>
                <a:cs typeface="Calibri" panose="020F0502020204030204" pitchFamily="34" charset="0"/>
              </a:rPr>
              <a:t>This presentation will provide an overview of Fetal Alcohol Spectrum Disorder (FASD) and highlight the strengths, support needs, and considerations that can help individuals with FASD thrive across the lifespan. </a:t>
            </a:r>
          </a:p>
        </p:txBody>
      </p:sp>
      <p:sp>
        <p:nvSpPr>
          <p:cNvPr id="2" name="Rectangle 1">
            <a:extLst>
              <a:ext uri="{FF2B5EF4-FFF2-40B4-BE49-F238E27FC236}">
                <a16:creationId xmlns:a16="http://schemas.microsoft.com/office/drawing/2014/main" id="{5436491B-F2BC-774B-8638-B7765CB13D23}"/>
              </a:ext>
            </a:extLst>
          </p:cNvPr>
          <p:cNvSpPr/>
          <p:nvPr/>
        </p:nvSpPr>
        <p:spPr>
          <a:xfrm>
            <a:off x="0"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C9DB8"/>
              </a:solidFill>
            </a:endParaRPr>
          </a:p>
        </p:txBody>
      </p:sp>
      <p:cxnSp>
        <p:nvCxnSpPr>
          <p:cNvPr id="4" name="Straight Connector 3">
            <a:extLst>
              <a:ext uri="{FF2B5EF4-FFF2-40B4-BE49-F238E27FC236}">
                <a16:creationId xmlns:a16="http://schemas.microsoft.com/office/drawing/2014/main" id="{106C571A-8A9C-5E42-AE67-A549D03926B6}"/>
              </a:ext>
            </a:extLst>
          </p:cNvPr>
          <p:cNvCxnSpPr>
            <a:stCxn id="2" idx="0"/>
          </p:cNvCxnSpPr>
          <p:nvPr/>
        </p:nvCxnSpPr>
        <p:spPr>
          <a:xfrm flipH="1">
            <a:off x="244929"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DE499C-6F4E-FE46-99C0-B979C1B28742}"/>
              </a:ext>
            </a:extLst>
          </p:cNvPr>
          <p:cNvSpPr txBox="1"/>
          <p:nvPr/>
        </p:nvSpPr>
        <p:spPr>
          <a:xfrm>
            <a:off x="121486" y="6400800"/>
            <a:ext cx="263214" cy="276999"/>
          </a:xfrm>
          <a:prstGeom prst="rect">
            <a:avLst/>
          </a:prstGeom>
          <a:noFill/>
        </p:spPr>
        <p:txBody>
          <a:bodyPr wrap="none" rtlCol="0">
            <a:spAutoFit/>
          </a:bodyPr>
          <a:lstStyle/>
          <a:p>
            <a:fld id="{C1770661-BCC3-F64C-A213-608EE2F62051}" type="slidenum">
              <a:rPr lang="en-US" sz="1200">
                <a:solidFill>
                  <a:schemeClr val="bg1"/>
                </a:solidFill>
              </a:rPr>
              <a:t>4</a:t>
            </a:fld>
            <a:endParaRPr lang="en-US" sz="1200" dirty="0">
              <a:solidFill>
                <a:schemeClr val="bg1"/>
              </a:solidFill>
            </a:endParaRPr>
          </a:p>
        </p:txBody>
      </p:sp>
      <p:sp>
        <p:nvSpPr>
          <p:cNvPr id="9" name="Rounded Rectangle 8">
            <a:extLst>
              <a:ext uri="{FF2B5EF4-FFF2-40B4-BE49-F238E27FC236}">
                <a16:creationId xmlns:a16="http://schemas.microsoft.com/office/drawing/2014/main" id="{57A16A2E-7128-4D43-8BF4-5B7EAD7A62CA}"/>
              </a:ext>
            </a:extLst>
          </p:cNvPr>
          <p:cNvSpPr/>
          <p:nvPr/>
        </p:nvSpPr>
        <p:spPr>
          <a:xfrm>
            <a:off x="1200933" y="796018"/>
            <a:ext cx="5189764" cy="5265964"/>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nut 18">
            <a:extLst>
              <a:ext uri="{FF2B5EF4-FFF2-40B4-BE49-F238E27FC236}">
                <a16:creationId xmlns:a16="http://schemas.microsoft.com/office/drawing/2014/main" id="{364F0363-DCA0-AC4B-B053-2AFD58954DFD}"/>
              </a:ext>
            </a:extLst>
          </p:cNvPr>
          <p:cNvSpPr/>
          <p:nvPr/>
        </p:nvSpPr>
        <p:spPr>
          <a:xfrm>
            <a:off x="10728457" y="5335742"/>
            <a:ext cx="2684113" cy="2684113"/>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ounded Rectangle 19">
            <a:extLst>
              <a:ext uri="{FF2B5EF4-FFF2-40B4-BE49-F238E27FC236}">
                <a16:creationId xmlns:a16="http://schemas.microsoft.com/office/drawing/2014/main" id="{EFDA5EF6-2957-2A46-87CD-5D3EE448DEDB}"/>
              </a:ext>
            </a:extLst>
          </p:cNvPr>
          <p:cNvSpPr/>
          <p:nvPr/>
        </p:nvSpPr>
        <p:spPr>
          <a:xfrm>
            <a:off x="7406414" y="3450852"/>
            <a:ext cx="45719" cy="715624"/>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descr="A picture containing person&#10;&#10;Description automatically generated">
            <a:extLst>
              <a:ext uri="{FF2B5EF4-FFF2-40B4-BE49-F238E27FC236}">
                <a16:creationId xmlns:a16="http://schemas.microsoft.com/office/drawing/2014/main" id="{8B02151E-2F34-8943-87E4-0D4EA7F8D444}"/>
              </a:ext>
            </a:extLst>
          </p:cNvPr>
          <p:cNvPicPr>
            <a:picLocks noGrp="1" noChangeAspect="1"/>
          </p:cNvPicPr>
          <p:nvPr>
            <p:ph type="pic" sz="quarter" idx="10"/>
          </p:nvPr>
        </p:nvPicPr>
        <p:blipFill>
          <a:blip r:embed="rId3"/>
          <a:srcRect t="16122" b="16122"/>
          <a:stretch>
            <a:fillRect/>
          </a:stretch>
        </p:blipFill>
        <p:spPr>
          <a:xfrm>
            <a:off x="1938449" y="1681842"/>
            <a:ext cx="4999296" cy="2617025"/>
          </a:xfrm>
        </p:spPr>
      </p:pic>
    </p:spTree>
    <p:extLst>
      <p:ext uri="{BB962C8B-B14F-4D97-AF65-F5344CB8AC3E}">
        <p14:creationId xmlns:p14="http://schemas.microsoft.com/office/powerpoint/2010/main" val="2860064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6AC77B87-868B-4944-A380-C16BF14C4747}"/>
              </a:ext>
            </a:extLst>
          </p:cNvPr>
          <p:cNvPicPr>
            <a:picLocks noGrp="1" noChangeAspect="1"/>
          </p:cNvPicPr>
          <p:nvPr>
            <p:ph type="pic" sz="quarter" idx="10"/>
          </p:nvPr>
        </p:nvPicPr>
        <p:blipFill>
          <a:blip r:embed="rId3">
            <a:duotone>
              <a:prstClr val="black"/>
              <a:schemeClr val="accent1">
                <a:tint val="45000"/>
                <a:satMod val="400000"/>
              </a:schemeClr>
            </a:duotone>
          </a:blip>
          <a:srcRect l="9003" r="9003"/>
          <a:stretch/>
        </p:blipFill>
        <p:spPr>
          <a:xfrm>
            <a:off x="-235527" y="779463"/>
            <a:ext cx="4765675" cy="46497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20" y="5112327"/>
            <a:ext cx="4075626"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704155" y="5429446"/>
            <a:ext cx="4204276" cy="769441"/>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chemeClr val="bg1"/>
                </a:solidFill>
                <a:latin typeface="Minion Pro" panose="02040503050201020203" pitchFamily="18" charset="0"/>
              </a:rPr>
              <a:t>Memory cont’d</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172299" y="845210"/>
            <a:ext cx="6413451" cy="4174669"/>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Doesn’t seem to remember what they have been told, even when they have received the information or explanation multiple times.</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b="1" dirty="0">
                <a:solidFill>
                  <a:schemeClr val="tx1">
                    <a:lumMod val="95000"/>
                    <a:lumOff val="5000"/>
                  </a:schemeClr>
                </a:solidFill>
                <a:ea typeface="+mn-lt"/>
                <a:cs typeface="+mn-lt"/>
              </a:rPr>
              <a:t>Acquiescence</a:t>
            </a:r>
            <a:r>
              <a:rPr lang="en-CA" sz="2400" dirty="0">
                <a:solidFill>
                  <a:schemeClr val="tx1">
                    <a:lumMod val="95000"/>
                    <a:lumOff val="5000"/>
                  </a:schemeClr>
                </a:solidFill>
                <a:ea typeface="+mn-lt"/>
                <a:cs typeface="+mn-lt"/>
              </a:rPr>
              <a:t>: Yields to leading questions or agrees simply because they do not remember.</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Is late or fails to show up.</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Forgets rules or routines.</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Seems defiant because they repeatedly make the same mistakes or land in the same negative situations.</a:t>
            </a:r>
            <a:endParaRPr lang="en-CA" sz="2400" dirty="0">
              <a:solidFill>
                <a:schemeClr val="tx1">
                  <a:lumMod val="95000"/>
                  <a:lumOff val="5000"/>
                </a:schemeClr>
              </a:solidFill>
            </a:endParaRPr>
          </a:p>
        </p:txBody>
      </p:sp>
    </p:spTree>
    <p:extLst>
      <p:ext uri="{BB962C8B-B14F-4D97-AF65-F5344CB8AC3E}">
        <p14:creationId xmlns:p14="http://schemas.microsoft.com/office/powerpoint/2010/main" val="2711506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6AC77B87-868B-4944-A380-C16BF14C4747}"/>
              </a:ext>
            </a:extLst>
          </p:cNvPr>
          <p:cNvPicPr>
            <a:picLocks noGrp="1" noChangeAspect="1"/>
          </p:cNvPicPr>
          <p:nvPr>
            <p:ph type="pic" sz="quarter" idx="10"/>
          </p:nvPr>
        </p:nvPicPr>
        <p:blipFill>
          <a:blip r:embed="rId3"/>
          <a:srcRect l="9003" r="9003"/>
          <a:stretch/>
        </p:blipFill>
        <p:spPr>
          <a:xfrm>
            <a:off x="0" y="779463"/>
            <a:ext cx="4765675" cy="46497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19" y="5112327"/>
            <a:ext cx="3673691"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704155" y="5429446"/>
            <a:ext cx="3131081"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5400" dirty="0">
                <a:solidFill>
                  <a:schemeClr val="bg1"/>
                </a:solidFill>
                <a:latin typeface="Minion Pro" panose="02040503050201020203" pitchFamily="18" charset="0"/>
              </a:rPr>
              <a:t>Attention</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230744" y="1090157"/>
            <a:ext cx="6194231" cy="4174669"/>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Restless, distracted, or bored.</a:t>
            </a:r>
            <a:endParaRPr lang="en-US"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Is highly focused on one aspect of class, such as the appearance of the teacher, but does not follow what is being said.</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Wanders out of the classroom.</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Easily distracted, for example waves to people they know who  walking by the classroom </a:t>
            </a: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Frequently requests repetitions or asks, “what?”</a:t>
            </a:r>
            <a:endParaRPr lang="en-CA" sz="2400" dirty="0">
              <a:solidFill>
                <a:schemeClr val="tx1">
                  <a:lumMod val="95000"/>
                  <a:lumOff val="5000"/>
                </a:schemeClr>
              </a:solidFill>
              <a:cs typeface="Calibri" panose="020F0502020204030204"/>
            </a:endParaRPr>
          </a:p>
        </p:txBody>
      </p:sp>
    </p:spTree>
    <p:extLst>
      <p:ext uri="{BB962C8B-B14F-4D97-AF65-F5344CB8AC3E}">
        <p14:creationId xmlns:p14="http://schemas.microsoft.com/office/powerpoint/2010/main" val="1490719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6AC77B87-868B-4944-A380-C16BF14C4747}"/>
              </a:ext>
            </a:extLst>
          </p:cNvPr>
          <p:cNvPicPr>
            <a:picLocks noGrp="1" noChangeAspect="1"/>
          </p:cNvPicPr>
          <p:nvPr>
            <p:ph type="pic" sz="quarter" idx="10"/>
          </p:nvPr>
        </p:nvPicPr>
        <p:blipFill>
          <a:blip r:embed="rId3">
            <a:duotone>
              <a:prstClr val="black"/>
              <a:schemeClr val="accent1">
                <a:tint val="45000"/>
                <a:satMod val="400000"/>
              </a:schemeClr>
            </a:duotone>
          </a:blip>
          <a:srcRect l="9003" r="9003"/>
          <a:stretch/>
        </p:blipFill>
        <p:spPr>
          <a:xfrm>
            <a:off x="0" y="779463"/>
            <a:ext cx="4765675" cy="46497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19" y="5112327"/>
            <a:ext cx="4487608" cy="1417945"/>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536682" y="5405800"/>
            <a:ext cx="4391845" cy="830997"/>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800" dirty="0">
                <a:solidFill>
                  <a:schemeClr val="bg1"/>
                </a:solidFill>
                <a:latin typeface="Minion Pro" panose="02040503050201020203" pitchFamily="18" charset="0"/>
              </a:rPr>
              <a:t>Attention cont’d</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134706" y="858561"/>
            <a:ext cx="6636328" cy="3764300"/>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Struggles to focus when being spoken to, especially in long classes.</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Seems to mentally fatigue after periods of sustained attention.</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Difficulty staying on topic OR becomes highly focused on one aspect of a conversation or a lesson.</a:t>
            </a:r>
            <a:endParaRPr lang="en-CA" sz="2400" dirty="0">
              <a:solidFill>
                <a:schemeClr val="tx1">
                  <a:lumMod val="95000"/>
                  <a:lumOff val="5000"/>
                </a:schemeClr>
              </a:solidFill>
              <a:cs typeface="Calibri"/>
            </a:endParaRPr>
          </a:p>
          <a:p>
            <a:pPr marL="342900" indent="-342900">
              <a:lnSpc>
                <a:spcPts val="3200"/>
              </a:lnSpc>
              <a:buFont typeface="Arial" panose="020B0604020202020204" pitchFamily="34" charset="0"/>
              <a:buChar char="•"/>
            </a:pPr>
            <a:r>
              <a:rPr lang="en-CA" sz="2400" dirty="0">
                <a:solidFill>
                  <a:schemeClr val="tx1">
                    <a:lumMod val="95000"/>
                    <a:lumOff val="5000"/>
                  </a:schemeClr>
                </a:solidFill>
                <a:ea typeface="+mn-lt"/>
                <a:cs typeface="+mn-lt"/>
              </a:rPr>
              <a:t>Becomes distracted and momentarily forget why they are there</a:t>
            </a:r>
            <a:endParaRPr lang="en-CA" sz="2400" dirty="0">
              <a:solidFill>
                <a:schemeClr val="tx1">
                  <a:lumMod val="95000"/>
                  <a:lumOff val="5000"/>
                </a:schemeClr>
              </a:solidFill>
              <a:cs typeface="Calibri" panose="020F0502020204030204"/>
            </a:endParaRPr>
          </a:p>
        </p:txBody>
      </p:sp>
    </p:spTree>
    <p:extLst>
      <p:ext uri="{BB962C8B-B14F-4D97-AF65-F5344CB8AC3E}">
        <p14:creationId xmlns:p14="http://schemas.microsoft.com/office/powerpoint/2010/main" val="2695283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picture containing person&#10;&#10;Description automatically generated">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srcRect l="2297" r="2297"/>
          <a:stretch>
            <a:fillRect/>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19" y="4720277"/>
            <a:ext cx="4367027" cy="1888341"/>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704155" y="4854292"/>
            <a:ext cx="4714323"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Executive Functioning</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721927" y="699308"/>
            <a:ext cx="6155194" cy="4174669"/>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Seems squirmy, fidgety, or restless.</a:t>
            </a:r>
            <a:endParaRPr lang="en-US" sz="2400" dirty="0">
              <a:ea typeface="+mn-lt"/>
              <a:cs typeface="+mn-lt"/>
            </a:endParaRPr>
          </a:p>
          <a:p>
            <a:pPr marL="342900" indent="-342900">
              <a:lnSpc>
                <a:spcPts val="3200"/>
              </a:lnSpc>
              <a:buFont typeface="Arial" panose="020B0604020202020204" pitchFamily="34" charset="0"/>
              <a:buChar char="•"/>
            </a:pPr>
            <a:r>
              <a:rPr lang="en-CA" sz="2400" dirty="0">
                <a:ea typeface="+mn-lt"/>
                <a:cs typeface="+mn-lt"/>
              </a:rPr>
              <a:t>Behaviour may seem illogical or poorly planned.</a:t>
            </a:r>
            <a:endParaRPr lang="en-US" sz="2400" dirty="0">
              <a:cs typeface="Calibri"/>
            </a:endParaRPr>
          </a:p>
          <a:p>
            <a:pPr marL="342900" indent="-342900">
              <a:lnSpc>
                <a:spcPts val="3200"/>
              </a:lnSpc>
              <a:buFont typeface="Arial" panose="020B0604020202020204" pitchFamily="34" charset="0"/>
              <a:buChar char="•"/>
            </a:pPr>
            <a:r>
              <a:rPr lang="en-CA" sz="2400" dirty="0">
                <a:ea typeface="+mn-lt"/>
                <a:cs typeface="+mn-lt"/>
              </a:rPr>
              <a:t>Struggles to understand abstract concepts.</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Does not learn from experience or generalize from situation to situation.</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Does not understand the consequences of a behaviour, even after repeat explanation. </a:t>
            </a:r>
          </a:p>
          <a:p>
            <a:pPr marL="342900" indent="-342900">
              <a:lnSpc>
                <a:spcPts val="3200"/>
              </a:lnSpc>
              <a:buFont typeface="Arial" panose="020B0604020202020204" pitchFamily="34" charset="0"/>
              <a:buChar char="•"/>
            </a:pPr>
            <a:r>
              <a:rPr lang="en-CA" sz="2400" dirty="0">
                <a:ea typeface="+mn-lt"/>
                <a:cs typeface="+mn-lt"/>
              </a:rPr>
              <a:t>Unable to connect consequence to their behaviour</a:t>
            </a:r>
            <a:endParaRPr lang="en-CA" sz="2400" dirty="0">
              <a:cs typeface="Calibri"/>
            </a:endParaRPr>
          </a:p>
        </p:txBody>
      </p:sp>
    </p:spTree>
    <p:extLst>
      <p:ext uri="{BB962C8B-B14F-4D97-AF65-F5344CB8AC3E}">
        <p14:creationId xmlns:p14="http://schemas.microsoft.com/office/powerpoint/2010/main" val="3062993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picture containing person&#10;&#10;Description automatically generated">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duotone>
              <a:prstClr val="black"/>
              <a:schemeClr val="accent1">
                <a:tint val="45000"/>
                <a:satMod val="400000"/>
              </a:schemeClr>
            </a:duotone>
          </a:blip>
          <a:srcRect l="2297" r="2297"/>
          <a:stretch>
            <a:fillRect/>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707800" y="4499132"/>
            <a:ext cx="5014127" cy="2005987"/>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918500" y="4540875"/>
            <a:ext cx="4616608" cy="2123658"/>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chemeClr val="bg1"/>
                </a:solidFill>
                <a:latin typeface="Minion Pro" panose="02040503050201020203" pitchFamily="18" charset="0"/>
              </a:rPr>
              <a:t>Executive Functioning </a:t>
            </a:r>
          </a:p>
          <a:p>
            <a:r>
              <a:rPr lang="en-US" sz="4400" dirty="0">
                <a:solidFill>
                  <a:schemeClr val="bg1"/>
                </a:solidFill>
                <a:latin typeface="Minion Pro" panose="02040503050201020203" pitchFamily="18" charset="0"/>
              </a:rPr>
              <a:t>cont’d</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721927" y="1344840"/>
            <a:ext cx="6155194" cy="3353931"/>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Denies doing something that they clearly did.</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Appears to have no remorse for their actions when they’ve done something wrong.</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Blurts out statements that seem inappropriate.</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Over-explains behaviours or actions.</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Has trouble understanding other people’s perspectives. </a:t>
            </a:r>
            <a:endParaRPr lang="en-CA" sz="2400" dirty="0">
              <a:cs typeface="Calibri"/>
            </a:endParaRPr>
          </a:p>
        </p:txBody>
      </p:sp>
    </p:spTree>
    <p:extLst>
      <p:ext uri="{BB962C8B-B14F-4D97-AF65-F5344CB8AC3E}">
        <p14:creationId xmlns:p14="http://schemas.microsoft.com/office/powerpoint/2010/main" val="1983060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srcRect l="2297" r="2297"/>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440920" y="4720277"/>
            <a:ext cx="4156316" cy="1888341"/>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704155" y="4854292"/>
            <a:ext cx="4714323"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Affect Regulation</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721926" y="934471"/>
            <a:ext cx="5914065" cy="4174669"/>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Angry outbursts or laughing hysterically.</a:t>
            </a:r>
          </a:p>
          <a:p>
            <a:pPr marL="342900" indent="-342900">
              <a:lnSpc>
                <a:spcPts val="3200"/>
              </a:lnSpc>
              <a:buFont typeface="Arial" panose="020B0604020202020204" pitchFamily="34" charset="0"/>
              <a:buChar char="•"/>
            </a:pPr>
            <a:r>
              <a:rPr lang="en-CA" sz="2400" dirty="0">
                <a:ea typeface="+mn-lt"/>
                <a:cs typeface="+mn-lt"/>
              </a:rPr>
              <a:t>Appears overly defensive, jumpy, or detached.</a:t>
            </a:r>
            <a:endParaRPr lang="en-US" sz="2400" dirty="0">
              <a:cs typeface="Calibri"/>
            </a:endParaRPr>
          </a:p>
          <a:p>
            <a:pPr marL="342900" indent="-342900">
              <a:lnSpc>
                <a:spcPts val="3200"/>
              </a:lnSpc>
              <a:buFont typeface="Arial" panose="020B0604020202020204" pitchFamily="34" charset="0"/>
              <a:buChar char="•"/>
            </a:pPr>
            <a:r>
              <a:rPr lang="en-CA" sz="2400" dirty="0">
                <a:ea typeface="+mn-lt"/>
                <a:cs typeface="+mn-lt"/>
              </a:rPr>
              <a:t>Becomes easily frustrated or overwhelmed.</a:t>
            </a:r>
            <a:endParaRPr lang="en-US" sz="2400" dirty="0">
              <a:cs typeface="Calibri"/>
            </a:endParaRPr>
          </a:p>
          <a:p>
            <a:pPr marL="342900" indent="-342900">
              <a:lnSpc>
                <a:spcPts val="3200"/>
              </a:lnSpc>
              <a:buFont typeface="Arial" panose="020B0604020202020204" pitchFamily="34" charset="0"/>
              <a:buChar char="•"/>
            </a:pPr>
            <a:r>
              <a:rPr lang="en-CA" sz="2400" dirty="0">
                <a:ea typeface="+mn-lt"/>
                <a:cs typeface="+mn-lt"/>
              </a:rPr>
              <a:t>Appears to lack energy, motivation, or disinterest in school or work.</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Lashes out or reacts strongly and disproportionately to the situation or event. </a:t>
            </a:r>
          </a:p>
          <a:p>
            <a:pPr marL="342900" indent="-342900">
              <a:lnSpc>
                <a:spcPts val="3200"/>
              </a:lnSpc>
              <a:buFont typeface="Arial" panose="020B0604020202020204" pitchFamily="34" charset="0"/>
              <a:buChar char="•"/>
            </a:pPr>
            <a:r>
              <a:rPr lang="en-CA" sz="2400" dirty="0">
                <a:ea typeface="+mn-lt"/>
                <a:cs typeface="+mn-lt"/>
              </a:rPr>
              <a:t>Is easily triggered and quick to escalate.</a:t>
            </a:r>
            <a:endParaRPr lang="en-CA" sz="2400" dirty="0"/>
          </a:p>
        </p:txBody>
      </p:sp>
    </p:spTree>
    <p:extLst>
      <p:ext uri="{BB962C8B-B14F-4D97-AF65-F5344CB8AC3E}">
        <p14:creationId xmlns:p14="http://schemas.microsoft.com/office/powerpoint/2010/main" val="2040770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duotone>
              <a:prstClr val="black"/>
              <a:schemeClr val="accent1">
                <a:tint val="45000"/>
                <a:satMod val="400000"/>
              </a:schemeClr>
            </a:duotone>
          </a:blip>
          <a:srcRect l="2297" r="2297"/>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1024932" y="4720277"/>
            <a:ext cx="4572304" cy="1888341"/>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463CB13-0475-B74F-BDA5-986647860A56}"/>
              </a:ext>
            </a:extLst>
          </p:cNvPr>
          <p:cNvSpPr txBox="1"/>
          <p:nvPr/>
        </p:nvSpPr>
        <p:spPr>
          <a:xfrm>
            <a:off x="1185705" y="4854292"/>
            <a:ext cx="4411531" cy="1508105"/>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4600" dirty="0">
                <a:solidFill>
                  <a:schemeClr val="bg1"/>
                </a:solidFill>
                <a:latin typeface="Minion Pro" panose="02040503050201020203" pitchFamily="18" charset="0"/>
              </a:rPr>
              <a:t>Affect Regulation cont’d</a:t>
            </a:r>
          </a:p>
        </p:txBody>
      </p:sp>
      <p:sp>
        <p:nvSpPr>
          <p:cNvPr id="17" name="TextBox 16">
            <a:extLst>
              <a:ext uri="{FF2B5EF4-FFF2-40B4-BE49-F238E27FC236}">
                <a16:creationId xmlns:a16="http://schemas.microsoft.com/office/drawing/2014/main" id="{84692179-371C-9F46-8D0E-995C9D14C20A}"/>
              </a:ext>
            </a:extLst>
          </p:cNvPr>
          <p:cNvSpPr txBox="1"/>
          <p:nvPr/>
        </p:nvSpPr>
        <p:spPr>
          <a:xfrm>
            <a:off x="5721926" y="779463"/>
            <a:ext cx="5793485" cy="4585038"/>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Feels trapped and panics when they cannot physically ‘get out’ of an uncomfortable situation</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Responds inappropriately to good or bad news.</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Abruptly ends conversations.</a:t>
            </a:r>
          </a:p>
          <a:p>
            <a:pPr marL="342900" indent="-342900">
              <a:lnSpc>
                <a:spcPts val="3200"/>
              </a:lnSpc>
              <a:buFont typeface="Arial" panose="020B0604020202020204" pitchFamily="34" charset="0"/>
              <a:buChar char="•"/>
            </a:pPr>
            <a:r>
              <a:rPr lang="en-CA" sz="2400" dirty="0">
                <a:ea typeface="+mn-lt"/>
                <a:cs typeface="+mn-lt"/>
              </a:rPr>
              <a:t>Physically leaves to ‘get away’ when uncomfortable.</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Complains of chest or stomach discomfort or breathing difficulties not related to an injury.</a:t>
            </a:r>
            <a:endParaRPr lang="en-CA" sz="2400" dirty="0"/>
          </a:p>
        </p:txBody>
      </p:sp>
    </p:spTree>
    <p:extLst>
      <p:ext uri="{BB962C8B-B14F-4D97-AF65-F5344CB8AC3E}">
        <p14:creationId xmlns:p14="http://schemas.microsoft.com/office/powerpoint/2010/main" val="4048988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srcRect l="2297" r="2297"/>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748145" y="4558145"/>
            <a:ext cx="4849091" cy="2050473"/>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4692179-371C-9F46-8D0E-995C9D14C20A}"/>
              </a:ext>
            </a:extLst>
          </p:cNvPr>
          <p:cNvSpPr txBox="1"/>
          <p:nvPr/>
        </p:nvSpPr>
        <p:spPr>
          <a:xfrm>
            <a:off x="5749636" y="779463"/>
            <a:ext cx="5694219" cy="4174669"/>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Often peer-pressured.</a:t>
            </a:r>
            <a:endParaRPr lang="en-US" sz="2400" dirty="0">
              <a:ea typeface="+mn-lt"/>
              <a:cs typeface="+mn-lt"/>
            </a:endParaRPr>
          </a:p>
          <a:p>
            <a:pPr marL="342900" indent="-342900">
              <a:lnSpc>
                <a:spcPts val="3200"/>
              </a:lnSpc>
              <a:buFont typeface="Arial" panose="020B0604020202020204" pitchFamily="34" charset="0"/>
              <a:buChar char="•"/>
            </a:pPr>
            <a:r>
              <a:rPr lang="en-CA" sz="2400" dirty="0">
                <a:ea typeface="+mn-lt"/>
                <a:cs typeface="+mn-lt"/>
              </a:rPr>
              <a:t>Appears naïve, immature, or overly friendly or trusting.</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Brags about their negative behaviour or takes full responsibility if co-accused, even when it is self-sabotaging.</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Appears disrespectful during class or work.</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Does not understand social nuances or cues.</a:t>
            </a:r>
            <a:endParaRPr lang="en-CA" sz="2400" dirty="0"/>
          </a:p>
        </p:txBody>
      </p:sp>
      <p:sp>
        <p:nvSpPr>
          <p:cNvPr id="7" name="TextBox 6">
            <a:extLst>
              <a:ext uri="{FF2B5EF4-FFF2-40B4-BE49-F238E27FC236}">
                <a16:creationId xmlns:a16="http://schemas.microsoft.com/office/drawing/2014/main" id="{36A3401A-2729-1445-99AE-AAC2F265AD74}"/>
              </a:ext>
            </a:extLst>
          </p:cNvPr>
          <p:cNvSpPr txBox="1"/>
          <p:nvPr/>
        </p:nvSpPr>
        <p:spPr>
          <a:xfrm>
            <a:off x="983673" y="4669626"/>
            <a:ext cx="4613563" cy="1938992"/>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dirty="0">
                <a:solidFill>
                  <a:schemeClr val="bg1"/>
                </a:solidFill>
                <a:latin typeface="Minion Pro" panose="02040503050201020203" pitchFamily="18" charset="0"/>
              </a:rPr>
              <a:t>Adaptive Functioning &amp; Social Competency</a:t>
            </a:r>
          </a:p>
        </p:txBody>
      </p:sp>
    </p:spTree>
    <p:extLst>
      <p:ext uri="{BB962C8B-B14F-4D97-AF65-F5344CB8AC3E}">
        <p14:creationId xmlns:p14="http://schemas.microsoft.com/office/powerpoint/2010/main" val="1266334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0" y="307878"/>
            <a:ext cx="558241" cy="2624667"/>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F15F1F11-BA30-584B-9E9C-9749E0EA9D5B}"/>
              </a:ext>
            </a:extLst>
          </p:cNvPr>
          <p:cNvPicPr>
            <a:picLocks noGrp="1" noChangeAspect="1"/>
          </p:cNvPicPr>
          <p:nvPr>
            <p:ph type="pic" sz="quarter" idx="10"/>
          </p:nvPr>
        </p:nvPicPr>
        <p:blipFill>
          <a:blip r:embed="rId3">
            <a:duotone>
              <a:prstClr val="black"/>
              <a:schemeClr val="accent1">
                <a:tint val="45000"/>
                <a:satMod val="400000"/>
              </a:schemeClr>
            </a:duotone>
          </a:blip>
          <a:srcRect l="2297" r="2297"/>
          <a:stretch/>
        </p:blipFill>
        <p:spPr>
          <a:xfrm>
            <a:off x="0" y="779463"/>
            <a:ext cx="5348288" cy="4484687"/>
          </a:xfrm>
        </p:spPr>
      </p:pic>
      <p:sp>
        <p:nvSpPr>
          <p:cNvPr id="15" name="Rounded Rectangle 14">
            <a:extLst>
              <a:ext uri="{FF2B5EF4-FFF2-40B4-BE49-F238E27FC236}">
                <a16:creationId xmlns:a16="http://schemas.microsoft.com/office/drawing/2014/main" id="{F7FA6E35-88AE-574F-93E6-C074E99D0108}"/>
              </a:ext>
            </a:extLst>
          </p:cNvPr>
          <p:cNvSpPr/>
          <p:nvPr/>
        </p:nvSpPr>
        <p:spPr>
          <a:xfrm>
            <a:off x="748145" y="4558145"/>
            <a:ext cx="4849091" cy="2050473"/>
          </a:xfrm>
          <a:prstGeom prst="roundRect">
            <a:avLst>
              <a:gd name="adj" fmla="val 5556"/>
            </a:avLst>
          </a:prstGeom>
          <a:solidFill>
            <a:srgbClr val="D9328B"/>
          </a:solidFill>
          <a:ln>
            <a:noFill/>
          </a:ln>
          <a:effectLst>
            <a:outerShdw blurRad="355254" dist="38100" algn="tl" rotWithShape="0">
              <a:schemeClr val="tx1">
                <a:lumMod val="75000"/>
                <a:lumOff val="25000"/>
                <a:alpha val="13168"/>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4692179-371C-9F46-8D0E-995C9D14C20A}"/>
              </a:ext>
            </a:extLst>
          </p:cNvPr>
          <p:cNvSpPr txBox="1"/>
          <p:nvPr/>
        </p:nvSpPr>
        <p:spPr>
          <a:xfrm>
            <a:off x="5749636" y="1050395"/>
            <a:ext cx="5694219" cy="3764300"/>
          </a:xfrm>
          <a:prstGeom prst="rect">
            <a:avLst/>
          </a:prstGeom>
          <a:noFill/>
        </p:spPr>
        <p:txBody>
          <a:bodyPr wrap="square" rtlCol="0">
            <a:spAutoFit/>
          </a:bodyPr>
          <a:lstStyle/>
          <a:p>
            <a:pPr marL="342900" indent="-342900">
              <a:lnSpc>
                <a:spcPts val="3200"/>
              </a:lnSpc>
              <a:buFont typeface="Arial" panose="020B0604020202020204" pitchFamily="34" charset="0"/>
              <a:buChar char="•"/>
            </a:pPr>
            <a:r>
              <a:rPr lang="en-CA" sz="2400" dirty="0">
                <a:ea typeface="+mn-lt"/>
                <a:cs typeface="+mn-lt"/>
              </a:rPr>
              <a:t>Does not appear to understand the gravity of serious situations.</a:t>
            </a:r>
          </a:p>
          <a:p>
            <a:pPr marL="342900" indent="-342900">
              <a:lnSpc>
                <a:spcPts val="3200"/>
              </a:lnSpc>
              <a:buFont typeface="Arial" panose="020B0604020202020204" pitchFamily="34" charset="0"/>
              <a:buChar char="•"/>
            </a:pPr>
            <a:r>
              <a:rPr lang="en-CA" sz="2400" dirty="0">
                <a:ea typeface="+mn-lt"/>
                <a:cs typeface="+mn-lt"/>
              </a:rPr>
              <a:t>Is eager to please other people.</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Lacks physical boundaries or understanding of social nuances and social cues.</a:t>
            </a:r>
            <a:endParaRPr lang="en-CA" sz="2400" dirty="0">
              <a:cs typeface="Calibri"/>
            </a:endParaRPr>
          </a:p>
          <a:p>
            <a:pPr marL="342900" indent="-342900">
              <a:lnSpc>
                <a:spcPts val="3200"/>
              </a:lnSpc>
              <a:buFont typeface="Arial" panose="020B0604020202020204" pitchFamily="34" charset="0"/>
              <a:buChar char="•"/>
            </a:pPr>
            <a:r>
              <a:rPr lang="en-CA" sz="2400" dirty="0">
                <a:ea typeface="+mn-lt"/>
                <a:cs typeface="+mn-lt"/>
              </a:rPr>
              <a:t>Has difficulty independently carrying out day-to-day tasks such as eating, catching the bus, remembering events.</a:t>
            </a:r>
            <a:endParaRPr lang="en-CA" sz="2400" dirty="0"/>
          </a:p>
        </p:txBody>
      </p:sp>
      <p:sp>
        <p:nvSpPr>
          <p:cNvPr id="7" name="TextBox 6">
            <a:extLst>
              <a:ext uri="{FF2B5EF4-FFF2-40B4-BE49-F238E27FC236}">
                <a16:creationId xmlns:a16="http://schemas.microsoft.com/office/drawing/2014/main" id="{36A3401A-2729-1445-99AE-AAC2F265AD74}"/>
              </a:ext>
            </a:extLst>
          </p:cNvPr>
          <p:cNvSpPr txBox="1"/>
          <p:nvPr/>
        </p:nvSpPr>
        <p:spPr>
          <a:xfrm>
            <a:off x="983673" y="4669626"/>
            <a:ext cx="4613563" cy="1938992"/>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dirty="0">
                <a:solidFill>
                  <a:schemeClr val="bg1"/>
                </a:solidFill>
                <a:latin typeface="Minion Pro" panose="02040503050201020203" pitchFamily="18" charset="0"/>
              </a:rPr>
              <a:t>Adaptive Functioning &amp; Social Competency Cont’d</a:t>
            </a:r>
          </a:p>
        </p:txBody>
      </p:sp>
    </p:spTree>
    <p:extLst>
      <p:ext uri="{BB962C8B-B14F-4D97-AF65-F5344CB8AC3E}">
        <p14:creationId xmlns:p14="http://schemas.microsoft.com/office/powerpoint/2010/main" val="8205903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55185E3-D2AC-2346-AFA4-D9D6A408036D}"/>
              </a:ext>
            </a:extLst>
          </p:cNvPr>
          <p:cNvSpPr/>
          <p:nvPr/>
        </p:nvSpPr>
        <p:spPr>
          <a:xfrm>
            <a:off x="769426" y="2219092"/>
            <a:ext cx="10846428" cy="4638907"/>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14" name="TextBox 13">
            <a:extLst>
              <a:ext uri="{FF2B5EF4-FFF2-40B4-BE49-F238E27FC236}">
                <a16:creationId xmlns:a16="http://schemas.microsoft.com/office/drawing/2014/main" id="{91566172-D6EA-114C-9F2F-3B6B0F3CC1E7}"/>
              </a:ext>
            </a:extLst>
          </p:cNvPr>
          <p:cNvSpPr txBox="1"/>
          <p:nvPr/>
        </p:nvSpPr>
        <p:spPr>
          <a:xfrm>
            <a:off x="1276588" y="537204"/>
            <a:ext cx="5544403"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Recognizing Needs</a:t>
            </a:r>
          </a:p>
        </p:txBody>
      </p:sp>
      <p:sp>
        <p:nvSpPr>
          <p:cNvPr id="16" name="TextBox 15">
            <a:extLst>
              <a:ext uri="{FF2B5EF4-FFF2-40B4-BE49-F238E27FC236}">
                <a16:creationId xmlns:a16="http://schemas.microsoft.com/office/drawing/2014/main" id="{09641E6F-E8B8-5941-B09A-4B51C330850C}"/>
              </a:ext>
            </a:extLst>
          </p:cNvPr>
          <p:cNvSpPr txBox="1"/>
          <p:nvPr/>
        </p:nvSpPr>
        <p:spPr>
          <a:xfrm>
            <a:off x="822345" y="5082698"/>
            <a:ext cx="1833658" cy="830997"/>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Adaptive </a:t>
            </a:r>
            <a:r>
              <a:rPr lang="en-US" sz="2400" b="1" dirty="0" err="1">
                <a:latin typeface="Minion Pro" panose="02040503050201020203" pitchFamily="18" charset="0"/>
                <a:cs typeface="Calibri" panose="020F0502020204030204" pitchFamily="34" charset="0"/>
              </a:rPr>
              <a:t>Behaviours</a:t>
            </a:r>
            <a:endParaRPr lang="en-US" sz="2400" b="1" dirty="0">
              <a:latin typeface="Minion Pro" panose="02040503050201020203" pitchFamily="18" charset="0"/>
              <a:cs typeface="Calibri" panose="020F0502020204030204" pitchFamily="34" charset="0"/>
            </a:endParaRPr>
          </a:p>
        </p:txBody>
      </p:sp>
      <p:sp>
        <p:nvSpPr>
          <p:cNvPr id="33" name="Triangle 32">
            <a:extLst>
              <a:ext uri="{FF2B5EF4-FFF2-40B4-BE49-F238E27FC236}">
                <a16:creationId xmlns:a16="http://schemas.microsoft.com/office/drawing/2014/main" id="{C9319299-9557-9B46-BBF0-878D631EF6AA}"/>
              </a:ext>
            </a:extLst>
          </p:cNvPr>
          <p:cNvSpPr/>
          <p:nvPr/>
        </p:nvSpPr>
        <p:spPr>
          <a:xfrm rot="2700000">
            <a:off x="11292793" y="1022660"/>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C28A1884-45B5-9944-8EC8-4EA85317612E}"/>
              </a:ext>
            </a:extLst>
          </p:cNvPr>
          <p:cNvSpPr/>
          <p:nvPr/>
        </p:nvSpPr>
        <p:spPr>
          <a:xfrm rot="1813063">
            <a:off x="324375" y="1567736"/>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D104DB80-8A83-9D41-98F8-5EFD3DCEC18B}"/>
              </a:ext>
            </a:extLst>
          </p:cNvPr>
          <p:cNvSpPr/>
          <p:nvPr/>
        </p:nvSpPr>
        <p:spPr>
          <a:xfrm rot="2700000">
            <a:off x="273134" y="232320"/>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115D0F0B-FC7D-1742-9E47-6F16762000AD}"/>
              </a:ext>
            </a:extLst>
          </p:cNvPr>
          <p:cNvSpPr/>
          <p:nvPr/>
        </p:nvSpPr>
        <p:spPr>
          <a:xfrm rot="2700000">
            <a:off x="10046172" y="159655"/>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76D93631-7A63-214A-A989-D8FA1623BCB9}"/>
              </a:ext>
            </a:extLst>
          </p:cNvPr>
          <p:cNvSpPr/>
          <p:nvPr/>
        </p:nvSpPr>
        <p:spPr>
          <a:xfrm>
            <a:off x="9288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TextBox 25">
            <a:extLst>
              <a:ext uri="{FF2B5EF4-FFF2-40B4-BE49-F238E27FC236}">
                <a16:creationId xmlns:a16="http://schemas.microsoft.com/office/drawing/2014/main" id="{632FA250-7168-DE43-867B-B651DA508430}"/>
              </a:ext>
            </a:extLst>
          </p:cNvPr>
          <p:cNvSpPr txBox="1"/>
          <p:nvPr/>
        </p:nvSpPr>
        <p:spPr>
          <a:xfrm>
            <a:off x="12938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0" name="Rounded Rectangle 39">
            <a:extLst>
              <a:ext uri="{FF2B5EF4-FFF2-40B4-BE49-F238E27FC236}">
                <a16:creationId xmlns:a16="http://schemas.microsoft.com/office/drawing/2014/main" id="{9A9AD082-A51F-E447-B7B4-53F3C0B305C2}"/>
              </a:ext>
            </a:extLst>
          </p:cNvPr>
          <p:cNvSpPr/>
          <p:nvPr/>
        </p:nvSpPr>
        <p:spPr>
          <a:xfrm>
            <a:off x="26560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29385EA7-3B5A-884F-89B3-4BD6D1A07BC0}"/>
              </a:ext>
            </a:extLst>
          </p:cNvPr>
          <p:cNvSpPr txBox="1"/>
          <p:nvPr/>
        </p:nvSpPr>
        <p:spPr>
          <a:xfrm>
            <a:off x="3021037" y="2445623"/>
            <a:ext cx="619080"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L</a:t>
            </a:r>
          </a:p>
        </p:txBody>
      </p:sp>
      <p:sp>
        <p:nvSpPr>
          <p:cNvPr id="42" name="Rounded Rectangle 41">
            <a:extLst>
              <a:ext uri="{FF2B5EF4-FFF2-40B4-BE49-F238E27FC236}">
                <a16:creationId xmlns:a16="http://schemas.microsoft.com/office/drawing/2014/main" id="{8595C752-A8AB-1C4C-B58A-4FDBCF7EF49F}"/>
              </a:ext>
            </a:extLst>
          </p:cNvPr>
          <p:cNvSpPr/>
          <p:nvPr/>
        </p:nvSpPr>
        <p:spPr>
          <a:xfrm>
            <a:off x="43959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a:extLst>
              <a:ext uri="{FF2B5EF4-FFF2-40B4-BE49-F238E27FC236}">
                <a16:creationId xmlns:a16="http://schemas.microsoft.com/office/drawing/2014/main" id="{22A1E20A-AAF3-E745-8265-BAAE937DFEE6}"/>
              </a:ext>
            </a:extLst>
          </p:cNvPr>
          <p:cNvSpPr txBox="1"/>
          <p:nvPr/>
        </p:nvSpPr>
        <p:spPr>
          <a:xfrm>
            <a:off x="4760937" y="2445623"/>
            <a:ext cx="806631"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A</a:t>
            </a:r>
          </a:p>
        </p:txBody>
      </p:sp>
      <p:sp>
        <p:nvSpPr>
          <p:cNvPr id="44" name="Rounded Rectangle 43">
            <a:extLst>
              <a:ext uri="{FF2B5EF4-FFF2-40B4-BE49-F238E27FC236}">
                <a16:creationId xmlns:a16="http://schemas.microsoft.com/office/drawing/2014/main" id="{3CA76F8A-56D1-5940-BFBF-924133764586}"/>
              </a:ext>
            </a:extLst>
          </p:cNvPr>
          <p:cNvSpPr/>
          <p:nvPr/>
        </p:nvSpPr>
        <p:spPr>
          <a:xfrm>
            <a:off x="61866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B5B91E44-F9A5-0847-82EB-0004CC2326A9}"/>
              </a:ext>
            </a:extLst>
          </p:cNvPr>
          <p:cNvSpPr txBox="1"/>
          <p:nvPr/>
        </p:nvSpPr>
        <p:spPr>
          <a:xfrm>
            <a:off x="6574079" y="2445623"/>
            <a:ext cx="761747"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R</a:t>
            </a:r>
          </a:p>
        </p:txBody>
      </p:sp>
      <p:sp>
        <p:nvSpPr>
          <p:cNvPr id="46" name="Rounded Rectangle 45">
            <a:extLst>
              <a:ext uri="{FF2B5EF4-FFF2-40B4-BE49-F238E27FC236}">
                <a16:creationId xmlns:a16="http://schemas.microsoft.com/office/drawing/2014/main" id="{5052DC34-39C2-EA4C-B40D-07CB48008800}"/>
              </a:ext>
            </a:extLst>
          </p:cNvPr>
          <p:cNvSpPr/>
          <p:nvPr/>
        </p:nvSpPr>
        <p:spPr>
          <a:xfrm>
            <a:off x="8002703"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TextBox 46">
            <a:extLst>
              <a:ext uri="{FF2B5EF4-FFF2-40B4-BE49-F238E27FC236}">
                <a16:creationId xmlns:a16="http://schemas.microsoft.com/office/drawing/2014/main" id="{B3CDD18B-ACD8-8A46-8BD5-B6044B9B0215}"/>
              </a:ext>
            </a:extLst>
          </p:cNvPr>
          <p:cNvSpPr txBox="1"/>
          <p:nvPr/>
        </p:nvSpPr>
        <p:spPr>
          <a:xfrm>
            <a:off x="8230680" y="2455399"/>
            <a:ext cx="1080745"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M</a:t>
            </a:r>
          </a:p>
        </p:txBody>
      </p:sp>
      <p:sp>
        <p:nvSpPr>
          <p:cNvPr id="48" name="Rounded Rectangle 47">
            <a:extLst>
              <a:ext uri="{FF2B5EF4-FFF2-40B4-BE49-F238E27FC236}">
                <a16:creationId xmlns:a16="http://schemas.microsoft.com/office/drawing/2014/main" id="{EAB42640-C2CE-AF44-960A-9AE202CB1B75}"/>
              </a:ext>
            </a:extLst>
          </p:cNvPr>
          <p:cNvSpPr/>
          <p:nvPr/>
        </p:nvSpPr>
        <p:spPr>
          <a:xfrm>
            <a:off x="9870018" y="2005137"/>
            <a:ext cx="1536700" cy="2223964"/>
          </a:xfrm>
          <a:prstGeom prst="roundRect">
            <a:avLst/>
          </a:prstGeom>
          <a:pattFill prst="pct90">
            <a:fgClr>
              <a:srgbClr val="364DA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TextBox 48">
            <a:extLst>
              <a:ext uri="{FF2B5EF4-FFF2-40B4-BE49-F238E27FC236}">
                <a16:creationId xmlns:a16="http://schemas.microsoft.com/office/drawing/2014/main" id="{61E3228A-A994-BE4F-83C3-2063378C74F1}"/>
              </a:ext>
            </a:extLst>
          </p:cNvPr>
          <p:cNvSpPr txBox="1"/>
          <p:nvPr/>
        </p:nvSpPr>
        <p:spPr>
          <a:xfrm>
            <a:off x="10302764" y="2455399"/>
            <a:ext cx="670376" cy="1323439"/>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8000" dirty="0">
                <a:solidFill>
                  <a:schemeClr val="bg1"/>
                </a:solidFill>
                <a:latin typeface="Calibri" panose="020F0502020204030204" pitchFamily="34" charset="0"/>
                <a:cs typeface="Calibri" panose="020F0502020204030204" pitchFamily="34" charset="0"/>
              </a:rPr>
              <a:t>S</a:t>
            </a:r>
          </a:p>
        </p:txBody>
      </p:sp>
      <p:cxnSp>
        <p:nvCxnSpPr>
          <p:cNvPr id="22" name="Straight Arrow Connector 21">
            <a:extLst>
              <a:ext uri="{FF2B5EF4-FFF2-40B4-BE49-F238E27FC236}">
                <a16:creationId xmlns:a16="http://schemas.microsoft.com/office/drawing/2014/main" id="{62C589F7-F2B2-EA42-B34D-1DCB83728BD6}"/>
              </a:ext>
            </a:extLst>
          </p:cNvPr>
          <p:cNvCxnSpPr/>
          <p:nvPr/>
        </p:nvCxnSpPr>
        <p:spPr>
          <a:xfrm>
            <a:off x="1697152" y="4322645"/>
            <a:ext cx="0" cy="644259"/>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6C55CE4-FE89-0B4D-9EB0-8CE8B703B4B8}"/>
              </a:ext>
            </a:extLst>
          </p:cNvPr>
          <p:cNvSpPr txBox="1"/>
          <p:nvPr/>
        </p:nvSpPr>
        <p:spPr>
          <a:xfrm>
            <a:off x="2511445" y="5579617"/>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Language</a:t>
            </a:r>
          </a:p>
        </p:txBody>
      </p:sp>
      <p:cxnSp>
        <p:nvCxnSpPr>
          <p:cNvPr id="51" name="Straight Arrow Connector 50">
            <a:extLst>
              <a:ext uri="{FF2B5EF4-FFF2-40B4-BE49-F238E27FC236}">
                <a16:creationId xmlns:a16="http://schemas.microsoft.com/office/drawing/2014/main" id="{8479B753-9420-4D41-A9DA-08E719F99B37}"/>
              </a:ext>
            </a:extLst>
          </p:cNvPr>
          <p:cNvCxnSpPr>
            <a:cxnSpLocks/>
          </p:cNvCxnSpPr>
          <p:nvPr/>
        </p:nvCxnSpPr>
        <p:spPr>
          <a:xfrm>
            <a:off x="3386252" y="4322645"/>
            <a:ext cx="0" cy="1221718"/>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287F1A4-D64A-5147-95EE-A8975A0D9C26}"/>
              </a:ext>
            </a:extLst>
          </p:cNvPr>
          <p:cNvSpPr txBox="1"/>
          <p:nvPr/>
        </p:nvSpPr>
        <p:spPr>
          <a:xfrm>
            <a:off x="4302145" y="5348834"/>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Attention</a:t>
            </a:r>
          </a:p>
        </p:txBody>
      </p:sp>
      <p:cxnSp>
        <p:nvCxnSpPr>
          <p:cNvPr id="53" name="Straight Arrow Connector 52">
            <a:extLst>
              <a:ext uri="{FF2B5EF4-FFF2-40B4-BE49-F238E27FC236}">
                <a16:creationId xmlns:a16="http://schemas.microsoft.com/office/drawing/2014/main" id="{90F3FAC2-580F-9B49-ADBE-D316AB5AA04A}"/>
              </a:ext>
            </a:extLst>
          </p:cNvPr>
          <p:cNvCxnSpPr>
            <a:cxnSpLocks/>
          </p:cNvCxnSpPr>
          <p:nvPr/>
        </p:nvCxnSpPr>
        <p:spPr>
          <a:xfrm>
            <a:off x="5176952" y="4322645"/>
            <a:ext cx="0" cy="990885"/>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5ACA3386-F7AF-F24C-8640-5B6C7F0E7D48}"/>
              </a:ext>
            </a:extLst>
          </p:cNvPr>
          <p:cNvSpPr txBox="1"/>
          <p:nvPr/>
        </p:nvSpPr>
        <p:spPr>
          <a:xfrm>
            <a:off x="6067445" y="484618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Reasoning</a:t>
            </a:r>
          </a:p>
        </p:txBody>
      </p:sp>
      <p:cxnSp>
        <p:nvCxnSpPr>
          <p:cNvPr id="55" name="Straight Arrow Connector 54">
            <a:extLst>
              <a:ext uri="{FF2B5EF4-FFF2-40B4-BE49-F238E27FC236}">
                <a16:creationId xmlns:a16="http://schemas.microsoft.com/office/drawing/2014/main" id="{DE431B33-E269-0A4D-92F5-13B048DC2E94}"/>
              </a:ext>
            </a:extLst>
          </p:cNvPr>
          <p:cNvCxnSpPr>
            <a:cxnSpLocks/>
          </p:cNvCxnSpPr>
          <p:nvPr/>
        </p:nvCxnSpPr>
        <p:spPr>
          <a:xfrm>
            <a:off x="6942252" y="4322645"/>
            <a:ext cx="0" cy="49544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BA0FC40-A391-AE41-B1CE-17DC41B29704}"/>
              </a:ext>
            </a:extLst>
          </p:cNvPr>
          <p:cNvSpPr txBox="1"/>
          <p:nvPr/>
        </p:nvSpPr>
        <p:spPr>
          <a:xfrm>
            <a:off x="7883545" y="5521805"/>
            <a:ext cx="1833658" cy="461665"/>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Memory</a:t>
            </a:r>
          </a:p>
        </p:txBody>
      </p:sp>
      <p:cxnSp>
        <p:nvCxnSpPr>
          <p:cNvPr id="59" name="Straight Arrow Connector 58">
            <a:extLst>
              <a:ext uri="{FF2B5EF4-FFF2-40B4-BE49-F238E27FC236}">
                <a16:creationId xmlns:a16="http://schemas.microsoft.com/office/drawing/2014/main" id="{E7685888-13D7-4A49-9A02-F0DC6492278B}"/>
              </a:ext>
            </a:extLst>
          </p:cNvPr>
          <p:cNvCxnSpPr>
            <a:cxnSpLocks/>
          </p:cNvCxnSpPr>
          <p:nvPr/>
        </p:nvCxnSpPr>
        <p:spPr>
          <a:xfrm>
            <a:off x="8758352" y="4322645"/>
            <a:ext cx="0" cy="1199160"/>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6A970AC-8365-804B-8898-CA445CB1D4FD}"/>
              </a:ext>
            </a:extLst>
          </p:cNvPr>
          <p:cNvSpPr txBox="1"/>
          <p:nvPr/>
        </p:nvSpPr>
        <p:spPr>
          <a:xfrm>
            <a:off x="9600374" y="5128133"/>
            <a:ext cx="1833658" cy="1200329"/>
          </a:xfrm>
          <a:prstGeom prst="rect">
            <a:avLst/>
          </a:prstGeom>
          <a:noFill/>
        </p:spPr>
        <p:txBody>
          <a:bodyPr wrap="square" rtlCol="0">
            <a:spAutoFit/>
          </a:bodyPr>
          <a:lstStyle/>
          <a:p>
            <a:pPr algn="ctr"/>
            <a:r>
              <a:rPr lang="en-US" sz="2400" b="1" dirty="0">
                <a:latin typeface="Minion Pro" panose="02040503050201020203" pitchFamily="18" charset="0"/>
                <a:cs typeface="Calibri" panose="020F0502020204030204" pitchFamily="34" charset="0"/>
              </a:rPr>
              <a:t>Sensory Processing Difficulties</a:t>
            </a:r>
          </a:p>
        </p:txBody>
      </p:sp>
      <p:cxnSp>
        <p:nvCxnSpPr>
          <p:cNvPr id="61" name="Straight Arrow Connector 60">
            <a:extLst>
              <a:ext uri="{FF2B5EF4-FFF2-40B4-BE49-F238E27FC236}">
                <a16:creationId xmlns:a16="http://schemas.microsoft.com/office/drawing/2014/main" id="{863D65DC-7BDD-0140-9DBD-4B028B01DC8C}"/>
              </a:ext>
            </a:extLst>
          </p:cNvPr>
          <p:cNvCxnSpPr>
            <a:cxnSpLocks/>
          </p:cNvCxnSpPr>
          <p:nvPr/>
        </p:nvCxnSpPr>
        <p:spPr>
          <a:xfrm>
            <a:off x="10637952" y="4322645"/>
            <a:ext cx="416" cy="754372"/>
          </a:xfrm>
          <a:prstGeom prst="straightConnector1">
            <a:avLst/>
          </a:prstGeom>
          <a:ln w="38100">
            <a:solidFill>
              <a:srgbClr val="FE721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298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EE4973F4-CAA1-2E42-980E-76E46F530B2B}"/>
              </a:ext>
            </a:extLst>
          </p:cNvPr>
          <p:cNvSpPr txBox="1"/>
          <p:nvPr/>
        </p:nvSpPr>
        <p:spPr>
          <a:xfrm>
            <a:off x="928559" y="2187444"/>
            <a:ext cx="2573140"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Content</a:t>
            </a:r>
          </a:p>
        </p:txBody>
      </p:sp>
      <p:sp>
        <p:nvSpPr>
          <p:cNvPr id="25" name="Rounded Rectangle 24">
            <a:extLst>
              <a:ext uri="{FF2B5EF4-FFF2-40B4-BE49-F238E27FC236}">
                <a16:creationId xmlns:a16="http://schemas.microsoft.com/office/drawing/2014/main" id="{DF0D5974-E0CE-414D-B1DA-50DEC5F210C5}"/>
              </a:ext>
            </a:extLst>
          </p:cNvPr>
          <p:cNvSpPr/>
          <p:nvPr/>
        </p:nvSpPr>
        <p:spPr>
          <a:xfrm rot="5400000" flipH="1">
            <a:off x="718696" y="1045688"/>
            <a:ext cx="45719" cy="1483111"/>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6FDE3E4-5B41-2B42-9603-7C7A5E089965}"/>
              </a:ext>
            </a:extLst>
          </p:cNvPr>
          <p:cNvSpPr txBox="1"/>
          <p:nvPr/>
        </p:nvSpPr>
        <p:spPr>
          <a:xfrm>
            <a:off x="5089675" y="1525633"/>
            <a:ext cx="2392001" cy="523220"/>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What is FASD?</a:t>
            </a:r>
          </a:p>
        </p:txBody>
      </p:sp>
      <p:sp>
        <p:nvSpPr>
          <p:cNvPr id="6" name="Rectangle 5">
            <a:extLst>
              <a:ext uri="{FF2B5EF4-FFF2-40B4-BE49-F238E27FC236}">
                <a16:creationId xmlns:a16="http://schemas.microsoft.com/office/drawing/2014/main" id="{C422A1F3-2F50-B44D-B25E-A1041DABE60C}"/>
              </a:ext>
            </a:extLst>
          </p:cNvPr>
          <p:cNvSpPr/>
          <p:nvPr/>
        </p:nvSpPr>
        <p:spPr>
          <a:xfrm>
            <a:off x="4491579" y="1526324"/>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01</a:t>
            </a:r>
          </a:p>
        </p:txBody>
      </p:sp>
      <p:sp>
        <p:nvSpPr>
          <p:cNvPr id="28" name="Rectangle 27">
            <a:extLst>
              <a:ext uri="{FF2B5EF4-FFF2-40B4-BE49-F238E27FC236}">
                <a16:creationId xmlns:a16="http://schemas.microsoft.com/office/drawing/2014/main" id="{0F6980F4-B9C7-9748-8839-8439DED9A37E}"/>
              </a:ext>
            </a:extLst>
          </p:cNvPr>
          <p:cNvSpPr/>
          <p:nvPr/>
        </p:nvSpPr>
        <p:spPr>
          <a:xfrm>
            <a:off x="8237414" y="1526324"/>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02</a:t>
            </a:r>
          </a:p>
        </p:txBody>
      </p:sp>
      <p:sp>
        <p:nvSpPr>
          <p:cNvPr id="30" name="Rectangle 29">
            <a:extLst>
              <a:ext uri="{FF2B5EF4-FFF2-40B4-BE49-F238E27FC236}">
                <a16:creationId xmlns:a16="http://schemas.microsoft.com/office/drawing/2014/main" id="{115F863D-CB14-5645-9ED9-E48E375061DA}"/>
              </a:ext>
            </a:extLst>
          </p:cNvPr>
          <p:cNvSpPr/>
          <p:nvPr/>
        </p:nvSpPr>
        <p:spPr>
          <a:xfrm>
            <a:off x="4491579" y="2763332"/>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03</a:t>
            </a:r>
          </a:p>
        </p:txBody>
      </p:sp>
      <p:sp>
        <p:nvSpPr>
          <p:cNvPr id="32" name="Rectangle 31">
            <a:extLst>
              <a:ext uri="{FF2B5EF4-FFF2-40B4-BE49-F238E27FC236}">
                <a16:creationId xmlns:a16="http://schemas.microsoft.com/office/drawing/2014/main" id="{98A848F6-D8BF-3846-A2E5-6485A4F72B9C}"/>
              </a:ext>
            </a:extLst>
          </p:cNvPr>
          <p:cNvSpPr/>
          <p:nvPr/>
        </p:nvSpPr>
        <p:spPr>
          <a:xfrm>
            <a:off x="8237414" y="2839534"/>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04</a:t>
            </a:r>
          </a:p>
        </p:txBody>
      </p:sp>
      <p:sp>
        <p:nvSpPr>
          <p:cNvPr id="19" name="TextBox 18">
            <a:extLst>
              <a:ext uri="{FF2B5EF4-FFF2-40B4-BE49-F238E27FC236}">
                <a16:creationId xmlns:a16="http://schemas.microsoft.com/office/drawing/2014/main" id="{1493F909-3F63-C14C-9E3D-61D5BDAD9BCC}"/>
              </a:ext>
            </a:extLst>
          </p:cNvPr>
          <p:cNvSpPr txBox="1"/>
          <p:nvPr/>
        </p:nvSpPr>
        <p:spPr>
          <a:xfrm>
            <a:off x="8840231" y="1525633"/>
            <a:ext cx="2876758" cy="954107"/>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Alcohol &amp; Fetal Development</a:t>
            </a:r>
          </a:p>
        </p:txBody>
      </p:sp>
      <p:sp>
        <p:nvSpPr>
          <p:cNvPr id="21" name="TextBox 20">
            <a:extLst>
              <a:ext uri="{FF2B5EF4-FFF2-40B4-BE49-F238E27FC236}">
                <a16:creationId xmlns:a16="http://schemas.microsoft.com/office/drawing/2014/main" id="{1E16D109-9803-EA46-B534-1AF5DA71B21B}"/>
              </a:ext>
            </a:extLst>
          </p:cNvPr>
          <p:cNvSpPr txBox="1"/>
          <p:nvPr/>
        </p:nvSpPr>
        <p:spPr>
          <a:xfrm>
            <a:off x="5089675" y="2724329"/>
            <a:ext cx="2182165" cy="954107"/>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Overview of Needs</a:t>
            </a:r>
          </a:p>
        </p:txBody>
      </p:sp>
      <p:sp>
        <p:nvSpPr>
          <p:cNvPr id="26" name="TextBox 25">
            <a:extLst>
              <a:ext uri="{FF2B5EF4-FFF2-40B4-BE49-F238E27FC236}">
                <a16:creationId xmlns:a16="http://schemas.microsoft.com/office/drawing/2014/main" id="{599D5ECF-D00B-0D4F-B759-3431CAEDFE38}"/>
              </a:ext>
            </a:extLst>
          </p:cNvPr>
          <p:cNvSpPr txBox="1"/>
          <p:nvPr/>
        </p:nvSpPr>
        <p:spPr>
          <a:xfrm>
            <a:off x="8840231" y="2837107"/>
            <a:ext cx="2876758" cy="523220"/>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FASD Diagnosis</a:t>
            </a:r>
          </a:p>
        </p:txBody>
      </p:sp>
      <p:sp>
        <p:nvSpPr>
          <p:cNvPr id="13" name="Rectangle 12">
            <a:extLst>
              <a:ext uri="{FF2B5EF4-FFF2-40B4-BE49-F238E27FC236}">
                <a16:creationId xmlns:a16="http://schemas.microsoft.com/office/drawing/2014/main" id="{8EB4D438-CB32-C74B-9534-C3373C1C98DC}"/>
              </a:ext>
            </a:extLst>
          </p:cNvPr>
          <p:cNvSpPr/>
          <p:nvPr/>
        </p:nvSpPr>
        <p:spPr>
          <a:xfrm>
            <a:off x="4491579" y="4125431"/>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05</a:t>
            </a:r>
          </a:p>
        </p:txBody>
      </p:sp>
      <p:sp>
        <p:nvSpPr>
          <p:cNvPr id="14" name="Rectangle 13">
            <a:extLst>
              <a:ext uri="{FF2B5EF4-FFF2-40B4-BE49-F238E27FC236}">
                <a16:creationId xmlns:a16="http://schemas.microsoft.com/office/drawing/2014/main" id="{4A224C85-AD59-9348-8406-2EFA87419125}"/>
              </a:ext>
            </a:extLst>
          </p:cNvPr>
          <p:cNvSpPr/>
          <p:nvPr/>
        </p:nvSpPr>
        <p:spPr>
          <a:xfrm>
            <a:off x="8237414" y="4201633"/>
            <a:ext cx="501805" cy="501805"/>
          </a:xfrm>
          <a:prstGeom prst="rect">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inion Pro" panose="02040503050201020203" pitchFamily="18" charset="0"/>
                <a:cs typeface="Calibri" panose="020F0502020204030204" pitchFamily="34" charset="0"/>
              </a:rPr>
              <a:t>06</a:t>
            </a:r>
          </a:p>
        </p:txBody>
      </p:sp>
      <p:sp>
        <p:nvSpPr>
          <p:cNvPr id="16" name="TextBox 15">
            <a:extLst>
              <a:ext uri="{FF2B5EF4-FFF2-40B4-BE49-F238E27FC236}">
                <a16:creationId xmlns:a16="http://schemas.microsoft.com/office/drawing/2014/main" id="{2EB1DD66-6740-5140-996F-6AF3231F8F69}"/>
              </a:ext>
            </a:extLst>
          </p:cNvPr>
          <p:cNvSpPr txBox="1"/>
          <p:nvPr/>
        </p:nvSpPr>
        <p:spPr>
          <a:xfrm>
            <a:off x="5089675" y="4133890"/>
            <a:ext cx="2182165" cy="954107"/>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FASD Interventions</a:t>
            </a:r>
          </a:p>
        </p:txBody>
      </p:sp>
      <p:sp>
        <p:nvSpPr>
          <p:cNvPr id="17" name="TextBox 16">
            <a:extLst>
              <a:ext uri="{FF2B5EF4-FFF2-40B4-BE49-F238E27FC236}">
                <a16:creationId xmlns:a16="http://schemas.microsoft.com/office/drawing/2014/main" id="{469A98BC-FD70-9D49-84E8-2C61C71A05E5}"/>
              </a:ext>
            </a:extLst>
          </p:cNvPr>
          <p:cNvSpPr txBox="1"/>
          <p:nvPr/>
        </p:nvSpPr>
        <p:spPr>
          <a:xfrm>
            <a:off x="8840231" y="4223590"/>
            <a:ext cx="2876758" cy="954107"/>
          </a:xfrm>
          <a:prstGeom prst="rect">
            <a:avLst/>
          </a:prstGeom>
          <a:noFill/>
        </p:spPr>
        <p:txBody>
          <a:bodyPr wrap="square" rtlCol="0">
            <a:spAutoFit/>
          </a:bodyPr>
          <a:lstStyle/>
          <a:p>
            <a:r>
              <a:rPr lang="en-US" sz="2800" dirty="0">
                <a:solidFill>
                  <a:srgbClr val="364DA1"/>
                </a:solidFill>
                <a:latin typeface="Minion Pro" panose="02040503050201020203" pitchFamily="18" charset="0"/>
                <a:cs typeface="Poppins SemiBold" pitchFamily="2" charset="77"/>
              </a:rPr>
              <a:t>Introduction to FASD Prevention</a:t>
            </a:r>
          </a:p>
        </p:txBody>
      </p:sp>
    </p:spTree>
    <p:extLst>
      <p:ext uri="{BB962C8B-B14F-4D97-AF65-F5344CB8AC3E}">
        <p14:creationId xmlns:p14="http://schemas.microsoft.com/office/powerpoint/2010/main" val="2912480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210A7BD9-004A-B34B-A0BD-406BC5781B1A}"/>
              </a:ext>
            </a:extLst>
          </p:cNvPr>
          <p:cNvSpPr/>
          <p:nvPr/>
        </p:nvSpPr>
        <p:spPr>
          <a:xfrm>
            <a:off x="0" y="0"/>
            <a:ext cx="6885711" cy="68580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a:extLst>
              <a:ext uri="{FF2B5EF4-FFF2-40B4-BE49-F238E27FC236}">
                <a16:creationId xmlns:a16="http://schemas.microsoft.com/office/drawing/2014/main" id="{84934C92-9A9C-5F4B-928C-EAB4B88F8FDA}"/>
              </a:ext>
            </a:extLst>
          </p:cNvPr>
          <p:cNvGraphicFramePr>
            <a:graphicFrameLocks noGrp="1"/>
          </p:cNvGraphicFramePr>
          <p:nvPr>
            <p:extLst>
              <p:ext uri="{D42A27DB-BD31-4B8C-83A1-F6EECF244321}">
                <p14:modId xmlns:p14="http://schemas.microsoft.com/office/powerpoint/2010/main" val="3535832810"/>
              </p:ext>
            </p:extLst>
          </p:nvPr>
        </p:nvGraphicFramePr>
        <p:xfrm>
          <a:off x="540326" y="1034506"/>
          <a:ext cx="6885711" cy="5550301"/>
        </p:xfrm>
        <a:graphic>
          <a:graphicData uri="http://schemas.openxmlformats.org/drawingml/2006/table">
            <a:tbl>
              <a:tblPr firstRow="1" bandRow="1">
                <a:tableStyleId>{F5AB1C69-6EDB-4FF4-983F-18BD219EF322}</a:tableStyleId>
              </a:tblPr>
              <a:tblGrid>
                <a:gridCol w="2829952">
                  <a:extLst>
                    <a:ext uri="{9D8B030D-6E8A-4147-A177-3AD203B41FA5}">
                      <a16:colId xmlns:a16="http://schemas.microsoft.com/office/drawing/2014/main" val="1929112749"/>
                    </a:ext>
                  </a:extLst>
                </a:gridCol>
                <a:gridCol w="1257140">
                  <a:extLst>
                    <a:ext uri="{9D8B030D-6E8A-4147-A177-3AD203B41FA5}">
                      <a16:colId xmlns:a16="http://schemas.microsoft.com/office/drawing/2014/main" val="573822253"/>
                    </a:ext>
                  </a:extLst>
                </a:gridCol>
                <a:gridCol w="1510146">
                  <a:extLst>
                    <a:ext uri="{9D8B030D-6E8A-4147-A177-3AD203B41FA5}">
                      <a16:colId xmlns:a16="http://schemas.microsoft.com/office/drawing/2014/main" val="872794367"/>
                    </a:ext>
                  </a:extLst>
                </a:gridCol>
                <a:gridCol w="1288473">
                  <a:extLst>
                    <a:ext uri="{9D8B030D-6E8A-4147-A177-3AD203B41FA5}">
                      <a16:colId xmlns:a16="http://schemas.microsoft.com/office/drawing/2014/main" val="2936588133"/>
                    </a:ext>
                  </a:extLst>
                </a:gridCol>
              </a:tblGrid>
              <a:tr h="850751">
                <a:tc>
                  <a:txBody>
                    <a:bodyPr/>
                    <a:lstStyle/>
                    <a:p>
                      <a:pPr algn="ctr"/>
                      <a:endParaRPr lang="en-US" sz="2000" b="1" i="0" dirty="0">
                        <a:solidFill>
                          <a:schemeClr val="bg1"/>
                        </a:solidFill>
                        <a:latin typeface="Calibri" panose="020F0502020204030204" pitchFamily="34" charset="0"/>
                        <a:cs typeface="Calibri" panose="020F0502020204030204" pitchFamily="34" charset="0"/>
                      </a:endParaRPr>
                    </a:p>
                  </a:txBody>
                  <a:tcPr marL="87025" marR="87025" marT="43512" marB="43512" anchor="ctr">
                    <a:solidFill>
                      <a:srgbClr val="3C9DB8"/>
                    </a:solidFill>
                  </a:tcPr>
                </a:tc>
                <a:tc>
                  <a:txBody>
                    <a:bodyPr/>
                    <a:lstStyle/>
                    <a:p>
                      <a:pPr algn="ctr"/>
                      <a:r>
                        <a:rPr lang="en-US" sz="2000" b="1" dirty="0">
                          <a:solidFill>
                            <a:schemeClr val="bg1"/>
                          </a:solidFill>
                        </a:rPr>
                        <a:t>Ages 6-11</a:t>
                      </a:r>
                      <a:endParaRPr lang="en-US" sz="2000" b="1" i="0" dirty="0">
                        <a:solidFill>
                          <a:schemeClr val="bg1"/>
                        </a:solidFill>
                        <a:latin typeface="Calibri" panose="020F0502020204030204" pitchFamily="34" charset="0"/>
                        <a:cs typeface="Calibri" panose="020F0502020204030204" pitchFamily="34" charset="0"/>
                      </a:endParaRPr>
                    </a:p>
                  </a:txBody>
                  <a:tcPr marL="87025" marR="87025" marT="43512" marB="43512" anchor="ctr">
                    <a:solidFill>
                      <a:srgbClr val="3C9DB8"/>
                    </a:solidFill>
                  </a:tcPr>
                </a:tc>
                <a:tc>
                  <a:txBody>
                    <a:bodyPr/>
                    <a:lstStyle/>
                    <a:p>
                      <a:pPr algn="ctr"/>
                      <a:r>
                        <a:rPr lang="en-US" sz="2000" b="1" dirty="0">
                          <a:solidFill>
                            <a:schemeClr val="bg1"/>
                          </a:solidFill>
                        </a:rPr>
                        <a:t>Ages 12-20</a:t>
                      </a:r>
                      <a:endParaRPr lang="en-US" sz="2000" b="1" i="0" dirty="0">
                        <a:solidFill>
                          <a:schemeClr val="bg1"/>
                        </a:solidFill>
                        <a:latin typeface="Calibri" panose="020F0502020204030204" pitchFamily="34" charset="0"/>
                        <a:cs typeface="Calibri" panose="020F0502020204030204" pitchFamily="34" charset="0"/>
                      </a:endParaRPr>
                    </a:p>
                  </a:txBody>
                  <a:tcPr marL="87025" marR="87025" marT="43512" marB="43512" anchor="ctr">
                    <a:solidFill>
                      <a:srgbClr val="3C9DB8"/>
                    </a:solidFill>
                  </a:tcPr>
                </a:tc>
                <a:tc>
                  <a:txBody>
                    <a:bodyPr/>
                    <a:lstStyle/>
                    <a:p>
                      <a:pPr algn="ctr"/>
                      <a:r>
                        <a:rPr lang="en-US" sz="2000" b="1" dirty="0">
                          <a:solidFill>
                            <a:schemeClr val="bg1"/>
                          </a:solidFill>
                        </a:rPr>
                        <a:t>Age 21+</a:t>
                      </a:r>
                      <a:endParaRPr lang="en-US" sz="2000" b="1" i="0" dirty="0">
                        <a:solidFill>
                          <a:schemeClr val="bg1"/>
                        </a:solidFill>
                        <a:latin typeface="Calibri" panose="020F0502020204030204" pitchFamily="34" charset="0"/>
                        <a:cs typeface="Calibri" panose="020F0502020204030204" pitchFamily="34" charset="0"/>
                      </a:endParaRPr>
                    </a:p>
                  </a:txBody>
                  <a:tcPr marL="87025" marR="87025" marT="43512" marB="43512" anchor="ctr">
                    <a:solidFill>
                      <a:srgbClr val="3C9DB8"/>
                    </a:solidFill>
                  </a:tcPr>
                </a:tc>
                <a:extLst>
                  <a:ext uri="{0D108BD9-81ED-4DB2-BD59-A6C34878D82A}">
                    <a16:rowId xmlns:a16="http://schemas.microsoft.com/office/drawing/2014/main" val="4274423462"/>
                  </a:ext>
                </a:extLst>
              </a:tr>
              <a:tr h="850751">
                <a:tc>
                  <a:txBody>
                    <a:bodyPr/>
                    <a:lstStyle/>
                    <a:p>
                      <a:pPr algn="ctr"/>
                      <a:r>
                        <a:rPr lang="en-US" sz="1800" b="0" dirty="0"/>
                        <a:t>Mental health challenges</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93%</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29%</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46%</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extLst>
                  <a:ext uri="{0D108BD9-81ED-4DB2-BD59-A6C34878D82A}">
                    <a16:rowId xmlns:a16="http://schemas.microsoft.com/office/drawing/2014/main" val="3642613249"/>
                  </a:ext>
                </a:extLst>
              </a:tr>
              <a:tr h="850751">
                <a:tc>
                  <a:txBody>
                    <a:bodyPr/>
                    <a:lstStyle/>
                    <a:p>
                      <a:pPr algn="ctr"/>
                      <a:r>
                        <a:rPr lang="en-US" sz="1800" b="0" dirty="0"/>
                        <a:t>Disrupted school experience</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14%</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61%</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61%</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extLst>
                  <a:ext uri="{0D108BD9-81ED-4DB2-BD59-A6C34878D82A}">
                    <a16:rowId xmlns:a16="http://schemas.microsoft.com/office/drawing/2014/main" val="3547989439"/>
                  </a:ext>
                </a:extLst>
              </a:tr>
              <a:tr h="850751">
                <a:tc>
                  <a:txBody>
                    <a:bodyPr/>
                    <a:lstStyle/>
                    <a:p>
                      <a:pPr algn="ctr"/>
                      <a:r>
                        <a:rPr lang="en-US" sz="1800" b="0" dirty="0"/>
                        <a:t>Interaction with the legal system</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14%</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60%</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60%</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extLst>
                  <a:ext uri="{0D108BD9-81ED-4DB2-BD59-A6C34878D82A}">
                    <a16:rowId xmlns:a16="http://schemas.microsoft.com/office/drawing/2014/main" val="3727827526"/>
                  </a:ext>
                </a:extLst>
              </a:tr>
              <a:tr h="850751">
                <a:tc>
                  <a:txBody>
                    <a:bodyPr/>
                    <a:lstStyle/>
                    <a:p>
                      <a:pPr algn="ctr"/>
                      <a:r>
                        <a:rPr lang="en-US" sz="1800" b="0" dirty="0"/>
                        <a:t>Sexually inappropriate </a:t>
                      </a:r>
                      <a:r>
                        <a:rPr lang="en-US" sz="1800" b="0" dirty="0" err="1"/>
                        <a:t>behaviour</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39%</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48%</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52%</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extLst>
                  <a:ext uri="{0D108BD9-81ED-4DB2-BD59-A6C34878D82A}">
                    <a16:rowId xmlns:a16="http://schemas.microsoft.com/office/drawing/2014/main" val="2328599130"/>
                  </a:ext>
                </a:extLst>
              </a:tr>
              <a:tr h="648273">
                <a:tc>
                  <a:txBody>
                    <a:bodyPr/>
                    <a:lstStyle/>
                    <a:p>
                      <a:pPr algn="ctr"/>
                      <a:r>
                        <a:rPr lang="en-US" sz="1800" b="0" dirty="0"/>
                        <a:t>Employment difficulties</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N/A</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N/A</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tc>
                  <a:txBody>
                    <a:bodyPr/>
                    <a:lstStyle/>
                    <a:p>
                      <a:pPr algn="ctr"/>
                      <a:r>
                        <a:rPr lang="en-US" sz="1800" b="0" dirty="0"/>
                        <a:t>83%</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BADEE8"/>
                    </a:solidFill>
                  </a:tcPr>
                </a:tc>
                <a:extLst>
                  <a:ext uri="{0D108BD9-81ED-4DB2-BD59-A6C34878D82A}">
                    <a16:rowId xmlns:a16="http://schemas.microsoft.com/office/drawing/2014/main" val="546839934"/>
                  </a:ext>
                </a:extLst>
              </a:tr>
              <a:tr h="648273">
                <a:tc>
                  <a:txBody>
                    <a:bodyPr/>
                    <a:lstStyle/>
                    <a:p>
                      <a:pPr algn="ctr"/>
                      <a:r>
                        <a:rPr lang="en-US" sz="1800" b="0" dirty="0"/>
                        <a:t>Independent Living</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N/A</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rgbClr val="D9328B"/>
                    </a:solidFill>
                  </a:tcPr>
                </a:tc>
                <a:tc>
                  <a:txBody>
                    <a:bodyPr/>
                    <a:lstStyle/>
                    <a:p>
                      <a:pPr algn="ctr"/>
                      <a:r>
                        <a:rPr lang="en-US" sz="1800" b="0" dirty="0"/>
                        <a:t>N/A</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tc>
                  <a:txBody>
                    <a:bodyPr/>
                    <a:lstStyle/>
                    <a:p>
                      <a:pPr algn="ctr"/>
                      <a:r>
                        <a:rPr lang="en-US" sz="1800" b="0" dirty="0"/>
                        <a:t>79%</a:t>
                      </a:r>
                      <a:endParaRPr lang="en-US" sz="1800" b="0" i="0" dirty="0">
                        <a:latin typeface="Calibri" panose="020F0502020204030204" pitchFamily="34" charset="0"/>
                        <a:cs typeface="Calibri" panose="020F0502020204030204" pitchFamily="34" charset="0"/>
                      </a:endParaRPr>
                    </a:p>
                  </a:txBody>
                  <a:tcPr marL="87025" marR="87025" marT="43512" marB="43512" anchor="ctr">
                    <a:solidFill>
                      <a:schemeClr val="bg1"/>
                    </a:solidFill>
                  </a:tcPr>
                </a:tc>
                <a:extLst>
                  <a:ext uri="{0D108BD9-81ED-4DB2-BD59-A6C34878D82A}">
                    <a16:rowId xmlns:a16="http://schemas.microsoft.com/office/drawing/2014/main" val="1969528182"/>
                  </a:ext>
                </a:extLst>
              </a:tr>
            </a:tbl>
          </a:graphicData>
        </a:graphic>
      </p:graphicFrame>
      <p:sp>
        <p:nvSpPr>
          <p:cNvPr id="12" name="Rounded Rectangle 11">
            <a:extLst>
              <a:ext uri="{FF2B5EF4-FFF2-40B4-BE49-F238E27FC236}">
                <a16:creationId xmlns:a16="http://schemas.microsoft.com/office/drawing/2014/main" id="{A2F10F8B-80E5-5744-BA71-8A3A036C5B3E}"/>
              </a:ext>
            </a:extLst>
          </p:cNvPr>
          <p:cNvSpPr/>
          <p:nvPr/>
        </p:nvSpPr>
        <p:spPr>
          <a:xfrm rot="5400000">
            <a:off x="11592994" y="2330766"/>
            <a:ext cx="45719" cy="137531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7B3D3A8-A2AB-5048-87CB-6D2CAEC14DAA}"/>
              </a:ext>
            </a:extLst>
          </p:cNvPr>
          <p:cNvSpPr txBox="1"/>
          <p:nvPr/>
        </p:nvSpPr>
        <p:spPr>
          <a:xfrm>
            <a:off x="7749582" y="1595786"/>
            <a:ext cx="3489286"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Areas of Need</a:t>
            </a:r>
          </a:p>
        </p:txBody>
      </p:sp>
      <p:sp>
        <p:nvSpPr>
          <p:cNvPr id="2" name="TextBox 1">
            <a:extLst>
              <a:ext uri="{FF2B5EF4-FFF2-40B4-BE49-F238E27FC236}">
                <a16:creationId xmlns:a16="http://schemas.microsoft.com/office/drawing/2014/main" id="{A0789C2B-D79E-724E-883C-53609F6A2C2D}"/>
              </a:ext>
            </a:extLst>
          </p:cNvPr>
          <p:cNvSpPr txBox="1"/>
          <p:nvPr/>
        </p:nvSpPr>
        <p:spPr>
          <a:xfrm>
            <a:off x="7749582" y="3381976"/>
            <a:ext cx="3489286" cy="1631216"/>
          </a:xfrm>
          <a:prstGeom prst="rect">
            <a:avLst/>
          </a:prstGeom>
          <a:noFill/>
        </p:spPr>
        <p:txBody>
          <a:bodyPr wrap="square" rtlCol="0">
            <a:spAutoFit/>
          </a:bodyPr>
          <a:lstStyle/>
          <a:p>
            <a:r>
              <a:rPr lang="en-CA" sz="2000" dirty="0"/>
              <a:t>People with FASD need adequate supports to meet their unique areas of strength and need. Common areas for support are listed here.</a:t>
            </a:r>
          </a:p>
        </p:txBody>
      </p:sp>
      <p:sp>
        <p:nvSpPr>
          <p:cNvPr id="14" name="TextBox 13">
            <a:extLst>
              <a:ext uri="{FF2B5EF4-FFF2-40B4-BE49-F238E27FC236}">
                <a16:creationId xmlns:a16="http://schemas.microsoft.com/office/drawing/2014/main" id="{B5FF7FB8-688F-8949-BB64-183569C16EFA}"/>
              </a:ext>
            </a:extLst>
          </p:cNvPr>
          <p:cNvSpPr txBox="1"/>
          <p:nvPr/>
        </p:nvSpPr>
        <p:spPr>
          <a:xfrm>
            <a:off x="429997" y="430288"/>
            <a:ext cx="6996040" cy="461665"/>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pPr algn="ctr"/>
            <a:r>
              <a:rPr lang="en-US" sz="2400" b="0" i="1" dirty="0">
                <a:solidFill>
                  <a:srgbClr val="4B9847"/>
                </a:solidFill>
                <a:latin typeface="Minion Pro" panose="02040503050201020203" pitchFamily="18" charset="0"/>
              </a:rPr>
              <a:t>Prevalence of Associated Difficulties</a:t>
            </a:r>
          </a:p>
        </p:txBody>
      </p:sp>
    </p:spTree>
    <p:extLst>
      <p:ext uri="{BB962C8B-B14F-4D97-AF65-F5344CB8AC3E}">
        <p14:creationId xmlns:p14="http://schemas.microsoft.com/office/powerpoint/2010/main" val="2847468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44">
            <a:extLst>
              <a:ext uri="{FF2B5EF4-FFF2-40B4-BE49-F238E27FC236}">
                <a16:creationId xmlns:a16="http://schemas.microsoft.com/office/drawing/2014/main" id="{15A4D15E-BC1D-CD48-9A8D-76196D939F83}"/>
              </a:ext>
            </a:extLst>
          </p:cNvPr>
          <p:cNvSpPr/>
          <p:nvPr/>
        </p:nvSpPr>
        <p:spPr>
          <a:xfrm>
            <a:off x="6779030" y="2438400"/>
            <a:ext cx="4345644" cy="4106333"/>
          </a:xfrm>
          <a:prstGeom prst="roundRect">
            <a:avLst>
              <a:gd name="adj" fmla="val 3386"/>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24">
            <a:extLst>
              <a:ext uri="{FF2B5EF4-FFF2-40B4-BE49-F238E27FC236}">
                <a16:creationId xmlns:a16="http://schemas.microsoft.com/office/drawing/2014/main" id="{0BE857F7-1BDF-1247-94D8-5D060BF767C9}"/>
              </a:ext>
            </a:extLst>
          </p:cNvPr>
          <p:cNvSpPr/>
          <p:nvPr/>
        </p:nvSpPr>
        <p:spPr>
          <a:xfrm>
            <a:off x="1916507" y="2939863"/>
            <a:ext cx="4543230" cy="3342724"/>
          </a:xfrm>
          <a:prstGeom prst="roundRect">
            <a:avLst>
              <a:gd name="adj" fmla="val 4170"/>
            </a:avLst>
          </a:prstGeom>
          <a:solidFill>
            <a:srgbClr val="D9328B"/>
          </a:solidFill>
          <a:ln w="19050">
            <a:solidFill>
              <a:srgbClr val="D932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4F5FF8A4-FC1A-9D4E-9716-71BCA621E4F8}"/>
              </a:ext>
            </a:extLst>
          </p:cNvPr>
          <p:cNvSpPr txBox="1"/>
          <p:nvPr/>
        </p:nvSpPr>
        <p:spPr>
          <a:xfrm>
            <a:off x="3292378" y="3208298"/>
            <a:ext cx="1813318" cy="1200329"/>
          </a:xfrm>
          <a:prstGeom prst="rect">
            <a:avLst/>
          </a:prstGeom>
          <a:noFill/>
        </p:spPr>
        <p:txBody>
          <a:bodyPr wrap="none" rtlCol="0">
            <a:spAutoFit/>
          </a:bodyPr>
          <a:lstStyle/>
          <a:p>
            <a:pPr algn="ctr"/>
            <a:r>
              <a:rPr lang="en-US" sz="7200" b="1" dirty="0">
                <a:solidFill>
                  <a:schemeClr val="bg1"/>
                </a:solidFill>
                <a:latin typeface="Minion Pro" panose="02040503050201020203" pitchFamily="18" charset="0"/>
                <a:cs typeface="Calibri" panose="020F0502020204030204" pitchFamily="34" charset="0"/>
              </a:rPr>
              <a:t>90%</a:t>
            </a:r>
          </a:p>
        </p:txBody>
      </p:sp>
      <p:sp>
        <p:nvSpPr>
          <p:cNvPr id="46" name="TextBox 45">
            <a:extLst>
              <a:ext uri="{FF2B5EF4-FFF2-40B4-BE49-F238E27FC236}">
                <a16:creationId xmlns:a16="http://schemas.microsoft.com/office/drawing/2014/main" id="{42448CB8-D819-6F44-9296-19A63E64BEC4}"/>
              </a:ext>
            </a:extLst>
          </p:cNvPr>
          <p:cNvSpPr txBox="1"/>
          <p:nvPr/>
        </p:nvSpPr>
        <p:spPr>
          <a:xfrm>
            <a:off x="2266833" y="4537995"/>
            <a:ext cx="3842576" cy="1384995"/>
          </a:xfrm>
          <a:prstGeom prst="rect">
            <a:avLst/>
          </a:prstGeom>
          <a:noFill/>
        </p:spPr>
        <p:txBody>
          <a:bodyPr wrap="square" rtlCol="0">
            <a:spAutoFit/>
          </a:bodyPr>
          <a:lstStyle/>
          <a:p>
            <a:pPr algn="ctr"/>
            <a:r>
              <a:rPr lang="en-US" sz="2800" dirty="0">
                <a:solidFill>
                  <a:schemeClr val="bg1"/>
                </a:solidFill>
                <a:latin typeface="Calibri" panose="020F0502020204030204" pitchFamily="34" charset="0"/>
                <a:cs typeface="Calibri" panose="020F0502020204030204" pitchFamily="34" charset="0"/>
              </a:rPr>
              <a:t>of people with FASD reported mental health challenges</a:t>
            </a:r>
          </a:p>
        </p:txBody>
      </p:sp>
      <p:cxnSp>
        <p:nvCxnSpPr>
          <p:cNvPr id="48" name="Straight Connector 47">
            <a:extLst>
              <a:ext uri="{FF2B5EF4-FFF2-40B4-BE49-F238E27FC236}">
                <a16:creationId xmlns:a16="http://schemas.microsoft.com/office/drawing/2014/main" id="{065E8A46-54A8-F94C-8DE4-EF3846AAB49F}"/>
              </a:ext>
            </a:extLst>
          </p:cNvPr>
          <p:cNvCxnSpPr/>
          <p:nvPr/>
        </p:nvCxnSpPr>
        <p:spPr>
          <a:xfrm>
            <a:off x="3270546" y="4471604"/>
            <a:ext cx="1835150" cy="0"/>
          </a:xfrm>
          <a:prstGeom prst="line">
            <a:avLst/>
          </a:prstGeom>
          <a:ln w="25400">
            <a:solidFill>
              <a:schemeClr val="accent3">
                <a:lumMod val="75000"/>
                <a:alpha val="40000"/>
              </a:scheme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8FA5C1EA-5403-0642-83F1-DA39A54EC8B3}"/>
              </a:ext>
            </a:extLst>
          </p:cNvPr>
          <p:cNvSpPr/>
          <p:nvPr/>
        </p:nvSpPr>
        <p:spPr>
          <a:xfrm>
            <a:off x="1507051" y="871192"/>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CBBD24B-3E17-6A4E-8807-8A98C3C63BEF}"/>
              </a:ext>
            </a:extLst>
          </p:cNvPr>
          <p:cNvSpPr/>
          <p:nvPr/>
        </p:nvSpPr>
        <p:spPr>
          <a:xfrm>
            <a:off x="9540978" y="0"/>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2E6AFC4-E87C-3D44-AFCF-AE320E134040}"/>
              </a:ext>
            </a:extLst>
          </p:cNvPr>
          <p:cNvSpPr/>
          <p:nvPr/>
        </p:nvSpPr>
        <p:spPr>
          <a:xfrm>
            <a:off x="4188122" y="6544733"/>
            <a:ext cx="45719" cy="62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777CCF5-41C4-5242-8B1F-3E390E3B4799}"/>
              </a:ext>
            </a:extLst>
          </p:cNvPr>
          <p:cNvSpPr/>
          <p:nvPr/>
        </p:nvSpPr>
        <p:spPr>
          <a:xfrm>
            <a:off x="11760198" y="3327492"/>
            <a:ext cx="45719" cy="6265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8F6533A4-EAC7-DE45-9CA8-930A1C941BE7}"/>
              </a:ext>
            </a:extLst>
          </p:cNvPr>
          <p:cNvSpPr txBox="1"/>
          <p:nvPr/>
        </p:nvSpPr>
        <p:spPr>
          <a:xfrm>
            <a:off x="1776785" y="632981"/>
            <a:ext cx="9531296"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Mental Health and Comorbidities</a:t>
            </a:r>
          </a:p>
        </p:txBody>
      </p:sp>
      <p:sp>
        <p:nvSpPr>
          <p:cNvPr id="61" name="TextBox 60">
            <a:extLst>
              <a:ext uri="{FF2B5EF4-FFF2-40B4-BE49-F238E27FC236}">
                <a16:creationId xmlns:a16="http://schemas.microsoft.com/office/drawing/2014/main" id="{8FEE063B-A2F4-DD4F-80DC-F2951032914E}"/>
              </a:ext>
            </a:extLst>
          </p:cNvPr>
          <p:cNvSpPr txBox="1"/>
          <p:nvPr/>
        </p:nvSpPr>
        <p:spPr>
          <a:xfrm>
            <a:off x="8301343" y="3004438"/>
            <a:ext cx="1569661" cy="1200329"/>
          </a:xfrm>
          <a:prstGeom prst="rect">
            <a:avLst/>
          </a:prstGeom>
          <a:noFill/>
        </p:spPr>
        <p:txBody>
          <a:bodyPr wrap="none" rtlCol="0">
            <a:spAutoFit/>
          </a:bodyPr>
          <a:lstStyle/>
          <a:p>
            <a:pPr algn="ctr"/>
            <a:r>
              <a:rPr lang="en-US" sz="7200" b="1" dirty="0">
                <a:solidFill>
                  <a:srgbClr val="FE721F"/>
                </a:solidFill>
                <a:latin typeface="Minion Pro" panose="02040503050201020203" pitchFamily="18" charset="0"/>
                <a:cs typeface="Calibri" panose="020F0502020204030204" pitchFamily="34" charset="0"/>
              </a:rPr>
              <a:t>428</a:t>
            </a:r>
          </a:p>
        </p:txBody>
      </p:sp>
      <p:sp>
        <p:nvSpPr>
          <p:cNvPr id="62" name="TextBox 61">
            <a:extLst>
              <a:ext uri="{FF2B5EF4-FFF2-40B4-BE49-F238E27FC236}">
                <a16:creationId xmlns:a16="http://schemas.microsoft.com/office/drawing/2014/main" id="{23A241C1-12EC-FA4F-99AF-585974A82005}"/>
              </a:ext>
            </a:extLst>
          </p:cNvPr>
          <p:cNvSpPr txBox="1"/>
          <p:nvPr/>
        </p:nvSpPr>
        <p:spPr>
          <a:xfrm>
            <a:off x="7153969" y="4449535"/>
            <a:ext cx="3842576" cy="1384995"/>
          </a:xfrm>
          <a:prstGeom prst="rect">
            <a:avLst/>
          </a:prstGeom>
          <a:noFill/>
        </p:spPr>
        <p:txBody>
          <a:bodyPr wrap="square" rtlCol="0">
            <a:spAutoFit/>
          </a:bodyPr>
          <a:lstStyle/>
          <a:p>
            <a:pPr algn="ctr"/>
            <a:r>
              <a:rPr lang="en-US" sz="2800" dirty="0">
                <a:solidFill>
                  <a:srgbClr val="FE721F"/>
                </a:solidFill>
                <a:latin typeface="Calibri" panose="020F0502020204030204" pitchFamily="34" charset="0"/>
                <a:cs typeface="Calibri" panose="020F0502020204030204" pitchFamily="34" charset="0"/>
              </a:rPr>
              <a:t>Possible comorbid conditions co-occurring in people with FASD</a:t>
            </a:r>
          </a:p>
        </p:txBody>
      </p:sp>
      <p:cxnSp>
        <p:nvCxnSpPr>
          <p:cNvPr id="63" name="Straight Connector 62">
            <a:extLst>
              <a:ext uri="{FF2B5EF4-FFF2-40B4-BE49-F238E27FC236}">
                <a16:creationId xmlns:a16="http://schemas.microsoft.com/office/drawing/2014/main" id="{6AA5452F-689C-4D43-9D3B-3A66518240C2}"/>
              </a:ext>
            </a:extLst>
          </p:cNvPr>
          <p:cNvCxnSpPr/>
          <p:nvPr/>
        </p:nvCxnSpPr>
        <p:spPr>
          <a:xfrm>
            <a:off x="8157682" y="4286356"/>
            <a:ext cx="1835150" cy="0"/>
          </a:xfrm>
          <a:prstGeom prst="line">
            <a:avLst/>
          </a:prstGeom>
          <a:ln w="19050">
            <a:solidFill>
              <a:schemeClr val="accent1">
                <a:lumMod val="50000"/>
                <a:alpha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485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55185E3-D2AC-2346-AFA4-D9D6A408036D}"/>
              </a:ext>
            </a:extLst>
          </p:cNvPr>
          <p:cNvSpPr/>
          <p:nvPr/>
        </p:nvSpPr>
        <p:spPr>
          <a:xfrm>
            <a:off x="576147" y="2789499"/>
            <a:ext cx="11039707" cy="40685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14" name="TextBox 13">
            <a:extLst>
              <a:ext uri="{FF2B5EF4-FFF2-40B4-BE49-F238E27FC236}">
                <a16:creationId xmlns:a16="http://schemas.microsoft.com/office/drawing/2014/main" id="{91566172-D6EA-114C-9F2F-3B6B0F3CC1E7}"/>
              </a:ext>
            </a:extLst>
          </p:cNvPr>
          <p:cNvSpPr txBox="1"/>
          <p:nvPr/>
        </p:nvSpPr>
        <p:spPr>
          <a:xfrm>
            <a:off x="1492409" y="537204"/>
            <a:ext cx="9034476"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 a Lifelong Disability</a:t>
            </a:r>
          </a:p>
        </p:txBody>
      </p:sp>
      <p:sp>
        <p:nvSpPr>
          <p:cNvPr id="33" name="Triangle 32">
            <a:extLst>
              <a:ext uri="{FF2B5EF4-FFF2-40B4-BE49-F238E27FC236}">
                <a16:creationId xmlns:a16="http://schemas.microsoft.com/office/drawing/2014/main" id="{C9319299-9557-9B46-BBF0-878D631EF6AA}"/>
              </a:ext>
            </a:extLst>
          </p:cNvPr>
          <p:cNvSpPr/>
          <p:nvPr/>
        </p:nvSpPr>
        <p:spPr>
          <a:xfrm rot="2700000">
            <a:off x="11292793" y="1022660"/>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C28A1884-45B5-9944-8EC8-4EA85317612E}"/>
              </a:ext>
            </a:extLst>
          </p:cNvPr>
          <p:cNvSpPr/>
          <p:nvPr/>
        </p:nvSpPr>
        <p:spPr>
          <a:xfrm rot="1813063">
            <a:off x="11267167" y="5718096"/>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D104DB80-8A83-9D41-98F8-5EFD3DCEC18B}"/>
              </a:ext>
            </a:extLst>
          </p:cNvPr>
          <p:cNvSpPr/>
          <p:nvPr/>
        </p:nvSpPr>
        <p:spPr>
          <a:xfrm rot="2700000">
            <a:off x="348294" y="4264349"/>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115D0F0B-FC7D-1742-9E47-6F16762000AD}"/>
              </a:ext>
            </a:extLst>
          </p:cNvPr>
          <p:cNvSpPr/>
          <p:nvPr/>
        </p:nvSpPr>
        <p:spPr>
          <a:xfrm rot="2700000">
            <a:off x="336106" y="185865"/>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Placeholder 18" descr="A screenshot of a video game&#10;&#10;Description automatically generated">
            <a:extLst>
              <a:ext uri="{FF2B5EF4-FFF2-40B4-BE49-F238E27FC236}">
                <a16:creationId xmlns:a16="http://schemas.microsoft.com/office/drawing/2014/main" id="{BC18F122-8681-5841-B586-98C1676B3877}"/>
              </a:ext>
            </a:extLst>
          </p:cNvPr>
          <p:cNvPicPr>
            <a:picLocks noGrp="1" noChangeAspect="1"/>
          </p:cNvPicPr>
          <p:nvPr>
            <p:ph type="pic" sz="quarter" idx="18"/>
          </p:nvPr>
        </p:nvPicPr>
        <p:blipFill>
          <a:blip r:embed="rId3"/>
          <a:srcRect t="2683" b="2683"/>
          <a:stretch>
            <a:fillRect/>
          </a:stretch>
        </p:blipFill>
        <p:spPr>
          <a:xfrm>
            <a:off x="889172" y="1707491"/>
            <a:ext cx="9637713" cy="4549775"/>
          </a:xfrm>
          <a:noFill/>
        </p:spPr>
      </p:pic>
    </p:spTree>
    <p:extLst>
      <p:ext uri="{BB962C8B-B14F-4D97-AF65-F5344CB8AC3E}">
        <p14:creationId xmlns:p14="http://schemas.microsoft.com/office/powerpoint/2010/main" val="1948474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8F4C3F9F-FA1E-FD44-808F-B0DE21718497}"/>
              </a:ext>
            </a:extLst>
          </p:cNvPr>
          <p:cNvSpPr/>
          <p:nvPr/>
        </p:nvSpPr>
        <p:spPr>
          <a:xfrm>
            <a:off x="1" y="2336800"/>
            <a:ext cx="4648199" cy="45042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975FC45-B25D-E64C-9287-73DEF43DB48F}"/>
              </a:ext>
            </a:extLst>
          </p:cNvPr>
          <p:cNvSpPr txBox="1"/>
          <p:nvPr/>
        </p:nvSpPr>
        <p:spPr>
          <a:xfrm>
            <a:off x="5619854" y="4788633"/>
            <a:ext cx="5362051" cy="954107"/>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ID" sz="2800" dirty="0">
                <a:latin typeface="Calibri" panose="020F0502020204030204" pitchFamily="34" charset="0"/>
                <a:cs typeface="Calibri" panose="020F0502020204030204" pitchFamily="34" charset="0"/>
              </a:rPr>
              <a:t>More likely to occur for someone with FASD</a:t>
            </a:r>
          </a:p>
        </p:txBody>
      </p:sp>
      <p:sp>
        <p:nvSpPr>
          <p:cNvPr id="14" name="Rectangle 13">
            <a:extLst>
              <a:ext uri="{FF2B5EF4-FFF2-40B4-BE49-F238E27FC236}">
                <a16:creationId xmlns:a16="http://schemas.microsoft.com/office/drawing/2014/main" id="{7B2E8F06-204F-2E46-95CA-ED9E373643B9}"/>
              </a:ext>
            </a:extLst>
          </p:cNvPr>
          <p:cNvSpPr/>
          <p:nvPr/>
        </p:nvSpPr>
        <p:spPr>
          <a:xfrm>
            <a:off x="604071" y="683651"/>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7CC03F-98AC-E245-92C7-6AABC4B06649}"/>
              </a:ext>
            </a:extLst>
          </p:cNvPr>
          <p:cNvSpPr/>
          <p:nvPr/>
        </p:nvSpPr>
        <p:spPr>
          <a:xfrm>
            <a:off x="4363259" y="2161977"/>
            <a:ext cx="45719" cy="48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9E1FC8A-5C16-6F44-890D-F23D16679136}"/>
              </a:ext>
            </a:extLst>
          </p:cNvPr>
          <p:cNvSpPr/>
          <p:nvPr/>
        </p:nvSpPr>
        <p:spPr>
          <a:xfrm>
            <a:off x="4625340" y="5440085"/>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93B497A-F714-4D46-AC68-0993E3719798}"/>
              </a:ext>
            </a:extLst>
          </p:cNvPr>
          <p:cNvSpPr/>
          <p:nvPr/>
        </p:nvSpPr>
        <p:spPr>
          <a:xfrm>
            <a:off x="414866" y="6231467"/>
            <a:ext cx="45719" cy="62653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9B5D814-4F6C-A54E-A389-FB8E0CEC1CBF}"/>
              </a:ext>
            </a:extLst>
          </p:cNvPr>
          <p:cNvGrpSpPr/>
          <p:nvPr/>
        </p:nvGrpSpPr>
        <p:grpSpPr>
          <a:xfrm>
            <a:off x="1253860" y="359569"/>
            <a:ext cx="1423846" cy="3604816"/>
            <a:chOff x="1491914" y="2045433"/>
            <a:chExt cx="1546466" cy="3915260"/>
          </a:xfrm>
          <a:gradFill>
            <a:gsLst>
              <a:gs pos="0">
                <a:srgbClr val="4B9847"/>
              </a:gs>
              <a:gs pos="100000">
                <a:srgbClr val="364DA1"/>
              </a:gs>
            </a:gsLst>
            <a:lin ang="12000000" scaled="0"/>
          </a:gradFill>
          <a:effectLst>
            <a:outerShdw blurRad="50800" dist="38100" dir="2700000" algn="tl" rotWithShape="0">
              <a:prstClr val="black">
                <a:alpha val="20000"/>
              </a:prstClr>
            </a:outerShdw>
          </a:effectLst>
        </p:grpSpPr>
        <p:sp>
          <p:nvSpPr>
            <p:cNvPr id="20" name="Freeform 19">
              <a:extLst>
                <a:ext uri="{FF2B5EF4-FFF2-40B4-BE49-F238E27FC236}">
                  <a16:creationId xmlns:a16="http://schemas.microsoft.com/office/drawing/2014/main" id="{D23D544F-DD32-A743-801E-F29C3BC2610F}"/>
                </a:ext>
              </a:extLst>
            </p:cNvPr>
            <p:cNvSpPr>
              <a:spLocks noChangeArrowheads="1"/>
            </p:cNvSpPr>
            <p:nvPr/>
          </p:nvSpPr>
          <p:spPr bwMode="auto">
            <a:xfrm>
              <a:off x="1491914" y="2744110"/>
              <a:ext cx="1546466" cy="3216583"/>
            </a:xfrm>
            <a:custGeom>
              <a:avLst/>
              <a:gdLst>
                <a:gd name="T0" fmla="*/ 2093 w 2719"/>
                <a:gd name="T1" fmla="*/ 0 h 5657"/>
                <a:gd name="T2" fmla="*/ 2093 w 2719"/>
                <a:gd name="T3" fmla="*/ 0 h 5657"/>
                <a:gd name="T4" fmla="*/ 625 w 2719"/>
                <a:gd name="T5" fmla="*/ 0 h 5657"/>
                <a:gd name="T6" fmla="*/ 0 w 2719"/>
                <a:gd name="T7" fmla="*/ 625 h 5657"/>
                <a:gd name="T8" fmla="*/ 0 w 2719"/>
                <a:gd name="T9" fmla="*/ 2499 h 5657"/>
                <a:gd name="T10" fmla="*/ 250 w 2719"/>
                <a:gd name="T11" fmla="*/ 2718 h 5657"/>
                <a:gd name="T12" fmla="*/ 468 w 2719"/>
                <a:gd name="T13" fmla="*/ 2499 h 5657"/>
                <a:gd name="T14" fmla="*/ 468 w 2719"/>
                <a:gd name="T15" fmla="*/ 1032 h 5657"/>
                <a:gd name="T16" fmla="*/ 531 w 2719"/>
                <a:gd name="T17" fmla="*/ 938 h 5657"/>
                <a:gd name="T18" fmla="*/ 625 w 2719"/>
                <a:gd name="T19" fmla="*/ 1032 h 5657"/>
                <a:gd name="T20" fmla="*/ 625 w 2719"/>
                <a:gd name="T21" fmla="*/ 2781 h 5657"/>
                <a:gd name="T22" fmla="*/ 625 w 2719"/>
                <a:gd name="T23" fmla="*/ 3093 h 5657"/>
                <a:gd name="T24" fmla="*/ 625 w 2719"/>
                <a:gd name="T25" fmla="*/ 5312 h 5657"/>
                <a:gd name="T26" fmla="*/ 937 w 2719"/>
                <a:gd name="T27" fmla="*/ 5656 h 5657"/>
                <a:gd name="T28" fmla="*/ 937 w 2719"/>
                <a:gd name="T29" fmla="*/ 5656 h 5657"/>
                <a:gd name="T30" fmla="*/ 1218 w 2719"/>
                <a:gd name="T31" fmla="*/ 5312 h 5657"/>
                <a:gd name="T32" fmla="*/ 1218 w 2719"/>
                <a:gd name="T33" fmla="*/ 3156 h 5657"/>
                <a:gd name="T34" fmla="*/ 1375 w 2719"/>
                <a:gd name="T35" fmla="*/ 3031 h 5657"/>
                <a:gd name="T36" fmla="*/ 1531 w 2719"/>
                <a:gd name="T37" fmla="*/ 3156 h 5657"/>
                <a:gd name="T38" fmla="*/ 1531 w 2719"/>
                <a:gd name="T39" fmla="*/ 5312 h 5657"/>
                <a:gd name="T40" fmla="*/ 1781 w 2719"/>
                <a:gd name="T41" fmla="*/ 5656 h 5657"/>
                <a:gd name="T42" fmla="*/ 1781 w 2719"/>
                <a:gd name="T43" fmla="*/ 5656 h 5657"/>
                <a:gd name="T44" fmla="*/ 2093 w 2719"/>
                <a:gd name="T45" fmla="*/ 5312 h 5657"/>
                <a:gd name="T46" fmla="*/ 2093 w 2719"/>
                <a:gd name="T47" fmla="*/ 3093 h 5657"/>
                <a:gd name="T48" fmla="*/ 2093 w 2719"/>
                <a:gd name="T49" fmla="*/ 2781 h 5657"/>
                <a:gd name="T50" fmla="*/ 2093 w 2719"/>
                <a:gd name="T51" fmla="*/ 1032 h 5657"/>
                <a:gd name="T52" fmla="*/ 2218 w 2719"/>
                <a:gd name="T53" fmla="*/ 938 h 5657"/>
                <a:gd name="T54" fmla="*/ 2250 w 2719"/>
                <a:gd name="T55" fmla="*/ 1032 h 5657"/>
                <a:gd name="T56" fmla="*/ 2250 w 2719"/>
                <a:gd name="T57" fmla="*/ 2499 h 5657"/>
                <a:gd name="T58" fmla="*/ 2468 w 2719"/>
                <a:gd name="T59" fmla="*/ 2718 h 5657"/>
                <a:gd name="T60" fmla="*/ 2718 w 2719"/>
                <a:gd name="T61" fmla="*/ 2499 h 5657"/>
                <a:gd name="T62" fmla="*/ 2718 w 2719"/>
                <a:gd name="T63" fmla="*/ 625 h 5657"/>
                <a:gd name="T64" fmla="*/ 2093 w 2719"/>
                <a:gd name="T65" fmla="*/ 0 h 5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9" h="5657">
                  <a:moveTo>
                    <a:pt x="2093" y="0"/>
                  </a:moveTo>
                  <a:lnTo>
                    <a:pt x="2093" y="0"/>
                  </a:lnTo>
                  <a:cubicBezTo>
                    <a:pt x="625" y="0"/>
                    <a:pt x="625" y="0"/>
                    <a:pt x="625" y="0"/>
                  </a:cubicBezTo>
                  <a:cubicBezTo>
                    <a:pt x="218" y="0"/>
                    <a:pt x="0" y="188"/>
                    <a:pt x="0" y="625"/>
                  </a:cubicBezTo>
                  <a:cubicBezTo>
                    <a:pt x="0" y="2499"/>
                    <a:pt x="0" y="2499"/>
                    <a:pt x="0" y="2499"/>
                  </a:cubicBezTo>
                  <a:cubicBezTo>
                    <a:pt x="0" y="2624"/>
                    <a:pt x="93" y="2718"/>
                    <a:pt x="250" y="2718"/>
                  </a:cubicBezTo>
                  <a:cubicBezTo>
                    <a:pt x="375" y="2718"/>
                    <a:pt x="468" y="2624"/>
                    <a:pt x="468" y="2499"/>
                  </a:cubicBezTo>
                  <a:cubicBezTo>
                    <a:pt x="468" y="2499"/>
                    <a:pt x="468" y="1188"/>
                    <a:pt x="468" y="1032"/>
                  </a:cubicBezTo>
                  <a:cubicBezTo>
                    <a:pt x="468" y="938"/>
                    <a:pt x="531" y="938"/>
                    <a:pt x="531" y="938"/>
                  </a:cubicBezTo>
                  <a:cubicBezTo>
                    <a:pt x="593" y="938"/>
                    <a:pt x="625" y="938"/>
                    <a:pt x="625" y="1032"/>
                  </a:cubicBezTo>
                  <a:cubicBezTo>
                    <a:pt x="625" y="1188"/>
                    <a:pt x="625" y="2249"/>
                    <a:pt x="625" y="2781"/>
                  </a:cubicBezTo>
                  <a:cubicBezTo>
                    <a:pt x="625" y="3093"/>
                    <a:pt x="625" y="3093"/>
                    <a:pt x="625" y="3093"/>
                  </a:cubicBezTo>
                  <a:cubicBezTo>
                    <a:pt x="625" y="5312"/>
                    <a:pt x="625" y="5312"/>
                    <a:pt x="625" y="5312"/>
                  </a:cubicBezTo>
                  <a:cubicBezTo>
                    <a:pt x="625" y="5468"/>
                    <a:pt x="781" y="5656"/>
                    <a:pt x="937" y="5656"/>
                  </a:cubicBezTo>
                  <a:lnTo>
                    <a:pt x="937" y="5656"/>
                  </a:lnTo>
                  <a:cubicBezTo>
                    <a:pt x="1093" y="5656"/>
                    <a:pt x="1218" y="5468"/>
                    <a:pt x="1218" y="5312"/>
                  </a:cubicBezTo>
                  <a:cubicBezTo>
                    <a:pt x="1218" y="5312"/>
                    <a:pt x="1218" y="3249"/>
                    <a:pt x="1218" y="3156"/>
                  </a:cubicBezTo>
                  <a:cubicBezTo>
                    <a:pt x="1218" y="3031"/>
                    <a:pt x="1250" y="3031"/>
                    <a:pt x="1375" y="3031"/>
                  </a:cubicBezTo>
                  <a:cubicBezTo>
                    <a:pt x="1406" y="3031"/>
                    <a:pt x="1531" y="3031"/>
                    <a:pt x="1531" y="3156"/>
                  </a:cubicBezTo>
                  <a:cubicBezTo>
                    <a:pt x="1531" y="3249"/>
                    <a:pt x="1531" y="5312"/>
                    <a:pt x="1531" y="5312"/>
                  </a:cubicBezTo>
                  <a:cubicBezTo>
                    <a:pt x="1531" y="5468"/>
                    <a:pt x="1562" y="5656"/>
                    <a:pt x="1781" y="5656"/>
                  </a:cubicBezTo>
                  <a:lnTo>
                    <a:pt x="1781" y="5656"/>
                  </a:lnTo>
                  <a:cubicBezTo>
                    <a:pt x="1937" y="5656"/>
                    <a:pt x="2093" y="5468"/>
                    <a:pt x="2093" y="5312"/>
                  </a:cubicBezTo>
                  <a:cubicBezTo>
                    <a:pt x="2093" y="3093"/>
                    <a:pt x="2093" y="3093"/>
                    <a:pt x="2093" y="3093"/>
                  </a:cubicBezTo>
                  <a:cubicBezTo>
                    <a:pt x="2093" y="2781"/>
                    <a:pt x="2093" y="2781"/>
                    <a:pt x="2093" y="2781"/>
                  </a:cubicBezTo>
                  <a:cubicBezTo>
                    <a:pt x="2093" y="2249"/>
                    <a:pt x="2093" y="1188"/>
                    <a:pt x="2093" y="1032"/>
                  </a:cubicBezTo>
                  <a:cubicBezTo>
                    <a:pt x="2093" y="938"/>
                    <a:pt x="2156" y="938"/>
                    <a:pt x="2218" y="938"/>
                  </a:cubicBezTo>
                  <a:cubicBezTo>
                    <a:pt x="2218" y="938"/>
                    <a:pt x="2250" y="938"/>
                    <a:pt x="2250" y="1032"/>
                  </a:cubicBezTo>
                  <a:cubicBezTo>
                    <a:pt x="2250" y="1188"/>
                    <a:pt x="2250" y="2499"/>
                    <a:pt x="2250" y="2499"/>
                  </a:cubicBezTo>
                  <a:cubicBezTo>
                    <a:pt x="2250" y="2624"/>
                    <a:pt x="2375" y="2718"/>
                    <a:pt x="2468" y="2718"/>
                  </a:cubicBezTo>
                  <a:cubicBezTo>
                    <a:pt x="2562" y="2718"/>
                    <a:pt x="2718" y="2624"/>
                    <a:pt x="2718" y="2499"/>
                  </a:cubicBezTo>
                  <a:cubicBezTo>
                    <a:pt x="2718" y="625"/>
                    <a:pt x="2718" y="625"/>
                    <a:pt x="2718" y="625"/>
                  </a:cubicBezTo>
                  <a:cubicBezTo>
                    <a:pt x="2718" y="188"/>
                    <a:pt x="2531" y="0"/>
                    <a:pt x="209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3456" dirty="0"/>
            </a:p>
          </p:txBody>
        </p:sp>
        <p:sp>
          <p:nvSpPr>
            <p:cNvPr id="21" name="Oval 20">
              <a:extLst>
                <a:ext uri="{FF2B5EF4-FFF2-40B4-BE49-F238E27FC236}">
                  <a16:creationId xmlns:a16="http://schemas.microsoft.com/office/drawing/2014/main" id="{514C6176-7B57-364C-B33D-AEBD891E6E50}"/>
                </a:ext>
              </a:extLst>
            </p:cNvPr>
            <p:cNvSpPr/>
            <p:nvPr/>
          </p:nvSpPr>
          <p:spPr>
            <a:xfrm>
              <a:off x="1950922" y="2045433"/>
              <a:ext cx="628449" cy="627866"/>
            </a:xfrm>
            <a:prstGeom prst="ellipse">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4080">
                <a:solidFill>
                  <a:schemeClr val="bg1"/>
                </a:solidFill>
              </a:endParaRPr>
            </a:p>
          </p:txBody>
        </p:sp>
      </p:grpSp>
      <p:grpSp>
        <p:nvGrpSpPr>
          <p:cNvPr id="22" name="Group 21">
            <a:extLst>
              <a:ext uri="{FF2B5EF4-FFF2-40B4-BE49-F238E27FC236}">
                <a16:creationId xmlns:a16="http://schemas.microsoft.com/office/drawing/2014/main" id="{8B372D23-10A4-094D-B3B4-7C4A75F0D8C7}"/>
              </a:ext>
            </a:extLst>
          </p:cNvPr>
          <p:cNvGrpSpPr/>
          <p:nvPr/>
        </p:nvGrpSpPr>
        <p:grpSpPr>
          <a:xfrm>
            <a:off x="2225514" y="2591144"/>
            <a:ext cx="1629592" cy="3641578"/>
            <a:chOff x="5053764" y="2028637"/>
            <a:chExt cx="1769931" cy="3955188"/>
          </a:xfrm>
          <a:gradFill>
            <a:gsLst>
              <a:gs pos="0">
                <a:srgbClr val="FE721F"/>
              </a:gs>
              <a:gs pos="100000">
                <a:srgbClr val="364DA1"/>
              </a:gs>
            </a:gsLst>
            <a:lin ang="8100000" scaled="0"/>
          </a:gradFill>
          <a:effectLst>
            <a:outerShdw blurRad="50800" dist="38100" dir="2700000" algn="tl" rotWithShape="0">
              <a:prstClr val="black">
                <a:alpha val="20000"/>
              </a:prstClr>
            </a:outerShdw>
          </a:effectLst>
        </p:grpSpPr>
        <p:sp>
          <p:nvSpPr>
            <p:cNvPr id="23" name="Freeform 1">
              <a:extLst>
                <a:ext uri="{FF2B5EF4-FFF2-40B4-BE49-F238E27FC236}">
                  <a16:creationId xmlns:a16="http://schemas.microsoft.com/office/drawing/2014/main" id="{BD22855B-26AB-C947-BFB9-83EEFB66519B}"/>
                </a:ext>
              </a:extLst>
            </p:cNvPr>
            <p:cNvSpPr>
              <a:spLocks noChangeArrowheads="1"/>
            </p:cNvSpPr>
            <p:nvPr/>
          </p:nvSpPr>
          <p:spPr bwMode="auto">
            <a:xfrm>
              <a:off x="5053764" y="2767857"/>
              <a:ext cx="1769931" cy="3215968"/>
            </a:xfrm>
            <a:custGeom>
              <a:avLst/>
              <a:gdLst>
                <a:gd name="T0" fmla="*/ 3593 w 3594"/>
                <a:gd name="T1" fmla="*/ 2874 h 6719"/>
                <a:gd name="T2" fmla="*/ 3593 w 3594"/>
                <a:gd name="T3" fmla="*/ 2874 h 6719"/>
                <a:gd name="T4" fmla="*/ 3000 w 3594"/>
                <a:gd name="T5" fmla="*/ 625 h 6719"/>
                <a:gd name="T6" fmla="*/ 2250 w 3594"/>
                <a:gd name="T7" fmla="*/ 0 h 6719"/>
                <a:gd name="T8" fmla="*/ 1375 w 3594"/>
                <a:gd name="T9" fmla="*/ 0 h 6719"/>
                <a:gd name="T10" fmla="*/ 625 w 3594"/>
                <a:gd name="T11" fmla="*/ 625 h 6719"/>
                <a:gd name="T12" fmla="*/ 0 w 3594"/>
                <a:gd name="T13" fmla="*/ 2874 h 6719"/>
                <a:gd name="T14" fmla="*/ 125 w 3594"/>
                <a:gd name="T15" fmla="*/ 3249 h 6719"/>
                <a:gd name="T16" fmla="*/ 500 w 3594"/>
                <a:gd name="T17" fmla="*/ 2999 h 6719"/>
                <a:gd name="T18" fmla="*/ 1000 w 3594"/>
                <a:gd name="T19" fmla="*/ 1000 h 6719"/>
                <a:gd name="T20" fmla="*/ 1250 w 3594"/>
                <a:gd name="T21" fmla="*/ 1000 h 6719"/>
                <a:gd name="T22" fmla="*/ 375 w 3594"/>
                <a:gd name="T23" fmla="*/ 4093 h 6719"/>
                <a:gd name="T24" fmla="*/ 1125 w 3594"/>
                <a:gd name="T25" fmla="*/ 4093 h 6719"/>
                <a:gd name="T26" fmla="*/ 1125 w 3594"/>
                <a:gd name="T27" fmla="*/ 6343 h 6719"/>
                <a:gd name="T28" fmla="*/ 1375 w 3594"/>
                <a:gd name="T29" fmla="*/ 6718 h 6719"/>
                <a:gd name="T30" fmla="*/ 1750 w 3594"/>
                <a:gd name="T31" fmla="*/ 6343 h 6719"/>
                <a:gd name="T32" fmla="*/ 1750 w 3594"/>
                <a:gd name="T33" fmla="*/ 4093 h 6719"/>
                <a:gd name="T34" fmla="*/ 2000 w 3594"/>
                <a:gd name="T35" fmla="*/ 4093 h 6719"/>
                <a:gd name="T36" fmla="*/ 2000 w 3594"/>
                <a:gd name="T37" fmla="*/ 6343 h 6719"/>
                <a:gd name="T38" fmla="*/ 2250 w 3594"/>
                <a:gd name="T39" fmla="*/ 6718 h 6719"/>
                <a:gd name="T40" fmla="*/ 2500 w 3594"/>
                <a:gd name="T41" fmla="*/ 6343 h 6719"/>
                <a:gd name="T42" fmla="*/ 2500 w 3594"/>
                <a:gd name="T43" fmla="*/ 4093 h 6719"/>
                <a:gd name="T44" fmla="*/ 3218 w 3594"/>
                <a:gd name="T45" fmla="*/ 4093 h 6719"/>
                <a:gd name="T46" fmla="*/ 2375 w 3594"/>
                <a:gd name="T47" fmla="*/ 1000 h 6719"/>
                <a:gd name="T48" fmla="*/ 2625 w 3594"/>
                <a:gd name="T49" fmla="*/ 1000 h 6719"/>
                <a:gd name="T50" fmla="*/ 3093 w 3594"/>
                <a:gd name="T51" fmla="*/ 2999 h 6719"/>
                <a:gd name="T52" fmla="*/ 3468 w 3594"/>
                <a:gd name="T53" fmla="*/ 3249 h 6719"/>
                <a:gd name="T54" fmla="*/ 3593 w 3594"/>
                <a:gd name="T55" fmla="*/ 2874 h 6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94" h="6719">
                  <a:moveTo>
                    <a:pt x="3593" y="2874"/>
                  </a:moveTo>
                  <a:lnTo>
                    <a:pt x="3593" y="2874"/>
                  </a:lnTo>
                  <a:cubicBezTo>
                    <a:pt x="3000" y="625"/>
                    <a:pt x="3000" y="625"/>
                    <a:pt x="3000" y="625"/>
                  </a:cubicBezTo>
                  <a:cubicBezTo>
                    <a:pt x="2875" y="250"/>
                    <a:pt x="2625" y="0"/>
                    <a:pt x="2250" y="0"/>
                  </a:cubicBezTo>
                  <a:cubicBezTo>
                    <a:pt x="1375" y="0"/>
                    <a:pt x="1375" y="0"/>
                    <a:pt x="1375" y="0"/>
                  </a:cubicBezTo>
                  <a:cubicBezTo>
                    <a:pt x="1000" y="0"/>
                    <a:pt x="750" y="250"/>
                    <a:pt x="625" y="625"/>
                  </a:cubicBezTo>
                  <a:cubicBezTo>
                    <a:pt x="0" y="2874"/>
                    <a:pt x="0" y="2874"/>
                    <a:pt x="0" y="2874"/>
                  </a:cubicBezTo>
                  <a:cubicBezTo>
                    <a:pt x="0" y="2999"/>
                    <a:pt x="0" y="3124"/>
                    <a:pt x="125" y="3249"/>
                  </a:cubicBezTo>
                  <a:cubicBezTo>
                    <a:pt x="250" y="3249"/>
                    <a:pt x="500" y="3124"/>
                    <a:pt x="500" y="2999"/>
                  </a:cubicBezTo>
                  <a:cubicBezTo>
                    <a:pt x="1000" y="1000"/>
                    <a:pt x="1000" y="1000"/>
                    <a:pt x="1000" y="1000"/>
                  </a:cubicBezTo>
                  <a:cubicBezTo>
                    <a:pt x="1250" y="1000"/>
                    <a:pt x="1250" y="1000"/>
                    <a:pt x="1250" y="1000"/>
                  </a:cubicBezTo>
                  <a:cubicBezTo>
                    <a:pt x="375" y="4093"/>
                    <a:pt x="375" y="4093"/>
                    <a:pt x="375" y="4093"/>
                  </a:cubicBezTo>
                  <a:cubicBezTo>
                    <a:pt x="1125" y="4093"/>
                    <a:pt x="1125" y="4093"/>
                    <a:pt x="1125" y="4093"/>
                  </a:cubicBezTo>
                  <a:cubicBezTo>
                    <a:pt x="1125" y="6343"/>
                    <a:pt x="1125" y="6343"/>
                    <a:pt x="1125" y="6343"/>
                  </a:cubicBezTo>
                  <a:cubicBezTo>
                    <a:pt x="1125" y="6468"/>
                    <a:pt x="1250" y="6718"/>
                    <a:pt x="1375" y="6718"/>
                  </a:cubicBezTo>
                  <a:cubicBezTo>
                    <a:pt x="1625" y="6718"/>
                    <a:pt x="1750" y="6468"/>
                    <a:pt x="1750" y="6343"/>
                  </a:cubicBezTo>
                  <a:cubicBezTo>
                    <a:pt x="1750" y="4093"/>
                    <a:pt x="1750" y="4093"/>
                    <a:pt x="1750" y="4093"/>
                  </a:cubicBezTo>
                  <a:cubicBezTo>
                    <a:pt x="2000" y="4093"/>
                    <a:pt x="2000" y="4093"/>
                    <a:pt x="2000" y="4093"/>
                  </a:cubicBezTo>
                  <a:cubicBezTo>
                    <a:pt x="2000" y="6343"/>
                    <a:pt x="2000" y="6343"/>
                    <a:pt x="2000" y="6343"/>
                  </a:cubicBezTo>
                  <a:cubicBezTo>
                    <a:pt x="2000" y="6468"/>
                    <a:pt x="2125" y="6718"/>
                    <a:pt x="2250" y="6718"/>
                  </a:cubicBezTo>
                  <a:cubicBezTo>
                    <a:pt x="2375" y="6718"/>
                    <a:pt x="2500" y="6468"/>
                    <a:pt x="2500" y="6343"/>
                  </a:cubicBezTo>
                  <a:cubicBezTo>
                    <a:pt x="2500" y="4093"/>
                    <a:pt x="2500" y="4093"/>
                    <a:pt x="2500" y="4093"/>
                  </a:cubicBezTo>
                  <a:cubicBezTo>
                    <a:pt x="3218" y="4093"/>
                    <a:pt x="3218" y="4093"/>
                    <a:pt x="3218" y="4093"/>
                  </a:cubicBezTo>
                  <a:cubicBezTo>
                    <a:pt x="2375" y="1000"/>
                    <a:pt x="2375" y="1000"/>
                    <a:pt x="2375" y="1000"/>
                  </a:cubicBezTo>
                  <a:cubicBezTo>
                    <a:pt x="2625" y="1000"/>
                    <a:pt x="2625" y="1000"/>
                    <a:pt x="2625" y="1000"/>
                  </a:cubicBezTo>
                  <a:cubicBezTo>
                    <a:pt x="3093" y="2999"/>
                    <a:pt x="3093" y="2999"/>
                    <a:pt x="3093" y="2999"/>
                  </a:cubicBezTo>
                  <a:cubicBezTo>
                    <a:pt x="3218" y="3124"/>
                    <a:pt x="3343" y="3249"/>
                    <a:pt x="3468" y="3249"/>
                  </a:cubicBezTo>
                  <a:cubicBezTo>
                    <a:pt x="3593" y="3124"/>
                    <a:pt x="3593" y="2999"/>
                    <a:pt x="3593" y="287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3456" dirty="0"/>
            </a:p>
          </p:txBody>
        </p:sp>
        <p:sp>
          <p:nvSpPr>
            <p:cNvPr id="24" name="Oval 23">
              <a:extLst>
                <a:ext uri="{FF2B5EF4-FFF2-40B4-BE49-F238E27FC236}">
                  <a16:creationId xmlns:a16="http://schemas.microsoft.com/office/drawing/2014/main" id="{507B0873-B181-C345-97B0-F905852DDF2B}"/>
                </a:ext>
              </a:extLst>
            </p:cNvPr>
            <p:cNvSpPr/>
            <p:nvPr/>
          </p:nvSpPr>
          <p:spPr>
            <a:xfrm>
              <a:off x="5624505" y="2028637"/>
              <a:ext cx="628449" cy="627866"/>
            </a:xfrm>
            <a:prstGeom prst="ellipse">
              <a:avLst/>
            </a:prstGeom>
            <a:grp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14080">
                <a:solidFill>
                  <a:schemeClr val="bg1"/>
                </a:solidFill>
              </a:endParaRPr>
            </a:p>
          </p:txBody>
        </p:sp>
      </p:grpSp>
      <p:sp>
        <p:nvSpPr>
          <p:cNvPr id="26" name="TextBox 25">
            <a:extLst>
              <a:ext uri="{FF2B5EF4-FFF2-40B4-BE49-F238E27FC236}">
                <a16:creationId xmlns:a16="http://schemas.microsoft.com/office/drawing/2014/main" id="{EAFAE216-C525-764E-966E-EF2720356698}"/>
              </a:ext>
            </a:extLst>
          </p:cNvPr>
          <p:cNvSpPr txBox="1"/>
          <p:nvPr/>
        </p:nvSpPr>
        <p:spPr>
          <a:xfrm>
            <a:off x="5712349" y="3551907"/>
            <a:ext cx="3014056" cy="1200329"/>
          </a:xfrm>
          <a:prstGeom prst="rect">
            <a:avLst/>
          </a:prstGeom>
          <a:noFill/>
        </p:spPr>
        <p:txBody>
          <a:bodyPr wrap="square" rtlCol="0">
            <a:spAutoFit/>
          </a:bodyPr>
          <a:lstStyle/>
          <a:p>
            <a:r>
              <a:rPr lang="en-US" sz="7200" b="1" dirty="0">
                <a:solidFill>
                  <a:srgbClr val="D9328B"/>
                </a:solidFill>
                <a:latin typeface="Minion Pro" panose="02040503050201020203" pitchFamily="18" charset="0"/>
                <a:cs typeface="Calibri" panose="020F0502020204030204" pitchFamily="34" charset="0"/>
              </a:rPr>
              <a:t>100%</a:t>
            </a:r>
          </a:p>
        </p:txBody>
      </p:sp>
      <p:sp>
        <p:nvSpPr>
          <p:cNvPr id="27" name="TextBox 26">
            <a:extLst>
              <a:ext uri="{FF2B5EF4-FFF2-40B4-BE49-F238E27FC236}">
                <a16:creationId xmlns:a16="http://schemas.microsoft.com/office/drawing/2014/main" id="{EF19DA92-AFDA-AA49-9CE1-82CBDAB3D24E}"/>
              </a:ext>
            </a:extLst>
          </p:cNvPr>
          <p:cNvSpPr txBox="1"/>
          <p:nvPr/>
        </p:nvSpPr>
        <p:spPr>
          <a:xfrm>
            <a:off x="5418434" y="1125859"/>
            <a:ext cx="6006664"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 a Whole-Body Disorder</a:t>
            </a:r>
          </a:p>
        </p:txBody>
      </p:sp>
      <p:sp>
        <p:nvSpPr>
          <p:cNvPr id="2" name="TextBox 1">
            <a:extLst>
              <a:ext uri="{FF2B5EF4-FFF2-40B4-BE49-F238E27FC236}">
                <a16:creationId xmlns:a16="http://schemas.microsoft.com/office/drawing/2014/main" id="{0EB98729-E31C-D75B-1F7C-AEA408331C4A}"/>
              </a:ext>
            </a:extLst>
          </p:cNvPr>
          <p:cNvSpPr txBox="1"/>
          <p:nvPr/>
        </p:nvSpPr>
        <p:spPr>
          <a:xfrm>
            <a:off x="5619854" y="3026049"/>
            <a:ext cx="4648199" cy="523220"/>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ID" sz="2800" dirty="0">
                <a:latin typeface="Calibri" panose="020F0502020204030204" pitchFamily="34" charset="0"/>
                <a:cs typeface="Calibri" panose="020F0502020204030204" pitchFamily="34" charset="0"/>
              </a:rPr>
              <a:t>Some health problems are</a:t>
            </a:r>
          </a:p>
        </p:txBody>
      </p:sp>
    </p:spTree>
    <p:extLst>
      <p:ext uri="{BB962C8B-B14F-4D97-AF65-F5344CB8AC3E}">
        <p14:creationId xmlns:p14="http://schemas.microsoft.com/office/powerpoint/2010/main" val="1755566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842A25-F7D5-9F48-9AAF-73BA2D2CA9D1}"/>
              </a:ext>
            </a:extLst>
          </p:cNvPr>
          <p:cNvSpPr/>
          <p:nvPr/>
        </p:nvSpPr>
        <p:spPr>
          <a:xfrm>
            <a:off x="3363311" y="-1"/>
            <a:ext cx="8828690" cy="6042991"/>
          </a:xfrm>
          <a:prstGeom prst="rect">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30ECBC0-43B6-0B43-BE2C-56121BC460B5}"/>
              </a:ext>
            </a:extLst>
          </p:cNvPr>
          <p:cNvSpPr/>
          <p:nvPr/>
        </p:nvSpPr>
        <p:spPr>
          <a:xfrm>
            <a:off x="0" y="4246179"/>
            <a:ext cx="4004076" cy="2611821"/>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B58CB9A-EFC4-1948-9534-D7136C4B6810}"/>
              </a:ext>
            </a:extLst>
          </p:cNvPr>
          <p:cNvSpPr txBox="1"/>
          <p:nvPr/>
        </p:nvSpPr>
        <p:spPr>
          <a:xfrm>
            <a:off x="5654490" y="1841839"/>
            <a:ext cx="2670837" cy="769441"/>
          </a:xfrm>
          <a:prstGeom prst="rect">
            <a:avLst/>
          </a:prstGeom>
          <a:noFill/>
        </p:spPr>
        <p:txBody>
          <a:bodyPr wrap="square" rtlCol="0">
            <a:spAutoFit/>
          </a:bodyPr>
          <a:lstStyle/>
          <a:p>
            <a:r>
              <a:rPr lang="en-CA" sz="2200" dirty="0"/>
              <a:t>Stable and nurturing home environment</a:t>
            </a:r>
          </a:p>
        </p:txBody>
      </p:sp>
      <p:sp>
        <p:nvSpPr>
          <p:cNvPr id="35" name="TextBox 34">
            <a:extLst>
              <a:ext uri="{FF2B5EF4-FFF2-40B4-BE49-F238E27FC236}">
                <a16:creationId xmlns:a16="http://schemas.microsoft.com/office/drawing/2014/main" id="{6F43312F-1317-9444-A0B0-43EE1D47FCDC}"/>
              </a:ext>
            </a:extLst>
          </p:cNvPr>
          <p:cNvSpPr txBox="1"/>
          <p:nvPr/>
        </p:nvSpPr>
        <p:spPr>
          <a:xfrm>
            <a:off x="399642" y="4604230"/>
            <a:ext cx="416794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Protective Factors</a:t>
            </a:r>
          </a:p>
        </p:txBody>
      </p:sp>
      <p:sp>
        <p:nvSpPr>
          <p:cNvPr id="36" name="TextBox 35">
            <a:extLst>
              <a:ext uri="{FF2B5EF4-FFF2-40B4-BE49-F238E27FC236}">
                <a16:creationId xmlns:a16="http://schemas.microsoft.com/office/drawing/2014/main" id="{441120E5-5A25-7443-BF6E-1922DDCAB915}"/>
              </a:ext>
            </a:extLst>
          </p:cNvPr>
          <p:cNvSpPr txBox="1"/>
          <p:nvPr/>
        </p:nvSpPr>
        <p:spPr>
          <a:xfrm>
            <a:off x="4567591" y="544755"/>
            <a:ext cx="7001557" cy="830997"/>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2400" dirty="0">
                <a:solidFill>
                  <a:srgbClr val="364DA1"/>
                </a:solidFill>
                <a:latin typeface="Minion Pro" panose="02040503050201020203" pitchFamily="18" charset="0"/>
              </a:rPr>
              <a:t>Several factors can protect individuals with FASD and can lead to positive outcomes:</a:t>
            </a:r>
          </a:p>
        </p:txBody>
      </p:sp>
      <p:sp>
        <p:nvSpPr>
          <p:cNvPr id="37" name="TextBox 36">
            <a:extLst>
              <a:ext uri="{FF2B5EF4-FFF2-40B4-BE49-F238E27FC236}">
                <a16:creationId xmlns:a16="http://schemas.microsoft.com/office/drawing/2014/main" id="{BA77EB47-FCB3-DC47-B641-198C30D5886F}"/>
              </a:ext>
            </a:extLst>
          </p:cNvPr>
          <p:cNvSpPr txBox="1"/>
          <p:nvPr/>
        </p:nvSpPr>
        <p:spPr>
          <a:xfrm>
            <a:off x="9613931" y="1841839"/>
            <a:ext cx="1675065" cy="769441"/>
          </a:xfrm>
          <a:prstGeom prst="rect">
            <a:avLst/>
          </a:prstGeom>
          <a:noFill/>
        </p:spPr>
        <p:txBody>
          <a:bodyPr wrap="square" rtlCol="0">
            <a:spAutoFit/>
          </a:bodyPr>
          <a:lstStyle/>
          <a:p>
            <a:r>
              <a:rPr lang="en-CA" sz="2200" dirty="0"/>
              <a:t>Basic needs met</a:t>
            </a:r>
          </a:p>
        </p:txBody>
      </p:sp>
      <p:sp>
        <p:nvSpPr>
          <p:cNvPr id="39" name="TextBox 38">
            <a:extLst>
              <a:ext uri="{FF2B5EF4-FFF2-40B4-BE49-F238E27FC236}">
                <a16:creationId xmlns:a16="http://schemas.microsoft.com/office/drawing/2014/main" id="{C8813BCB-AD4F-C841-8F06-6A404DD748B7}"/>
              </a:ext>
            </a:extLst>
          </p:cNvPr>
          <p:cNvSpPr txBox="1"/>
          <p:nvPr/>
        </p:nvSpPr>
        <p:spPr>
          <a:xfrm>
            <a:off x="5654490" y="3362276"/>
            <a:ext cx="2670837" cy="769441"/>
          </a:xfrm>
          <a:prstGeom prst="rect">
            <a:avLst/>
          </a:prstGeom>
          <a:noFill/>
        </p:spPr>
        <p:txBody>
          <a:bodyPr wrap="square" rtlCol="0">
            <a:spAutoFit/>
          </a:bodyPr>
          <a:lstStyle/>
          <a:p>
            <a:r>
              <a:rPr lang="en-CA" sz="2200" dirty="0"/>
              <a:t>No experience with violence or trauma</a:t>
            </a:r>
          </a:p>
        </p:txBody>
      </p:sp>
      <p:sp>
        <p:nvSpPr>
          <p:cNvPr id="41" name="TextBox 40">
            <a:extLst>
              <a:ext uri="{FF2B5EF4-FFF2-40B4-BE49-F238E27FC236}">
                <a16:creationId xmlns:a16="http://schemas.microsoft.com/office/drawing/2014/main" id="{A0DF25E3-05AA-6145-9831-B7428A2A42F6}"/>
              </a:ext>
            </a:extLst>
          </p:cNvPr>
          <p:cNvSpPr txBox="1"/>
          <p:nvPr/>
        </p:nvSpPr>
        <p:spPr>
          <a:xfrm>
            <a:off x="9521164" y="3072596"/>
            <a:ext cx="2350882" cy="1107996"/>
          </a:xfrm>
          <a:prstGeom prst="rect">
            <a:avLst/>
          </a:prstGeom>
          <a:noFill/>
        </p:spPr>
        <p:txBody>
          <a:bodyPr wrap="square" rtlCol="0">
            <a:spAutoFit/>
          </a:bodyPr>
          <a:lstStyle/>
          <a:p>
            <a:r>
              <a:rPr lang="en-CA" sz="2200" dirty="0"/>
              <a:t>Early and effective supports and services</a:t>
            </a:r>
          </a:p>
        </p:txBody>
      </p:sp>
      <p:sp>
        <p:nvSpPr>
          <p:cNvPr id="43" name="TextBox 42">
            <a:extLst>
              <a:ext uri="{FF2B5EF4-FFF2-40B4-BE49-F238E27FC236}">
                <a16:creationId xmlns:a16="http://schemas.microsoft.com/office/drawing/2014/main" id="{4D29D1AF-6A75-2644-974D-F63F93D3868B}"/>
              </a:ext>
            </a:extLst>
          </p:cNvPr>
          <p:cNvSpPr txBox="1"/>
          <p:nvPr/>
        </p:nvSpPr>
        <p:spPr>
          <a:xfrm>
            <a:off x="5654490" y="4944363"/>
            <a:ext cx="2670837" cy="769441"/>
          </a:xfrm>
          <a:prstGeom prst="rect">
            <a:avLst/>
          </a:prstGeom>
          <a:noFill/>
        </p:spPr>
        <p:txBody>
          <a:bodyPr wrap="square" rtlCol="0">
            <a:spAutoFit/>
          </a:bodyPr>
          <a:lstStyle/>
          <a:p>
            <a:r>
              <a:rPr lang="en-CA" sz="2200" dirty="0"/>
              <a:t>Developmental disabilities services</a:t>
            </a:r>
          </a:p>
        </p:txBody>
      </p:sp>
      <p:sp>
        <p:nvSpPr>
          <p:cNvPr id="45" name="TextBox 44">
            <a:extLst>
              <a:ext uri="{FF2B5EF4-FFF2-40B4-BE49-F238E27FC236}">
                <a16:creationId xmlns:a16="http://schemas.microsoft.com/office/drawing/2014/main" id="{C8BADB06-D8B4-864A-B1DF-193117B7A7D1}"/>
              </a:ext>
            </a:extLst>
          </p:cNvPr>
          <p:cNvSpPr txBox="1"/>
          <p:nvPr/>
        </p:nvSpPr>
        <p:spPr>
          <a:xfrm>
            <a:off x="9613922" y="4864949"/>
            <a:ext cx="2258123" cy="769441"/>
          </a:xfrm>
          <a:prstGeom prst="rect">
            <a:avLst/>
          </a:prstGeom>
          <a:noFill/>
        </p:spPr>
        <p:txBody>
          <a:bodyPr wrap="square" rtlCol="0">
            <a:spAutoFit/>
          </a:bodyPr>
          <a:lstStyle/>
          <a:p>
            <a:r>
              <a:rPr lang="en-CA" sz="2200" dirty="0"/>
              <a:t>Diagnosed before the age of 6</a:t>
            </a:r>
          </a:p>
        </p:txBody>
      </p:sp>
      <p:pic>
        <p:nvPicPr>
          <p:cNvPr id="6" name="Picture 5" descr="Icon&#10;&#10;Description automatically generated">
            <a:extLst>
              <a:ext uri="{FF2B5EF4-FFF2-40B4-BE49-F238E27FC236}">
                <a16:creationId xmlns:a16="http://schemas.microsoft.com/office/drawing/2014/main" id="{6423F1BA-7B19-3745-A55B-96968979FE14}"/>
              </a:ext>
            </a:extLst>
          </p:cNvPr>
          <p:cNvPicPr>
            <a:picLocks noChangeAspect="1"/>
          </p:cNvPicPr>
          <p:nvPr/>
        </p:nvPicPr>
        <p:blipFill>
          <a:blip r:embed="rId3"/>
          <a:stretch>
            <a:fillRect/>
          </a:stretch>
        </p:blipFill>
        <p:spPr>
          <a:xfrm>
            <a:off x="4443065" y="1626012"/>
            <a:ext cx="1355763" cy="1355763"/>
          </a:xfrm>
          <a:prstGeom prst="rect">
            <a:avLst/>
          </a:prstGeom>
        </p:spPr>
      </p:pic>
      <p:pic>
        <p:nvPicPr>
          <p:cNvPr id="10" name="Picture 9" descr="Logo, icon&#10;&#10;Description automatically generated">
            <a:extLst>
              <a:ext uri="{FF2B5EF4-FFF2-40B4-BE49-F238E27FC236}">
                <a16:creationId xmlns:a16="http://schemas.microsoft.com/office/drawing/2014/main" id="{D1C68748-FA49-8C4C-9DEF-3E5D22479ABF}"/>
              </a:ext>
            </a:extLst>
          </p:cNvPr>
          <p:cNvPicPr>
            <a:picLocks noChangeAspect="1"/>
          </p:cNvPicPr>
          <p:nvPr/>
        </p:nvPicPr>
        <p:blipFill>
          <a:blip r:embed="rId4"/>
          <a:stretch>
            <a:fillRect/>
          </a:stretch>
        </p:blipFill>
        <p:spPr>
          <a:xfrm>
            <a:off x="8258158" y="1554212"/>
            <a:ext cx="1355764" cy="1355764"/>
          </a:xfrm>
          <a:prstGeom prst="rect">
            <a:avLst/>
          </a:prstGeom>
        </p:spPr>
      </p:pic>
      <p:pic>
        <p:nvPicPr>
          <p:cNvPr id="13" name="Picture 12" descr="Icon&#10;&#10;Description automatically generated">
            <a:extLst>
              <a:ext uri="{FF2B5EF4-FFF2-40B4-BE49-F238E27FC236}">
                <a16:creationId xmlns:a16="http://schemas.microsoft.com/office/drawing/2014/main" id="{99C22DA5-A6B1-9448-8323-02B7C192EFBE}"/>
              </a:ext>
            </a:extLst>
          </p:cNvPr>
          <p:cNvPicPr>
            <a:picLocks noChangeAspect="1"/>
          </p:cNvPicPr>
          <p:nvPr/>
        </p:nvPicPr>
        <p:blipFill>
          <a:blip r:embed="rId5"/>
          <a:stretch>
            <a:fillRect/>
          </a:stretch>
        </p:blipFill>
        <p:spPr>
          <a:xfrm>
            <a:off x="4073694" y="2799049"/>
            <a:ext cx="1764671" cy="1764671"/>
          </a:xfrm>
          <a:prstGeom prst="rect">
            <a:avLst/>
          </a:prstGeom>
        </p:spPr>
      </p:pic>
      <p:pic>
        <p:nvPicPr>
          <p:cNvPr id="16" name="Picture 15" descr="Icon&#10;&#10;Description automatically generated">
            <a:extLst>
              <a:ext uri="{FF2B5EF4-FFF2-40B4-BE49-F238E27FC236}">
                <a16:creationId xmlns:a16="http://schemas.microsoft.com/office/drawing/2014/main" id="{82C014FB-2CB2-B840-B658-860CA8FAB2D3}"/>
              </a:ext>
            </a:extLst>
          </p:cNvPr>
          <p:cNvPicPr>
            <a:picLocks noChangeAspect="1"/>
          </p:cNvPicPr>
          <p:nvPr/>
        </p:nvPicPr>
        <p:blipFill>
          <a:blip r:embed="rId6"/>
          <a:stretch>
            <a:fillRect/>
          </a:stretch>
        </p:blipFill>
        <p:spPr>
          <a:xfrm>
            <a:off x="7878916" y="2489983"/>
            <a:ext cx="2114247" cy="2114247"/>
          </a:xfrm>
          <a:prstGeom prst="rect">
            <a:avLst/>
          </a:prstGeom>
        </p:spPr>
      </p:pic>
      <p:pic>
        <p:nvPicPr>
          <p:cNvPr id="18" name="Picture 17" descr="Graphical user interface&#10;&#10;Description automatically generated with medium confidence">
            <a:extLst>
              <a:ext uri="{FF2B5EF4-FFF2-40B4-BE49-F238E27FC236}">
                <a16:creationId xmlns:a16="http://schemas.microsoft.com/office/drawing/2014/main" id="{FE69650B-6E61-0340-BC4B-01F93CD816B0}"/>
              </a:ext>
            </a:extLst>
          </p:cNvPr>
          <p:cNvPicPr>
            <a:picLocks noChangeAspect="1"/>
          </p:cNvPicPr>
          <p:nvPr/>
        </p:nvPicPr>
        <p:blipFill>
          <a:blip r:embed="rId7"/>
          <a:stretch>
            <a:fillRect/>
          </a:stretch>
        </p:blipFill>
        <p:spPr>
          <a:xfrm>
            <a:off x="4039701" y="4543601"/>
            <a:ext cx="1586998" cy="1586998"/>
          </a:xfrm>
          <a:prstGeom prst="rect">
            <a:avLst/>
          </a:prstGeom>
        </p:spPr>
      </p:pic>
      <p:pic>
        <p:nvPicPr>
          <p:cNvPr id="20" name="Picture 19" descr="A picture containing text, vector graphics&#10;&#10;Description automatically generated">
            <a:extLst>
              <a:ext uri="{FF2B5EF4-FFF2-40B4-BE49-F238E27FC236}">
                <a16:creationId xmlns:a16="http://schemas.microsoft.com/office/drawing/2014/main" id="{BAF200C0-3C4C-5245-9ED7-A9B6DAD5C37D}"/>
              </a:ext>
            </a:extLst>
          </p:cNvPr>
          <p:cNvPicPr>
            <a:picLocks noChangeAspect="1"/>
          </p:cNvPicPr>
          <p:nvPr/>
        </p:nvPicPr>
        <p:blipFill>
          <a:blip r:embed="rId8"/>
          <a:stretch>
            <a:fillRect/>
          </a:stretch>
        </p:blipFill>
        <p:spPr>
          <a:xfrm>
            <a:off x="8292802" y="4534847"/>
            <a:ext cx="1416989" cy="1416989"/>
          </a:xfrm>
          <a:prstGeom prst="rect">
            <a:avLst/>
          </a:prstGeom>
        </p:spPr>
      </p:pic>
    </p:spTree>
    <p:extLst>
      <p:ext uri="{BB962C8B-B14F-4D97-AF65-F5344CB8AC3E}">
        <p14:creationId xmlns:p14="http://schemas.microsoft.com/office/powerpoint/2010/main" val="393096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61729" y="1729356"/>
            <a:ext cx="4286847"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Diagnosis</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55</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4059777"/>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503421" y="257864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44866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6084892" y="954387"/>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F039B68D-F53A-CD4F-B4CB-E2770258325A}"/>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4</a:t>
            </a:r>
          </a:p>
        </p:txBody>
      </p:sp>
      <p:pic>
        <p:nvPicPr>
          <p:cNvPr id="28" name="Picture Placeholder 27" descr="Graphical user interface&#10;&#10;Description automatically generated">
            <a:extLst>
              <a:ext uri="{FF2B5EF4-FFF2-40B4-BE49-F238E27FC236}">
                <a16:creationId xmlns:a16="http://schemas.microsoft.com/office/drawing/2014/main" id="{EB61D878-BBB7-7547-988C-250CBE2A89A5}"/>
              </a:ext>
            </a:extLst>
          </p:cNvPr>
          <p:cNvPicPr>
            <a:picLocks noGrp="1" noChangeAspect="1"/>
          </p:cNvPicPr>
          <p:nvPr>
            <p:ph type="pic" sz="quarter" idx="14"/>
          </p:nvPr>
        </p:nvPicPr>
        <p:blipFill>
          <a:blip r:embed="rId3"/>
          <a:srcRect t="2491" b="2491"/>
          <a:stretch>
            <a:fillRect/>
          </a:stretch>
        </p:blipFill>
        <p:spPr>
          <a:xfrm>
            <a:off x="4426824" y="1331258"/>
            <a:ext cx="7484367" cy="4604684"/>
          </a:xfrm>
          <a:noFill/>
        </p:spPr>
      </p:pic>
    </p:spTree>
    <p:extLst>
      <p:ext uri="{BB962C8B-B14F-4D97-AF65-F5344CB8AC3E}">
        <p14:creationId xmlns:p14="http://schemas.microsoft.com/office/powerpoint/2010/main" val="182691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a:extLst>
              <a:ext uri="{FF2B5EF4-FFF2-40B4-BE49-F238E27FC236}">
                <a16:creationId xmlns:a16="http://schemas.microsoft.com/office/drawing/2014/main" id="{5CD91C04-4322-B240-9045-0B0B75C84810}"/>
              </a:ext>
            </a:extLst>
          </p:cNvPr>
          <p:cNvSpPr/>
          <p:nvPr/>
        </p:nvSpPr>
        <p:spPr>
          <a:xfrm>
            <a:off x="5320145" y="0"/>
            <a:ext cx="6889315" cy="68580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F247FAC8-80A6-3346-BE95-1945062B86C8}"/>
              </a:ext>
            </a:extLst>
          </p:cNvPr>
          <p:cNvSpPr/>
          <p:nvPr/>
        </p:nvSpPr>
        <p:spPr>
          <a:xfrm>
            <a:off x="8383734" y="1217873"/>
            <a:ext cx="624822" cy="624822"/>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picture containing person, indoor, curtain&#10;&#10;Description automatically generated">
            <a:extLst>
              <a:ext uri="{FF2B5EF4-FFF2-40B4-BE49-F238E27FC236}">
                <a16:creationId xmlns:a16="http://schemas.microsoft.com/office/drawing/2014/main" id="{7242F336-AD31-274B-8BC3-AB5DA8C54922}"/>
              </a:ext>
            </a:extLst>
          </p:cNvPr>
          <p:cNvPicPr>
            <a:picLocks noGrp="1" noChangeAspect="1"/>
          </p:cNvPicPr>
          <p:nvPr>
            <p:ph type="pic" sz="quarter" idx="15"/>
          </p:nvPr>
        </p:nvPicPr>
        <p:blipFill>
          <a:blip r:embed="rId3"/>
          <a:srcRect t="3192" b="3192"/>
          <a:stretch>
            <a:fillRect/>
          </a:stretch>
        </p:blipFill>
        <p:spPr>
          <a:xfrm>
            <a:off x="4407867" y="1217873"/>
            <a:ext cx="3376266" cy="4425029"/>
          </a:xfrm>
        </p:spPr>
      </p:pic>
      <p:sp>
        <p:nvSpPr>
          <p:cNvPr id="27" name="TextBox 26">
            <a:extLst>
              <a:ext uri="{FF2B5EF4-FFF2-40B4-BE49-F238E27FC236}">
                <a16:creationId xmlns:a16="http://schemas.microsoft.com/office/drawing/2014/main" id="{59DB45BB-17AE-714C-A3DE-F546D7584F26}"/>
              </a:ext>
            </a:extLst>
          </p:cNvPr>
          <p:cNvSpPr txBox="1"/>
          <p:nvPr/>
        </p:nvSpPr>
        <p:spPr>
          <a:xfrm>
            <a:off x="583440" y="2209014"/>
            <a:ext cx="3766408"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Importance of Diagnosis</a:t>
            </a:r>
          </a:p>
        </p:txBody>
      </p:sp>
      <p:sp>
        <p:nvSpPr>
          <p:cNvPr id="28" name="TextBox 27">
            <a:extLst>
              <a:ext uri="{FF2B5EF4-FFF2-40B4-BE49-F238E27FC236}">
                <a16:creationId xmlns:a16="http://schemas.microsoft.com/office/drawing/2014/main" id="{D7225D80-631B-0C45-BD9B-86654B2C6CC2}"/>
              </a:ext>
            </a:extLst>
          </p:cNvPr>
          <p:cNvSpPr txBox="1"/>
          <p:nvPr/>
        </p:nvSpPr>
        <p:spPr>
          <a:xfrm>
            <a:off x="9318738" y="1048210"/>
            <a:ext cx="2183213" cy="1200329"/>
          </a:xfrm>
          <a:prstGeom prst="rect">
            <a:avLst/>
          </a:prstGeom>
          <a:noFill/>
        </p:spPr>
        <p:txBody>
          <a:bodyPr wrap="square" rtlCol="0">
            <a:spAutoFit/>
          </a:bodyPr>
          <a:lstStyle/>
          <a:p>
            <a:r>
              <a:rPr lang="en-US" sz="3600" b="1" dirty="0">
                <a:solidFill>
                  <a:schemeClr val="tx1">
                    <a:lumMod val="65000"/>
                    <a:lumOff val="35000"/>
                  </a:schemeClr>
                </a:solidFill>
                <a:latin typeface="Calibri" panose="020F0502020204030204" pitchFamily="34" charset="0"/>
                <a:cs typeface="Calibri" panose="020F0502020204030204" pitchFamily="34" charset="0"/>
              </a:rPr>
              <a:t>Early Diagnosis</a:t>
            </a:r>
          </a:p>
        </p:txBody>
      </p:sp>
      <p:sp>
        <p:nvSpPr>
          <p:cNvPr id="31" name="Oval 30">
            <a:extLst>
              <a:ext uri="{FF2B5EF4-FFF2-40B4-BE49-F238E27FC236}">
                <a16:creationId xmlns:a16="http://schemas.microsoft.com/office/drawing/2014/main" id="{77640BCB-BDF6-1540-8085-6E10876713B2}"/>
              </a:ext>
            </a:extLst>
          </p:cNvPr>
          <p:cNvSpPr/>
          <p:nvPr/>
        </p:nvSpPr>
        <p:spPr>
          <a:xfrm>
            <a:off x="8383734" y="2921982"/>
            <a:ext cx="624822" cy="624822"/>
          </a:xfrm>
          <a:prstGeom prst="ellips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675DDCC2-145A-D449-AE57-8ED002868058}"/>
              </a:ext>
            </a:extLst>
          </p:cNvPr>
          <p:cNvSpPr txBox="1"/>
          <p:nvPr/>
        </p:nvSpPr>
        <p:spPr>
          <a:xfrm>
            <a:off x="9318738" y="2752319"/>
            <a:ext cx="2183213" cy="1200329"/>
          </a:xfrm>
          <a:prstGeom prst="rect">
            <a:avLst/>
          </a:prstGeom>
          <a:noFill/>
        </p:spPr>
        <p:txBody>
          <a:bodyPr wrap="square" rtlCol="0">
            <a:spAutoFit/>
          </a:bodyPr>
          <a:lstStyle/>
          <a:p>
            <a:r>
              <a:rPr lang="en-US" sz="3600" b="1" dirty="0">
                <a:solidFill>
                  <a:schemeClr val="tx1">
                    <a:lumMod val="65000"/>
                    <a:lumOff val="35000"/>
                  </a:schemeClr>
                </a:solidFill>
                <a:latin typeface="Calibri" panose="020F0502020204030204" pitchFamily="34" charset="0"/>
                <a:cs typeface="Calibri" panose="020F0502020204030204" pitchFamily="34" charset="0"/>
              </a:rPr>
              <a:t>Early Support</a:t>
            </a:r>
          </a:p>
        </p:txBody>
      </p:sp>
      <p:sp>
        <p:nvSpPr>
          <p:cNvPr id="33" name="Oval 32">
            <a:extLst>
              <a:ext uri="{FF2B5EF4-FFF2-40B4-BE49-F238E27FC236}">
                <a16:creationId xmlns:a16="http://schemas.microsoft.com/office/drawing/2014/main" id="{819C936D-108C-0540-A07E-07E5FD6D2663}"/>
              </a:ext>
            </a:extLst>
          </p:cNvPr>
          <p:cNvSpPr/>
          <p:nvPr/>
        </p:nvSpPr>
        <p:spPr>
          <a:xfrm>
            <a:off x="8383734" y="4612236"/>
            <a:ext cx="624822" cy="624822"/>
          </a:xfrm>
          <a:prstGeom prst="ellipse">
            <a:avLst/>
          </a:prstGeom>
          <a:solidFill>
            <a:srgbClr val="FE7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CDC98D4-12D8-C240-98A4-A5B2F1962D87}"/>
              </a:ext>
            </a:extLst>
          </p:cNvPr>
          <p:cNvSpPr txBox="1"/>
          <p:nvPr/>
        </p:nvSpPr>
        <p:spPr>
          <a:xfrm>
            <a:off x="9318738" y="4442573"/>
            <a:ext cx="2183213" cy="1200329"/>
          </a:xfrm>
          <a:prstGeom prst="rect">
            <a:avLst/>
          </a:prstGeom>
          <a:noFill/>
        </p:spPr>
        <p:txBody>
          <a:bodyPr wrap="square" rtlCol="0">
            <a:spAutoFit/>
          </a:bodyPr>
          <a:lstStyle/>
          <a:p>
            <a:r>
              <a:rPr lang="en-US" sz="3600" b="1" dirty="0">
                <a:solidFill>
                  <a:schemeClr val="tx1">
                    <a:lumMod val="65000"/>
                    <a:lumOff val="35000"/>
                  </a:schemeClr>
                </a:solidFill>
                <a:latin typeface="Calibri" panose="020F0502020204030204" pitchFamily="34" charset="0"/>
                <a:cs typeface="Calibri" panose="020F0502020204030204" pitchFamily="34" charset="0"/>
              </a:rPr>
              <a:t>Improved Outcomes</a:t>
            </a:r>
          </a:p>
        </p:txBody>
      </p:sp>
      <p:cxnSp>
        <p:nvCxnSpPr>
          <p:cNvPr id="6" name="Straight Arrow Connector 5">
            <a:extLst>
              <a:ext uri="{FF2B5EF4-FFF2-40B4-BE49-F238E27FC236}">
                <a16:creationId xmlns:a16="http://schemas.microsoft.com/office/drawing/2014/main" id="{2CDC6814-90E8-4348-B236-F8DEE1A33703}"/>
              </a:ext>
            </a:extLst>
          </p:cNvPr>
          <p:cNvCxnSpPr/>
          <p:nvPr/>
        </p:nvCxnSpPr>
        <p:spPr>
          <a:xfrm>
            <a:off x="8712897" y="1842695"/>
            <a:ext cx="0" cy="10792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3621AFE-DB00-1A41-BE48-D16B8BB81919}"/>
              </a:ext>
            </a:extLst>
          </p:cNvPr>
          <p:cNvCxnSpPr>
            <a:cxnSpLocks/>
          </p:cNvCxnSpPr>
          <p:nvPr/>
        </p:nvCxnSpPr>
        <p:spPr>
          <a:xfrm>
            <a:off x="8671332" y="1888361"/>
            <a:ext cx="0" cy="905281"/>
          </a:xfrm>
          <a:prstGeom prst="straightConnector1">
            <a:avLst/>
          </a:prstGeom>
          <a:ln w="107950">
            <a:solidFill>
              <a:srgbClr val="BADEE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98909C48-1453-9646-99C4-59E1F68A0DE4}"/>
              </a:ext>
            </a:extLst>
          </p:cNvPr>
          <p:cNvCxnSpPr>
            <a:cxnSpLocks/>
          </p:cNvCxnSpPr>
          <p:nvPr/>
        </p:nvCxnSpPr>
        <p:spPr>
          <a:xfrm>
            <a:off x="8685187" y="3647888"/>
            <a:ext cx="0" cy="905281"/>
          </a:xfrm>
          <a:prstGeom prst="straightConnector1">
            <a:avLst/>
          </a:prstGeom>
          <a:ln w="107950">
            <a:solidFill>
              <a:srgbClr val="BADEE8"/>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a:extLst>
              <a:ext uri="{FF2B5EF4-FFF2-40B4-BE49-F238E27FC236}">
                <a16:creationId xmlns:a16="http://schemas.microsoft.com/office/drawing/2014/main" id="{0BDA9529-3DBF-3F48-A4DC-62149988FE9E}"/>
              </a:ext>
            </a:extLst>
          </p:cNvPr>
          <p:cNvPicPr>
            <a:picLocks noChangeAspect="1"/>
          </p:cNvPicPr>
          <p:nvPr/>
        </p:nvPicPr>
        <p:blipFill>
          <a:blip r:embed="rId4"/>
          <a:stretch>
            <a:fillRect/>
          </a:stretch>
        </p:blipFill>
        <p:spPr>
          <a:xfrm>
            <a:off x="8428862" y="2967110"/>
            <a:ext cx="534566" cy="534566"/>
          </a:xfrm>
          <a:prstGeom prst="rect">
            <a:avLst/>
          </a:prstGeom>
        </p:spPr>
      </p:pic>
      <p:pic>
        <p:nvPicPr>
          <p:cNvPr id="16" name="Picture 15" descr="Icon&#10;&#10;Description automatically generated">
            <a:extLst>
              <a:ext uri="{FF2B5EF4-FFF2-40B4-BE49-F238E27FC236}">
                <a16:creationId xmlns:a16="http://schemas.microsoft.com/office/drawing/2014/main" id="{64E4CF7C-9F3C-6045-8B0E-8D57016BB1D4}"/>
              </a:ext>
            </a:extLst>
          </p:cNvPr>
          <p:cNvPicPr>
            <a:picLocks noChangeAspect="1"/>
          </p:cNvPicPr>
          <p:nvPr/>
        </p:nvPicPr>
        <p:blipFill>
          <a:blip r:embed="rId5"/>
          <a:stretch>
            <a:fillRect/>
          </a:stretch>
        </p:blipFill>
        <p:spPr>
          <a:xfrm>
            <a:off x="8408009" y="1247407"/>
            <a:ext cx="624822" cy="624822"/>
          </a:xfrm>
          <a:prstGeom prst="rect">
            <a:avLst/>
          </a:prstGeom>
        </p:spPr>
      </p:pic>
      <p:pic>
        <p:nvPicPr>
          <p:cNvPr id="18" name="Picture 17" descr="Icon&#10;&#10;Description automatically generated">
            <a:extLst>
              <a:ext uri="{FF2B5EF4-FFF2-40B4-BE49-F238E27FC236}">
                <a16:creationId xmlns:a16="http://schemas.microsoft.com/office/drawing/2014/main" id="{6C04D1AD-5B98-C643-AEB8-1E9A6F03702F}"/>
              </a:ext>
            </a:extLst>
          </p:cNvPr>
          <p:cNvPicPr>
            <a:picLocks noChangeAspect="1"/>
          </p:cNvPicPr>
          <p:nvPr/>
        </p:nvPicPr>
        <p:blipFill>
          <a:blip r:embed="rId6"/>
          <a:stretch>
            <a:fillRect/>
          </a:stretch>
        </p:blipFill>
        <p:spPr>
          <a:xfrm>
            <a:off x="8419837" y="4679256"/>
            <a:ext cx="530700" cy="530700"/>
          </a:xfrm>
          <a:prstGeom prst="rect">
            <a:avLst/>
          </a:prstGeom>
        </p:spPr>
      </p:pic>
    </p:spTree>
    <p:extLst>
      <p:ext uri="{BB962C8B-B14F-4D97-AF65-F5344CB8AC3E}">
        <p14:creationId xmlns:p14="http://schemas.microsoft.com/office/powerpoint/2010/main" val="4232997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47"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1000"/>
                                        <p:tgtEl>
                                          <p:spTgt spid="8"/>
                                        </p:tgtEl>
                                      </p:cBhvr>
                                    </p:animEffect>
                                    <p:anim calcmode="lin" valueType="num">
                                      <p:cBhvr>
                                        <p:cTn id="10" dur="1000" fill="hold"/>
                                        <p:tgtEl>
                                          <p:spTgt spid="8"/>
                                        </p:tgtEl>
                                        <p:attrNameLst>
                                          <p:attrName>ppt_x</p:attrName>
                                        </p:attrNameLst>
                                      </p:cBhvr>
                                      <p:tavLst>
                                        <p:tav tm="0">
                                          <p:val>
                                            <p:strVal val="#ppt_x"/>
                                          </p:val>
                                        </p:tav>
                                        <p:tav tm="100000">
                                          <p:val>
                                            <p:strVal val="#ppt_x"/>
                                          </p:val>
                                        </p:tav>
                                      </p:tavLst>
                                    </p:anim>
                                    <p:anim calcmode="lin" valueType="num">
                                      <p:cBhvr>
                                        <p:cTn id="11" dur="1000" fill="hold"/>
                                        <p:tgtEl>
                                          <p:spTgt spid="8"/>
                                        </p:tgtEl>
                                        <p:attrNameLst>
                                          <p:attrName>ppt_y</p:attrName>
                                        </p:attrNameLst>
                                      </p:cBhvr>
                                      <p:tavLst>
                                        <p:tav tm="0">
                                          <p:val>
                                            <p:strVal val="#ppt_y-.1"/>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1000"/>
                                        <p:tgtEl>
                                          <p:spTgt spid="56"/>
                                        </p:tgtEl>
                                      </p:cBhvr>
                                    </p:animEffect>
                                    <p:anim calcmode="lin" valueType="num">
                                      <p:cBhvr>
                                        <p:cTn id="20" dur="1000" fill="hold"/>
                                        <p:tgtEl>
                                          <p:spTgt spid="56"/>
                                        </p:tgtEl>
                                        <p:attrNameLst>
                                          <p:attrName>ppt_x</p:attrName>
                                        </p:attrNameLst>
                                      </p:cBhvr>
                                      <p:tavLst>
                                        <p:tav tm="0">
                                          <p:val>
                                            <p:strVal val="#ppt_x"/>
                                          </p:val>
                                        </p:tav>
                                        <p:tav tm="100000">
                                          <p:val>
                                            <p:strVal val="#ppt_x"/>
                                          </p:val>
                                        </p:tav>
                                      </p:tavLst>
                                    </p:anim>
                                    <p:anim calcmode="lin" valueType="num">
                                      <p:cBhvr>
                                        <p:cTn id="21" dur="1000" fill="hold"/>
                                        <p:tgtEl>
                                          <p:spTgt spid="56"/>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D5B52BA-6BCB-8544-B533-1F10C3F4F677}"/>
              </a:ext>
            </a:extLst>
          </p:cNvPr>
          <p:cNvSpPr/>
          <p:nvPr/>
        </p:nvSpPr>
        <p:spPr>
          <a:xfrm>
            <a:off x="8500795" y="3669176"/>
            <a:ext cx="558241" cy="3197284"/>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9141707" y="3122055"/>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367DCA0-5EC1-F84D-8984-910AA21B4DA4}"/>
              </a:ext>
            </a:extLst>
          </p:cNvPr>
          <p:cNvSpPr txBox="1"/>
          <p:nvPr/>
        </p:nvSpPr>
        <p:spPr>
          <a:xfrm>
            <a:off x="1422702" y="2870187"/>
            <a:ext cx="6150280" cy="335906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342900" indent="-342900">
              <a:buFont typeface="Arial" panose="020B0604020202020204" pitchFamily="34" charset="0"/>
              <a:buChar char="•"/>
            </a:pPr>
            <a:r>
              <a:rPr lang="en-CA" sz="2400" dirty="0">
                <a:solidFill>
                  <a:schemeClr val="tx1"/>
                </a:solidFill>
                <a:latin typeface="Calibri" panose="020F0502020204030204" pitchFamily="34" charset="0"/>
                <a:cs typeface="Calibri" panose="020F0502020204030204" pitchFamily="34" charset="0"/>
              </a:rPr>
              <a:t>Requires a multidisciplinary team</a:t>
            </a:r>
          </a:p>
          <a:p>
            <a:pPr marL="342900" indent="-342900">
              <a:buFont typeface="Arial" panose="020B0604020202020204" pitchFamily="34" charset="0"/>
              <a:buChar char="•"/>
            </a:pPr>
            <a:r>
              <a:rPr lang="en-CA" sz="2400" dirty="0">
                <a:solidFill>
                  <a:schemeClr val="tx1"/>
                </a:solidFill>
                <a:latin typeface="Calibri" panose="020F0502020204030204" pitchFamily="34" charset="0"/>
                <a:cs typeface="Calibri" panose="020F0502020204030204" pitchFamily="34" charset="0"/>
              </a:rPr>
              <a:t>Cost-intensive, time-intensive, and resource-intensive.</a:t>
            </a:r>
          </a:p>
          <a:p>
            <a:pPr marL="342900" indent="-342900">
              <a:buFont typeface="Arial" panose="020B0604020202020204" pitchFamily="34" charset="0"/>
              <a:buChar char="•"/>
            </a:pPr>
            <a:r>
              <a:rPr lang="en-CA" sz="2400" dirty="0">
                <a:solidFill>
                  <a:schemeClr val="tx1"/>
                </a:solidFill>
                <a:latin typeface="Calibri" panose="020F0502020204030204" pitchFamily="34" charset="0"/>
                <a:cs typeface="Calibri" panose="020F0502020204030204" pitchFamily="34" charset="0"/>
              </a:rPr>
              <a:t>There are a wide range of screening tools.</a:t>
            </a:r>
          </a:p>
          <a:p>
            <a:pPr marL="342900" indent="-342900">
              <a:buFont typeface="Arial" panose="020B0604020202020204" pitchFamily="34" charset="0"/>
              <a:buChar char="•"/>
            </a:pPr>
            <a:r>
              <a:rPr lang="en-CA" sz="2400" dirty="0">
                <a:solidFill>
                  <a:schemeClr val="tx1"/>
                </a:solidFill>
                <a:latin typeface="Calibri" panose="020F0502020204030204" pitchFamily="34" charset="0"/>
                <a:cs typeface="Calibri" panose="020F0502020204030204" pitchFamily="34" charset="0"/>
              </a:rPr>
              <a:t>Areas of need are hard to recognize.</a:t>
            </a:r>
          </a:p>
          <a:p>
            <a:pPr marL="342900" indent="-342900">
              <a:buFont typeface="Arial" panose="020B0604020202020204" pitchFamily="34" charset="0"/>
              <a:buChar char="•"/>
            </a:pPr>
            <a:r>
              <a:rPr lang="en-CA" sz="2400" dirty="0">
                <a:solidFill>
                  <a:schemeClr val="tx1"/>
                </a:solidFill>
                <a:latin typeface="Calibri" panose="020F0502020204030204" pitchFamily="34" charset="0"/>
                <a:cs typeface="Calibri" panose="020F0502020204030204" pitchFamily="34" charset="0"/>
              </a:rPr>
              <a:t>Stigma.</a:t>
            </a:r>
          </a:p>
        </p:txBody>
      </p:sp>
      <p:sp>
        <p:nvSpPr>
          <p:cNvPr id="8" name="Triangle 7">
            <a:extLst>
              <a:ext uri="{FF2B5EF4-FFF2-40B4-BE49-F238E27FC236}">
                <a16:creationId xmlns:a16="http://schemas.microsoft.com/office/drawing/2014/main" id="{051D6653-A480-6D49-A227-222ECBCB8ADC}"/>
              </a:ext>
            </a:extLst>
          </p:cNvPr>
          <p:cNvSpPr/>
          <p:nvPr/>
        </p:nvSpPr>
        <p:spPr>
          <a:xfrm rot="4500000">
            <a:off x="7355095" y="629058"/>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EC833328-3DA0-4449-BFA7-AF2B845F235E}"/>
              </a:ext>
            </a:extLst>
          </p:cNvPr>
          <p:cNvSpPr/>
          <p:nvPr/>
        </p:nvSpPr>
        <p:spPr>
          <a:xfrm rot="2700000">
            <a:off x="10738281" y="2603523"/>
            <a:ext cx="134914" cy="11630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CBA58520-7C10-C44B-AE9D-19ED555E001D}"/>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A0B5A080-B742-FD41-8CC9-BE8E6BF13B8D}"/>
              </a:ext>
            </a:extLst>
          </p:cNvPr>
          <p:cNvSpPr/>
          <p:nvPr/>
        </p:nvSpPr>
        <p:spPr>
          <a:xfrm rot="18092652">
            <a:off x="10765406" y="779561"/>
            <a:ext cx="146568" cy="12635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5D14B405-FD8F-914D-9A37-F5D858C05B9E}"/>
              </a:ext>
            </a:extLst>
          </p:cNvPr>
          <p:cNvSpPr/>
          <p:nvPr/>
        </p:nvSpPr>
        <p:spPr>
          <a:xfrm rot="1813063">
            <a:off x="9301628" y="6388287"/>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8045B67F-4CBE-BF48-BC39-F72B4C002E47}"/>
              </a:ext>
            </a:extLst>
          </p:cNvPr>
          <p:cNvSpPr/>
          <p:nvPr/>
        </p:nvSpPr>
        <p:spPr>
          <a:xfrm>
            <a:off x="951220" y="3122055"/>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C7B1971C-7D56-594C-A005-11B408E2FF67}"/>
              </a:ext>
            </a:extLst>
          </p:cNvPr>
          <p:cNvPicPr>
            <a:picLocks noGrp="1" noChangeAspect="1"/>
          </p:cNvPicPr>
          <p:nvPr>
            <p:ph type="pic" sz="quarter" idx="10"/>
          </p:nvPr>
        </p:nvPicPr>
        <p:blipFill>
          <a:blip r:embed="rId3"/>
          <a:srcRect/>
          <a:stretch/>
        </p:blipFill>
        <p:spPr>
          <a:xfrm>
            <a:off x="7302178" y="971907"/>
            <a:ext cx="4271477" cy="4271477"/>
          </a:xfrm>
        </p:spPr>
      </p:pic>
      <p:sp>
        <p:nvSpPr>
          <p:cNvPr id="15" name="TextBox 14">
            <a:extLst>
              <a:ext uri="{FF2B5EF4-FFF2-40B4-BE49-F238E27FC236}">
                <a16:creationId xmlns:a16="http://schemas.microsoft.com/office/drawing/2014/main" id="{1802A176-518E-D645-8FEB-499E8797B244}"/>
              </a:ext>
            </a:extLst>
          </p:cNvPr>
          <p:cNvSpPr txBox="1"/>
          <p:nvPr/>
        </p:nvSpPr>
        <p:spPr>
          <a:xfrm>
            <a:off x="1308043" y="947351"/>
            <a:ext cx="685352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Challenges of FASD Diagnosis</a:t>
            </a:r>
          </a:p>
        </p:txBody>
      </p:sp>
    </p:spTree>
    <p:extLst>
      <p:ext uri="{BB962C8B-B14F-4D97-AF65-F5344CB8AC3E}">
        <p14:creationId xmlns:p14="http://schemas.microsoft.com/office/powerpoint/2010/main" val="1580399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842A25-F7D5-9F48-9AAF-73BA2D2CA9D1}"/>
              </a:ext>
            </a:extLst>
          </p:cNvPr>
          <p:cNvSpPr/>
          <p:nvPr/>
        </p:nvSpPr>
        <p:spPr>
          <a:xfrm>
            <a:off x="3363310" y="0"/>
            <a:ext cx="8828690" cy="6042991"/>
          </a:xfrm>
          <a:prstGeom prst="rect">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30ECBC0-43B6-0B43-BE2C-56121BC460B5}"/>
              </a:ext>
            </a:extLst>
          </p:cNvPr>
          <p:cNvSpPr/>
          <p:nvPr/>
        </p:nvSpPr>
        <p:spPr>
          <a:xfrm>
            <a:off x="-1" y="4246179"/>
            <a:ext cx="4699591" cy="2611821"/>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B58CB9A-EFC4-1948-9534-D7136C4B6810}"/>
              </a:ext>
            </a:extLst>
          </p:cNvPr>
          <p:cNvSpPr txBox="1"/>
          <p:nvPr/>
        </p:nvSpPr>
        <p:spPr>
          <a:xfrm>
            <a:off x="6535515" y="1024615"/>
            <a:ext cx="1969054" cy="769441"/>
          </a:xfrm>
          <a:prstGeom prst="rect">
            <a:avLst/>
          </a:prstGeom>
          <a:noFill/>
        </p:spPr>
        <p:txBody>
          <a:bodyPr wrap="square" rtlCol="0">
            <a:spAutoFit/>
          </a:bodyPr>
          <a:lstStyle/>
          <a:p>
            <a:r>
              <a:rPr lang="en-CA" sz="2200" dirty="0"/>
              <a:t>Medical Practitioner</a:t>
            </a:r>
          </a:p>
        </p:txBody>
      </p:sp>
      <p:sp>
        <p:nvSpPr>
          <p:cNvPr id="35" name="TextBox 34">
            <a:extLst>
              <a:ext uri="{FF2B5EF4-FFF2-40B4-BE49-F238E27FC236}">
                <a16:creationId xmlns:a16="http://schemas.microsoft.com/office/drawing/2014/main" id="{6F43312F-1317-9444-A0B0-43EE1D47FCDC}"/>
              </a:ext>
            </a:extLst>
          </p:cNvPr>
          <p:cNvSpPr txBox="1"/>
          <p:nvPr/>
        </p:nvSpPr>
        <p:spPr>
          <a:xfrm>
            <a:off x="399642" y="4604230"/>
            <a:ext cx="4512600"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chemeClr val="bg1"/>
                </a:solidFill>
                <a:latin typeface="Minion Pro" panose="02040503050201020203" pitchFamily="18" charset="0"/>
              </a:rPr>
              <a:t>Assessment</a:t>
            </a:r>
          </a:p>
          <a:p>
            <a:r>
              <a:rPr lang="en-US" sz="5400" dirty="0">
                <a:solidFill>
                  <a:schemeClr val="bg1"/>
                </a:solidFill>
                <a:latin typeface="Minion Pro" panose="02040503050201020203" pitchFamily="18" charset="0"/>
              </a:rPr>
              <a:t>and Diagnosis</a:t>
            </a:r>
          </a:p>
        </p:txBody>
      </p:sp>
      <p:sp>
        <p:nvSpPr>
          <p:cNvPr id="37" name="TextBox 36">
            <a:extLst>
              <a:ext uri="{FF2B5EF4-FFF2-40B4-BE49-F238E27FC236}">
                <a16:creationId xmlns:a16="http://schemas.microsoft.com/office/drawing/2014/main" id="{BA77EB47-FCB3-DC47-B641-198C30D5886F}"/>
              </a:ext>
            </a:extLst>
          </p:cNvPr>
          <p:cNvSpPr txBox="1"/>
          <p:nvPr/>
        </p:nvSpPr>
        <p:spPr>
          <a:xfrm>
            <a:off x="10098352" y="1162114"/>
            <a:ext cx="1675065" cy="430887"/>
          </a:xfrm>
          <a:prstGeom prst="rect">
            <a:avLst/>
          </a:prstGeom>
          <a:noFill/>
        </p:spPr>
        <p:txBody>
          <a:bodyPr wrap="square" rtlCol="0">
            <a:spAutoFit/>
          </a:bodyPr>
          <a:lstStyle/>
          <a:p>
            <a:r>
              <a:rPr lang="en-CA" sz="2200" dirty="0"/>
              <a:t>Psychologist</a:t>
            </a:r>
          </a:p>
        </p:txBody>
      </p:sp>
      <p:sp>
        <p:nvSpPr>
          <p:cNvPr id="39" name="TextBox 38">
            <a:extLst>
              <a:ext uri="{FF2B5EF4-FFF2-40B4-BE49-F238E27FC236}">
                <a16:creationId xmlns:a16="http://schemas.microsoft.com/office/drawing/2014/main" id="{C8813BCB-AD4F-C841-8F06-6A404DD748B7}"/>
              </a:ext>
            </a:extLst>
          </p:cNvPr>
          <p:cNvSpPr txBox="1"/>
          <p:nvPr/>
        </p:nvSpPr>
        <p:spPr>
          <a:xfrm>
            <a:off x="6535515" y="2687635"/>
            <a:ext cx="1545230" cy="769441"/>
          </a:xfrm>
          <a:prstGeom prst="rect">
            <a:avLst/>
          </a:prstGeom>
          <a:noFill/>
        </p:spPr>
        <p:txBody>
          <a:bodyPr wrap="square" rtlCol="0">
            <a:spAutoFit/>
          </a:bodyPr>
          <a:lstStyle/>
          <a:p>
            <a:r>
              <a:rPr lang="en-CA" sz="2200" dirty="0"/>
              <a:t>Social Worker</a:t>
            </a:r>
          </a:p>
        </p:txBody>
      </p:sp>
      <p:sp>
        <p:nvSpPr>
          <p:cNvPr id="41" name="TextBox 40">
            <a:extLst>
              <a:ext uri="{FF2B5EF4-FFF2-40B4-BE49-F238E27FC236}">
                <a16:creationId xmlns:a16="http://schemas.microsoft.com/office/drawing/2014/main" id="{A0DF25E3-05AA-6145-9831-B7428A2A42F6}"/>
              </a:ext>
            </a:extLst>
          </p:cNvPr>
          <p:cNvSpPr txBox="1"/>
          <p:nvPr/>
        </p:nvSpPr>
        <p:spPr>
          <a:xfrm>
            <a:off x="10037137" y="2585219"/>
            <a:ext cx="2350882" cy="769441"/>
          </a:xfrm>
          <a:prstGeom prst="rect">
            <a:avLst/>
          </a:prstGeom>
          <a:noFill/>
        </p:spPr>
        <p:txBody>
          <a:bodyPr wrap="square" rtlCol="0">
            <a:spAutoFit/>
          </a:bodyPr>
          <a:lstStyle/>
          <a:p>
            <a:r>
              <a:rPr lang="en-CA" sz="2200" dirty="0"/>
              <a:t>Occupational Therapist</a:t>
            </a:r>
          </a:p>
        </p:txBody>
      </p:sp>
      <p:sp>
        <p:nvSpPr>
          <p:cNvPr id="43" name="TextBox 42">
            <a:extLst>
              <a:ext uri="{FF2B5EF4-FFF2-40B4-BE49-F238E27FC236}">
                <a16:creationId xmlns:a16="http://schemas.microsoft.com/office/drawing/2014/main" id="{4D29D1AF-6A75-2644-974D-F63F93D3868B}"/>
              </a:ext>
            </a:extLst>
          </p:cNvPr>
          <p:cNvSpPr txBox="1"/>
          <p:nvPr/>
        </p:nvSpPr>
        <p:spPr>
          <a:xfrm>
            <a:off x="6535514" y="4436856"/>
            <a:ext cx="2670837" cy="769441"/>
          </a:xfrm>
          <a:prstGeom prst="rect">
            <a:avLst/>
          </a:prstGeom>
          <a:noFill/>
        </p:spPr>
        <p:txBody>
          <a:bodyPr wrap="square" rtlCol="0">
            <a:spAutoFit/>
          </a:bodyPr>
          <a:lstStyle/>
          <a:p>
            <a:r>
              <a:rPr lang="en-CA" sz="2200" dirty="0"/>
              <a:t>Speech-Language Pathologist</a:t>
            </a:r>
          </a:p>
        </p:txBody>
      </p:sp>
      <p:sp>
        <p:nvSpPr>
          <p:cNvPr id="45" name="TextBox 44">
            <a:extLst>
              <a:ext uri="{FF2B5EF4-FFF2-40B4-BE49-F238E27FC236}">
                <a16:creationId xmlns:a16="http://schemas.microsoft.com/office/drawing/2014/main" id="{C8BADB06-D8B4-864A-B1DF-193117B7A7D1}"/>
              </a:ext>
            </a:extLst>
          </p:cNvPr>
          <p:cNvSpPr txBox="1"/>
          <p:nvPr/>
        </p:nvSpPr>
        <p:spPr>
          <a:xfrm>
            <a:off x="10037137" y="4357442"/>
            <a:ext cx="1879873" cy="769441"/>
          </a:xfrm>
          <a:prstGeom prst="rect">
            <a:avLst/>
          </a:prstGeom>
          <a:noFill/>
        </p:spPr>
        <p:txBody>
          <a:bodyPr wrap="square" rtlCol="0">
            <a:spAutoFit/>
          </a:bodyPr>
          <a:lstStyle/>
          <a:p>
            <a:r>
              <a:rPr lang="en-CA" sz="2200" dirty="0"/>
              <a:t>Clinic Coordinator</a:t>
            </a:r>
          </a:p>
        </p:txBody>
      </p:sp>
      <p:pic>
        <p:nvPicPr>
          <p:cNvPr id="19" name="Graphic 18" descr="Doctor female with solid fill">
            <a:extLst>
              <a:ext uri="{FF2B5EF4-FFF2-40B4-BE49-F238E27FC236}">
                <a16:creationId xmlns:a16="http://schemas.microsoft.com/office/drawing/2014/main" id="{8CC308E5-7FBD-2F4F-92FC-59176F621B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06619" y="696623"/>
            <a:ext cx="1204602" cy="1204602"/>
          </a:xfrm>
          <a:prstGeom prst="rect">
            <a:avLst/>
          </a:prstGeom>
        </p:spPr>
      </p:pic>
      <p:pic>
        <p:nvPicPr>
          <p:cNvPr id="21" name="Graphic 20" descr="Brain in head with solid fill">
            <a:extLst>
              <a:ext uri="{FF2B5EF4-FFF2-40B4-BE49-F238E27FC236}">
                <a16:creationId xmlns:a16="http://schemas.microsoft.com/office/drawing/2014/main" id="{DFAC1C63-8F7A-7543-A3EF-C81FC2A8D6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52865" y="696624"/>
            <a:ext cx="1184272" cy="1184272"/>
          </a:xfrm>
          <a:prstGeom prst="rect">
            <a:avLst/>
          </a:prstGeom>
        </p:spPr>
      </p:pic>
      <p:pic>
        <p:nvPicPr>
          <p:cNvPr id="22" name="Graphic 21" descr="Care with solid fill">
            <a:extLst>
              <a:ext uri="{FF2B5EF4-FFF2-40B4-BE49-F238E27FC236}">
                <a16:creationId xmlns:a16="http://schemas.microsoft.com/office/drawing/2014/main" id="{CC73A860-0916-CB4D-B22A-E24188B949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45612" y="2427034"/>
            <a:ext cx="1204602" cy="1204602"/>
          </a:xfrm>
          <a:prstGeom prst="rect">
            <a:avLst/>
          </a:prstGeom>
        </p:spPr>
      </p:pic>
      <p:pic>
        <p:nvPicPr>
          <p:cNvPr id="23" name="Graphic 22" descr="Yoga with solid fill">
            <a:extLst>
              <a:ext uri="{FF2B5EF4-FFF2-40B4-BE49-F238E27FC236}">
                <a16:creationId xmlns:a16="http://schemas.microsoft.com/office/drawing/2014/main" id="{D2869480-FCD0-7549-84BF-3A9A5DB12F8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93144" y="2357338"/>
            <a:ext cx="1343993" cy="1343993"/>
          </a:xfrm>
          <a:prstGeom prst="rect">
            <a:avLst/>
          </a:prstGeom>
        </p:spPr>
      </p:pic>
      <p:pic>
        <p:nvPicPr>
          <p:cNvPr id="24" name="Graphic 23" descr="Chat with solid fill">
            <a:extLst>
              <a:ext uri="{FF2B5EF4-FFF2-40B4-BE49-F238E27FC236}">
                <a16:creationId xmlns:a16="http://schemas.microsoft.com/office/drawing/2014/main" id="{119E237F-42E5-4F41-B211-1505614266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14951" y="4099002"/>
            <a:ext cx="1273666" cy="1273666"/>
          </a:xfrm>
          <a:prstGeom prst="rect">
            <a:avLst/>
          </a:prstGeom>
        </p:spPr>
      </p:pic>
      <p:pic>
        <p:nvPicPr>
          <p:cNvPr id="25" name="Graphic 24" descr="Clipboard with solid fill">
            <a:extLst>
              <a:ext uri="{FF2B5EF4-FFF2-40B4-BE49-F238E27FC236}">
                <a16:creationId xmlns:a16="http://schemas.microsoft.com/office/drawing/2014/main" id="{928FE261-AD9F-8C49-8E98-0259593DFAE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86042" y="4136918"/>
            <a:ext cx="1151095" cy="1151095"/>
          </a:xfrm>
          <a:prstGeom prst="rect">
            <a:avLst/>
          </a:prstGeom>
        </p:spPr>
      </p:pic>
    </p:spTree>
    <p:extLst>
      <p:ext uri="{BB962C8B-B14F-4D97-AF65-F5344CB8AC3E}">
        <p14:creationId xmlns:p14="http://schemas.microsoft.com/office/powerpoint/2010/main" val="2931792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24">
            <a:extLst>
              <a:ext uri="{FF2B5EF4-FFF2-40B4-BE49-F238E27FC236}">
                <a16:creationId xmlns:a16="http://schemas.microsoft.com/office/drawing/2014/main" id="{E7FF399C-E17F-394B-A0CE-A9C51E7FF076}"/>
              </a:ext>
            </a:extLst>
          </p:cNvPr>
          <p:cNvSpPr/>
          <p:nvPr/>
        </p:nvSpPr>
        <p:spPr>
          <a:xfrm>
            <a:off x="653943" y="2074013"/>
            <a:ext cx="2938658" cy="3263530"/>
          </a:xfrm>
          <a:prstGeom prst="roundRect">
            <a:avLst>
              <a:gd name="adj" fmla="val 4170"/>
            </a:avLst>
          </a:prstGeom>
          <a:solidFill>
            <a:srgbClr val="BADEE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1981B5A-00FF-194C-8ABD-10CFF9060DF7}"/>
              </a:ext>
            </a:extLst>
          </p:cNvPr>
          <p:cNvSpPr/>
          <p:nvPr/>
        </p:nvSpPr>
        <p:spPr>
          <a:xfrm>
            <a:off x="455332" y="1892477"/>
            <a:ext cx="553555" cy="553555"/>
          </a:xfrm>
          <a:prstGeom prst="ellipse">
            <a:avLst/>
          </a:prstGeom>
          <a:solidFill>
            <a:srgbClr val="D9328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01</a:t>
            </a:r>
          </a:p>
        </p:txBody>
      </p:sp>
      <p:sp>
        <p:nvSpPr>
          <p:cNvPr id="27" name="Triangle 26">
            <a:extLst>
              <a:ext uri="{FF2B5EF4-FFF2-40B4-BE49-F238E27FC236}">
                <a16:creationId xmlns:a16="http://schemas.microsoft.com/office/drawing/2014/main" id="{EEE38001-1150-AB45-AA77-D43B00AEDB20}"/>
              </a:ext>
            </a:extLst>
          </p:cNvPr>
          <p:cNvSpPr/>
          <p:nvPr/>
        </p:nvSpPr>
        <p:spPr>
          <a:xfrm rot="4500000">
            <a:off x="11276577" y="349100"/>
            <a:ext cx="208353" cy="17961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583F4158-825A-D647-9D32-6D6DA99744BF}"/>
              </a:ext>
            </a:extLst>
          </p:cNvPr>
          <p:cNvSpPr/>
          <p:nvPr/>
        </p:nvSpPr>
        <p:spPr>
          <a:xfrm rot="2700000">
            <a:off x="8207190" y="390615"/>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D3BE47D9-7CA6-B14D-BDEF-75505DE8A218}"/>
              </a:ext>
            </a:extLst>
          </p:cNvPr>
          <p:cNvSpPr/>
          <p:nvPr/>
        </p:nvSpPr>
        <p:spPr>
          <a:xfrm rot="1813063">
            <a:off x="11584949" y="3057890"/>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FA8D1CE-8BF7-CB4D-93AF-63B11233CAF1}"/>
              </a:ext>
            </a:extLst>
          </p:cNvPr>
          <p:cNvSpPr txBox="1"/>
          <p:nvPr/>
        </p:nvSpPr>
        <p:spPr>
          <a:xfrm>
            <a:off x="653942" y="438907"/>
            <a:ext cx="691180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Possible Diagnoses</a:t>
            </a:r>
          </a:p>
        </p:txBody>
      </p:sp>
      <p:sp>
        <p:nvSpPr>
          <p:cNvPr id="37" name="Rectangle: Rounded Corners 24">
            <a:extLst>
              <a:ext uri="{FF2B5EF4-FFF2-40B4-BE49-F238E27FC236}">
                <a16:creationId xmlns:a16="http://schemas.microsoft.com/office/drawing/2014/main" id="{81A09DEF-07D4-E742-87AF-387FD01DA389}"/>
              </a:ext>
            </a:extLst>
          </p:cNvPr>
          <p:cNvSpPr/>
          <p:nvPr/>
        </p:nvSpPr>
        <p:spPr>
          <a:xfrm>
            <a:off x="7262038" y="2059669"/>
            <a:ext cx="4118716" cy="3277874"/>
          </a:xfrm>
          <a:prstGeom prst="roundRect">
            <a:avLst>
              <a:gd name="adj" fmla="val 4170"/>
            </a:avLst>
          </a:prstGeom>
          <a:solidFill>
            <a:srgbClr val="4B984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67227F81-9091-B946-AFE4-008EFDB2E0CC}"/>
              </a:ext>
            </a:extLst>
          </p:cNvPr>
          <p:cNvSpPr txBox="1"/>
          <p:nvPr/>
        </p:nvSpPr>
        <p:spPr>
          <a:xfrm>
            <a:off x="870596" y="3031775"/>
            <a:ext cx="2583713" cy="156966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3200" dirty="0">
                <a:solidFill>
                  <a:srgbClr val="364DA1"/>
                </a:solidFill>
                <a:latin typeface="Calibri" panose="020F0502020204030204" pitchFamily="34" charset="0"/>
                <a:cs typeface="Calibri" panose="020F0502020204030204" pitchFamily="34" charset="0"/>
              </a:rPr>
              <a:t>FASD with sentinel facial features</a:t>
            </a:r>
          </a:p>
        </p:txBody>
      </p:sp>
      <p:sp>
        <p:nvSpPr>
          <p:cNvPr id="39" name="Rectangle: Rounded Corners 24">
            <a:extLst>
              <a:ext uri="{FF2B5EF4-FFF2-40B4-BE49-F238E27FC236}">
                <a16:creationId xmlns:a16="http://schemas.microsoft.com/office/drawing/2014/main" id="{26B97260-D3CE-6544-930F-3CC7B21B4C4D}"/>
              </a:ext>
            </a:extLst>
          </p:cNvPr>
          <p:cNvSpPr/>
          <p:nvPr/>
        </p:nvSpPr>
        <p:spPr>
          <a:xfrm>
            <a:off x="3748926" y="2074013"/>
            <a:ext cx="2938658" cy="3263530"/>
          </a:xfrm>
          <a:prstGeom prst="roundRect">
            <a:avLst>
              <a:gd name="adj" fmla="val 4170"/>
            </a:avLst>
          </a:prstGeom>
          <a:solidFill>
            <a:srgbClr val="BADEE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0AB514D7-038C-4A47-BC37-B2DBB61324C6}"/>
              </a:ext>
            </a:extLst>
          </p:cNvPr>
          <p:cNvSpPr txBox="1"/>
          <p:nvPr/>
        </p:nvSpPr>
        <p:spPr>
          <a:xfrm>
            <a:off x="3987753" y="3031775"/>
            <a:ext cx="2583713" cy="156966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3200" dirty="0">
                <a:solidFill>
                  <a:srgbClr val="364DA1"/>
                </a:solidFill>
                <a:latin typeface="Calibri" panose="020F0502020204030204" pitchFamily="34" charset="0"/>
                <a:cs typeface="Calibri" panose="020F0502020204030204" pitchFamily="34" charset="0"/>
              </a:rPr>
              <a:t>FASD without sentinel facial features</a:t>
            </a:r>
          </a:p>
        </p:txBody>
      </p:sp>
      <p:sp>
        <p:nvSpPr>
          <p:cNvPr id="20" name="Oval 19">
            <a:extLst>
              <a:ext uri="{FF2B5EF4-FFF2-40B4-BE49-F238E27FC236}">
                <a16:creationId xmlns:a16="http://schemas.microsoft.com/office/drawing/2014/main" id="{E5EDC1C3-F195-1647-B8D9-DEE3C979D8FF}"/>
              </a:ext>
            </a:extLst>
          </p:cNvPr>
          <p:cNvSpPr/>
          <p:nvPr/>
        </p:nvSpPr>
        <p:spPr>
          <a:xfrm>
            <a:off x="3710976" y="1892689"/>
            <a:ext cx="553555" cy="553555"/>
          </a:xfrm>
          <a:prstGeom prst="ellipse">
            <a:avLst/>
          </a:prstGeom>
          <a:solidFill>
            <a:srgbClr val="3C9DB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02</a:t>
            </a:r>
          </a:p>
        </p:txBody>
      </p:sp>
      <p:sp>
        <p:nvSpPr>
          <p:cNvPr id="41" name="TextBox 40">
            <a:extLst>
              <a:ext uri="{FF2B5EF4-FFF2-40B4-BE49-F238E27FC236}">
                <a16:creationId xmlns:a16="http://schemas.microsoft.com/office/drawing/2014/main" id="{0C81A492-93BD-8640-8197-0E7FEB97C41A}"/>
              </a:ext>
            </a:extLst>
          </p:cNvPr>
          <p:cNvSpPr txBox="1"/>
          <p:nvPr/>
        </p:nvSpPr>
        <p:spPr>
          <a:xfrm>
            <a:off x="7413894" y="2455264"/>
            <a:ext cx="3815003" cy="2062103"/>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3200" dirty="0">
                <a:solidFill>
                  <a:schemeClr val="bg1"/>
                </a:solidFill>
                <a:latin typeface="Calibri" panose="020F0502020204030204" pitchFamily="34" charset="0"/>
                <a:cs typeface="Calibri" panose="020F0502020204030204" pitchFamily="34" charset="0"/>
              </a:rPr>
              <a:t>At-risk for Neurodevelopmental disorder and FASD associated with PAE</a:t>
            </a:r>
          </a:p>
        </p:txBody>
      </p:sp>
      <p:sp>
        <p:nvSpPr>
          <p:cNvPr id="42" name="TextBox 41">
            <a:extLst>
              <a:ext uri="{FF2B5EF4-FFF2-40B4-BE49-F238E27FC236}">
                <a16:creationId xmlns:a16="http://schemas.microsoft.com/office/drawing/2014/main" id="{8DCEEBEB-5208-CD4B-87CF-AAC1470C1659}"/>
              </a:ext>
            </a:extLst>
          </p:cNvPr>
          <p:cNvSpPr txBox="1"/>
          <p:nvPr/>
        </p:nvSpPr>
        <p:spPr>
          <a:xfrm>
            <a:off x="7888723" y="5923073"/>
            <a:ext cx="2954713" cy="646331"/>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3600" dirty="0">
                <a:solidFill>
                  <a:schemeClr val="tx1">
                    <a:lumMod val="65000"/>
                    <a:lumOff val="35000"/>
                  </a:schemeClr>
                </a:solidFill>
                <a:latin typeface="Minion Pro" panose="02040503050201020203" pitchFamily="18" charset="0"/>
              </a:rPr>
              <a:t>Designation</a:t>
            </a:r>
          </a:p>
        </p:txBody>
      </p:sp>
      <p:sp>
        <p:nvSpPr>
          <p:cNvPr id="24" name="TextBox 23">
            <a:extLst>
              <a:ext uri="{FF2B5EF4-FFF2-40B4-BE49-F238E27FC236}">
                <a16:creationId xmlns:a16="http://schemas.microsoft.com/office/drawing/2014/main" id="{6B7EA9E4-164F-C04E-A858-3E3CEF60C195}"/>
              </a:ext>
            </a:extLst>
          </p:cNvPr>
          <p:cNvSpPr txBox="1"/>
          <p:nvPr/>
        </p:nvSpPr>
        <p:spPr>
          <a:xfrm>
            <a:off x="2233619" y="5923074"/>
            <a:ext cx="2954713" cy="646331"/>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pPr algn="ctr"/>
            <a:r>
              <a:rPr lang="en-US" sz="3600" dirty="0">
                <a:solidFill>
                  <a:schemeClr val="tx1">
                    <a:lumMod val="65000"/>
                    <a:lumOff val="35000"/>
                  </a:schemeClr>
                </a:solidFill>
                <a:latin typeface="Minion Pro" panose="02040503050201020203" pitchFamily="18" charset="0"/>
              </a:rPr>
              <a:t>Diagnosis</a:t>
            </a:r>
          </a:p>
        </p:txBody>
      </p:sp>
      <p:pic>
        <p:nvPicPr>
          <p:cNvPr id="44" name="Picture 43">
            <a:extLst>
              <a:ext uri="{FF2B5EF4-FFF2-40B4-BE49-F238E27FC236}">
                <a16:creationId xmlns:a16="http://schemas.microsoft.com/office/drawing/2014/main" id="{3F3F56B5-28B9-054C-9FED-E33A29FB39B2}"/>
              </a:ext>
            </a:extLst>
          </p:cNvPr>
          <p:cNvPicPr>
            <a:picLocks noChangeAspect="1"/>
          </p:cNvPicPr>
          <p:nvPr/>
        </p:nvPicPr>
        <p:blipFill>
          <a:blip r:embed="rId3"/>
          <a:stretch>
            <a:fillRect/>
          </a:stretch>
        </p:blipFill>
        <p:spPr>
          <a:xfrm>
            <a:off x="2019764" y="5198917"/>
            <a:ext cx="3302000" cy="812800"/>
          </a:xfrm>
          <a:prstGeom prst="rect">
            <a:avLst/>
          </a:prstGeom>
        </p:spPr>
      </p:pic>
      <p:pic>
        <p:nvPicPr>
          <p:cNvPr id="45" name="Picture 44">
            <a:extLst>
              <a:ext uri="{FF2B5EF4-FFF2-40B4-BE49-F238E27FC236}">
                <a16:creationId xmlns:a16="http://schemas.microsoft.com/office/drawing/2014/main" id="{1DA66D02-9B4D-D944-9ACA-5D3EA8704BEA}"/>
              </a:ext>
            </a:extLst>
          </p:cNvPr>
          <p:cNvPicPr>
            <a:picLocks noChangeAspect="1"/>
          </p:cNvPicPr>
          <p:nvPr/>
        </p:nvPicPr>
        <p:blipFill>
          <a:blip r:embed="rId4"/>
          <a:stretch>
            <a:fillRect/>
          </a:stretch>
        </p:blipFill>
        <p:spPr>
          <a:xfrm>
            <a:off x="9384094" y="5199711"/>
            <a:ext cx="38100" cy="584200"/>
          </a:xfrm>
          <a:prstGeom prst="rect">
            <a:avLst/>
          </a:prstGeom>
        </p:spPr>
      </p:pic>
    </p:spTree>
    <p:extLst>
      <p:ext uri="{BB962C8B-B14F-4D97-AF65-F5344CB8AC3E}">
        <p14:creationId xmlns:p14="http://schemas.microsoft.com/office/powerpoint/2010/main" val="31047660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61729" y="2167532"/>
            <a:ext cx="2569934" cy="1754326"/>
          </a:xfrm>
          <a:prstGeom prst="rect">
            <a:avLst/>
          </a:prstGeom>
          <a:noFill/>
        </p:spPr>
        <p:txBody>
          <a:bodyPr wrap="non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What is </a:t>
            </a:r>
          </a:p>
          <a:p>
            <a:r>
              <a:rPr lang="en-US" sz="5400" dirty="0">
                <a:solidFill>
                  <a:srgbClr val="3C9DB8"/>
                </a:solidFill>
                <a:latin typeface="Minion Pro" panose="02040503050201020203" pitchFamily="18" charset="0"/>
              </a:rPr>
              <a:t>FASD?</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9328B"/>
              </a:solidFill>
            </a:endParaRPr>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6</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descr="Icon&#10;&#10;Description automatically generated">
            <a:extLst>
              <a:ext uri="{FF2B5EF4-FFF2-40B4-BE49-F238E27FC236}">
                <a16:creationId xmlns:a16="http://schemas.microsoft.com/office/drawing/2014/main" id="{23BD31F7-FCA4-F443-8AE3-D0EBC86FC26F}"/>
              </a:ext>
            </a:extLst>
          </p:cNvPr>
          <p:cNvPicPr>
            <a:picLocks noGrp="1" noChangeAspect="1"/>
          </p:cNvPicPr>
          <p:nvPr>
            <p:ph type="pic" sz="quarter" idx="14"/>
          </p:nvPr>
        </p:nvPicPr>
        <p:blipFill>
          <a:blip r:embed="rId3"/>
          <a:srcRect l="15476" r="15476"/>
          <a:stretch>
            <a:fillRect/>
          </a:stretch>
        </p:blipFill>
        <p:spPr>
          <a:xfrm>
            <a:off x="6192083" y="50257"/>
            <a:ext cx="4185467" cy="6061981"/>
          </a:xfrm>
          <a:noFill/>
        </p:spPr>
      </p:pic>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3708364"/>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1114951" y="1647045"/>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1608475"/>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4506411" y="1893053"/>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7C1AA501-17AE-9241-BF52-7182EF2C4E60}"/>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1</a:t>
            </a:r>
          </a:p>
        </p:txBody>
      </p:sp>
    </p:spTree>
    <p:extLst>
      <p:ext uri="{BB962C8B-B14F-4D97-AF65-F5344CB8AC3E}">
        <p14:creationId xmlns:p14="http://schemas.microsoft.com/office/powerpoint/2010/main" val="1793260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42178" y="2118085"/>
            <a:ext cx="4286847" cy="923330"/>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Interventions</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60</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3640974"/>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503421" y="257864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44866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6084892" y="954387"/>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F039B68D-F53A-CD4F-B4CB-E2770258325A}"/>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5</a:t>
            </a:r>
          </a:p>
        </p:txBody>
      </p:sp>
      <p:pic>
        <p:nvPicPr>
          <p:cNvPr id="23" name="Picture Placeholder 22" descr="A picture containing text, vector graphics&#10;&#10;Description automatically generated">
            <a:extLst>
              <a:ext uri="{FF2B5EF4-FFF2-40B4-BE49-F238E27FC236}">
                <a16:creationId xmlns:a16="http://schemas.microsoft.com/office/drawing/2014/main" id="{B2BA3DED-C972-3547-89BF-EB13715065D9}"/>
              </a:ext>
            </a:extLst>
          </p:cNvPr>
          <p:cNvPicPr>
            <a:picLocks noGrp="1" noChangeAspect="1"/>
          </p:cNvPicPr>
          <p:nvPr>
            <p:ph type="pic" sz="quarter" idx="14"/>
          </p:nvPr>
        </p:nvPicPr>
        <p:blipFill>
          <a:blip r:embed="rId3"/>
          <a:srcRect l="2676" r="2676"/>
          <a:stretch>
            <a:fillRect/>
          </a:stretch>
        </p:blipFill>
        <p:spPr>
          <a:xfrm>
            <a:off x="5548577" y="408526"/>
            <a:ext cx="5500387" cy="5811369"/>
          </a:xfrm>
          <a:noFill/>
        </p:spPr>
      </p:pic>
    </p:spTree>
    <p:extLst>
      <p:ext uri="{BB962C8B-B14F-4D97-AF65-F5344CB8AC3E}">
        <p14:creationId xmlns:p14="http://schemas.microsoft.com/office/powerpoint/2010/main" val="1678270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781151" y="2484573"/>
            <a:ext cx="6887881" cy="4101627"/>
            <a:chOff x="3050299" y="2084821"/>
            <a:chExt cx="6091400" cy="3627335"/>
          </a:xfrm>
          <a:effectLst>
            <a:outerShdw blurRad="50800" dist="38100" dir="2700000" algn="tl" rotWithShape="0">
              <a:prstClr val="black">
                <a:alpha val="40000"/>
              </a:prstClr>
            </a:outerShdw>
          </a:effectLst>
        </p:grpSpPr>
        <p:sp>
          <p:nvSpPr>
            <p:cNvPr id="24" name="Freeform 23"/>
            <p:cNvSpPr/>
            <p:nvPr/>
          </p:nvSpPr>
          <p:spPr>
            <a:xfrm>
              <a:off x="5209990" y="3940137"/>
              <a:ext cx="1772019" cy="1772019"/>
            </a:xfrm>
            <a:custGeom>
              <a:avLst/>
              <a:gdLst>
                <a:gd name="connsiteX0" fmla="*/ 0 w 1772019"/>
                <a:gd name="connsiteY0" fmla="*/ 886010 h 1772019"/>
                <a:gd name="connsiteX1" fmla="*/ 886010 w 1772019"/>
                <a:gd name="connsiteY1" fmla="*/ 0 h 1772019"/>
                <a:gd name="connsiteX2" fmla="*/ 1772020 w 1772019"/>
                <a:gd name="connsiteY2" fmla="*/ 886010 h 1772019"/>
                <a:gd name="connsiteX3" fmla="*/ 886010 w 1772019"/>
                <a:gd name="connsiteY3" fmla="*/ 1772020 h 1772019"/>
                <a:gd name="connsiteX4" fmla="*/ 0 w 1772019"/>
                <a:gd name="connsiteY4" fmla="*/ 886010 h 1772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2019" h="1772019">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D9328B"/>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4156" tIns="214156" rIns="214156" bIns="214156" numCol="1" spcCol="1270" anchor="ctr" anchorCtr="0">
              <a:noAutofit/>
            </a:bodyPr>
            <a:lstStyle/>
            <a:p>
              <a:pPr algn="ctr" defTabSz="1366804">
                <a:lnSpc>
                  <a:spcPct val="90000"/>
                </a:lnSpc>
                <a:spcBef>
                  <a:spcPct val="0"/>
                </a:spcBef>
                <a:spcAft>
                  <a:spcPct val="35000"/>
                </a:spcAft>
              </a:pPr>
              <a:endParaRPr lang="en-US" sz="3075"/>
            </a:p>
          </p:txBody>
        </p:sp>
        <p:sp>
          <p:nvSpPr>
            <p:cNvPr id="32" name="Left Arrow 31"/>
            <p:cNvSpPr/>
            <p:nvPr/>
          </p:nvSpPr>
          <p:spPr>
            <a:xfrm rot="11700000">
              <a:off x="3869537" y="4153763"/>
              <a:ext cx="1318964" cy="505025"/>
            </a:xfrm>
            <a:prstGeom prst="leftArrow">
              <a:avLst>
                <a:gd name="adj1" fmla="val 60000"/>
                <a:gd name="adj2" fmla="val 50000"/>
              </a:avLst>
            </a:prstGeom>
            <a:solidFill>
              <a:schemeClr val="bg1">
                <a:lumMod val="85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3" name="Freeform 32"/>
            <p:cNvSpPr/>
            <p:nvPr/>
          </p:nvSpPr>
          <p:spPr>
            <a:xfrm>
              <a:off x="3050299" y="3562222"/>
              <a:ext cx="1683418" cy="1346734"/>
            </a:xfrm>
            <a:custGeom>
              <a:avLst/>
              <a:gdLst>
                <a:gd name="connsiteX0" fmla="*/ 0 w 1683418"/>
                <a:gd name="connsiteY0" fmla="*/ 134673 h 1346734"/>
                <a:gd name="connsiteX1" fmla="*/ 134673 w 1683418"/>
                <a:gd name="connsiteY1" fmla="*/ 0 h 1346734"/>
                <a:gd name="connsiteX2" fmla="*/ 1548745 w 1683418"/>
                <a:gd name="connsiteY2" fmla="*/ 0 h 1346734"/>
                <a:gd name="connsiteX3" fmla="*/ 1683418 w 1683418"/>
                <a:gd name="connsiteY3" fmla="*/ 134673 h 1346734"/>
                <a:gd name="connsiteX4" fmla="*/ 1683418 w 1683418"/>
                <a:gd name="connsiteY4" fmla="*/ 1212061 h 1346734"/>
                <a:gd name="connsiteX5" fmla="*/ 1548745 w 1683418"/>
                <a:gd name="connsiteY5" fmla="*/ 1346734 h 1346734"/>
                <a:gd name="connsiteX6" fmla="*/ 134673 w 1683418"/>
                <a:gd name="connsiteY6" fmla="*/ 1346734 h 1346734"/>
                <a:gd name="connsiteX7" fmla="*/ 0 w 1683418"/>
                <a:gd name="connsiteY7" fmla="*/ 1212061 h 1346734"/>
                <a:gd name="connsiteX8" fmla="*/ 0 w 1683418"/>
                <a:gd name="connsiteY8" fmla="*/ 134673 h 134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418" h="1346734">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592" tIns="99592" rIns="99592" bIns="99592" numCol="1" spcCol="1270" anchor="ctr" anchorCtr="0">
              <a:noAutofit/>
            </a:bodyPr>
            <a:lstStyle/>
            <a:p>
              <a:pPr algn="ctr" defTabSz="1633498">
                <a:lnSpc>
                  <a:spcPct val="90000"/>
                </a:lnSpc>
                <a:spcBef>
                  <a:spcPct val="0"/>
                </a:spcBef>
                <a:spcAft>
                  <a:spcPct val="35000"/>
                </a:spcAft>
              </a:pPr>
              <a:endParaRPr lang="en-US" sz="3675"/>
            </a:p>
          </p:txBody>
        </p:sp>
        <p:sp>
          <p:nvSpPr>
            <p:cNvPr id="34" name="Left Arrow 33"/>
            <p:cNvSpPr/>
            <p:nvPr/>
          </p:nvSpPr>
          <p:spPr>
            <a:xfrm rot="14700000">
              <a:off x="4750922" y="3103370"/>
              <a:ext cx="1318964" cy="505025"/>
            </a:xfrm>
            <a:prstGeom prst="leftArrow">
              <a:avLst>
                <a:gd name="adj1" fmla="val 60000"/>
                <a:gd name="adj2" fmla="val 50000"/>
              </a:avLst>
            </a:prstGeom>
            <a:solidFill>
              <a:schemeClr val="bg1">
                <a:lumMod val="85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5" name="Freeform 34"/>
            <p:cNvSpPr/>
            <p:nvPr/>
          </p:nvSpPr>
          <p:spPr>
            <a:xfrm>
              <a:off x="3996647" y="2084821"/>
              <a:ext cx="1976757" cy="1346734"/>
            </a:xfrm>
            <a:custGeom>
              <a:avLst/>
              <a:gdLst>
                <a:gd name="connsiteX0" fmla="*/ 0 w 1683418"/>
                <a:gd name="connsiteY0" fmla="*/ 134673 h 1346734"/>
                <a:gd name="connsiteX1" fmla="*/ 134673 w 1683418"/>
                <a:gd name="connsiteY1" fmla="*/ 0 h 1346734"/>
                <a:gd name="connsiteX2" fmla="*/ 1548745 w 1683418"/>
                <a:gd name="connsiteY2" fmla="*/ 0 h 1346734"/>
                <a:gd name="connsiteX3" fmla="*/ 1683418 w 1683418"/>
                <a:gd name="connsiteY3" fmla="*/ 134673 h 1346734"/>
                <a:gd name="connsiteX4" fmla="*/ 1683418 w 1683418"/>
                <a:gd name="connsiteY4" fmla="*/ 1212061 h 1346734"/>
                <a:gd name="connsiteX5" fmla="*/ 1548745 w 1683418"/>
                <a:gd name="connsiteY5" fmla="*/ 1346734 h 1346734"/>
                <a:gd name="connsiteX6" fmla="*/ 134673 w 1683418"/>
                <a:gd name="connsiteY6" fmla="*/ 1346734 h 1346734"/>
                <a:gd name="connsiteX7" fmla="*/ 0 w 1683418"/>
                <a:gd name="connsiteY7" fmla="*/ 1212061 h 1346734"/>
                <a:gd name="connsiteX8" fmla="*/ 0 w 1683418"/>
                <a:gd name="connsiteY8" fmla="*/ 134673 h 134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418" h="1346734">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592" tIns="99592" rIns="99592" bIns="99592" numCol="1" spcCol="1270" anchor="ctr" anchorCtr="0">
              <a:noAutofit/>
            </a:bodyPr>
            <a:lstStyle/>
            <a:p>
              <a:pPr algn="ctr" defTabSz="1633498">
                <a:lnSpc>
                  <a:spcPct val="90000"/>
                </a:lnSpc>
                <a:spcBef>
                  <a:spcPct val="0"/>
                </a:spcBef>
                <a:spcAft>
                  <a:spcPct val="35000"/>
                </a:spcAft>
              </a:pPr>
              <a:endParaRPr lang="en-US" sz="3675" dirty="0"/>
            </a:p>
          </p:txBody>
        </p:sp>
        <p:sp>
          <p:nvSpPr>
            <p:cNvPr id="36" name="Left Arrow 35"/>
            <p:cNvSpPr/>
            <p:nvPr/>
          </p:nvSpPr>
          <p:spPr>
            <a:xfrm rot="17700000">
              <a:off x="6122113" y="3103370"/>
              <a:ext cx="1318964" cy="505025"/>
            </a:xfrm>
            <a:prstGeom prst="leftArrow">
              <a:avLst>
                <a:gd name="adj1" fmla="val 60000"/>
                <a:gd name="adj2" fmla="val 50000"/>
              </a:avLst>
            </a:prstGeom>
            <a:solidFill>
              <a:schemeClr val="bg1">
                <a:lumMod val="85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7" name="Freeform 36"/>
            <p:cNvSpPr/>
            <p:nvPr/>
          </p:nvSpPr>
          <p:spPr>
            <a:xfrm>
              <a:off x="6218595" y="2084821"/>
              <a:ext cx="1683418" cy="1346734"/>
            </a:xfrm>
            <a:custGeom>
              <a:avLst/>
              <a:gdLst>
                <a:gd name="connsiteX0" fmla="*/ 0 w 1683418"/>
                <a:gd name="connsiteY0" fmla="*/ 134673 h 1346734"/>
                <a:gd name="connsiteX1" fmla="*/ 134673 w 1683418"/>
                <a:gd name="connsiteY1" fmla="*/ 0 h 1346734"/>
                <a:gd name="connsiteX2" fmla="*/ 1548745 w 1683418"/>
                <a:gd name="connsiteY2" fmla="*/ 0 h 1346734"/>
                <a:gd name="connsiteX3" fmla="*/ 1683418 w 1683418"/>
                <a:gd name="connsiteY3" fmla="*/ 134673 h 1346734"/>
                <a:gd name="connsiteX4" fmla="*/ 1683418 w 1683418"/>
                <a:gd name="connsiteY4" fmla="*/ 1212061 h 1346734"/>
                <a:gd name="connsiteX5" fmla="*/ 1548745 w 1683418"/>
                <a:gd name="connsiteY5" fmla="*/ 1346734 h 1346734"/>
                <a:gd name="connsiteX6" fmla="*/ 134673 w 1683418"/>
                <a:gd name="connsiteY6" fmla="*/ 1346734 h 1346734"/>
                <a:gd name="connsiteX7" fmla="*/ 0 w 1683418"/>
                <a:gd name="connsiteY7" fmla="*/ 1212061 h 1346734"/>
                <a:gd name="connsiteX8" fmla="*/ 0 w 1683418"/>
                <a:gd name="connsiteY8" fmla="*/ 134673 h 134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418" h="1346734">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592" tIns="99592" rIns="99592" bIns="99592" numCol="1" spcCol="1270" anchor="ctr" anchorCtr="0">
              <a:noAutofit/>
            </a:bodyPr>
            <a:lstStyle/>
            <a:p>
              <a:pPr algn="ctr" defTabSz="1633498">
                <a:lnSpc>
                  <a:spcPct val="90000"/>
                </a:lnSpc>
                <a:spcBef>
                  <a:spcPct val="0"/>
                </a:spcBef>
                <a:spcAft>
                  <a:spcPct val="35000"/>
                </a:spcAft>
              </a:pPr>
              <a:endParaRPr lang="en-US" sz="3675"/>
            </a:p>
          </p:txBody>
        </p:sp>
        <p:sp>
          <p:nvSpPr>
            <p:cNvPr id="38" name="Left Arrow 37"/>
            <p:cNvSpPr/>
            <p:nvPr/>
          </p:nvSpPr>
          <p:spPr>
            <a:xfrm rot="20700000">
              <a:off x="7003497" y="4153763"/>
              <a:ext cx="1318964" cy="505025"/>
            </a:xfrm>
            <a:prstGeom prst="leftArrow">
              <a:avLst>
                <a:gd name="adj1" fmla="val 60000"/>
                <a:gd name="adj2" fmla="val 50000"/>
              </a:avLst>
            </a:prstGeom>
            <a:solidFill>
              <a:schemeClr val="bg1">
                <a:lumMod val="85000"/>
              </a:schemeClr>
            </a:solidFill>
            <a:ln>
              <a:no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9" name="Freeform 38"/>
            <p:cNvSpPr/>
            <p:nvPr/>
          </p:nvSpPr>
          <p:spPr>
            <a:xfrm>
              <a:off x="7458281" y="3562222"/>
              <a:ext cx="1683418" cy="1346734"/>
            </a:xfrm>
            <a:custGeom>
              <a:avLst/>
              <a:gdLst>
                <a:gd name="connsiteX0" fmla="*/ 0 w 1683418"/>
                <a:gd name="connsiteY0" fmla="*/ 134673 h 1346734"/>
                <a:gd name="connsiteX1" fmla="*/ 134673 w 1683418"/>
                <a:gd name="connsiteY1" fmla="*/ 0 h 1346734"/>
                <a:gd name="connsiteX2" fmla="*/ 1548745 w 1683418"/>
                <a:gd name="connsiteY2" fmla="*/ 0 h 1346734"/>
                <a:gd name="connsiteX3" fmla="*/ 1683418 w 1683418"/>
                <a:gd name="connsiteY3" fmla="*/ 134673 h 1346734"/>
                <a:gd name="connsiteX4" fmla="*/ 1683418 w 1683418"/>
                <a:gd name="connsiteY4" fmla="*/ 1212061 h 1346734"/>
                <a:gd name="connsiteX5" fmla="*/ 1548745 w 1683418"/>
                <a:gd name="connsiteY5" fmla="*/ 1346734 h 1346734"/>
                <a:gd name="connsiteX6" fmla="*/ 134673 w 1683418"/>
                <a:gd name="connsiteY6" fmla="*/ 1346734 h 1346734"/>
                <a:gd name="connsiteX7" fmla="*/ 0 w 1683418"/>
                <a:gd name="connsiteY7" fmla="*/ 1212061 h 1346734"/>
                <a:gd name="connsiteX8" fmla="*/ 0 w 1683418"/>
                <a:gd name="connsiteY8" fmla="*/ 134673 h 1346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418" h="1346734">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pattFill prst="pct5">
              <a:fgClr>
                <a:srgbClr val="BADEE8"/>
              </a:fgClr>
              <a:bgClr>
                <a:srgbClr val="BADEE8"/>
              </a:bgClr>
            </a:patt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9592" tIns="99592" rIns="99592" bIns="99592" numCol="1" spcCol="1270" anchor="ctr" anchorCtr="0">
              <a:noAutofit/>
            </a:bodyPr>
            <a:lstStyle/>
            <a:p>
              <a:pPr algn="ctr" defTabSz="1633498">
                <a:lnSpc>
                  <a:spcPct val="90000"/>
                </a:lnSpc>
                <a:spcBef>
                  <a:spcPct val="0"/>
                </a:spcBef>
                <a:spcAft>
                  <a:spcPct val="35000"/>
                </a:spcAft>
              </a:pPr>
              <a:endParaRPr lang="en-US" sz="3675"/>
            </a:p>
          </p:txBody>
        </p:sp>
      </p:grpSp>
      <p:sp>
        <p:nvSpPr>
          <p:cNvPr id="30" name="TextBox 29">
            <a:extLst>
              <a:ext uri="{FF2B5EF4-FFF2-40B4-BE49-F238E27FC236}">
                <a16:creationId xmlns:a16="http://schemas.microsoft.com/office/drawing/2014/main" id="{80354670-792F-A642-8989-D3642C55CCCD}"/>
              </a:ext>
            </a:extLst>
          </p:cNvPr>
          <p:cNvSpPr txBox="1"/>
          <p:nvPr/>
        </p:nvSpPr>
        <p:spPr>
          <a:xfrm>
            <a:off x="1558248" y="566081"/>
            <a:ext cx="4286847" cy="923330"/>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Interventions</a:t>
            </a:r>
          </a:p>
        </p:txBody>
      </p:sp>
      <p:sp>
        <p:nvSpPr>
          <p:cNvPr id="31" name="Triangle 30">
            <a:extLst>
              <a:ext uri="{FF2B5EF4-FFF2-40B4-BE49-F238E27FC236}">
                <a16:creationId xmlns:a16="http://schemas.microsoft.com/office/drawing/2014/main" id="{DEFDAD2E-D8E5-FF43-A8BF-862B25C6D90A}"/>
              </a:ext>
            </a:extLst>
          </p:cNvPr>
          <p:cNvSpPr/>
          <p:nvPr/>
        </p:nvSpPr>
        <p:spPr>
          <a:xfrm rot="4500000">
            <a:off x="8475226" y="476274"/>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angle 39">
            <a:extLst>
              <a:ext uri="{FF2B5EF4-FFF2-40B4-BE49-F238E27FC236}">
                <a16:creationId xmlns:a16="http://schemas.microsoft.com/office/drawing/2014/main" id="{48849579-95AF-0442-85A0-5F896AC3BD2E}"/>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iangle 40">
            <a:extLst>
              <a:ext uri="{FF2B5EF4-FFF2-40B4-BE49-F238E27FC236}">
                <a16:creationId xmlns:a16="http://schemas.microsoft.com/office/drawing/2014/main" id="{C2A81AF2-AB6F-954E-BD5C-7C3B8BD48908}"/>
              </a:ext>
            </a:extLst>
          </p:cNvPr>
          <p:cNvSpPr/>
          <p:nvPr/>
        </p:nvSpPr>
        <p:spPr>
          <a:xfrm rot="18092652">
            <a:off x="10808437" y="2682814"/>
            <a:ext cx="146568" cy="12635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iangle 41">
            <a:extLst>
              <a:ext uri="{FF2B5EF4-FFF2-40B4-BE49-F238E27FC236}">
                <a16:creationId xmlns:a16="http://schemas.microsoft.com/office/drawing/2014/main" id="{A9BF413C-0BDF-034F-B351-943B610541D1}"/>
              </a:ext>
            </a:extLst>
          </p:cNvPr>
          <p:cNvSpPr/>
          <p:nvPr/>
        </p:nvSpPr>
        <p:spPr>
          <a:xfrm rot="1813063">
            <a:off x="11483370" y="6024648"/>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a:extLst>
              <a:ext uri="{FF2B5EF4-FFF2-40B4-BE49-F238E27FC236}">
                <a16:creationId xmlns:a16="http://schemas.microsoft.com/office/drawing/2014/main" id="{1729B2FB-FDDB-8449-B093-DBF628A33F33}"/>
              </a:ext>
            </a:extLst>
          </p:cNvPr>
          <p:cNvSpPr/>
          <p:nvPr/>
        </p:nvSpPr>
        <p:spPr>
          <a:xfrm rot="5400000">
            <a:off x="493377" y="252938"/>
            <a:ext cx="49751" cy="1940153"/>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559A594-AAC6-6448-9E5F-A0EA17A19266}"/>
              </a:ext>
            </a:extLst>
          </p:cNvPr>
          <p:cNvSpPr txBox="1"/>
          <p:nvPr/>
        </p:nvSpPr>
        <p:spPr>
          <a:xfrm>
            <a:off x="2589914" y="4529600"/>
            <a:ext cx="1938695" cy="769441"/>
          </a:xfrm>
          <a:prstGeom prst="rect">
            <a:avLst/>
          </a:prstGeom>
          <a:noFill/>
        </p:spPr>
        <p:txBody>
          <a:bodyPr wrap="square" rtlCol="0">
            <a:spAutoFit/>
          </a:bodyPr>
          <a:lstStyle/>
          <a:p>
            <a:pPr algn="r"/>
            <a:r>
              <a:rPr lang="en-CA" sz="2200" dirty="0">
                <a:solidFill>
                  <a:schemeClr val="bg1"/>
                </a:solidFill>
              </a:rPr>
              <a:t>Promote </a:t>
            </a:r>
          </a:p>
          <a:p>
            <a:pPr algn="r"/>
            <a:r>
              <a:rPr lang="en-CA" sz="2200" dirty="0">
                <a:solidFill>
                  <a:schemeClr val="bg1"/>
                </a:solidFill>
              </a:rPr>
              <a:t>well-being</a:t>
            </a:r>
          </a:p>
        </p:txBody>
      </p:sp>
      <p:sp>
        <p:nvSpPr>
          <p:cNvPr id="45" name="TextBox 44">
            <a:extLst>
              <a:ext uri="{FF2B5EF4-FFF2-40B4-BE49-F238E27FC236}">
                <a16:creationId xmlns:a16="http://schemas.microsoft.com/office/drawing/2014/main" id="{93BC4408-B2E0-4D48-BE47-5EEA165A1759}"/>
              </a:ext>
            </a:extLst>
          </p:cNvPr>
          <p:cNvSpPr txBox="1"/>
          <p:nvPr/>
        </p:nvSpPr>
        <p:spPr>
          <a:xfrm>
            <a:off x="3851239" y="2819170"/>
            <a:ext cx="2235228" cy="769441"/>
          </a:xfrm>
          <a:prstGeom prst="rect">
            <a:avLst/>
          </a:prstGeom>
          <a:noFill/>
        </p:spPr>
        <p:txBody>
          <a:bodyPr wrap="square" rtlCol="0">
            <a:spAutoFit/>
          </a:bodyPr>
          <a:lstStyle/>
          <a:p>
            <a:pPr algn="ctr"/>
            <a:r>
              <a:rPr lang="en-CA" sz="2200" dirty="0">
                <a:solidFill>
                  <a:schemeClr val="bg1"/>
                </a:solidFill>
              </a:rPr>
              <a:t>Opportunities for skill growth</a:t>
            </a:r>
          </a:p>
        </p:txBody>
      </p:sp>
      <p:sp>
        <p:nvSpPr>
          <p:cNvPr id="46" name="TextBox 45">
            <a:extLst>
              <a:ext uri="{FF2B5EF4-FFF2-40B4-BE49-F238E27FC236}">
                <a16:creationId xmlns:a16="http://schemas.microsoft.com/office/drawing/2014/main" id="{F44B4871-C016-644D-BF7C-9030FC19AE69}"/>
              </a:ext>
            </a:extLst>
          </p:cNvPr>
          <p:cNvSpPr txBox="1"/>
          <p:nvPr/>
        </p:nvSpPr>
        <p:spPr>
          <a:xfrm>
            <a:off x="6422422" y="2841497"/>
            <a:ext cx="1844829" cy="769441"/>
          </a:xfrm>
          <a:prstGeom prst="rect">
            <a:avLst/>
          </a:prstGeom>
          <a:noFill/>
        </p:spPr>
        <p:txBody>
          <a:bodyPr wrap="square" rtlCol="0">
            <a:spAutoFit/>
          </a:bodyPr>
          <a:lstStyle/>
          <a:p>
            <a:pPr algn="ctr"/>
            <a:r>
              <a:rPr lang="en-CA" sz="2200" dirty="0">
                <a:solidFill>
                  <a:schemeClr val="bg1"/>
                </a:solidFill>
              </a:rPr>
              <a:t>Meaningful success</a:t>
            </a:r>
          </a:p>
        </p:txBody>
      </p:sp>
      <p:sp>
        <p:nvSpPr>
          <p:cNvPr id="47" name="TextBox 46">
            <a:extLst>
              <a:ext uri="{FF2B5EF4-FFF2-40B4-BE49-F238E27FC236}">
                <a16:creationId xmlns:a16="http://schemas.microsoft.com/office/drawing/2014/main" id="{2EE99757-07C9-5349-9DE6-8D88201C5219}"/>
              </a:ext>
            </a:extLst>
          </p:cNvPr>
          <p:cNvSpPr txBox="1"/>
          <p:nvPr/>
        </p:nvSpPr>
        <p:spPr>
          <a:xfrm>
            <a:off x="7976883" y="4524367"/>
            <a:ext cx="1838500" cy="769441"/>
          </a:xfrm>
          <a:prstGeom prst="rect">
            <a:avLst/>
          </a:prstGeom>
          <a:noFill/>
        </p:spPr>
        <p:txBody>
          <a:bodyPr wrap="square" rtlCol="0">
            <a:spAutoFit/>
          </a:bodyPr>
          <a:lstStyle/>
          <a:p>
            <a:r>
              <a:rPr lang="en-CA" sz="2200" dirty="0"/>
              <a:t>Optimize opportunity</a:t>
            </a:r>
          </a:p>
        </p:txBody>
      </p:sp>
      <p:sp>
        <p:nvSpPr>
          <p:cNvPr id="48" name="TextBox 47">
            <a:extLst>
              <a:ext uri="{FF2B5EF4-FFF2-40B4-BE49-F238E27FC236}">
                <a16:creationId xmlns:a16="http://schemas.microsoft.com/office/drawing/2014/main" id="{DBE29DCB-260A-EC41-9CD4-84714E62FDD3}"/>
              </a:ext>
            </a:extLst>
          </p:cNvPr>
          <p:cNvSpPr txBox="1"/>
          <p:nvPr/>
        </p:nvSpPr>
        <p:spPr>
          <a:xfrm>
            <a:off x="5109608" y="5162876"/>
            <a:ext cx="2235228" cy="830997"/>
          </a:xfrm>
          <a:prstGeom prst="rect">
            <a:avLst/>
          </a:prstGeom>
          <a:noFill/>
        </p:spPr>
        <p:txBody>
          <a:bodyPr wrap="square" rtlCol="0">
            <a:spAutoFit/>
          </a:bodyPr>
          <a:lstStyle/>
          <a:p>
            <a:pPr algn="ctr"/>
            <a:r>
              <a:rPr lang="en-CA" sz="2400" b="1" dirty="0">
                <a:solidFill>
                  <a:schemeClr val="bg1"/>
                </a:solidFill>
              </a:rPr>
              <a:t>Implement Interventions</a:t>
            </a:r>
          </a:p>
        </p:txBody>
      </p:sp>
      <p:sp>
        <p:nvSpPr>
          <p:cNvPr id="54" name="TextBox 53">
            <a:extLst>
              <a:ext uri="{FF2B5EF4-FFF2-40B4-BE49-F238E27FC236}">
                <a16:creationId xmlns:a16="http://schemas.microsoft.com/office/drawing/2014/main" id="{1BEF7EB0-B12E-294B-8ABA-1BB1E4E0240B}"/>
              </a:ext>
            </a:extLst>
          </p:cNvPr>
          <p:cNvSpPr txBox="1"/>
          <p:nvPr/>
        </p:nvSpPr>
        <p:spPr>
          <a:xfrm>
            <a:off x="1558248" y="1399284"/>
            <a:ext cx="9532886" cy="923330"/>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1800" dirty="0">
                <a:solidFill>
                  <a:srgbClr val="4B9847"/>
                </a:solidFill>
                <a:latin typeface="Minion Pro" panose="02040503050201020203" pitchFamily="18" charset="0"/>
              </a:rPr>
              <a:t>Researchers have shown that interventions can improve cognitive (self-regulation, memory, attention), academic (math, language, literacy), behavioural, and social skills in individuals with FASD. Caregiver programs and supports also show promise.</a:t>
            </a:r>
            <a:endParaRPr lang="en-US" sz="1800" dirty="0">
              <a:solidFill>
                <a:srgbClr val="4B9847"/>
              </a:solidFill>
              <a:latin typeface="Minion Pro" panose="02040503050201020203" pitchFamily="18" charset="0"/>
              <a:ea typeface="+mn-lt"/>
              <a:cs typeface="Calibri" panose="020F0502020204030204" pitchFamily="34" charset="0"/>
            </a:endParaRPr>
          </a:p>
        </p:txBody>
      </p:sp>
    </p:spTree>
    <p:extLst>
      <p:ext uri="{BB962C8B-B14F-4D97-AF65-F5344CB8AC3E}">
        <p14:creationId xmlns:p14="http://schemas.microsoft.com/office/powerpoint/2010/main" val="41073570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grpSp>
        <p:nvGrpSpPr>
          <p:cNvPr id="873" name="Google Shape;873;g3b0d7c0ee5b_0_3"/>
          <p:cNvGrpSpPr/>
          <p:nvPr/>
        </p:nvGrpSpPr>
        <p:grpSpPr>
          <a:xfrm>
            <a:off x="2781288" y="2484667"/>
            <a:ext cx="6888155" cy="4101790"/>
            <a:chOff x="3050299" y="2084821"/>
            <a:chExt cx="6091400" cy="3627335"/>
          </a:xfrm>
        </p:grpSpPr>
        <p:sp>
          <p:nvSpPr>
            <p:cNvPr id="874" name="Google Shape;874;g3b0d7c0ee5b_0_3"/>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rtl="0">
                <a:lnSpc>
                  <a:spcPct val="90000"/>
                </a:lnSpc>
                <a:spcBef>
                  <a:spcPts val="0"/>
                </a:spcBef>
                <a:spcAft>
                  <a:spcPts val="0"/>
                </a:spcAft>
                <a:buNone/>
              </a:pPr>
              <a:endParaRPr sz="3075">
                <a:solidFill>
                  <a:schemeClr val="lt1"/>
                </a:solidFill>
                <a:latin typeface="Calibri"/>
                <a:ea typeface="Calibri"/>
                <a:cs typeface="Calibri"/>
                <a:sym typeface="Calibri"/>
              </a:endParaRPr>
            </a:p>
          </p:txBody>
        </p:sp>
        <p:sp>
          <p:nvSpPr>
            <p:cNvPr id="875" name="Google Shape;875;g3b0d7c0ee5b_0_3"/>
            <p:cNvSpPr/>
            <p:nvPr/>
          </p:nvSpPr>
          <p:spPr>
            <a:xfrm rot="-9899985">
              <a:off x="3869501" y="4153754"/>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g3b0d7c0ee5b_0_3"/>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77" name="Google Shape;877;g3b0d7c0ee5b_0_3"/>
            <p:cNvSpPr/>
            <p:nvPr/>
          </p:nvSpPr>
          <p:spPr>
            <a:xfrm rot="-6899833">
              <a:off x="4750930" y="3103366"/>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g3b0d7c0ee5b_0_3"/>
            <p:cNvSpPr/>
            <p:nvPr/>
          </p:nvSpPr>
          <p:spPr>
            <a:xfrm>
              <a:off x="3996647" y="2084821"/>
              <a:ext cx="1978016"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79" name="Google Shape;879;g3b0d7c0ee5b_0_3"/>
            <p:cNvSpPr/>
            <p:nvPr/>
          </p:nvSpPr>
          <p:spPr>
            <a:xfrm rot="-3900167">
              <a:off x="6122103" y="3103234"/>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g3b0d7c0ee5b_0_3"/>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81" name="Google Shape;881;g3b0d7c0ee5b_0_3"/>
            <p:cNvSpPr/>
            <p:nvPr/>
          </p:nvSpPr>
          <p:spPr>
            <a:xfrm rot="-900015">
              <a:off x="7003540" y="4153738"/>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g3b0d7c0ee5b_0_3"/>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grpSp>
      <p:sp>
        <p:nvSpPr>
          <p:cNvPr id="883" name="Google Shape;883;g3b0d7c0ee5b_0_3"/>
          <p:cNvSpPr txBox="1"/>
          <p:nvPr/>
        </p:nvSpPr>
        <p:spPr>
          <a:xfrm>
            <a:off x="1558248" y="566081"/>
            <a:ext cx="42867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Interventions</a:t>
            </a:r>
            <a:endParaRPr/>
          </a:p>
        </p:txBody>
      </p:sp>
      <p:sp>
        <p:nvSpPr>
          <p:cNvPr id="884" name="Google Shape;884;g3b0d7c0ee5b_0_3"/>
          <p:cNvSpPr/>
          <p:nvPr/>
        </p:nvSpPr>
        <p:spPr>
          <a:xfrm rot="4499015">
            <a:off x="8475278" y="476348"/>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5" name="Google Shape;885;g3b0d7c0ee5b_0_3"/>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6" name="Google Shape;886;g3b0d7c0ee5b_0_3"/>
          <p:cNvSpPr/>
          <p:nvPr/>
        </p:nvSpPr>
        <p:spPr>
          <a:xfrm rot="-3503550">
            <a:off x="10808522" y="2682837"/>
            <a:ext cx="146538" cy="126314"/>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7" name="Google Shape;887;g3b0d7c0ee5b_0_3"/>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8" name="Google Shape;888;g3b0d7c0ee5b_0_3"/>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9" name="Google Shape;889;g3b0d7c0ee5b_0_3"/>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200">
                <a:solidFill>
                  <a:schemeClr val="lt1"/>
                </a:solidFill>
                <a:latin typeface="Calibri"/>
                <a:ea typeface="Calibri"/>
                <a:cs typeface="Calibri"/>
                <a:sym typeface="Calibri"/>
              </a:rPr>
              <a:t>Promote </a:t>
            </a:r>
            <a:endParaRPr/>
          </a:p>
          <a:p>
            <a:pPr marL="0" marR="0" lvl="0" indent="0" algn="r" rtl="0">
              <a:spcBef>
                <a:spcPts val="0"/>
              </a:spcBef>
              <a:spcAft>
                <a:spcPts val="0"/>
              </a:spcAft>
              <a:buNone/>
            </a:pPr>
            <a:r>
              <a:rPr lang="en-CA" sz="2200">
                <a:solidFill>
                  <a:schemeClr val="lt1"/>
                </a:solidFill>
                <a:latin typeface="Calibri"/>
                <a:ea typeface="Calibri"/>
                <a:cs typeface="Calibri"/>
                <a:sym typeface="Calibri"/>
              </a:rPr>
              <a:t>well-being</a:t>
            </a:r>
            <a:endParaRPr/>
          </a:p>
        </p:txBody>
      </p:sp>
      <p:sp>
        <p:nvSpPr>
          <p:cNvPr id="890" name="Google Shape;890;g3b0d7c0ee5b_0_3"/>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Opportunities for skill growth</a:t>
            </a:r>
            <a:endParaRPr/>
          </a:p>
        </p:txBody>
      </p:sp>
      <p:sp>
        <p:nvSpPr>
          <p:cNvPr id="891" name="Google Shape;891;g3b0d7c0ee5b_0_3"/>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Meaningful success</a:t>
            </a:r>
            <a:endParaRPr/>
          </a:p>
        </p:txBody>
      </p:sp>
      <p:sp>
        <p:nvSpPr>
          <p:cNvPr id="892" name="Google Shape;892;g3b0d7c0ee5b_0_3"/>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Optimize opportunity</a:t>
            </a:r>
            <a:endParaRPr/>
          </a:p>
        </p:txBody>
      </p:sp>
      <p:sp>
        <p:nvSpPr>
          <p:cNvPr id="893" name="Google Shape;893;g3b0d7c0ee5b_0_3"/>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Implement Interventions</a:t>
            </a:r>
            <a:endParaRPr/>
          </a:p>
        </p:txBody>
      </p:sp>
      <p:sp>
        <p:nvSpPr>
          <p:cNvPr id="894" name="Google Shape;894;g3b0d7c0ee5b_0_3"/>
          <p:cNvSpPr txBox="1"/>
          <p:nvPr/>
        </p:nvSpPr>
        <p:spPr>
          <a:xfrm>
            <a:off x="1558248" y="1399284"/>
            <a:ext cx="9532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1800">
                <a:solidFill>
                  <a:srgbClr val="4B9847"/>
                </a:solidFill>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sz="1800">
              <a:solidFill>
                <a:srgbClr val="4B9847"/>
              </a:solidFill>
              <a:latin typeface="EB Garamond"/>
              <a:ea typeface="EB Garamond"/>
              <a:cs typeface="EB Garamond"/>
              <a:sym typeface="EB Garamond"/>
            </a:endParaRPr>
          </a:p>
        </p:txBody>
      </p:sp>
      <p:pic>
        <p:nvPicPr>
          <p:cNvPr id="895" name="Google Shape;895;g3b0d7c0ee5b_0_3"/>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3">
            <a:extLst>
              <a:ext uri="{FF2B5EF4-FFF2-40B4-BE49-F238E27FC236}">
                <a16:creationId xmlns:a16="http://schemas.microsoft.com/office/drawing/2014/main" id="{EF39E5A4-D4EF-5142-961A-4D5BF5CC5048}"/>
              </a:ext>
            </a:extLst>
          </p:cNvPr>
          <p:cNvPicPr>
            <a:picLocks noChangeAspect="1"/>
          </p:cNvPicPr>
          <p:nvPr/>
        </p:nvPicPr>
        <p:blipFill>
          <a:blip r:embed="rId3"/>
          <a:srcRect/>
          <a:stretch/>
        </p:blipFill>
        <p:spPr>
          <a:xfrm>
            <a:off x="5480050" y="5253648"/>
            <a:ext cx="1214438" cy="1214438"/>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pic>
      <p:pic>
        <p:nvPicPr>
          <p:cNvPr id="48" name="Picture Placeholder 3">
            <a:extLst>
              <a:ext uri="{FF2B5EF4-FFF2-40B4-BE49-F238E27FC236}">
                <a16:creationId xmlns:a16="http://schemas.microsoft.com/office/drawing/2014/main" id="{BF9FC6D0-E58C-024A-9D89-072D244DEE7A}"/>
              </a:ext>
            </a:extLst>
          </p:cNvPr>
          <p:cNvPicPr>
            <a:picLocks noChangeAspect="1"/>
          </p:cNvPicPr>
          <p:nvPr/>
        </p:nvPicPr>
        <p:blipFill>
          <a:blip r:embed="rId4"/>
          <a:srcRect/>
          <a:stretch/>
        </p:blipFill>
        <p:spPr>
          <a:xfrm>
            <a:off x="5480050" y="3624140"/>
            <a:ext cx="1214438" cy="1214438"/>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pic>
      <p:pic>
        <p:nvPicPr>
          <p:cNvPr id="47" name="Picture Placeholder 3">
            <a:extLst>
              <a:ext uri="{FF2B5EF4-FFF2-40B4-BE49-F238E27FC236}">
                <a16:creationId xmlns:a16="http://schemas.microsoft.com/office/drawing/2014/main" id="{1D1EFE94-0FFB-5149-9819-D5B2714428E6}"/>
              </a:ext>
            </a:extLst>
          </p:cNvPr>
          <p:cNvPicPr>
            <a:picLocks noChangeAspect="1"/>
          </p:cNvPicPr>
          <p:nvPr/>
        </p:nvPicPr>
        <p:blipFill>
          <a:blip r:embed="rId5"/>
          <a:srcRect/>
          <a:stretch/>
        </p:blipFill>
        <p:spPr>
          <a:xfrm>
            <a:off x="5480050" y="2018079"/>
            <a:ext cx="1214438" cy="1214438"/>
          </a:xfrm>
          <a:custGeom>
            <a:avLst/>
            <a:gdLst>
              <a:gd name="connsiteX0" fmla="*/ 793162 w 1586324"/>
              <a:gd name="connsiteY0" fmla="*/ 0 h 1586324"/>
              <a:gd name="connsiteX1" fmla="*/ 1586324 w 1586324"/>
              <a:gd name="connsiteY1" fmla="*/ 793162 h 1586324"/>
              <a:gd name="connsiteX2" fmla="*/ 793162 w 1586324"/>
              <a:gd name="connsiteY2" fmla="*/ 1586324 h 1586324"/>
              <a:gd name="connsiteX3" fmla="*/ 0 w 1586324"/>
              <a:gd name="connsiteY3" fmla="*/ 793162 h 1586324"/>
              <a:gd name="connsiteX4" fmla="*/ 793162 w 1586324"/>
              <a:gd name="connsiteY4" fmla="*/ 0 h 1586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6324" h="1586324">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pattFill prst="pct25">
            <a:fgClr>
              <a:srgbClr val="FF0000"/>
            </a:fgClr>
            <a:bgClr>
              <a:schemeClr val="bg1"/>
            </a:bgClr>
          </a:pattFill>
        </p:spPr>
      </p:pic>
      <p:pic>
        <p:nvPicPr>
          <p:cNvPr id="4" name="Picture Placeholder 3" descr="A close up of wood&#10;&#10;Description automatically generated with low confidence">
            <a:extLst>
              <a:ext uri="{FF2B5EF4-FFF2-40B4-BE49-F238E27FC236}">
                <a16:creationId xmlns:a16="http://schemas.microsoft.com/office/drawing/2014/main" id="{52A45ED8-D9C7-F643-A821-E20DBEF956B3}"/>
              </a:ext>
            </a:extLst>
          </p:cNvPr>
          <p:cNvPicPr>
            <a:picLocks noGrp="1" noChangeAspect="1"/>
          </p:cNvPicPr>
          <p:nvPr>
            <p:ph type="pic" sz="quarter" idx="14"/>
          </p:nvPr>
        </p:nvPicPr>
        <p:blipFill>
          <a:blip r:embed="rId3"/>
          <a:srcRect/>
          <a:stretch>
            <a:fillRect/>
          </a:stretch>
        </p:blipFill>
        <p:spPr>
          <a:xfrm>
            <a:off x="5480050" y="365125"/>
            <a:ext cx="1214438" cy="1214438"/>
          </a:xfrm>
        </p:spPr>
      </p:pic>
      <p:sp>
        <p:nvSpPr>
          <p:cNvPr id="19" name="Oval 18">
            <a:extLst>
              <a:ext uri="{FF2B5EF4-FFF2-40B4-BE49-F238E27FC236}">
                <a16:creationId xmlns:a16="http://schemas.microsoft.com/office/drawing/2014/main" id="{A1981B5A-00FF-194C-8ABD-10CFF9060DF7}"/>
              </a:ext>
            </a:extLst>
          </p:cNvPr>
          <p:cNvSpPr/>
          <p:nvPr/>
        </p:nvSpPr>
        <p:spPr>
          <a:xfrm>
            <a:off x="6418474" y="881530"/>
            <a:ext cx="553555" cy="553555"/>
          </a:xfrm>
          <a:prstGeom prst="ellipse">
            <a:avLst/>
          </a:prstGeom>
          <a:solidFill>
            <a:srgbClr val="FE721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01</a:t>
            </a:r>
          </a:p>
        </p:txBody>
      </p:sp>
      <p:sp>
        <p:nvSpPr>
          <p:cNvPr id="27" name="Triangle 26">
            <a:extLst>
              <a:ext uri="{FF2B5EF4-FFF2-40B4-BE49-F238E27FC236}">
                <a16:creationId xmlns:a16="http://schemas.microsoft.com/office/drawing/2014/main" id="{EEE38001-1150-AB45-AA77-D43B00AEDB20}"/>
              </a:ext>
            </a:extLst>
          </p:cNvPr>
          <p:cNvSpPr/>
          <p:nvPr/>
        </p:nvSpPr>
        <p:spPr>
          <a:xfrm rot="4500000">
            <a:off x="2570266" y="4256225"/>
            <a:ext cx="208353" cy="17961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angle 27">
            <a:extLst>
              <a:ext uri="{FF2B5EF4-FFF2-40B4-BE49-F238E27FC236}">
                <a16:creationId xmlns:a16="http://schemas.microsoft.com/office/drawing/2014/main" id="{583F4158-825A-D647-9D32-6D6DA99744BF}"/>
              </a:ext>
            </a:extLst>
          </p:cNvPr>
          <p:cNvSpPr/>
          <p:nvPr/>
        </p:nvSpPr>
        <p:spPr>
          <a:xfrm rot="2700000">
            <a:off x="3389004" y="508262"/>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D3BE47D9-7CA6-B14D-BDEF-75505DE8A218}"/>
              </a:ext>
            </a:extLst>
          </p:cNvPr>
          <p:cNvSpPr/>
          <p:nvPr/>
        </p:nvSpPr>
        <p:spPr>
          <a:xfrm rot="1813063">
            <a:off x="872654" y="5801528"/>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38794C9-24A2-F846-807C-5490D3689191}"/>
              </a:ext>
            </a:extLst>
          </p:cNvPr>
          <p:cNvSpPr txBox="1"/>
          <p:nvPr/>
        </p:nvSpPr>
        <p:spPr>
          <a:xfrm>
            <a:off x="940282" y="1758676"/>
            <a:ext cx="4286847"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Principles of Practice</a:t>
            </a:r>
          </a:p>
        </p:txBody>
      </p:sp>
      <p:sp>
        <p:nvSpPr>
          <p:cNvPr id="24" name="TextBox 23">
            <a:extLst>
              <a:ext uri="{FF2B5EF4-FFF2-40B4-BE49-F238E27FC236}">
                <a16:creationId xmlns:a16="http://schemas.microsoft.com/office/drawing/2014/main" id="{B2B2D2B1-4BAA-AA4F-B5A5-8F1E7F595220}"/>
              </a:ext>
            </a:extLst>
          </p:cNvPr>
          <p:cNvSpPr txBox="1"/>
          <p:nvPr/>
        </p:nvSpPr>
        <p:spPr>
          <a:xfrm>
            <a:off x="7402429" y="556555"/>
            <a:ext cx="4162367" cy="646331"/>
          </a:xfrm>
          <a:prstGeom prst="rect">
            <a:avLst/>
          </a:prstGeom>
          <a:noFill/>
        </p:spPr>
        <p:txBody>
          <a:bodyPr wrap="square" rtlCol="0">
            <a:spAutoFit/>
          </a:bodyPr>
          <a:lstStyle/>
          <a:p>
            <a:r>
              <a:rPr lang="en-US" sz="3600" b="1" dirty="0">
                <a:solidFill>
                  <a:srgbClr val="FE721F"/>
                </a:solidFill>
                <a:latin typeface="Minion Pro" panose="02040503050201020203" pitchFamily="18" charset="0"/>
                <a:cs typeface="Calibri" panose="020F0502020204030204" pitchFamily="34" charset="0"/>
              </a:rPr>
              <a:t>Consistency</a:t>
            </a:r>
          </a:p>
        </p:txBody>
      </p:sp>
      <p:sp>
        <p:nvSpPr>
          <p:cNvPr id="26" name="Oval 25">
            <a:extLst>
              <a:ext uri="{FF2B5EF4-FFF2-40B4-BE49-F238E27FC236}">
                <a16:creationId xmlns:a16="http://schemas.microsoft.com/office/drawing/2014/main" id="{4B3A3409-9EC4-E848-9A83-38943E6EA69A}"/>
              </a:ext>
            </a:extLst>
          </p:cNvPr>
          <p:cNvSpPr/>
          <p:nvPr/>
        </p:nvSpPr>
        <p:spPr>
          <a:xfrm>
            <a:off x="6418474" y="2509916"/>
            <a:ext cx="553555" cy="553555"/>
          </a:xfrm>
          <a:prstGeom prst="ellipse">
            <a:avLst/>
          </a:prstGeom>
          <a:solidFill>
            <a:srgbClr val="364DA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02</a:t>
            </a:r>
          </a:p>
        </p:txBody>
      </p:sp>
      <p:sp>
        <p:nvSpPr>
          <p:cNvPr id="30" name="TextBox 29">
            <a:extLst>
              <a:ext uri="{FF2B5EF4-FFF2-40B4-BE49-F238E27FC236}">
                <a16:creationId xmlns:a16="http://schemas.microsoft.com/office/drawing/2014/main" id="{CEFA07E3-FBD1-4E45-903E-B7F76E8D6952}"/>
              </a:ext>
            </a:extLst>
          </p:cNvPr>
          <p:cNvSpPr txBox="1"/>
          <p:nvPr/>
        </p:nvSpPr>
        <p:spPr>
          <a:xfrm>
            <a:off x="7402429" y="2208387"/>
            <a:ext cx="4614011" cy="1015663"/>
          </a:xfrm>
          <a:prstGeom prst="rect">
            <a:avLst/>
          </a:prstGeom>
          <a:noFill/>
        </p:spPr>
        <p:txBody>
          <a:bodyPr wrap="square" rtlCol="0">
            <a:spAutoFit/>
          </a:bodyPr>
          <a:lstStyle/>
          <a:p>
            <a:r>
              <a:rPr lang="en-US" sz="3600" b="1" dirty="0">
                <a:solidFill>
                  <a:srgbClr val="364DA1"/>
                </a:solidFill>
                <a:latin typeface="Minion Pro" panose="02040503050201020203" pitchFamily="18" charset="0"/>
                <a:cs typeface="Calibri" panose="020F0502020204030204" pitchFamily="34" charset="0"/>
              </a:rPr>
              <a:t>Collaboration</a:t>
            </a:r>
          </a:p>
          <a:p>
            <a:endParaRPr lang="en-US" sz="2400" dirty="0">
              <a:solidFill>
                <a:schemeClr val="tx1">
                  <a:lumMod val="65000"/>
                  <a:lumOff val="35000"/>
                </a:schemeClr>
              </a:solidFill>
              <a:latin typeface="Calibri" panose="020F0502020204030204" pitchFamily="34" charset="0"/>
              <a:cs typeface="Calibri" panose="020F0502020204030204" pitchFamily="34" charset="0"/>
            </a:endParaRPr>
          </a:p>
        </p:txBody>
      </p:sp>
      <p:sp>
        <p:nvSpPr>
          <p:cNvPr id="35" name="Oval 34">
            <a:extLst>
              <a:ext uri="{FF2B5EF4-FFF2-40B4-BE49-F238E27FC236}">
                <a16:creationId xmlns:a16="http://schemas.microsoft.com/office/drawing/2014/main" id="{213ABAE0-5853-F340-9F4D-6106579B1E04}"/>
              </a:ext>
            </a:extLst>
          </p:cNvPr>
          <p:cNvSpPr/>
          <p:nvPr/>
        </p:nvSpPr>
        <p:spPr>
          <a:xfrm>
            <a:off x="6418474" y="4151147"/>
            <a:ext cx="553555" cy="553555"/>
          </a:xfrm>
          <a:prstGeom prst="ellipse">
            <a:avLst/>
          </a:prstGeom>
          <a:solidFill>
            <a:srgbClr val="4B984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03</a:t>
            </a:r>
          </a:p>
        </p:txBody>
      </p:sp>
      <p:sp>
        <p:nvSpPr>
          <p:cNvPr id="36" name="TextBox 35">
            <a:extLst>
              <a:ext uri="{FF2B5EF4-FFF2-40B4-BE49-F238E27FC236}">
                <a16:creationId xmlns:a16="http://schemas.microsoft.com/office/drawing/2014/main" id="{5CEC1AA0-572F-5842-B0CE-AE63C7B5E3A9}"/>
              </a:ext>
            </a:extLst>
          </p:cNvPr>
          <p:cNvSpPr txBox="1"/>
          <p:nvPr/>
        </p:nvSpPr>
        <p:spPr>
          <a:xfrm>
            <a:off x="7402429" y="3826172"/>
            <a:ext cx="4162367" cy="646331"/>
          </a:xfrm>
          <a:prstGeom prst="rect">
            <a:avLst/>
          </a:prstGeom>
          <a:noFill/>
        </p:spPr>
        <p:txBody>
          <a:bodyPr wrap="square" rtlCol="0">
            <a:spAutoFit/>
          </a:bodyPr>
          <a:lstStyle/>
          <a:p>
            <a:r>
              <a:rPr lang="en-US" sz="3600" b="1" dirty="0">
                <a:solidFill>
                  <a:srgbClr val="4B9847"/>
                </a:solidFill>
                <a:latin typeface="Minion Pro" panose="02040503050201020203" pitchFamily="18" charset="0"/>
                <a:cs typeface="Calibri" panose="020F0502020204030204" pitchFamily="34" charset="0"/>
              </a:rPr>
              <a:t>Responsiveness</a:t>
            </a:r>
          </a:p>
        </p:txBody>
      </p:sp>
      <p:sp>
        <p:nvSpPr>
          <p:cNvPr id="38" name="Oval 37">
            <a:extLst>
              <a:ext uri="{FF2B5EF4-FFF2-40B4-BE49-F238E27FC236}">
                <a16:creationId xmlns:a16="http://schemas.microsoft.com/office/drawing/2014/main" id="{8F721763-7DE5-5549-80EC-2CD3261DB0EF}"/>
              </a:ext>
            </a:extLst>
          </p:cNvPr>
          <p:cNvSpPr/>
          <p:nvPr/>
        </p:nvSpPr>
        <p:spPr>
          <a:xfrm>
            <a:off x="6418474" y="5768932"/>
            <a:ext cx="553555" cy="553555"/>
          </a:xfrm>
          <a:prstGeom prst="ellipse">
            <a:avLst/>
          </a:prstGeom>
          <a:solidFill>
            <a:srgbClr val="FE721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Poppins Medium" pitchFamily="2" charset="77"/>
                <a:cs typeface="Poppins Medium" pitchFamily="2" charset="77"/>
              </a:rPr>
              <a:t>04</a:t>
            </a:r>
          </a:p>
        </p:txBody>
      </p:sp>
      <p:sp>
        <p:nvSpPr>
          <p:cNvPr id="39" name="TextBox 38">
            <a:extLst>
              <a:ext uri="{FF2B5EF4-FFF2-40B4-BE49-F238E27FC236}">
                <a16:creationId xmlns:a16="http://schemas.microsoft.com/office/drawing/2014/main" id="{3703DD0F-7E12-6540-8A56-8C6E98257D74}"/>
              </a:ext>
            </a:extLst>
          </p:cNvPr>
          <p:cNvSpPr txBox="1"/>
          <p:nvPr/>
        </p:nvSpPr>
        <p:spPr>
          <a:xfrm>
            <a:off x="7402429" y="5443957"/>
            <a:ext cx="4162367" cy="646331"/>
          </a:xfrm>
          <a:prstGeom prst="rect">
            <a:avLst/>
          </a:prstGeom>
          <a:noFill/>
        </p:spPr>
        <p:txBody>
          <a:bodyPr wrap="square" rtlCol="0">
            <a:spAutoFit/>
          </a:bodyPr>
          <a:lstStyle/>
          <a:p>
            <a:r>
              <a:rPr lang="en-US" sz="3600" b="1" dirty="0">
                <a:solidFill>
                  <a:srgbClr val="FE721F"/>
                </a:solidFill>
                <a:latin typeface="Minion Pro" panose="02040503050201020203" pitchFamily="18" charset="0"/>
                <a:cs typeface="Calibri" panose="020F0502020204030204" pitchFamily="34" charset="0"/>
              </a:rPr>
              <a:t>Proactivity</a:t>
            </a:r>
          </a:p>
        </p:txBody>
      </p:sp>
    </p:spTree>
    <p:extLst>
      <p:ext uri="{BB962C8B-B14F-4D97-AF65-F5344CB8AC3E}">
        <p14:creationId xmlns:p14="http://schemas.microsoft.com/office/powerpoint/2010/main" val="1992256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1000"/>
                                        <p:tgtEl>
                                          <p:spTgt spid="4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1000"/>
                                        <p:tgtEl>
                                          <p:spTgt spid="48"/>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8F4C3F9F-FA1E-FD44-808F-B0DE21718497}"/>
              </a:ext>
            </a:extLst>
          </p:cNvPr>
          <p:cNvSpPr/>
          <p:nvPr/>
        </p:nvSpPr>
        <p:spPr>
          <a:xfrm>
            <a:off x="1" y="2336800"/>
            <a:ext cx="4648199" cy="45042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B2E8F06-204F-2E46-95CA-ED9E373643B9}"/>
              </a:ext>
            </a:extLst>
          </p:cNvPr>
          <p:cNvSpPr/>
          <p:nvPr/>
        </p:nvSpPr>
        <p:spPr>
          <a:xfrm>
            <a:off x="1016000" y="685801"/>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9E1FC8A-5C16-6F44-890D-F23D16679136}"/>
              </a:ext>
            </a:extLst>
          </p:cNvPr>
          <p:cNvSpPr/>
          <p:nvPr/>
        </p:nvSpPr>
        <p:spPr>
          <a:xfrm>
            <a:off x="9777217" y="6321913"/>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536658-5D60-DD4B-BA48-54D8A6907F66}"/>
              </a:ext>
            </a:extLst>
          </p:cNvPr>
          <p:cNvSpPr/>
          <p:nvPr/>
        </p:nvSpPr>
        <p:spPr>
          <a:xfrm>
            <a:off x="5717540" y="474385"/>
            <a:ext cx="45719" cy="440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93B497A-F714-4D46-AC68-0993E3719798}"/>
              </a:ext>
            </a:extLst>
          </p:cNvPr>
          <p:cNvSpPr/>
          <p:nvPr/>
        </p:nvSpPr>
        <p:spPr>
          <a:xfrm>
            <a:off x="5566743" y="6424083"/>
            <a:ext cx="45719" cy="62653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B80793D-5F2B-8242-BD01-82AC9FD25663}"/>
              </a:ext>
            </a:extLst>
          </p:cNvPr>
          <p:cNvSpPr txBox="1"/>
          <p:nvPr/>
        </p:nvSpPr>
        <p:spPr>
          <a:xfrm>
            <a:off x="1065729" y="482784"/>
            <a:ext cx="10064551" cy="1754326"/>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Understanding Underlying Causes of </a:t>
            </a:r>
            <a:r>
              <a:rPr lang="en-US" sz="5400" dirty="0" err="1">
                <a:solidFill>
                  <a:srgbClr val="3C9DB8"/>
                </a:solidFill>
                <a:latin typeface="Minion Pro" panose="02040503050201020203" pitchFamily="18" charset="0"/>
              </a:rPr>
              <a:t>Behaviour</a:t>
            </a:r>
            <a:endParaRPr lang="en-US" sz="5400" dirty="0">
              <a:solidFill>
                <a:srgbClr val="3C9DB8"/>
              </a:solidFill>
              <a:latin typeface="Minion Pro" panose="02040503050201020203" pitchFamily="18" charset="0"/>
            </a:endParaRPr>
          </a:p>
        </p:txBody>
      </p:sp>
      <p:sp>
        <p:nvSpPr>
          <p:cNvPr id="2" name="Rectangle 1">
            <a:extLst>
              <a:ext uri="{FF2B5EF4-FFF2-40B4-BE49-F238E27FC236}">
                <a16:creationId xmlns:a16="http://schemas.microsoft.com/office/drawing/2014/main" id="{53E2996B-4027-504E-AA3D-2695ACFE4C2D}"/>
              </a:ext>
            </a:extLst>
          </p:cNvPr>
          <p:cNvSpPr/>
          <p:nvPr/>
        </p:nvSpPr>
        <p:spPr>
          <a:xfrm>
            <a:off x="-262890" y="3022642"/>
            <a:ext cx="5173979" cy="865173"/>
          </a:xfrm>
          <a:prstGeom prst="rect">
            <a:avLst/>
          </a:prstGeom>
        </p:spPr>
        <p:txBody>
          <a:bodyPr wrap="square">
            <a:spAutoFit/>
          </a:bodyPr>
          <a:lstStyle/>
          <a:p>
            <a:pPr algn="ctr">
              <a:lnSpc>
                <a:spcPct val="107000"/>
              </a:lnSpc>
              <a:spcAft>
                <a:spcPts val="800"/>
              </a:spcAft>
            </a:pPr>
            <a:r>
              <a:rPr lang="en-CA" sz="2400" dirty="0">
                <a:latin typeface="Calibri" panose="020F0502020204030204" pitchFamily="34" charset="0"/>
                <a:ea typeface="Calibri" panose="020F0502020204030204" pitchFamily="34" charset="0"/>
                <a:cs typeface="Calibri" panose="020F0502020204030204" pitchFamily="34" charset="0"/>
              </a:rPr>
              <a:t>It is important to remember that </a:t>
            </a:r>
            <a:r>
              <a:rPr lang="en-CA" sz="2400" b="1" dirty="0">
                <a:latin typeface="Calibri" panose="020F0502020204030204" pitchFamily="34" charset="0"/>
                <a:ea typeface="Calibri" panose="020F0502020204030204" pitchFamily="34" charset="0"/>
                <a:cs typeface="Calibri" panose="020F0502020204030204" pitchFamily="34" charset="0"/>
              </a:rPr>
              <a:t>all behaviour is functional</a:t>
            </a:r>
            <a:r>
              <a:rPr lang="en-CA" sz="2400" dirty="0">
                <a:latin typeface="Calibri" panose="020F0502020204030204" pitchFamily="34" charset="0"/>
                <a:ea typeface="Calibri" panose="020F0502020204030204" pitchFamily="34" charset="0"/>
                <a:cs typeface="Calibri" panose="020F0502020204030204" pitchFamily="34" charset="0"/>
              </a:rPr>
              <a:t>.</a:t>
            </a:r>
          </a:p>
        </p:txBody>
      </p:sp>
      <p:grpSp>
        <p:nvGrpSpPr>
          <p:cNvPr id="7" name="Google Shape;461;p23">
            <a:extLst>
              <a:ext uri="{FF2B5EF4-FFF2-40B4-BE49-F238E27FC236}">
                <a16:creationId xmlns:a16="http://schemas.microsoft.com/office/drawing/2014/main" id="{C74EF4A3-B76E-EEF8-4C11-2027DE0277E2}"/>
              </a:ext>
            </a:extLst>
          </p:cNvPr>
          <p:cNvGrpSpPr/>
          <p:nvPr/>
        </p:nvGrpSpPr>
        <p:grpSpPr>
          <a:xfrm>
            <a:off x="7691215" y="3707016"/>
            <a:ext cx="702097" cy="702097"/>
            <a:chOff x="0" y="0"/>
            <a:chExt cx="812800" cy="812800"/>
          </a:xfrm>
        </p:grpSpPr>
        <p:sp>
          <p:nvSpPr>
            <p:cNvPr id="8" name="Google Shape;462;p23">
              <a:extLst>
                <a:ext uri="{FF2B5EF4-FFF2-40B4-BE49-F238E27FC236}">
                  <a16:creationId xmlns:a16="http://schemas.microsoft.com/office/drawing/2014/main" id="{8A6D2E90-9DEB-FA34-9E22-D0DAD7FEB4A5}"/>
                </a:ext>
              </a:extLst>
            </p:cNvPr>
            <p:cNvSpPr/>
            <p:nvPr/>
          </p:nvSpPr>
          <p:spPr>
            <a:xfrm>
              <a:off x="0" y="0"/>
              <a:ext cx="812800" cy="812800"/>
            </a:xfrm>
            <a:custGeom>
              <a:avLst/>
              <a:gdLst/>
              <a:ahLst/>
              <a:cxnLst/>
              <a:rect l="l" t="t" r="r" b="b"/>
              <a:pathLst>
                <a:path w="812800" h="812800" extrusionOk="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DBA43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33" b="0" i="0" u="none" strike="noStrike" cap="none">
                <a:solidFill>
                  <a:srgbClr val="000000"/>
                </a:solidFill>
                <a:latin typeface="Arial"/>
                <a:ea typeface="Arial"/>
                <a:cs typeface="Arial"/>
                <a:sym typeface="Arial"/>
              </a:endParaRPr>
            </a:p>
          </p:txBody>
        </p:sp>
        <p:sp>
          <p:nvSpPr>
            <p:cNvPr id="9" name="Google Shape;463;p23">
              <a:extLst>
                <a:ext uri="{FF2B5EF4-FFF2-40B4-BE49-F238E27FC236}">
                  <a16:creationId xmlns:a16="http://schemas.microsoft.com/office/drawing/2014/main" id="{755A7233-EC0F-820C-158A-8F04BB54CD8E}"/>
                </a:ext>
              </a:extLst>
            </p:cNvPr>
            <p:cNvSpPr txBox="1"/>
            <p:nvPr/>
          </p:nvSpPr>
          <p:spPr>
            <a:xfrm>
              <a:off x="0" y="174625"/>
              <a:ext cx="711200" cy="434975"/>
            </a:xfrm>
            <a:prstGeom prst="rect">
              <a:avLst/>
            </a:prstGeom>
            <a:noFill/>
            <a:ln>
              <a:noFill/>
            </a:ln>
          </p:spPr>
          <p:txBody>
            <a:bodyPr spcFirstLastPara="1" wrap="square" lIns="33850" tIns="33850" rIns="33850" bIns="33850" anchor="ctr" anchorCtr="0">
              <a:noAutofit/>
            </a:bodyPr>
            <a:lstStyle/>
            <a:p>
              <a:pPr marL="0" marR="0" lvl="0" indent="0" algn="ctr" rtl="0">
                <a:lnSpc>
                  <a:spcPct val="160021"/>
                </a:lnSpc>
                <a:spcBef>
                  <a:spcPts val="0"/>
                </a:spcBef>
                <a:spcAft>
                  <a:spcPts val="0"/>
                </a:spcAft>
                <a:buNone/>
              </a:pPr>
              <a:endParaRPr sz="933" b="0" i="0" u="none" strike="noStrike" cap="none">
                <a:solidFill>
                  <a:srgbClr val="000000"/>
                </a:solidFill>
                <a:latin typeface="Arial"/>
                <a:ea typeface="Arial"/>
                <a:cs typeface="Arial"/>
                <a:sym typeface="Arial"/>
              </a:endParaRPr>
            </a:p>
          </p:txBody>
        </p:sp>
      </p:grpSp>
      <p:sp>
        <p:nvSpPr>
          <p:cNvPr id="10" name="Google Shape;464;p23">
            <a:extLst>
              <a:ext uri="{FF2B5EF4-FFF2-40B4-BE49-F238E27FC236}">
                <a16:creationId xmlns:a16="http://schemas.microsoft.com/office/drawing/2014/main" id="{C5ECA4E3-4C62-507B-64CC-ED3194B28EE1}"/>
              </a:ext>
            </a:extLst>
          </p:cNvPr>
          <p:cNvSpPr/>
          <p:nvPr/>
        </p:nvSpPr>
        <p:spPr>
          <a:xfrm>
            <a:off x="5585227" y="1476385"/>
            <a:ext cx="2106000" cy="19590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400" dirty="0">
                <a:solidFill>
                  <a:schemeClr val="accent6"/>
                </a:solidFill>
              </a:rPr>
              <a:t>Utility of Behaviour</a:t>
            </a:r>
            <a:endParaRPr sz="2400" dirty="0">
              <a:solidFill>
                <a:schemeClr val="accent6"/>
              </a:solidFill>
            </a:endParaRPr>
          </a:p>
        </p:txBody>
      </p:sp>
      <p:sp>
        <p:nvSpPr>
          <p:cNvPr id="12" name="Google Shape;465;p23">
            <a:extLst>
              <a:ext uri="{FF2B5EF4-FFF2-40B4-BE49-F238E27FC236}">
                <a16:creationId xmlns:a16="http://schemas.microsoft.com/office/drawing/2014/main" id="{8E420D66-D43D-9A2F-586B-0A8ACE8D1257}"/>
              </a:ext>
            </a:extLst>
          </p:cNvPr>
          <p:cNvSpPr/>
          <p:nvPr/>
        </p:nvSpPr>
        <p:spPr>
          <a:xfrm>
            <a:off x="5585227" y="4447679"/>
            <a:ext cx="2106000" cy="19590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400" dirty="0"/>
              <a:t>Intent of Behaviour</a:t>
            </a:r>
            <a:endParaRPr sz="2400" dirty="0"/>
          </a:p>
        </p:txBody>
      </p:sp>
      <p:sp>
        <p:nvSpPr>
          <p:cNvPr id="15" name="Google Shape;466;p23">
            <a:extLst>
              <a:ext uri="{FF2B5EF4-FFF2-40B4-BE49-F238E27FC236}">
                <a16:creationId xmlns:a16="http://schemas.microsoft.com/office/drawing/2014/main" id="{7660640F-AA97-366A-F7D7-05699D1A87D4}"/>
              </a:ext>
            </a:extLst>
          </p:cNvPr>
          <p:cNvSpPr/>
          <p:nvPr/>
        </p:nvSpPr>
        <p:spPr>
          <a:xfrm>
            <a:off x="8613104" y="2494154"/>
            <a:ext cx="3116400" cy="3127800"/>
          </a:xfrm>
          <a:prstGeom prst="ellipse">
            <a:avLst/>
          </a:prstGeom>
          <a:noFill/>
          <a:ln w="114300" cap="flat" cmpd="sng">
            <a:solidFill>
              <a:srgbClr val="D9328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400" dirty="0"/>
              <a:t>Observed Behaviour</a:t>
            </a:r>
            <a:endParaRPr sz="2400" dirty="0"/>
          </a:p>
        </p:txBody>
      </p:sp>
      <p:sp>
        <p:nvSpPr>
          <p:cNvPr id="25" name="Google Shape;467;p23">
            <a:extLst>
              <a:ext uri="{FF2B5EF4-FFF2-40B4-BE49-F238E27FC236}">
                <a16:creationId xmlns:a16="http://schemas.microsoft.com/office/drawing/2014/main" id="{606F7157-350F-A630-8F2F-CB4861263434}"/>
              </a:ext>
            </a:extLst>
          </p:cNvPr>
          <p:cNvSpPr/>
          <p:nvPr/>
        </p:nvSpPr>
        <p:spPr>
          <a:xfrm>
            <a:off x="6161227" y="3572091"/>
            <a:ext cx="954000" cy="810000"/>
          </a:xfrm>
          <a:prstGeom prst="mathPlus">
            <a:avLst>
              <a:gd name="adj1" fmla="val 23520"/>
            </a:avLst>
          </a:prstGeom>
          <a:solidFill>
            <a:srgbClr val="DBA43B"/>
          </a:solidFill>
          <a:ln w="9525" cap="flat" cmpd="sng">
            <a:solidFill>
              <a:srgbClr val="DBA43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16537739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11652586" y="206451"/>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BFBD856-44A9-5D4D-A99E-6551934B70EE}"/>
              </a:ext>
            </a:extLst>
          </p:cNvPr>
          <p:cNvSpPr txBox="1"/>
          <p:nvPr/>
        </p:nvSpPr>
        <p:spPr>
          <a:xfrm>
            <a:off x="815082" y="212829"/>
            <a:ext cx="3403296"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The Shift</a:t>
            </a:r>
          </a:p>
        </p:txBody>
      </p:sp>
      <p:sp>
        <p:nvSpPr>
          <p:cNvPr id="68" name="Triangle 67">
            <a:extLst>
              <a:ext uri="{FF2B5EF4-FFF2-40B4-BE49-F238E27FC236}">
                <a16:creationId xmlns:a16="http://schemas.microsoft.com/office/drawing/2014/main" id="{432D3CBB-CAF8-9A45-A33C-FF2AE3F5A6F1}"/>
              </a:ext>
            </a:extLst>
          </p:cNvPr>
          <p:cNvSpPr/>
          <p:nvPr/>
        </p:nvSpPr>
        <p:spPr>
          <a:xfrm rot="2700000">
            <a:off x="11750277" y="860663"/>
            <a:ext cx="112039" cy="96586"/>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D298FBC-3DC5-F641-9B73-EB1BA3F8B5C6}"/>
              </a:ext>
            </a:extLst>
          </p:cNvPr>
          <p:cNvSpPr txBox="1"/>
          <p:nvPr/>
        </p:nvSpPr>
        <p:spPr>
          <a:xfrm>
            <a:off x="1003604" y="1767431"/>
            <a:ext cx="3844462" cy="4708981"/>
          </a:xfrm>
          <a:prstGeom prst="rect">
            <a:avLst/>
          </a:prstGeom>
          <a:noFill/>
        </p:spPr>
        <p:txBody>
          <a:bodyPr wrap="square" rtlCol="0">
            <a:spAutoFit/>
          </a:bodyPr>
          <a:lstStyle/>
          <a:p>
            <a:r>
              <a:rPr lang="en-CA" sz="2000" dirty="0"/>
              <a:t>Bad</a:t>
            </a:r>
          </a:p>
          <a:p>
            <a:r>
              <a:rPr lang="en-CA" sz="2000" dirty="0"/>
              <a:t>Lazy</a:t>
            </a:r>
          </a:p>
          <a:p>
            <a:r>
              <a:rPr lang="en-CA" sz="2000" dirty="0"/>
              <a:t>Lies</a:t>
            </a:r>
          </a:p>
          <a:p>
            <a:r>
              <a:rPr lang="en-CA" sz="2000" dirty="0"/>
              <a:t>Doesn’t Try</a:t>
            </a:r>
          </a:p>
          <a:p>
            <a:r>
              <a:rPr lang="en-CA" sz="2000" dirty="0"/>
              <a:t>Mean</a:t>
            </a:r>
          </a:p>
          <a:p>
            <a:r>
              <a:rPr lang="en-CA" sz="2000" dirty="0"/>
              <a:t>Doesn’t Care, Shut Down</a:t>
            </a:r>
          </a:p>
          <a:p>
            <a:r>
              <a:rPr lang="en-CA" sz="2000" dirty="0"/>
              <a:t>Refuses to Sit Still</a:t>
            </a:r>
          </a:p>
          <a:p>
            <a:r>
              <a:rPr lang="en-CA" sz="2000" dirty="0"/>
              <a:t>Fussy, Demanding</a:t>
            </a:r>
          </a:p>
          <a:p>
            <a:r>
              <a:rPr lang="en-CA" sz="2000" dirty="0"/>
              <a:t>Resisting</a:t>
            </a:r>
          </a:p>
          <a:p>
            <a:r>
              <a:rPr lang="en-CA" sz="2000" dirty="0"/>
              <a:t>Trying to Make Me Mad</a:t>
            </a:r>
          </a:p>
          <a:p>
            <a:r>
              <a:rPr lang="en-CA" sz="2000" dirty="0"/>
              <a:t>Trying to Get Attention</a:t>
            </a:r>
          </a:p>
          <a:p>
            <a:r>
              <a:rPr lang="en-CA" sz="2000" dirty="0"/>
              <a:t>Acting Younger</a:t>
            </a:r>
          </a:p>
          <a:p>
            <a:r>
              <a:rPr lang="en-CA" sz="2000" dirty="0"/>
              <a:t>Thief</a:t>
            </a:r>
          </a:p>
          <a:p>
            <a:r>
              <a:rPr lang="en-CA" sz="2000" dirty="0"/>
              <a:t>Inappropriate</a:t>
            </a:r>
          </a:p>
          <a:p>
            <a:r>
              <a:rPr lang="en-CA" sz="2000" dirty="0"/>
              <a:t>Not Trying to Get to the Obvious</a:t>
            </a:r>
          </a:p>
        </p:txBody>
      </p:sp>
      <p:sp>
        <p:nvSpPr>
          <p:cNvPr id="32" name="Rectangle 31">
            <a:extLst>
              <a:ext uri="{FF2B5EF4-FFF2-40B4-BE49-F238E27FC236}">
                <a16:creationId xmlns:a16="http://schemas.microsoft.com/office/drawing/2014/main" id="{1DC8C484-4A99-A643-BA73-594CC8B72F7B}"/>
              </a:ext>
            </a:extLst>
          </p:cNvPr>
          <p:cNvSpPr/>
          <p:nvPr/>
        </p:nvSpPr>
        <p:spPr>
          <a:xfrm>
            <a:off x="639602" y="1122691"/>
            <a:ext cx="4572465" cy="523220"/>
          </a:xfrm>
          <a:prstGeom prst="rect">
            <a:avLst/>
          </a:prstGeom>
        </p:spPr>
        <p:txBody>
          <a:bodyPr wrap="square">
            <a:spAutoFit/>
          </a:bodyPr>
          <a:lstStyle/>
          <a:p>
            <a:r>
              <a:rPr lang="en-CA" sz="2800" i="1" dirty="0">
                <a:solidFill>
                  <a:srgbClr val="D9328B"/>
                </a:solidFill>
                <a:latin typeface="Minion Pro" panose="02040503050201020203" pitchFamily="18" charset="0"/>
              </a:rPr>
              <a:t>From seeing an individual as:</a:t>
            </a:r>
            <a:endParaRPr lang="en-CA" sz="2800" i="1" dirty="0">
              <a:solidFill>
                <a:srgbClr val="D9328B"/>
              </a:solidFill>
              <a:latin typeface="Minion Pro" panose="02040503050201020203" pitchFamily="18" charset="0"/>
              <a:cs typeface="Calibri"/>
            </a:endParaRPr>
          </a:p>
        </p:txBody>
      </p:sp>
      <p:sp>
        <p:nvSpPr>
          <p:cNvPr id="33" name="Rectangle 32">
            <a:extLst>
              <a:ext uri="{FF2B5EF4-FFF2-40B4-BE49-F238E27FC236}">
                <a16:creationId xmlns:a16="http://schemas.microsoft.com/office/drawing/2014/main" id="{5C46FF48-9D5C-B140-973A-C384917F9F55}"/>
              </a:ext>
            </a:extLst>
          </p:cNvPr>
          <p:cNvSpPr/>
          <p:nvPr/>
        </p:nvSpPr>
        <p:spPr>
          <a:xfrm>
            <a:off x="6478292" y="1142018"/>
            <a:ext cx="5485877" cy="523220"/>
          </a:xfrm>
          <a:prstGeom prst="rect">
            <a:avLst/>
          </a:prstGeom>
        </p:spPr>
        <p:txBody>
          <a:bodyPr wrap="square">
            <a:spAutoFit/>
          </a:bodyPr>
          <a:lstStyle/>
          <a:p>
            <a:r>
              <a:rPr lang="en-CA" sz="2800" i="1" dirty="0">
                <a:solidFill>
                  <a:srgbClr val="D9328B"/>
                </a:solidFill>
                <a:latin typeface="Minion Pro" panose="02040503050201020203" pitchFamily="18" charset="0"/>
              </a:rPr>
              <a:t>To understanding the individual as:</a:t>
            </a:r>
            <a:endParaRPr lang="en-CA" sz="2800" i="1" dirty="0">
              <a:solidFill>
                <a:srgbClr val="D9328B"/>
              </a:solidFill>
              <a:latin typeface="Minion Pro" panose="02040503050201020203" pitchFamily="18" charset="0"/>
              <a:cs typeface="Calibri"/>
            </a:endParaRPr>
          </a:p>
        </p:txBody>
      </p:sp>
      <p:sp>
        <p:nvSpPr>
          <p:cNvPr id="34" name="TextBox 33">
            <a:extLst>
              <a:ext uri="{FF2B5EF4-FFF2-40B4-BE49-F238E27FC236}">
                <a16:creationId xmlns:a16="http://schemas.microsoft.com/office/drawing/2014/main" id="{A377E576-6508-4249-8005-E7D5BC209183}"/>
              </a:ext>
            </a:extLst>
          </p:cNvPr>
          <p:cNvSpPr txBox="1"/>
          <p:nvPr/>
        </p:nvSpPr>
        <p:spPr>
          <a:xfrm>
            <a:off x="6781801" y="1767431"/>
            <a:ext cx="5182368" cy="4708981"/>
          </a:xfrm>
          <a:prstGeom prst="rect">
            <a:avLst/>
          </a:prstGeom>
          <a:noFill/>
        </p:spPr>
        <p:txBody>
          <a:bodyPr wrap="square" rtlCol="0">
            <a:spAutoFit/>
          </a:bodyPr>
          <a:lstStyle/>
          <a:p>
            <a:r>
              <a:rPr lang="en-CA" sz="2000" dirty="0"/>
              <a:t>Frustrated, Defended, Challenged</a:t>
            </a:r>
          </a:p>
          <a:p>
            <a:r>
              <a:rPr lang="en-CA" sz="2000" dirty="0"/>
              <a:t>Tries Hard</a:t>
            </a:r>
          </a:p>
          <a:p>
            <a:r>
              <a:rPr lang="en-CA" sz="2000" dirty="0"/>
              <a:t>Confabulates/Fills In</a:t>
            </a:r>
          </a:p>
          <a:p>
            <a:r>
              <a:rPr lang="en-CA" sz="2000" dirty="0"/>
              <a:t>Exhausted or Can’t Start; Tired of Always Failing</a:t>
            </a:r>
          </a:p>
          <a:p>
            <a:r>
              <a:rPr lang="en-CA" sz="2000" dirty="0"/>
              <a:t>Defensive, Hurt, Abused</a:t>
            </a:r>
          </a:p>
          <a:p>
            <a:r>
              <a:rPr lang="en-CA" sz="2000" dirty="0"/>
              <a:t>Can’t Show Feelings</a:t>
            </a:r>
          </a:p>
          <a:p>
            <a:r>
              <a:rPr lang="en-CA" sz="2000" dirty="0"/>
              <a:t>Overstimulated</a:t>
            </a:r>
          </a:p>
          <a:p>
            <a:r>
              <a:rPr lang="en-CA" sz="2000" dirty="0"/>
              <a:t>Oversensitive</a:t>
            </a:r>
          </a:p>
          <a:p>
            <a:r>
              <a:rPr lang="en-CA" sz="2000" dirty="0"/>
              <a:t>Doesn’t Understand</a:t>
            </a:r>
          </a:p>
          <a:p>
            <a:r>
              <a:rPr lang="en-CA" sz="2000" dirty="0"/>
              <a:t>Can’t Remember</a:t>
            </a:r>
          </a:p>
          <a:p>
            <a:r>
              <a:rPr lang="en-CA" sz="2000" dirty="0"/>
              <a:t>Needing Contact, Support, Relationship Seeking</a:t>
            </a:r>
          </a:p>
          <a:p>
            <a:r>
              <a:rPr lang="en-CA" sz="2000" dirty="0"/>
              <a:t>Being Younger, Cognitive Differences</a:t>
            </a:r>
          </a:p>
          <a:p>
            <a:r>
              <a:rPr lang="en-CA" sz="2000" dirty="0"/>
              <a:t>Doesn’t Understand Owners</a:t>
            </a:r>
          </a:p>
          <a:p>
            <a:r>
              <a:rPr lang="en-CA" sz="2000" dirty="0"/>
              <a:t>May Not Understand Boundaries or Rules</a:t>
            </a:r>
          </a:p>
          <a:p>
            <a:r>
              <a:rPr lang="en-CA" sz="2000" dirty="0"/>
              <a:t>Needing More Reteaching</a:t>
            </a:r>
          </a:p>
        </p:txBody>
      </p:sp>
      <p:pic>
        <p:nvPicPr>
          <p:cNvPr id="8" name="Picture 7" descr="Icon&#10;&#10;Description automatically generated">
            <a:extLst>
              <a:ext uri="{FF2B5EF4-FFF2-40B4-BE49-F238E27FC236}">
                <a16:creationId xmlns:a16="http://schemas.microsoft.com/office/drawing/2014/main" id="{124A9C4F-449B-DF4B-B155-97AA4DB03CBC}"/>
              </a:ext>
            </a:extLst>
          </p:cNvPr>
          <p:cNvPicPr>
            <a:picLocks noChangeAspect="1"/>
          </p:cNvPicPr>
          <p:nvPr/>
        </p:nvPicPr>
        <p:blipFill>
          <a:blip r:embed="rId3"/>
          <a:stretch>
            <a:fillRect/>
          </a:stretch>
        </p:blipFill>
        <p:spPr>
          <a:xfrm>
            <a:off x="4848339" y="234236"/>
            <a:ext cx="1479169" cy="1479169"/>
          </a:xfrm>
          <a:prstGeom prst="rect">
            <a:avLst/>
          </a:prstGeom>
        </p:spPr>
      </p:pic>
      <p:cxnSp>
        <p:nvCxnSpPr>
          <p:cNvPr id="10" name="Straight Arrow Connector 9">
            <a:extLst>
              <a:ext uri="{FF2B5EF4-FFF2-40B4-BE49-F238E27FC236}">
                <a16:creationId xmlns:a16="http://schemas.microsoft.com/office/drawing/2014/main" id="{9FE17B71-D4F2-B342-85E4-41B60268A621}"/>
              </a:ext>
            </a:extLst>
          </p:cNvPr>
          <p:cNvCxnSpPr>
            <a:cxnSpLocks/>
          </p:cNvCxnSpPr>
          <p:nvPr/>
        </p:nvCxnSpPr>
        <p:spPr>
          <a:xfrm>
            <a:off x="1574800" y="1993900"/>
            <a:ext cx="5094678"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BA8A82D6-EA53-4C4B-B494-F222B108F903}"/>
              </a:ext>
            </a:extLst>
          </p:cNvPr>
          <p:cNvCxnSpPr>
            <a:cxnSpLocks/>
          </p:cNvCxnSpPr>
          <p:nvPr/>
        </p:nvCxnSpPr>
        <p:spPr>
          <a:xfrm>
            <a:off x="1642533" y="2286000"/>
            <a:ext cx="50269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ABA9589-F811-D240-B94E-16F66924CE9B}"/>
              </a:ext>
            </a:extLst>
          </p:cNvPr>
          <p:cNvCxnSpPr>
            <a:cxnSpLocks/>
          </p:cNvCxnSpPr>
          <p:nvPr/>
        </p:nvCxnSpPr>
        <p:spPr>
          <a:xfrm>
            <a:off x="1574800" y="2603500"/>
            <a:ext cx="5094678"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0E0E1B1-5C2E-8547-B61F-B2E2E9ACFAD3}"/>
              </a:ext>
            </a:extLst>
          </p:cNvPr>
          <p:cNvCxnSpPr>
            <a:cxnSpLocks/>
          </p:cNvCxnSpPr>
          <p:nvPr/>
        </p:nvCxnSpPr>
        <p:spPr>
          <a:xfrm>
            <a:off x="2370667" y="2891367"/>
            <a:ext cx="4298811"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63AC613-5D00-B44A-A124-8F2992E46635}"/>
              </a:ext>
            </a:extLst>
          </p:cNvPr>
          <p:cNvCxnSpPr>
            <a:cxnSpLocks/>
          </p:cNvCxnSpPr>
          <p:nvPr/>
        </p:nvCxnSpPr>
        <p:spPr>
          <a:xfrm>
            <a:off x="1769533" y="3204634"/>
            <a:ext cx="48999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65B9F6C-DB34-6242-B240-AC1BA5C0037D}"/>
              </a:ext>
            </a:extLst>
          </p:cNvPr>
          <p:cNvCxnSpPr>
            <a:cxnSpLocks/>
          </p:cNvCxnSpPr>
          <p:nvPr/>
        </p:nvCxnSpPr>
        <p:spPr>
          <a:xfrm>
            <a:off x="3767667" y="3526367"/>
            <a:ext cx="2901811"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B9A72BB-2C55-B54D-B8F7-96CBD8FDBAC4}"/>
              </a:ext>
            </a:extLst>
          </p:cNvPr>
          <p:cNvCxnSpPr>
            <a:cxnSpLocks/>
          </p:cNvCxnSpPr>
          <p:nvPr/>
        </p:nvCxnSpPr>
        <p:spPr>
          <a:xfrm>
            <a:off x="3014133" y="3839634"/>
            <a:ext cx="36553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FA56AF3-B134-D947-A340-06965B296A13}"/>
              </a:ext>
            </a:extLst>
          </p:cNvPr>
          <p:cNvCxnSpPr>
            <a:cxnSpLocks/>
          </p:cNvCxnSpPr>
          <p:nvPr/>
        </p:nvCxnSpPr>
        <p:spPr>
          <a:xfrm>
            <a:off x="3014133" y="4144434"/>
            <a:ext cx="36553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4563F85-3759-4E4A-9D51-FB6149AA82AD}"/>
              </a:ext>
            </a:extLst>
          </p:cNvPr>
          <p:cNvCxnSpPr>
            <a:cxnSpLocks/>
          </p:cNvCxnSpPr>
          <p:nvPr/>
        </p:nvCxnSpPr>
        <p:spPr>
          <a:xfrm>
            <a:off x="2142067" y="4440767"/>
            <a:ext cx="4527411"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28C6683-F434-7847-99BD-47B40E42F41F}"/>
              </a:ext>
            </a:extLst>
          </p:cNvPr>
          <p:cNvCxnSpPr>
            <a:cxnSpLocks/>
          </p:cNvCxnSpPr>
          <p:nvPr/>
        </p:nvCxnSpPr>
        <p:spPr>
          <a:xfrm>
            <a:off x="3623733" y="4754034"/>
            <a:ext cx="30457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3137CCB-EAF0-334E-AF12-1F4055CD62A2}"/>
              </a:ext>
            </a:extLst>
          </p:cNvPr>
          <p:cNvCxnSpPr>
            <a:cxnSpLocks/>
          </p:cNvCxnSpPr>
          <p:nvPr/>
        </p:nvCxnSpPr>
        <p:spPr>
          <a:xfrm>
            <a:off x="3623733" y="5041901"/>
            <a:ext cx="30457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B0533BEA-2DB0-C245-9477-4CAD4B69685D}"/>
              </a:ext>
            </a:extLst>
          </p:cNvPr>
          <p:cNvCxnSpPr>
            <a:cxnSpLocks/>
          </p:cNvCxnSpPr>
          <p:nvPr/>
        </p:nvCxnSpPr>
        <p:spPr>
          <a:xfrm>
            <a:off x="2777067" y="5346701"/>
            <a:ext cx="3892411"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CB28148F-07BA-FB4A-8D1F-8F9294AD67C5}"/>
              </a:ext>
            </a:extLst>
          </p:cNvPr>
          <p:cNvCxnSpPr>
            <a:cxnSpLocks/>
          </p:cNvCxnSpPr>
          <p:nvPr/>
        </p:nvCxnSpPr>
        <p:spPr>
          <a:xfrm>
            <a:off x="1769533" y="5668434"/>
            <a:ext cx="48999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FBF9ABB2-240C-094C-B9D7-70450FECE464}"/>
              </a:ext>
            </a:extLst>
          </p:cNvPr>
          <p:cNvCxnSpPr>
            <a:cxnSpLocks/>
          </p:cNvCxnSpPr>
          <p:nvPr/>
        </p:nvCxnSpPr>
        <p:spPr>
          <a:xfrm>
            <a:off x="2607733" y="5939367"/>
            <a:ext cx="4061745"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12C9E22F-2970-8044-B4E9-BF59A7703216}"/>
              </a:ext>
            </a:extLst>
          </p:cNvPr>
          <p:cNvCxnSpPr>
            <a:cxnSpLocks/>
          </p:cNvCxnSpPr>
          <p:nvPr/>
        </p:nvCxnSpPr>
        <p:spPr>
          <a:xfrm>
            <a:off x="4520072" y="6235700"/>
            <a:ext cx="2149406" cy="0"/>
          </a:xfrm>
          <a:prstGeom prst="straightConnector1">
            <a:avLst/>
          </a:prstGeom>
          <a:ln w="25400">
            <a:solidFill>
              <a:srgbClr val="364D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259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11652586" y="206451"/>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BFBD856-44A9-5D4D-A99E-6551934B70EE}"/>
              </a:ext>
            </a:extLst>
          </p:cNvPr>
          <p:cNvSpPr txBox="1"/>
          <p:nvPr/>
        </p:nvSpPr>
        <p:spPr>
          <a:xfrm>
            <a:off x="815081" y="382178"/>
            <a:ext cx="10225793"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Personal and Professional Shift</a:t>
            </a:r>
          </a:p>
        </p:txBody>
      </p:sp>
      <p:sp>
        <p:nvSpPr>
          <p:cNvPr id="68" name="Triangle 67">
            <a:extLst>
              <a:ext uri="{FF2B5EF4-FFF2-40B4-BE49-F238E27FC236}">
                <a16:creationId xmlns:a16="http://schemas.microsoft.com/office/drawing/2014/main" id="{432D3CBB-CAF8-9A45-A33C-FF2AE3F5A6F1}"/>
              </a:ext>
            </a:extLst>
          </p:cNvPr>
          <p:cNvSpPr/>
          <p:nvPr/>
        </p:nvSpPr>
        <p:spPr>
          <a:xfrm rot="2700000">
            <a:off x="11750277" y="860663"/>
            <a:ext cx="112039" cy="96586"/>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D298FBC-3DC5-F641-9B73-EB1BA3F8B5C6}"/>
              </a:ext>
            </a:extLst>
          </p:cNvPr>
          <p:cNvSpPr txBox="1"/>
          <p:nvPr/>
        </p:nvSpPr>
        <p:spPr>
          <a:xfrm>
            <a:off x="860084" y="2721266"/>
            <a:ext cx="3844462" cy="3139321"/>
          </a:xfrm>
          <a:prstGeom prst="rect">
            <a:avLst/>
          </a:prstGeom>
          <a:noFill/>
        </p:spPr>
        <p:txBody>
          <a:bodyPr wrap="square" rtlCol="0">
            <a:spAutoFit/>
          </a:bodyPr>
          <a:lstStyle/>
          <a:p>
            <a:r>
              <a:rPr lang="en-CA" sz="2200" dirty="0"/>
              <a:t>Hopelessness</a:t>
            </a:r>
          </a:p>
          <a:p>
            <a:r>
              <a:rPr lang="en-CA" sz="2200" dirty="0"/>
              <a:t>Fear</a:t>
            </a:r>
          </a:p>
          <a:p>
            <a:r>
              <a:rPr lang="en-CA" sz="2200" dirty="0"/>
              <a:t>Chaos, Confusion</a:t>
            </a:r>
          </a:p>
          <a:p>
            <a:r>
              <a:rPr lang="en-CA" sz="2200" dirty="0"/>
              <a:t>Anger</a:t>
            </a:r>
          </a:p>
          <a:p>
            <a:r>
              <a:rPr lang="en-CA" sz="2200" dirty="0"/>
              <a:t>Power Struggles</a:t>
            </a:r>
          </a:p>
          <a:p>
            <a:r>
              <a:rPr lang="en-CA" sz="2200" dirty="0"/>
              <a:t>Frustration</a:t>
            </a:r>
          </a:p>
          <a:p>
            <a:r>
              <a:rPr lang="en-CA" sz="2200" dirty="0"/>
              <a:t>Exhaustion</a:t>
            </a:r>
          </a:p>
          <a:p>
            <a:r>
              <a:rPr lang="en-CA" sz="2200" dirty="0"/>
              <a:t>No Good Outcomes</a:t>
            </a:r>
          </a:p>
          <a:p>
            <a:r>
              <a:rPr lang="en-CA" sz="2200" dirty="0"/>
              <a:t>Isolation</a:t>
            </a:r>
          </a:p>
        </p:txBody>
      </p:sp>
      <p:sp>
        <p:nvSpPr>
          <p:cNvPr id="32" name="Rectangle 31">
            <a:extLst>
              <a:ext uri="{FF2B5EF4-FFF2-40B4-BE49-F238E27FC236}">
                <a16:creationId xmlns:a16="http://schemas.microsoft.com/office/drawing/2014/main" id="{1DC8C484-4A99-A643-BA73-594CC8B72F7B}"/>
              </a:ext>
            </a:extLst>
          </p:cNvPr>
          <p:cNvSpPr/>
          <p:nvPr/>
        </p:nvSpPr>
        <p:spPr>
          <a:xfrm>
            <a:off x="860084" y="2089994"/>
            <a:ext cx="4572465" cy="523220"/>
          </a:xfrm>
          <a:prstGeom prst="rect">
            <a:avLst/>
          </a:prstGeom>
        </p:spPr>
        <p:txBody>
          <a:bodyPr wrap="square">
            <a:spAutoFit/>
          </a:bodyPr>
          <a:lstStyle/>
          <a:p>
            <a:r>
              <a:rPr lang="en-CA" sz="2800" i="1" dirty="0">
                <a:solidFill>
                  <a:srgbClr val="D9328B"/>
                </a:solidFill>
                <a:latin typeface="Minion Pro" panose="02040503050201020203" pitchFamily="18" charset="0"/>
              </a:rPr>
              <a:t>Personal shift from:</a:t>
            </a:r>
            <a:endParaRPr lang="en-CA" sz="2800" i="1" dirty="0">
              <a:solidFill>
                <a:srgbClr val="D9328B"/>
              </a:solidFill>
              <a:latin typeface="Minion Pro" panose="02040503050201020203" pitchFamily="18" charset="0"/>
              <a:cs typeface="Calibri"/>
            </a:endParaRPr>
          </a:p>
        </p:txBody>
      </p:sp>
      <p:sp>
        <p:nvSpPr>
          <p:cNvPr id="33" name="Rectangle 32">
            <a:extLst>
              <a:ext uri="{FF2B5EF4-FFF2-40B4-BE49-F238E27FC236}">
                <a16:creationId xmlns:a16="http://schemas.microsoft.com/office/drawing/2014/main" id="{5C46FF48-9D5C-B140-973A-C384917F9F55}"/>
              </a:ext>
            </a:extLst>
          </p:cNvPr>
          <p:cNvSpPr/>
          <p:nvPr/>
        </p:nvSpPr>
        <p:spPr>
          <a:xfrm>
            <a:off x="7563130" y="2198046"/>
            <a:ext cx="4572465" cy="523220"/>
          </a:xfrm>
          <a:prstGeom prst="rect">
            <a:avLst/>
          </a:prstGeom>
        </p:spPr>
        <p:txBody>
          <a:bodyPr wrap="square">
            <a:spAutoFit/>
          </a:bodyPr>
          <a:lstStyle/>
          <a:p>
            <a:r>
              <a:rPr lang="en-CA" sz="2800" i="1" dirty="0">
                <a:solidFill>
                  <a:srgbClr val="D9328B"/>
                </a:solidFill>
                <a:latin typeface="Minion Pro" panose="02040503050201020203" pitchFamily="18" charset="0"/>
              </a:rPr>
              <a:t>To feelings of:</a:t>
            </a:r>
            <a:endParaRPr lang="en-CA" sz="2800" i="1" dirty="0">
              <a:solidFill>
                <a:srgbClr val="D9328B"/>
              </a:solidFill>
              <a:latin typeface="Minion Pro" panose="02040503050201020203" pitchFamily="18" charset="0"/>
              <a:cs typeface="Calibri"/>
            </a:endParaRPr>
          </a:p>
        </p:txBody>
      </p:sp>
      <p:sp>
        <p:nvSpPr>
          <p:cNvPr id="34" name="TextBox 33">
            <a:extLst>
              <a:ext uri="{FF2B5EF4-FFF2-40B4-BE49-F238E27FC236}">
                <a16:creationId xmlns:a16="http://schemas.microsoft.com/office/drawing/2014/main" id="{A377E576-6508-4249-8005-E7D5BC209183}"/>
              </a:ext>
            </a:extLst>
          </p:cNvPr>
          <p:cNvSpPr txBox="1"/>
          <p:nvPr/>
        </p:nvSpPr>
        <p:spPr>
          <a:xfrm>
            <a:off x="7563130" y="2779273"/>
            <a:ext cx="4063999" cy="3139321"/>
          </a:xfrm>
          <a:prstGeom prst="rect">
            <a:avLst/>
          </a:prstGeom>
          <a:noFill/>
        </p:spPr>
        <p:txBody>
          <a:bodyPr wrap="square" rtlCol="0">
            <a:spAutoFit/>
          </a:bodyPr>
          <a:lstStyle/>
          <a:p>
            <a:r>
              <a:rPr lang="en-CA" sz="2200" dirty="0"/>
              <a:t>Hope</a:t>
            </a:r>
          </a:p>
          <a:p>
            <a:r>
              <a:rPr lang="en-CA" sz="2200" dirty="0"/>
              <a:t>Understanding</a:t>
            </a:r>
          </a:p>
          <a:p>
            <a:r>
              <a:rPr lang="en-CA" sz="2200" dirty="0"/>
              <a:t>Organization, Meaningful </a:t>
            </a:r>
          </a:p>
          <a:p>
            <a:r>
              <a:rPr lang="en-CA" sz="2200" dirty="0"/>
              <a:t>Reframing Perceptions, Defusing</a:t>
            </a:r>
          </a:p>
          <a:p>
            <a:r>
              <a:rPr lang="en-CA" sz="2200" dirty="0"/>
              <a:t>Working with, Rather than at</a:t>
            </a:r>
          </a:p>
          <a:p>
            <a:r>
              <a:rPr lang="en-CA" sz="2200" dirty="0"/>
              <a:t>Trying Differently, Not Harder</a:t>
            </a:r>
          </a:p>
          <a:p>
            <a:r>
              <a:rPr lang="en-CA" sz="2200" dirty="0"/>
              <a:t>Re-energized, New Options to Try</a:t>
            </a:r>
          </a:p>
          <a:p>
            <a:r>
              <a:rPr lang="en-CA" sz="2200" dirty="0"/>
              <a:t>Seeing, Supporting Strengths</a:t>
            </a:r>
          </a:p>
          <a:p>
            <a:r>
              <a:rPr lang="en-CA" sz="2200" dirty="0"/>
              <a:t>Networking, Collaboration</a:t>
            </a:r>
          </a:p>
        </p:txBody>
      </p:sp>
      <p:pic>
        <p:nvPicPr>
          <p:cNvPr id="4" name="Picture 3" descr="Icon&#10;&#10;Description automatically generated">
            <a:extLst>
              <a:ext uri="{FF2B5EF4-FFF2-40B4-BE49-F238E27FC236}">
                <a16:creationId xmlns:a16="http://schemas.microsoft.com/office/drawing/2014/main" id="{381E1178-C5F7-5F49-BA1E-2BA1C92C892A}"/>
              </a:ext>
            </a:extLst>
          </p:cNvPr>
          <p:cNvPicPr>
            <a:picLocks noChangeAspect="1"/>
          </p:cNvPicPr>
          <p:nvPr/>
        </p:nvPicPr>
        <p:blipFill>
          <a:blip r:embed="rId3"/>
          <a:stretch>
            <a:fillRect/>
          </a:stretch>
        </p:blipFill>
        <p:spPr>
          <a:xfrm>
            <a:off x="4009075" y="2089852"/>
            <a:ext cx="3655346" cy="3655346"/>
          </a:xfrm>
          <a:prstGeom prst="rect">
            <a:avLst/>
          </a:prstGeom>
        </p:spPr>
      </p:pic>
    </p:spTree>
    <p:extLst>
      <p:ext uri="{BB962C8B-B14F-4D97-AF65-F5344CB8AC3E}">
        <p14:creationId xmlns:p14="http://schemas.microsoft.com/office/powerpoint/2010/main" val="17408808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DE8A785D-463B-7B44-B1AD-CAF51AD56FE4}"/>
              </a:ext>
            </a:extLst>
          </p:cNvPr>
          <p:cNvSpPr/>
          <p:nvPr/>
        </p:nvSpPr>
        <p:spPr>
          <a:xfrm>
            <a:off x="334535" y="1134571"/>
            <a:ext cx="4466277" cy="5265964"/>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nut 14">
            <a:extLst>
              <a:ext uri="{FF2B5EF4-FFF2-40B4-BE49-F238E27FC236}">
                <a16:creationId xmlns:a16="http://schemas.microsoft.com/office/drawing/2014/main" id="{B51FC27B-9AD0-3647-90C3-5ABFF4254B32}"/>
              </a:ext>
            </a:extLst>
          </p:cNvPr>
          <p:cNvSpPr/>
          <p:nvPr/>
        </p:nvSpPr>
        <p:spPr>
          <a:xfrm>
            <a:off x="2906232" y="-714497"/>
            <a:ext cx="3234346" cy="3234346"/>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3ABE2B25-9E97-304E-8B58-F0C6CFB970DC}"/>
              </a:ext>
            </a:extLst>
          </p:cNvPr>
          <p:cNvSpPr/>
          <p:nvPr/>
        </p:nvSpPr>
        <p:spPr>
          <a:xfrm>
            <a:off x="0"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9D417D4A-4D72-DF48-9505-04A191070A18}"/>
              </a:ext>
            </a:extLst>
          </p:cNvPr>
          <p:cNvCxnSpPr>
            <a:stCxn id="6" idx="0"/>
          </p:cNvCxnSpPr>
          <p:nvPr/>
        </p:nvCxnSpPr>
        <p:spPr>
          <a:xfrm flipH="1">
            <a:off x="244929"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0D6C70F-CF9D-EA4C-82DC-972377EA8D46}"/>
              </a:ext>
            </a:extLst>
          </p:cNvPr>
          <p:cNvSpPr txBox="1"/>
          <p:nvPr/>
        </p:nvSpPr>
        <p:spPr>
          <a:xfrm>
            <a:off x="121486" y="6400800"/>
            <a:ext cx="341760" cy="276999"/>
          </a:xfrm>
          <a:prstGeom prst="rect">
            <a:avLst/>
          </a:prstGeom>
          <a:noFill/>
        </p:spPr>
        <p:txBody>
          <a:bodyPr wrap="none" rtlCol="0">
            <a:spAutoFit/>
          </a:bodyPr>
          <a:lstStyle/>
          <a:p>
            <a:fld id="{C1770661-BCC3-F64C-A213-608EE2F62051}" type="slidenum">
              <a:rPr lang="en-US" sz="1200">
                <a:solidFill>
                  <a:schemeClr val="tx1">
                    <a:lumMod val="65000"/>
                    <a:lumOff val="35000"/>
                  </a:schemeClr>
                </a:solidFill>
              </a:rPr>
              <a:t>67</a:t>
            </a:fld>
            <a:endParaRPr lang="en-US" sz="1200" dirty="0">
              <a:solidFill>
                <a:schemeClr val="tx1">
                  <a:lumMod val="65000"/>
                  <a:lumOff val="35000"/>
                </a:schemeClr>
              </a:solidFill>
            </a:endParaRPr>
          </a:p>
        </p:txBody>
      </p:sp>
      <p:sp>
        <p:nvSpPr>
          <p:cNvPr id="13" name="Rounded Rectangle 12">
            <a:extLst>
              <a:ext uri="{FF2B5EF4-FFF2-40B4-BE49-F238E27FC236}">
                <a16:creationId xmlns:a16="http://schemas.microsoft.com/office/drawing/2014/main" id="{55969429-FE31-F144-B604-9A96C2520FFB}"/>
              </a:ext>
            </a:extLst>
          </p:cNvPr>
          <p:cNvSpPr/>
          <p:nvPr/>
        </p:nvSpPr>
        <p:spPr>
          <a:xfrm>
            <a:off x="5884274" y="3282461"/>
            <a:ext cx="45719" cy="1654646"/>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A picture containing text, person, indoor, shelf&#10;&#10;Description automatically generated">
            <a:extLst>
              <a:ext uri="{FF2B5EF4-FFF2-40B4-BE49-F238E27FC236}">
                <a16:creationId xmlns:a16="http://schemas.microsoft.com/office/drawing/2014/main" id="{FF4E788A-F8E4-A14A-9B62-5D929F033F2C}"/>
              </a:ext>
            </a:extLst>
          </p:cNvPr>
          <p:cNvPicPr>
            <a:picLocks noGrp="1" noChangeAspect="1"/>
          </p:cNvPicPr>
          <p:nvPr>
            <p:ph type="pic" sz="quarter" idx="14"/>
          </p:nvPr>
        </p:nvPicPr>
        <p:blipFill>
          <a:blip r:embed="rId3"/>
          <a:srcRect l="1382" r="1382"/>
          <a:stretch>
            <a:fillRect/>
          </a:stretch>
        </p:blipFill>
        <p:spPr>
          <a:xfrm>
            <a:off x="1225550" y="1703388"/>
            <a:ext cx="4133850" cy="4251325"/>
          </a:xfrm>
        </p:spPr>
      </p:pic>
      <p:sp>
        <p:nvSpPr>
          <p:cNvPr id="12" name="TextBox 11">
            <a:extLst>
              <a:ext uri="{FF2B5EF4-FFF2-40B4-BE49-F238E27FC236}">
                <a16:creationId xmlns:a16="http://schemas.microsoft.com/office/drawing/2014/main" id="{3665A741-45EB-2543-BBE8-0114D18BE0DA}"/>
              </a:ext>
            </a:extLst>
          </p:cNvPr>
          <p:cNvSpPr txBox="1"/>
          <p:nvPr/>
        </p:nvSpPr>
        <p:spPr>
          <a:xfrm>
            <a:off x="6608202" y="2455436"/>
            <a:ext cx="5355132" cy="3785652"/>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342900" indent="-342900">
              <a:lnSpc>
                <a:spcPct val="100000"/>
              </a:lnSpc>
              <a:buFont typeface="Arial" panose="020B0604020202020204" pitchFamily="34" charset="0"/>
              <a:buChar char="•"/>
            </a:pPr>
            <a:r>
              <a:rPr lang="en-US" sz="2400" dirty="0">
                <a:solidFill>
                  <a:schemeClr val="tx1"/>
                </a:solidFill>
                <a:latin typeface="Calibri" panose="020F0502020204030204" pitchFamily="34" charset="0"/>
                <a:ea typeface="+mn-lt"/>
                <a:cs typeface="Calibri" panose="020F0502020204030204" pitchFamily="34" charset="0"/>
              </a:rPr>
              <a:t>Collaborative and thorough assessment lets you see the "big picture“.</a:t>
            </a:r>
            <a:endParaRPr lang="en-US" sz="2400" dirty="0">
              <a:solidFill>
                <a:schemeClr val="tx1"/>
              </a:solid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dirty="0">
                <a:solidFill>
                  <a:schemeClr val="tx1"/>
                </a:solidFill>
                <a:latin typeface="Calibri" panose="020F0502020204030204" pitchFamily="34" charset="0"/>
                <a:ea typeface="+mn-lt"/>
                <a:cs typeface="Calibri" panose="020F0502020204030204" pitchFamily="34" charset="0"/>
              </a:rPr>
              <a:t>Diagnosis is a road to resources and support.</a:t>
            </a:r>
            <a:endParaRPr lang="en-US" sz="2400" dirty="0">
              <a:solidFill>
                <a:schemeClr val="tx1"/>
              </a:solid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dirty="0">
                <a:solidFill>
                  <a:schemeClr val="tx1"/>
                </a:solidFill>
                <a:latin typeface="Calibri" panose="020F0502020204030204" pitchFamily="34" charset="0"/>
                <a:ea typeface="+mn-lt"/>
                <a:cs typeface="Calibri" panose="020F0502020204030204" pitchFamily="34" charset="0"/>
              </a:rPr>
              <a:t>Assessment process is responsive to needs.</a:t>
            </a:r>
            <a:endParaRPr lang="en-US" sz="2400" dirty="0">
              <a:solidFill>
                <a:schemeClr val="tx1"/>
              </a:solid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dirty="0">
                <a:solidFill>
                  <a:schemeClr val="tx1"/>
                </a:solidFill>
                <a:latin typeface="Calibri" panose="020F0502020204030204" pitchFamily="34" charset="0"/>
                <a:ea typeface="+mn-lt"/>
                <a:cs typeface="Calibri" panose="020F0502020204030204" pitchFamily="34" charset="0"/>
              </a:rPr>
              <a:t>All professionals are equipped to help individuals succeed.</a:t>
            </a:r>
            <a:endParaRPr lang="en-US" sz="2400" dirty="0">
              <a:solidFill>
                <a:schemeClr val="tx1"/>
              </a:solidFill>
              <a:latin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Staff are FASD-informed.</a:t>
            </a:r>
          </a:p>
        </p:txBody>
      </p:sp>
      <p:sp>
        <p:nvSpPr>
          <p:cNvPr id="16" name="TextBox 15">
            <a:extLst>
              <a:ext uri="{FF2B5EF4-FFF2-40B4-BE49-F238E27FC236}">
                <a16:creationId xmlns:a16="http://schemas.microsoft.com/office/drawing/2014/main" id="{4BEEDAFB-AE15-7143-B762-AD2A9812BE8F}"/>
              </a:ext>
            </a:extLst>
          </p:cNvPr>
          <p:cNvSpPr txBox="1"/>
          <p:nvPr/>
        </p:nvSpPr>
        <p:spPr>
          <a:xfrm>
            <a:off x="6140578" y="554634"/>
            <a:ext cx="551805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Informed Support</a:t>
            </a:r>
          </a:p>
        </p:txBody>
      </p:sp>
    </p:spTree>
    <p:extLst>
      <p:ext uri="{BB962C8B-B14F-4D97-AF65-F5344CB8AC3E}">
        <p14:creationId xmlns:p14="http://schemas.microsoft.com/office/powerpoint/2010/main" val="654884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CA1F4C5B-81CE-694C-A0C6-3C105C4C181A}"/>
              </a:ext>
            </a:extLst>
          </p:cNvPr>
          <p:cNvSpPr/>
          <p:nvPr/>
        </p:nvSpPr>
        <p:spPr>
          <a:xfrm rot="2700000">
            <a:off x="539701" y="3383513"/>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324663" y="379496"/>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BFBD856-44A9-5D4D-A99E-6551934B70EE}"/>
              </a:ext>
            </a:extLst>
          </p:cNvPr>
          <p:cNvSpPr txBox="1"/>
          <p:nvPr/>
        </p:nvSpPr>
        <p:spPr>
          <a:xfrm>
            <a:off x="1700554" y="554634"/>
            <a:ext cx="5518059"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Language Matters</a:t>
            </a:r>
          </a:p>
        </p:txBody>
      </p:sp>
      <p:sp>
        <p:nvSpPr>
          <p:cNvPr id="29" name="TextBox 28">
            <a:extLst>
              <a:ext uri="{FF2B5EF4-FFF2-40B4-BE49-F238E27FC236}">
                <a16:creationId xmlns:a16="http://schemas.microsoft.com/office/drawing/2014/main" id="{29520782-154D-A643-94CE-6354CAA21505}"/>
              </a:ext>
            </a:extLst>
          </p:cNvPr>
          <p:cNvSpPr txBox="1"/>
          <p:nvPr/>
        </p:nvSpPr>
        <p:spPr>
          <a:xfrm>
            <a:off x="1700554" y="2109236"/>
            <a:ext cx="3844462" cy="830997"/>
          </a:xfrm>
          <a:prstGeom prst="rect">
            <a:avLst/>
          </a:prstGeom>
          <a:noFill/>
        </p:spPr>
        <p:txBody>
          <a:bodyPr wrap="square" rtlCol="0">
            <a:spAutoFit/>
          </a:bodyPr>
          <a:lstStyle/>
          <a:p>
            <a:r>
              <a:rPr lang="en-CA" sz="2400" dirty="0"/>
              <a:t>Suffering with, Damaged by, Living with</a:t>
            </a:r>
          </a:p>
        </p:txBody>
      </p:sp>
      <p:sp>
        <p:nvSpPr>
          <p:cNvPr id="30" name="Rectangle 29">
            <a:extLst>
              <a:ext uri="{FF2B5EF4-FFF2-40B4-BE49-F238E27FC236}">
                <a16:creationId xmlns:a16="http://schemas.microsoft.com/office/drawing/2014/main" id="{48B555B2-DE83-4C44-A6A1-5D667AB74CEF}"/>
              </a:ext>
            </a:extLst>
          </p:cNvPr>
          <p:cNvSpPr/>
          <p:nvPr/>
        </p:nvSpPr>
        <p:spPr>
          <a:xfrm>
            <a:off x="1700554" y="1477964"/>
            <a:ext cx="4572465" cy="523220"/>
          </a:xfrm>
          <a:prstGeom prst="rect">
            <a:avLst/>
          </a:prstGeom>
        </p:spPr>
        <p:txBody>
          <a:bodyPr wrap="square">
            <a:spAutoFit/>
          </a:bodyPr>
          <a:lstStyle/>
          <a:p>
            <a:r>
              <a:rPr lang="en-CA" sz="2800" i="1" dirty="0">
                <a:solidFill>
                  <a:srgbClr val="4B9847"/>
                </a:solidFill>
                <a:latin typeface="Minion Pro" panose="02040503050201020203" pitchFamily="18" charset="0"/>
              </a:rPr>
              <a:t>Instead of…</a:t>
            </a:r>
            <a:endParaRPr lang="en-CA" sz="2800" i="1" dirty="0">
              <a:solidFill>
                <a:srgbClr val="4B9847"/>
              </a:solidFill>
              <a:latin typeface="Minion Pro" panose="02040503050201020203" pitchFamily="18" charset="0"/>
              <a:cs typeface="Calibri"/>
            </a:endParaRPr>
          </a:p>
        </p:txBody>
      </p:sp>
      <p:pic>
        <p:nvPicPr>
          <p:cNvPr id="2" name="Picture 1">
            <a:extLst>
              <a:ext uri="{FF2B5EF4-FFF2-40B4-BE49-F238E27FC236}">
                <a16:creationId xmlns:a16="http://schemas.microsoft.com/office/drawing/2014/main" id="{AD3051C0-3116-F448-905D-78AC61597422}"/>
              </a:ext>
            </a:extLst>
          </p:cNvPr>
          <p:cNvPicPr>
            <a:picLocks noChangeAspect="1"/>
          </p:cNvPicPr>
          <p:nvPr/>
        </p:nvPicPr>
        <p:blipFill>
          <a:blip r:embed="rId3">
            <a:duotone>
              <a:prstClr val="black"/>
              <a:srgbClr val="D9328B">
                <a:tint val="45000"/>
                <a:satMod val="400000"/>
              </a:srgbClr>
            </a:duotone>
          </a:blip>
          <a:stretch>
            <a:fillRect/>
          </a:stretch>
        </p:blipFill>
        <p:spPr>
          <a:xfrm>
            <a:off x="7037995" y="2146776"/>
            <a:ext cx="534197" cy="509036"/>
          </a:xfrm>
          <a:prstGeom prst="rect">
            <a:avLst/>
          </a:prstGeom>
        </p:spPr>
      </p:pic>
      <p:sp>
        <p:nvSpPr>
          <p:cNvPr id="42" name="TextBox 41">
            <a:extLst>
              <a:ext uri="{FF2B5EF4-FFF2-40B4-BE49-F238E27FC236}">
                <a16:creationId xmlns:a16="http://schemas.microsoft.com/office/drawing/2014/main" id="{E18798DB-1606-7742-9CCE-37B92D6255E6}"/>
              </a:ext>
            </a:extLst>
          </p:cNvPr>
          <p:cNvSpPr txBox="1"/>
          <p:nvPr/>
        </p:nvSpPr>
        <p:spPr>
          <a:xfrm>
            <a:off x="7697719" y="2109236"/>
            <a:ext cx="4095695" cy="461665"/>
          </a:xfrm>
          <a:prstGeom prst="rect">
            <a:avLst/>
          </a:prstGeom>
          <a:noFill/>
        </p:spPr>
        <p:txBody>
          <a:bodyPr wrap="square" rtlCol="0">
            <a:spAutoFit/>
          </a:bodyPr>
          <a:lstStyle/>
          <a:p>
            <a:r>
              <a:rPr lang="en-CA" sz="2400" dirty="0">
                <a:solidFill>
                  <a:srgbClr val="D9328B"/>
                </a:solidFill>
              </a:rPr>
              <a:t>Person or Individual with FASD</a:t>
            </a:r>
          </a:p>
        </p:txBody>
      </p:sp>
      <p:sp>
        <p:nvSpPr>
          <p:cNvPr id="47" name="Rectangle 46">
            <a:extLst>
              <a:ext uri="{FF2B5EF4-FFF2-40B4-BE49-F238E27FC236}">
                <a16:creationId xmlns:a16="http://schemas.microsoft.com/office/drawing/2014/main" id="{E76EBAC6-5AB8-114C-AC08-26A9AF120EBE}"/>
              </a:ext>
            </a:extLst>
          </p:cNvPr>
          <p:cNvSpPr/>
          <p:nvPr/>
        </p:nvSpPr>
        <p:spPr>
          <a:xfrm>
            <a:off x="7034554" y="1477964"/>
            <a:ext cx="4572465" cy="523220"/>
          </a:xfrm>
          <a:prstGeom prst="rect">
            <a:avLst/>
          </a:prstGeom>
        </p:spPr>
        <p:txBody>
          <a:bodyPr wrap="square">
            <a:spAutoFit/>
          </a:bodyPr>
          <a:lstStyle/>
          <a:p>
            <a:r>
              <a:rPr lang="en-CA" sz="2800" i="1" dirty="0">
                <a:solidFill>
                  <a:srgbClr val="4B9847"/>
                </a:solidFill>
                <a:latin typeface="Minion Pro" panose="02040503050201020203" pitchFamily="18" charset="0"/>
              </a:rPr>
              <a:t>Use…</a:t>
            </a:r>
            <a:endParaRPr lang="en-CA" sz="2800" i="1" dirty="0">
              <a:solidFill>
                <a:srgbClr val="4B9847"/>
              </a:solidFill>
              <a:latin typeface="Minion Pro" panose="02040503050201020203" pitchFamily="18" charset="0"/>
              <a:cs typeface="Calibri"/>
            </a:endParaRPr>
          </a:p>
        </p:txBody>
      </p:sp>
      <p:sp>
        <p:nvSpPr>
          <p:cNvPr id="49" name="TextBox 48">
            <a:extLst>
              <a:ext uri="{FF2B5EF4-FFF2-40B4-BE49-F238E27FC236}">
                <a16:creationId xmlns:a16="http://schemas.microsoft.com/office/drawing/2014/main" id="{A6A49714-B7E2-7A49-B917-D1807F37A000}"/>
              </a:ext>
            </a:extLst>
          </p:cNvPr>
          <p:cNvSpPr txBox="1"/>
          <p:nvPr/>
        </p:nvSpPr>
        <p:spPr>
          <a:xfrm>
            <a:off x="1700554" y="3129916"/>
            <a:ext cx="3844462" cy="461665"/>
          </a:xfrm>
          <a:prstGeom prst="rect">
            <a:avLst/>
          </a:prstGeom>
          <a:noFill/>
        </p:spPr>
        <p:txBody>
          <a:bodyPr wrap="square" rtlCol="0">
            <a:spAutoFit/>
          </a:bodyPr>
          <a:lstStyle/>
          <a:p>
            <a:r>
              <a:rPr lang="en-CA" sz="2400" dirty="0"/>
              <a:t>Mentally Disabled</a:t>
            </a:r>
          </a:p>
        </p:txBody>
      </p:sp>
      <p:pic>
        <p:nvPicPr>
          <p:cNvPr id="50" name="Picture 49">
            <a:extLst>
              <a:ext uri="{FF2B5EF4-FFF2-40B4-BE49-F238E27FC236}">
                <a16:creationId xmlns:a16="http://schemas.microsoft.com/office/drawing/2014/main" id="{31C24BF8-2C97-7142-8F74-685C9B8BCA9D}"/>
              </a:ext>
            </a:extLst>
          </p:cNvPr>
          <p:cNvPicPr>
            <a:picLocks noChangeAspect="1"/>
          </p:cNvPicPr>
          <p:nvPr/>
        </p:nvPicPr>
        <p:blipFill>
          <a:blip r:embed="rId3">
            <a:duotone>
              <a:prstClr val="black"/>
              <a:srgbClr val="D9328B">
                <a:tint val="45000"/>
                <a:satMod val="400000"/>
              </a:srgbClr>
            </a:duotone>
          </a:blip>
          <a:stretch>
            <a:fillRect/>
          </a:stretch>
        </p:blipFill>
        <p:spPr>
          <a:xfrm>
            <a:off x="7037995" y="3167456"/>
            <a:ext cx="534197" cy="509036"/>
          </a:xfrm>
          <a:prstGeom prst="rect">
            <a:avLst/>
          </a:prstGeom>
        </p:spPr>
      </p:pic>
      <p:sp>
        <p:nvSpPr>
          <p:cNvPr id="51" name="TextBox 50">
            <a:extLst>
              <a:ext uri="{FF2B5EF4-FFF2-40B4-BE49-F238E27FC236}">
                <a16:creationId xmlns:a16="http://schemas.microsoft.com/office/drawing/2014/main" id="{AFC5052A-EE2F-754A-9DC2-F4B07B4AD2C7}"/>
              </a:ext>
            </a:extLst>
          </p:cNvPr>
          <p:cNvSpPr txBox="1"/>
          <p:nvPr/>
        </p:nvSpPr>
        <p:spPr>
          <a:xfrm>
            <a:off x="7697719" y="3006475"/>
            <a:ext cx="4095695" cy="830997"/>
          </a:xfrm>
          <a:prstGeom prst="rect">
            <a:avLst/>
          </a:prstGeom>
          <a:noFill/>
        </p:spPr>
        <p:txBody>
          <a:bodyPr wrap="square" rtlCol="0">
            <a:spAutoFit/>
          </a:bodyPr>
          <a:lstStyle/>
          <a:p>
            <a:r>
              <a:rPr lang="en-CA" sz="2400" dirty="0">
                <a:solidFill>
                  <a:srgbClr val="D9328B"/>
                </a:solidFill>
              </a:rPr>
              <a:t>Cognitive or Neurodevelopmental Disability</a:t>
            </a:r>
          </a:p>
        </p:txBody>
      </p:sp>
      <p:sp>
        <p:nvSpPr>
          <p:cNvPr id="57" name="TextBox 56">
            <a:extLst>
              <a:ext uri="{FF2B5EF4-FFF2-40B4-BE49-F238E27FC236}">
                <a16:creationId xmlns:a16="http://schemas.microsoft.com/office/drawing/2014/main" id="{B11DA650-F031-3544-804C-402BFD6550EA}"/>
              </a:ext>
            </a:extLst>
          </p:cNvPr>
          <p:cNvSpPr txBox="1"/>
          <p:nvPr/>
        </p:nvSpPr>
        <p:spPr>
          <a:xfrm>
            <a:off x="1700554" y="4021178"/>
            <a:ext cx="3844462" cy="461665"/>
          </a:xfrm>
          <a:prstGeom prst="rect">
            <a:avLst/>
          </a:prstGeom>
          <a:noFill/>
        </p:spPr>
        <p:txBody>
          <a:bodyPr wrap="square" rtlCol="0">
            <a:spAutoFit/>
          </a:bodyPr>
          <a:lstStyle/>
          <a:p>
            <a:r>
              <a:rPr lang="en-CA" sz="2400" dirty="0"/>
              <a:t>FASD Student</a:t>
            </a:r>
          </a:p>
        </p:txBody>
      </p:sp>
      <p:pic>
        <p:nvPicPr>
          <p:cNvPr id="58" name="Picture 57">
            <a:extLst>
              <a:ext uri="{FF2B5EF4-FFF2-40B4-BE49-F238E27FC236}">
                <a16:creationId xmlns:a16="http://schemas.microsoft.com/office/drawing/2014/main" id="{AC6719F0-4BF9-5B48-BA97-BB6057674128}"/>
              </a:ext>
            </a:extLst>
          </p:cNvPr>
          <p:cNvPicPr>
            <a:picLocks noChangeAspect="1"/>
          </p:cNvPicPr>
          <p:nvPr/>
        </p:nvPicPr>
        <p:blipFill>
          <a:blip r:embed="rId3">
            <a:duotone>
              <a:prstClr val="black"/>
              <a:srgbClr val="D9328B">
                <a:tint val="45000"/>
                <a:satMod val="400000"/>
              </a:srgbClr>
            </a:duotone>
          </a:blip>
          <a:stretch>
            <a:fillRect/>
          </a:stretch>
        </p:blipFill>
        <p:spPr>
          <a:xfrm>
            <a:off x="7037995" y="4058718"/>
            <a:ext cx="534197" cy="509036"/>
          </a:xfrm>
          <a:prstGeom prst="rect">
            <a:avLst/>
          </a:prstGeom>
        </p:spPr>
      </p:pic>
      <p:sp>
        <p:nvSpPr>
          <p:cNvPr id="59" name="TextBox 58">
            <a:extLst>
              <a:ext uri="{FF2B5EF4-FFF2-40B4-BE49-F238E27FC236}">
                <a16:creationId xmlns:a16="http://schemas.microsoft.com/office/drawing/2014/main" id="{8F73DA1B-6C80-BE47-9C14-CB9CB2F348AB}"/>
              </a:ext>
            </a:extLst>
          </p:cNvPr>
          <p:cNvSpPr txBox="1"/>
          <p:nvPr/>
        </p:nvSpPr>
        <p:spPr>
          <a:xfrm>
            <a:off x="7697719" y="4021178"/>
            <a:ext cx="4095695" cy="461665"/>
          </a:xfrm>
          <a:prstGeom prst="rect">
            <a:avLst/>
          </a:prstGeom>
          <a:noFill/>
        </p:spPr>
        <p:txBody>
          <a:bodyPr wrap="square" rtlCol="0">
            <a:spAutoFit/>
          </a:bodyPr>
          <a:lstStyle/>
          <a:p>
            <a:r>
              <a:rPr lang="en-CA" sz="2400" dirty="0">
                <a:solidFill>
                  <a:srgbClr val="D9328B"/>
                </a:solidFill>
              </a:rPr>
              <a:t>Student with FASD</a:t>
            </a:r>
          </a:p>
        </p:txBody>
      </p:sp>
      <p:sp>
        <p:nvSpPr>
          <p:cNvPr id="61" name="TextBox 60">
            <a:extLst>
              <a:ext uri="{FF2B5EF4-FFF2-40B4-BE49-F238E27FC236}">
                <a16:creationId xmlns:a16="http://schemas.microsoft.com/office/drawing/2014/main" id="{63D185E8-A846-3B49-A3EA-0807FFBF12EE}"/>
              </a:ext>
            </a:extLst>
          </p:cNvPr>
          <p:cNvSpPr txBox="1"/>
          <p:nvPr/>
        </p:nvSpPr>
        <p:spPr>
          <a:xfrm>
            <a:off x="1700554" y="4779139"/>
            <a:ext cx="3844462" cy="830997"/>
          </a:xfrm>
          <a:prstGeom prst="rect">
            <a:avLst/>
          </a:prstGeom>
          <a:noFill/>
        </p:spPr>
        <p:txBody>
          <a:bodyPr wrap="square" rtlCol="0">
            <a:spAutoFit/>
          </a:bodyPr>
          <a:lstStyle/>
          <a:p>
            <a:r>
              <a:rPr lang="en-CA" sz="2400" dirty="0"/>
              <a:t>Alcoholics, Addicts, Women who choose to drink</a:t>
            </a:r>
          </a:p>
        </p:txBody>
      </p:sp>
      <p:pic>
        <p:nvPicPr>
          <p:cNvPr id="62" name="Picture 61">
            <a:extLst>
              <a:ext uri="{FF2B5EF4-FFF2-40B4-BE49-F238E27FC236}">
                <a16:creationId xmlns:a16="http://schemas.microsoft.com/office/drawing/2014/main" id="{EE6341B1-1FA3-C246-ACE7-93C23F7B6AD4}"/>
              </a:ext>
            </a:extLst>
          </p:cNvPr>
          <p:cNvPicPr>
            <a:picLocks noChangeAspect="1"/>
          </p:cNvPicPr>
          <p:nvPr/>
        </p:nvPicPr>
        <p:blipFill>
          <a:blip r:embed="rId3">
            <a:duotone>
              <a:prstClr val="black"/>
              <a:srgbClr val="D9328B">
                <a:tint val="45000"/>
                <a:satMod val="400000"/>
              </a:srgbClr>
            </a:duotone>
          </a:blip>
          <a:stretch>
            <a:fillRect/>
          </a:stretch>
        </p:blipFill>
        <p:spPr>
          <a:xfrm>
            <a:off x="7037995" y="4856211"/>
            <a:ext cx="534197" cy="509036"/>
          </a:xfrm>
          <a:prstGeom prst="rect">
            <a:avLst/>
          </a:prstGeom>
        </p:spPr>
      </p:pic>
      <p:sp>
        <p:nvSpPr>
          <p:cNvPr id="63" name="TextBox 62">
            <a:extLst>
              <a:ext uri="{FF2B5EF4-FFF2-40B4-BE49-F238E27FC236}">
                <a16:creationId xmlns:a16="http://schemas.microsoft.com/office/drawing/2014/main" id="{E4855E10-4F6A-0148-A2C7-9C15C62FE5B0}"/>
              </a:ext>
            </a:extLst>
          </p:cNvPr>
          <p:cNvSpPr txBox="1"/>
          <p:nvPr/>
        </p:nvSpPr>
        <p:spPr>
          <a:xfrm>
            <a:off x="7697719" y="4695230"/>
            <a:ext cx="3490677" cy="830997"/>
          </a:xfrm>
          <a:prstGeom prst="rect">
            <a:avLst/>
          </a:prstGeom>
          <a:noFill/>
        </p:spPr>
        <p:txBody>
          <a:bodyPr wrap="square" rtlCol="0">
            <a:spAutoFit/>
          </a:bodyPr>
          <a:lstStyle/>
          <a:p>
            <a:r>
              <a:rPr lang="en-CA" sz="2400" dirty="0">
                <a:solidFill>
                  <a:srgbClr val="D9328B"/>
                </a:solidFill>
              </a:rPr>
              <a:t>Women Who Use Alcohol or Drugs</a:t>
            </a:r>
          </a:p>
        </p:txBody>
      </p:sp>
      <p:sp>
        <p:nvSpPr>
          <p:cNvPr id="65" name="TextBox 64">
            <a:extLst>
              <a:ext uri="{FF2B5EF4-FFF2-40B4-BE49-F238E27FC236}">
                <a16:creationId xmlns:a16="http://schemas.microsoft.com/office/drawing/2014/main" id="{926334AA-7550-C549-BB41-FAFC56FE28A9}"/>
              </a:ext>
            </a:extLst>
          </p:cNvPr>
          <p:cNvSpPr txBox="1"/>
          <p:nvPr/>
        </p:nvSpPr>
        <p:spPr>
          <a:xfrm>
            <a:off x="1700554" y="5736058"/>
            <a:ext cx="3453452" cy="830997"/>
          </a:xfrm>
          <a:prstGeom prst="rect">
            <a:avLst/>
          </a:prstGeom>
          <a:noFill/>
        </p:spPr>
        <p:txBody>
          <a:bodyPr wrap="square" rtlCol="0">
            <a:spAutoFit/>
          </a:bodyPr>
          <a:lstStyle/>
          <a:p>
            <a:r>
              <a:rPr lang="en-CA" sz="2400" dirty="0"/>
              <a:t>Admitted to Alcohol Use or Denied Alcohol Use</a:t>
            </a:r>
          </a:p>
        </p:txBody>
      </p:sp>
      <p:pic>
        <p:nvPicPr>
          <p:cNvPr id="66" name="Picture 65">
            <a:extLst>
              <a:ext uri="{FF2B5EF4-FFF2-40B4-BE49-F238E27FC236}">
                <a16:creationId xmlns:a16="http://schemas.microsoft.com/office/drawing/2014/main" id="{CB6594E0-B7FB-F546-867D-960B1F95F881}"/>
              </a:ext>
            </a:extLst>
          </p:cNvPr>
          <p:cNvPicPr>
            <a:picLocks noChangeAspect="1"/>
          </p:cNvPicPr>
          <p:nvPr/>
        </p:nvPicPr>
        <p:blipFill>
          <a:blip r:embed="rId3">
            <a:duotone>
              <a:prstClr val="black"/>
              <a:srgbClr val="D9328B">
                <a:tint val="45000"/>
                <a:satMod val="400000"/>
              </a:srgbClr>
            </a:duotone>
          </a:blip>
          <a:stretch>
            <a:fillRect/>
          </a:stretch>
        </p:blipFill>
        <p:spPr>
          <a:xfrm>
            <a:off x="7037995" y="5847268"/>
            <a:ext cx="534197" cy="509036"/>
          </a:xfrm>
          <a:prstGeom prst="rect">
            <a:avLst/>
          </a:prstGeom>
        </p:spPr>
      </p:pic>
      <p:sp>
        <p:nvSpPr>
          <p:cNvPr id="67" name="TextBox 66">
            <a:extLst>
              <a:ext uri="{FF2B5EF4-FFF2-40B4-BE49-F238E27FC236}">
                <a16:creationId xmlns:a16="http://schemas.microsoft.com/office/drawing/2014/main" id="{4474B0C8-BD2F-8F46-AD42-7DDD201ACB12}"/>
              </a:ext>
            </a:extLst>
          </p:cNvPr>
          <p:cNvSpPr txBox="1"/>
          <p:nvPr/>
        </p:nvSpPr>
        <p:spPr>
          <a:xfrm>
            <a:off x="7697719" y="5686287"/>
            <a:ext cx="4095695" cy="830997"/>
          </a:xfrm>
          <a:prstGeom prst="rect">
            <a:avLst/>
          </a:prstGeom>
          <a:noFill/>
        </p:spPr>
        <p:txBody>
          <a:bodyPr wrap="square" rtlCol="0">
            <a:spAutoFit/>
          </a:bodyPr>
          <a:lstStyle/>
          <a:p>
            <a:r>
              <a:rPr lang="en-CA" sz="2400" dirty="0">
                <a:solidFill>
                  <a:srgbClr val="D9328B"/>
                </a:solidFill>
              </a:rPr>
              <a:t>Reported Drinking Alcohol or Confirmed Alcohol Use</a:t>
            </a:r>
          </a:p>
        </p:txBody>
      </p:sp>
      <p:sp>
        <p:nvSpPr>
          <p:cNvPr id="68" name="Triangle 67">
            <a:extLst>
              <a:ext uri="{FF2B5EF4-FFF2-40B4-BE49-F238E27FC236}">
                <a16:creationId xmlns:a16="http://schemas.microsoft.com/office/drawing/2014/main" id="{432D3CBB-CAF8-9A45-A33C-FF2AE3F5A6F1}"/>
              </a:ext>
            </a:extLst>
          </p:cNvPr>
          <p:cNvSpPr/>
          <p:nvPr/>
        </p:nvSpPr>
        <p:spPr>
          <a:xfrm rot="2700000">
            <a:off x="11750277" y="860663"/>
            <a:ext cx="112039" cy="96586"/>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45818B4-3EFE-9B41-8814-826FCEB576C4}"/>
              </a:ext>
            </a:extLst>
          </p:cNvPr>
          <p:cNvCxnSpPr>
            <a:cxnSpLocks/>
          </p:cNvCxnSpPr>
          <p:nvPr/>
        </p:nvCxnSpPr>
        <p:spPr>
          <a:xfrm flipV="1">
            <a:off x="5455708" y="2396231"/>
            <a:ext cx="1457933" cy="820"/>
          </a:xfrm>
          <a:prstGeom prst="straightConnector1">
            <a:avLst/>
          </a:prstGeom>
          <a:ln w="34925">
            <a:solidFill>
              <a:srgbClr val="BADEE8"/>
            </a:solidFill>
            <a:bevel/>
            <a:tailEnd type="arrow"/>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5DE07BFE-88FB-AB4B-BCAF-4CEECD66B3CB}"/>
              </a:ext>
            </a:extLst>
          </p:cNvPr>
          <p:cNvCxnSpPr>
            <a:cxnSpLocks/>
          </p:cNvCxnSpPr>
          <p:nvPr/>
        </p:nvCxnSpPr>
        <p:spPr>
          <a:xfrm>
            <a:off x="4138246" y="3392693"/>
            <a:ext cx="2775395" cy="0"/>
          </a:xfrm>
          <a:prstGeom prst="straightConnector1">
            <a:avLst/>
          </a:prstGeom>
          <a:ln w="34925">
            <a:solidFill>
              <a:srgbClr val="BADEE8"/>
            </a:solidFill>
            <a:bevel/>
            <a:tailEnd type="arrow"/>
          </a:ln>
        </p:spPr>
        <p:style>
          <a:lnRef idx="1">
            <a:schemeClr val="dk1"/>
          </a:lnRef>
          <a:fillRef idx="0">
            <a:schemeClr val="dk1"/>
          </a:fillRef>
          <a:effectRef idx="0">
            <a:schemeClr val="dk1"/>
          </a:effectRef>
          <a:fontRef idx="minor">
            <a:schemeClr val="tx1"/>
          </a:fontRef>
        </p:style>
      </p:cxnSp>
      <p:cxnSp>
        <p:nvCxnSpPr>
          <p:cNvPr id="70" name="Straight Arrow Connector 69">
            <a:extLst>
              <a:ext uri="{FF2B5EF4-FFF2-40B4-BE49-F238E27FC236}">
                <a16:creationId xmlns:a16="http://schemas.microsoft.com/office/drawing/2014/main" id="{F9C3A736-AFA8-4544-BED1-3CD3D23CEB3E}"/>
              </a:ext>
            </a:extLst>
          </p:cNvPr>
          <p:cNvCxnSpPr>
            <a:cxnSpLocks/>
          </p:cNvCxnSpPr>
          <p:nvPr/>
        </p:nvCxnSpPr>
        <p:spPr>
          <a:xfrm flipV="1">
            <a:off x="3622785" y="4307093"/>
            <a:ext cx="3290856" cy="6143"/>
          </a:xfrm>
          <a:prstGeom prst="straightConnector1">
            <a:avLst/>
          </a:prstGeom>
          <a:ln w="34925">
            <a:solidFill>
              <a:srgbClr val="BADEE8"/>
            </a:solidFill>
            <a:bevel/>
            <a:tailEnd type="arrow"/>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045A7FD5-D45A-AB43-BF9A-55F7BD89326B}"/>
              </a:ext>
            </a:extLst>
          </p:cNvPr>
          <p:cNvCxnSpPr>
            <a:cxnSpLocks/>
          </p:cNvCxnSpPr>
          <p:nvPr/>
        </p:nvCxnSpPr>
        <p:spPr>
          <a:xfrm>
            <a:off x="5329804" y="5092540"/>
            <a:ext cx="1583837" cy="1"/>
          </a:xfrm>
          <a:prstGeom prst="straightConnector1">
            <a:avLst/>
          </a:prstGeom>
          <a:ln w="34925">
            <a:solidFill>
              <a:srgbClr val="BADEE8"/>
            </a:solidFill>
            <a:bevel/>
            <a:tailEnd type="arrow"/>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4D58C6EA-1236-5149-A513-2208D34C8E98}"/>
              </a:ext>
            </a:extLst>
          </p:cNvPr>
          <p:cNvCxnSpPr>
            <a:cxnSpLocks/>
          </p:cNvCxnSpPr>
          <p:nvPr/>
        </p:nvCxnSpPr>
        <p:spPr>
          <a:xfrm>
            <a:off x="5052646" y="6030387"/>
            <a:ext cx="1860995" cy="0"/>
          </a:xfrm>
          <a:prstGeom prst="straightConnector1">
            <a:avLst/>
          </a:prstGeom>
          <a:ln w="34925">
            <a:solidFill>
              <a:srgbClr val="BADEE8"/>
            </a:solidFill>
            <a:beve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13084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D5B52BA-6BCB-8544-B533-1F10C3F4F677}"/>
              </a:ext>
            </a:extLst>
          </p:cNvPr>
          <p:cNvSpPr/>
          <p:nvPr/>
        </p:nvSpPr>
        <p:spPr>
          <a:xfrm>
            <a:off x="8500795" y="3669176"/>
            <a:ext cx="558241" cy="3197284"/>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9141707" y="3122055"/>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367DCA0-5EC1-F84D-8984-910AA21B4DA4}"/>
              </a:ext>
            </a:extLst>
          </p:cNvPr>
          <p:cNvSpPr txBox="1"/>
          <p:nvPr/>
        </p:nvSpPr>
        <p:spPr>
          <a:xfrm>
            <a:off x="1422703" y="2870187"/>
            <a:ext cx="5922858" cy="3359061"/>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Look at what individuals </a:t>
            </a:r>
            <a:r>
              <a:rPr lang="en-US" sz="2400" b="1" dirty="0">
                <a:solidFill>
                  <a:srgbClr val="D9328B"/>
                </a:solidFill>
                <a:latin typeface="Calibri" panose="020F0502020204030204" pitchFamily="34" charset="0"/>
                <a:cs typeface="Calibri" panose="020F0502020204030204" pitchFamily="34" charset="0"/>
              </a:rPr>
              <a:t>can</a:t>
            </a:r>
            <a:r>
              <a:rPr lang="en-US" sz="2400" b="1"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do.</a:t>
            </a:r>
            <a:endParaRPr lang="en-CA"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Look at their </a:t>
            </a:r>
            <a:r>
              <a:rPr lang="en-US" sz="2400" b="1" dirty="0">
                <a:solidFill>
                  <a:srgbClr val="D9328B"/>
                </a:solidFill>
                <a:latin typeface="Calibri" panose="020F0502020204030204" pitchFamily="34" charset="0"/>
                <a:cs typeface="Calibri" panose="020F0502020204030204" pitchFamily="34" charset="0"/>
              </a:rPr>
              <a:t>interests</a:t>
            </a:r>
            <a:r>
              <a:rPr lang="en-US" sz="2400" b="1" dirty="0">
                <a:solidFill>
                  <a:srgbClr val="364DA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Identify their </a:t>
            </a:r>
            <a:r>
              <a:rPr lang="en-US" sz="2400" b="1" dirty="0">
                <a:solidFill>
                  <a:srgbClr val="D9328B"/>
                </a:solidFill>
                <a:latin typeface="Calibri" panose="020F0502020204030204" pitchFamily="34" charset="0"/>
                <a:cs typeface="Calibri" panose="020F0502020204030204" pitchFamily="34" charset="0"/>
              </a:rPr>
              <a:t>talents</a:t>
            </a:r>
            <a:r>
              <a:rPr lang="en-US" sz="2400" b="1" dirty="0">
                <a:solidFill>
                  <a:srgbClr val="364DA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Opportunities for community </a:t>
            </a:r>
            <a:r>
              <a:rPr lang="en-US" sz="2400" b="1" dirty="0">
                <a:solidFill>
                  <a:srgbClr val="D9328B"/>
                </a:solidFill>
                <a:latin typeface="Calibri" panose="020F0502020204030204" pitchFamily="34" charset="0"/>
                <a:cs typeface="Calibri" panose="020F0502020204030204" pitchFamily="34" charset="0"/>
              </a:rPr>
              <a:t>engagement</a:t>
            </a:r>
            <a:r>
              <a:rPr lang="en-US" sz="2400" b="1" dirty="0">
                <a:solidFill>
                  <a:srgbClr val="364DA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CA" sz="2400" b="1" dirty="0">
                <a:solidFill>
                  <a:srgbClr val="D9328B"/>
                </a:solidFill>
                <a:latin typeface="Calibri" panose="020F0502020204030204" pitchFamily="34" charset="0"/>
                <a:cs typeface="Calibri" panose="020F0502020204030204" pitchFamily="34" charset="0"/>
              </a:rPr>
              <a:t>Encourage</a:t>
            </a:r>
            <a:r>
              <a:rPr lang="en-CA" sz="2400" dirty="0">
                <a:solidFill>
                  <a:schemeClr val="tx1"/>
                </a:solidFill>
                <a:latin typeface="Calibri" panose="020F0502020204030204" pitchFamily="34" charset="0"/>
                <a:cs typeface="Calibri" panose="020F0502020204030204" pitchFamily="34" charset="0"/>
              </a:rPr>
              <a:t> them to do positive activities that they are good at.</a:t>
            </a:r>
          </a:p>
        </p:txBody>
      </p:sp>
      <p:sp>
        <p:nvSpPr>
          <p:cNvPr id="8" name="Triangle 7">
            <a:extLst>
              <a:ext uri="{FF2B5EF4-FFF2-40B4-BE49-F238E27FC236}">
                <a16:creationId xmlns:a16="http://schemas.microsoft.com/office/drawing/2014/main" id="{051D6653-A480-6D49-A227-222ECBCB8ADC}"/>
              </a:ext>
            </a:extLst>
          </p:cNvPr>
          <p:cNvSpPr/>
          <p:nvPr/>
        </p:nvSpPr>
        <p:spPr>
          <a:xfrm rot="4500000">
            <a:off x="7355095" y="629058"/>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EC833328-3DA0-4449-BFA7-AF2B845F235E}"/>
              </a:ext>
            </a:extLst>
          </p:cNvPr>
          <p:cNvSpPr/>
          <p:nvPr/>
        </p:nvSpPr>
        <p:spPr>
          <a:xfrm rot="2700000">
            <a:off x="10738281" y="2603523"/>
            <a:ext cx="134914" cy="11630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CBA58520-7C10-C44B-AE9D-19ED555E001D}"/>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A0B5A080-B742-FD41-8CC9-BE8E6BF13B8D}"/>
              </a:ext>
            </a:extLst>
          </p:cNvPr>
          <p:cNvSpPr/>
          <p:nvPr/>
        </p:nvSpPr>
        <p:spPr>
          <a:xfrm rot="18092652">
            <a:off x="10765406" y="779561"/>
            <a:ext cx="146568" cy="12635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5D14B405-FD8F-914D-9A37-F5D858C05B9E}"/>
              </a:ext>
            </a:extLst>
          </p:cNvPr>
          <p:cNvSpPr/>
          <p:nvPr/>
        </p:nvSpPr>
        <p:spPr>
          <a:xfrm rot="1813063">
            <a:off x="9301628" y="6388287"/>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8045B67F-4CBE-BF48-BC39-F72B4C002E47}"/>
              </a:ext>
            </a:extLst>
          </p:cNvPr>
          <p:cNvSpPr/>
          <p:nvPr/>
        </p:nvSpPr>
        <p:spPr>
          <a:xfrm>
            <a:off x="951220" y="3122055"/>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C7B1971C-7D56-594C-A005-11B408E2FF67}"/>
              </a:ext>
            </a:extLst>
          </p:cNvPr>
          <p:cNvPicPr>
            <a:picLocks noGrp="1" noChangeAspect="1"/>
          </p:cNvPicPr>
          <p:nvPr>
            <p:ph type="pic" sz="quarter" idx="10"/>
          </p:nvPr>
        </p:nvPicPr>
        <p:blipFill>
          <a:blip r:embed="rId3"/>
          <a:srcRect/>
          <a:stretch/>
        </p:blipFill>
        <p:spPr>
          <a:xfrm>
            <a:off x="7302178" y="971907"/>
            <a:ext cx="4271477" cy="4271477"/>
          </a:xfrm>
        </p:spPr>
      </p:pic>
      <p:sp>
        <p:nvSpPr>
          <p:cNvPr id="15" name="TextBox 14">
            <a:extLst>
              <a:ext uri="{FF2B5EF4-FFF2-40B4-BE49-F238E27FC236}">
                <a16:creationId xmlns:a16="http://schemas.microsoft.com/office/drawing/2014/main" id="{1802A176-518E-D645-8FEB-499E8797B244}"/>
              </a:ext>
            </a:extLst>
          </p:cNvPr>
          <p:cNvSpPr txBox="1"/>
          <p:nvPr/>
        </p:nvSpPr>
        <p:spPr>
          <a:xfrm>
            <a:off x="1308043" y="947351"/>
            <a:ext cx="551805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Strengths-Based Approach</a:t>
            </a:r>
          </a:p>
        </p:txBody>
      </p:sp>
    </p:spTree>
    <p:extLst>
      <p:ext uri="{BB962C8B-B14F-4D97-AF65-F5344CB8AC3E}">
        <p14:creationId xmlns:p14="http://schemas.microsoft.com/office/powerpoint/2010/main" val="881572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C55185E3-D2AC-2346-AFA4-D9D6A408036D}"/>
              </a:ext>
            </a:extLst>
          </p:cNvPr>
          <p:cNvSpPr/>
          <p:nvPr/>
        </p:nvSpPr>
        <p:spPr>
          <a:xfrm>
            <a:off x="576147" y="2219092"/>
            <a:ext cx="11039707" cy="4638907"/>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vv</a:t>
            </a:r>
          </a:p>
        </p:txBody>
      </p:sp>
      <p:sp>
        <p:nvSpPr>
          <p:cNvPr id="14" name="TextBox 13">
            <a:extLst>
              <a:ext uri="{FF2B5EF4-FFF2-40B4-BE49-F238E27FC236}">
                <a16:creationId xmlns:a16="http://schemas.microsoft.com/office/drawing/2014/main" id="{91566172-D6EA-114C-9F2F-3B6B0F3CC1E7}"/>
              </a:ext>
            </a:extLst>
          </p:cNvPr>
          <p:cNvSpPr txBox="1"/>
          <p:nvPr/>
        </p:nvSpPr>
        <p:spPr>
          <a:xfrm>
            <a:off x="1276588" y="537204"/>
            <a:ext cx="2740687"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is…</a:t>
            </a:r>
          </a:p>
        </p:txBody>
      </p:sp>
      <p:sp>
        <p:nvSpPr>
          <p:cNvPr id="16" name="TextBox 15">
            <a:extLst>
              <a:ext uri="{FF2B5EF4-FFF2-40B4-BE49-F238E27FC236}">
                <a16:creationId xmlns:a16="http://schemas.microsoft.com/office/drawing/2014/main" id="{09641E6F-E8B8-5941-B09A-4B51C330850C}"/>
              </a:ext>
            </a:extLst>
          </p:cNvPr>
          <p:cNvSpPr txBox="1"/>
          <p:nvPr/>
        </p:nvSpPr>
        <p:spPr>
          <a:xfrm>
            <a:off x="2228771" y="5509568"/>
            <a:ext cx="1648208" cy="461665"/>
          </a:xfrm>
          <a:prstGeom prst="rect">
            <a:avLst/>
          </a:prstGeom>
          <a:noFill/>
        </p:spPr>
        <p:txBody>
          <a:bodyPr wrap="none" rtlCol="0">
            <a:spAutoFit/>
          </a:bodyPr>
          <a:lstStyle/>
          <a:p>
            <a:r>
              <a:rPr lang="en-US" sz="2400" b="1" dirty="0">
                <a:latin typeface="Minion Pro" panose="02040503050201020203" pitchFamily="18" charset="0"/>
                <a:cs typeface="Calibri" panose="020F0502020204030204" pitchFamily="34" charset="0"/>
              </a:rPr>
              <a:t>COMPLEX</a:t>
            </a:r>
          </a:p>
        </p:txBody>
      </p:sp>
      <p:sp>
        <p:nvSpPr>
          <p:cNvPr id="23" name="Oval 22">
            <a:extLst>
              <a:ext uri="{FF2B5EF4-FFF2-40B4-BE49-F238E27FC236}">
                <a16:creationId xmlns:a16="http://schemas.microsoft.com/office/drawing/2014/main" id="{283853DE-5E4A-CE4F-AD76-76B7A817FA48}"/>
              </a:ext>
            </a:extLst>
          </p:cNvPr>
          <p:cNvSpPr/>
          <p:nvPr/>
        </p:nvSpPr>
        <p:spPr>
          <a:xfrm>
            <a:off x="1567279" y="5436488"/>
            <a:ext cx="553555" cy="553555"/>
          </a:xfrm>
          <a:prstGeom prst="ellipse">
            <a:avLst/>
          </a:prstGeom>
          <a:solidFill>
            <a:srgbClr val="FF800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Poppins Medium" pitchFamily="2" charset="77"/>
              <a:cs typeface="Poppins Medium" pitchFamily="2" charset="77"/>
            </a:endParaRPr>
          </a:p>
        </p:txBody>
      </p:sp>
      <p:sp>
        <p:nvSpPr>
          <p:cNvPr id="24" name="Oval 23">
            <a:extLst>
              <a:ext uri="{FF2B5EF4-FFF2-40B4-BE49-F238E27FC236}">
                <a16:creationId xmlns:a16="http://schemas.microsoft.com/office/drawing/2014/main" id="{E73504A5-EF38-7340-B300-492EC4CCDE69}"/>
              </a:ext>
            </a:extLst>
          </p:cNvPr>
          <p:cNvSpPr/>
          <p:nvPr/>
        </p:nvSpPr>
        <p:spPr>
          <a:xfrm>
            <a:off x="4833178" y="5436488"/>
            <a:ext cx="553555" cy="553555"/>
          </a:xfrm>
          <a:prstGeom prst="ellipse">
            <a:avLst/>
          </a:prstGeom>
          <a:solidFill>
            <a:srgbClr val="364DA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Poppins Medium" pitchFamily="2" charset="77"/>
              <a:cs typeface="Poppins Medium" pitchFamily="2" charset="77"/>
            </a:endParaRPr>
          </a:p>
        </p:txBody>
      </p:sp>
      <p:sp>
        <p:nvSpPr>
          <p:cNvPr id="25" name="Oval 24">
            <a:extLst>
              <a:ext uri="{FF2B5EF4-FFF2-40B4-BE49-F238E27FC236}">
                <a16:creationId xmlns:a16="http://schemas.microsoft.com/office/drawing/2014/main" id="{8BBDE4CA-AE49-5A42-B64F-8B0FFB81EDD1}"/>
              </a:ext>
            </a:extLst>
          </p:cNvPr>
          <p:cNvSpPr/>
          <p:nvPr/>
        </p:nvSpPr>
        <p:spPr>
          <a:xfrm>
            <a:off x="8291688" y="5436487"/>
            <a:ext cx="553555" cy="553555"/>
          </a:xfrm>
          <a:prstGeom prst="ellipse">
            <a:avLst/>
          </a:prstGeom>
          <a:solidFill>
            <a:srgbClr val="4B9847"/>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Poppins Medium" pitchFamily="2" charset="77"/>
              <a:cs typeface="Poppins Medium" pitchFamily="2" charset="77"/>
            </a:endParaRPr>
          </a:p>
        </p:txBody>
      </p:sp>
      <p:sp>
        <p:nvSpPr>
          <p:cNvPr id="33" name="Triangle 32">
            <a:extLst>
              <a:ext uri="{FF2B5EF4-FFF2-40B4-BE49-F238E27FC236}">
                <a16:creationId xmlns:a16="http://schemas.microsoft.com/office/drawing/2014/main" id="{C9319299-9557-9B46-BBF0-878D631EF6AA}"/>
              </a:ext>
            </a:extLst>
          </p:cNvPr>
          <p:cNvSpPr/>
          <p:nvPr/>
        </p:nvSpPr>
        <p:spPr>
          <a:xfrm rot="2700000">
            <a:off x="11292793" y="1022660"/>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C28A1884-45B5-9944-8EC8-4EA85317612E}"/>
              </a:ext>
            </a:extLst>
          </p:cNvPr>
          <p:cNvSpPr/>
          <p:nvPr/>
        </p:nvSpPr>
        <p:spPr>
          <a:xfrm rot="1813063">
            <a:off x="11267167" y="5718096"/>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D104DB80-8A83-9D41-98F8-5EFD3DCEC18B}"/>
              </a:ext>
            </a:extLst>
          </p:cNvPr>
          <p:cNvSpPr/>
          <p:nvPr/>
        </p:nvSpPr>
        <p:spPr>
          <a:xfrm rot="2700000">
            <a:off x="348294" y="4264349"/>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115D0F0B-FC7D-1742-9E47-6F16762000AD}"/>
              </a:ext>
            </a:extLst>
          </p:cNvPr>
          <p:cNvSpPr/>
          <p:nvPr/>
        </p:nvSpPr>
        <p:spPr>
          <a:xfrm rot="2700000">
            <a:off x="5100099" y="637278"/>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picture containing text&#10;&#10;Description automatically generated">
            <a:extLst>
              <a:ext uri="{FF2B5EF4-FFF2-40B4-BE49-F238E27FC236}">
                <a16:creationId xmlns:a16="http://schemas.microsoft.com/office/drawing/2014/main" id="{4E68FDC1-E76F-044C-B3BC-FE001117B8E5}"/>
              </a:ext>
            </a:extLst>
          </p:cNvPr>
          <p:cNvPicPr>
            <a:picLocks noGrp="1" noChangeAspect="1"/>
          </p:cNvPicPr>
          <p:nvPr>
            <p:ph type="pic" sz="quarter" idx="16"/>
          </p:nvPr>
        </p:nvPicPr>
        <p:blipFill>
          <a:blip r:embed="rId3"/>
          <a:srcRect l="317" r="317"/>
          <a:stretch>
            <a:fillRect/>
          </a:stretch>
        </p:blipFill>
        <p:spPr>
          <a:solidFill>
            <a:srgbClr val="364DA1"/>
          </a:solidFill>
        </p:spPr>
      </p:pic>
      <p:pic>
        <p:nvPicPr>
          <p:cNvPr id="11" name="Picture Placeholder 10" descr="Diagram, schematic&#10;&#10;Description automatically generated">
            <a:extLst>
              <a:ext uri="{FF2B5EF4-FFF2-40B4-BE49-F238E27FC236}">
                <a16:creationId xmlns:a16="http://schemas.microsoft.com/office/drawing/2014/main" id="{26CB4043-C14F-7948-BF1B-0558085C06BD}"/>
              </a:ext>
            </a:extLst>
          </p:cNvPr>
          <p:cNvPicPr>
            <a:picLocks noGrp="1" noChangeAspect="1"/>
          </p:cNvPicPr>
          <p:nvPr>
            <p:ph type="pic" sz="quarter" idx="18"/>
          </p:nvPr>
        </p:nvPicPr>
        <p:blipFill>
          <a:blip r:embed="rId4"/>
          <a:srcRect l="317" r="317"/>
          <a:stretch>
            <a:fillRect/>
          </a:stretch>
        </p:blipFill>
        <p:spPr>
          <a:solidFill>
            <a:srgbClr val="4B9847"/>
          </a:solidFill>
        </p:spPr>
      </p:pic>
      <p:pic>
        <p:nvPicPr>
          <p:cNvPr id="4" name="Picture Placeholder 3" descr="Logo&#10;&#10;Description automatically generated">
            <a:extLst>
              <a:ext uri="{FF2B5EF4-FFF2-40B4-BE49-F238E27FC236}">
                <a16:creationId xmlns:a16="http://schemas.microsoft.com/office/drawing/2014/main" id="{BD1F0681-43EE-3E4B-BDE9-2AC059AB6D53}"/>
              </a:ext>
            </a:extLst>
          </p:cNvPr>
          <p:cNvPicPr>
            <a:picLocks noGrp="1" noChangeAspect="1"/>
          </p:cNvPicPr>
          <p:nvPr>
            <p:ph type="pic" sz="quarter" idx="15"/>
          </p:nvPr>
        </p:nvPicPr>
        <p:blipFill>
          <a:blip r:embed="rId5"/>
          <a:srcRect l="317" r="317"/>
          <a:stretch>
            <a:fillRect/>
          </a:stretch>
        </p:blipFill>
        <p:spPr>
          <a:solidFill>
            <a:srgbClr val="FF8001"/>
          </a:solidFill>
        </p:spPr>
      </p:pic>
      <p:sp>
        <p:nvSpPr>
          <p:cNvPr id="22" name="TextBox 21">
            <a:extLst>
              <a:ext uri="{FF2B5EF4-FFF2-40B4-BE49-F238E27FC236}">
                <a16:creationId xmlns:a16="http://schemas.microsoft.com/office/drawing/2014/main" id="{367AE2A4-691F-5E48-BEEA-604B83109636}"/>
              </a:ext>
            </a:extLst>
          </p:cNvPr>
          <p:cNvSpPr txBox="1"/>
          <p:nvPr/>
        </p:nvSpPr>
        <p:spPr>
          <a:xfrm>
            <a:off x="5521077" y="5509568"/>
            <a:ext cx="1625766" cy="461665"/>
          </a:xfrm>
          <a:prstGeom prst="rect">
            <a:avLst/>
          </a:prstGeom>
          <a:noFill/>
        </p:spPr>
        <p:txBody>
          <a:bodyPr wrap="none" rtlCol="0">
            <a:spAutoFit/>
          </a:bodyPr>
          <a:lstStyle/>
          <a:p>
            <a:r>
              <a:rPr lang="en-US" sz="2400" b="1" dirty="0">
                <a:latin typeface="Minion Pro" panose="02040503050201020203" pitchFamily="18" charset="0"/>
                <a:cs typeface="Calibri" panose="020F0502020204030204" pitchFamily="34" charset="0"/>
              </a:rPr>
              <a:t>COMMON</a:t>
            </a:r>
          </a:p>
        </p:txBody>
      </p:sp>
      <p:sp>
        <p:nvSpPr>
          <p:cNvPr id="26" name="TextBox 25">
            <a:extLst>
              <a:ext uri="{FF2B5EF4-FFF2-40B4-BE49-F238E27FC236}">
                <a16:creationId xmlns:a16="http://schemas.microsoft.com/office/drawing/2014/main" id="{6CB3E906-3785-E044-B094-CFAF54EBBB2E}"/>
              </a:ext>
            </a:extLst>
          </p:cNvPr>
          <p:cNvSpPr txBox="1"/>
          <p:nvPr/>
        </p:nvSpPr>
        <p:spPr>
          <a:xfrm>
            <a:off x="8946618" y="5509568"/>
            <a:ext cx="1678665" cy="461665"/>
          </a:xfrm>
          <a:prstGeom prst="rect">
            <a:avLst/>
          </a:prstGeom>
          <a:noFill/>
        </p:spPr>
        <p:txBody>
          <a:bodyPr wrap="none" rtlCol="0">
            <a:spAutoFit/>
          </a:bodyPr>
          <a:lstStyle/>
          <a:p>
            <a:r>
              <a:rPr lang="en-US" sz="2400" b="1" dirty="0">
                <a:latin typeface="Minion Pro" panose="02040503050201020203" pitchFamily="18" charset="0"/>
                <a:cs typeface="Calibri" panose="020F0502020204030204" pitchFamily="34" charset="0"/>
              </a:rPr>
              <a:t>LIFELONG</a:t>
            </a:r>
          </a:p>
        </p:txBody>
      </p:sp>
    </p:spTree>
    <p:extLst>
      <p:ext uri="{BB962C8B-B14F-4D97-AF65-F5344CB8AC3E}">
        <p14:creationId xmlns:p14="http://schemas.microsoft.com/office/powerpoint/2010/main" val="1390044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04B0D187-CA59-4A4D-AABC-12DCD4FEDBD2}"/>
              </a:ext>
            </a:extLst>
          </p:cNvPr>
          <p:cNvPicPr>
            <a:picLocks noChangeAspect="1"/>
          </p:cNvPicPr>
          <p:nvPr/>
        </p:nvPicPr>
        <p:blipFill>
          <a:blip r:embed="rId3"/>
          <a:stretch>
            <a:fillRect/>
          </a:stretch>
        </p:blipFill>
        <p:spPr>
          <a:xfrm>
            <a:off x="3017151" y="1503977"/>
            <a:ext cx="6675365" cy="6675365"/>
          </a:xfrm>
          <a:prstGeom prst="rect">
            <a:avLst/>
          </a:prstGeom>
        </p:spPr>
      </p:pic>
      <p:sp>
        <p:nvSpPr>
          <p:cNvPr id="4" name="TextBox 3">
            <a:extLst>
              <a:ext uri="{FF2B5EF4-FFF2-40B4-BE49-F238E27FC236}">
                <a16:creationId xmlns:a16="http://schemas.microsoft.com/office/drawing/2014/main" id="{3F46E725-AB6F-8E43-850D-83EDFE0EA906}"/>
              </a:ext>
            </a:extLst>
          </p:cNvPr>
          <p:cNvSpPr txBox="1"/>
          <p:nvPr/>
        </p:nvSpPr>
        <p:spPr>
          <a:xfrm>
            <a:off x="815082" y="382178"/>
            <a:ext cx="76050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Leveraging Strengths</a:t>
            </a:r>
          </a:p>
        </p:txBody>
      </p:sp>
      <p:sp>
        <p:nvSpPr>
          <p:cNvPr id="6" name="Rectangle 5">
            <a:extLst>
              <a:ext uri="{FF2B5EF4-FFF2-40B4-BE49-F238E27FC236}">
                <a16:creationId xmlns:a16="http://schemas.microsoft.com/office/drawing/2014/main" id="{68BAD7CA-39AC-154F-89E8-6138709D109F}"/>
              </a:ext>
            </a:extLst>
          </p:cNvPr>
          <p:cNvSpPr/>
          <p:nvPr/>
        </p:nvSpPr>
        <p:spPr>
          <a:xfrm>
            <a:off x="3017152" y="1397355"/>
            <a:ext cx="6002862" cy="707886"/>
          </a:xfrm>
          <a:prstGeom prst="rect">
            <a:avLst/>
          </a:prstGeom>
        </p:spPr>
        <p:txBody>
          <a:bodyPr wrap="square">
            <a:spAutoFit/>
          </a:bodyPr>
          <a:lstStyle/>
          <a:p>
            <a:pPr algn="ctr"/>
            <a:r>
              <a:rPr lang="en-CA" sz="4000" i="1" dirty="0">
                <a:solidFill>
                  <a:srgbClr val="4B9847"/>
                </a:solidFill>
                <a:latin typeface="Minion Pro" panose="02040503050201020203" pitchFamily="18" charset="0"/>
              </a:rPr>
              <a:t>Supporting Individuals</a:t>
            </a:r>
            <a:endParaRPr lang="en-CA" sz="4000" i="1" dirty="0">
              <a:solidFill>
                <a:srgbClr val="4B9847"/>
              </a:solidFill>
              <a:latin typeface="Minion Pro" panose="02040503050201020203" pitchFamily="18" charset="0"/>
              <a:cs typeface="Calibri"/>
            </a:endParaRPr>
          </a:p>
        </p:txBody>
      </p:sp>
      <p:sp>
        <p:nvSpPr>
          <p:cNvPr id="9" name="TextBox 8">
            <a:extLst>
              <a:ext uri="{FF2B5EF4-FFF2-40B4-BE49-F238E27FC236}">
                <a16:creationId xmlns:a16="http://schemas.microsoft.com/office/drawing/2014/main" id="{5964379C-6E94-D740-A623-7B4308D92654}"/>
              </a:ext>
            </a:extLst>
          </p:cNvPr>
          <p:cNvSpPr txBox="1"/>
          <p:nvPr/>
        </p:nvSpPr>
        <p:spPr>
          <a:xfrm>
            <a:off x="1740204" y="2390979"/>
            <a:ext cx="3898596" cy="1077218"/>
          </a:xfrm>
          <a:prstGeom prst="rect">
            <a:avLst/>
          </a:prstGeom>
          <a:noFill/>
        </p:spPr>
        <p:txBody>
          <a:bodyPr wrap="square" rtlCol="0">
            <a:spAutoFit/>
          </a:bodyPr>
          <a:lstStyle/>
          <a:p>
            <a:r>
              <a:rPr lang="en-CA" sz="3200" dirty="0"/>
              <a:t>Unique Needs and Strengths</a:t>
            </a:r>
          </a:p>
        </p:txBody>
      </p:sp>
      <p:sp>
        <p:nvSpPr>
          <p:cNvPr id="11" name="TextBox 10">
            <a:extLst>
              <a:ext uri="{FF2B5EF4-FFF2-40B4-BE49-F238E27FC236}">
                <a16:creationId xmlns:a16="http://schemas.microsoft.com/office/drawing/2014/main" id="{2A6986F5-0E00-554B-8012-3283A53D05A3}"/>
              </a:ext>
            </a:extLst>
          </p:cNvPr>
          <p:cNvSpPr txBox="1"/>
          <p:nvPr/>
        </p:nvSpPr>
        <p:spPr>
          <a:xfrm>
            <a:off x="7367981" y="2390979"/>
            <a:ext cx="4298980" cy="584775"/>
          </a:xfrm>
          <a:prstGeom prst="rect">
            <a:avLst/>
          </a:prstGeom>
          <a:noFill/>
        </p:spPr>
        <p:txBody>
          <a:bodyPr wrap="square" rtlCol="0">
            <a:spAutoFit/>
          </a:bodyPr>
          <a:lstStyle/>
          <a:p>
            <a:r>
              <a:rPr lang="en-CA" sz="3200" dirty="0"/>
              <a:t>Supportive Environment</a:t>
            </a:r>
          </a:p>
        </p:txBody>
      </p:sp>
    </p:spTree>
    <p:extLst>
      <p:ext uri="{BB962C8B-B14F-4D97-AF65-F5344CB8AC3E}">
        <p14:creationId xmlns:p14="http://schemas.microsoft.com/office/powerpoint/2010/main" val="3562670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11652586" y="206451"/>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BFBD856-44A9-5D4D-A99E-6551934B70EE}"/>
              </a:ext>
            </a:extLst>
          </p:cNvPr>
          <p:cNvSpPr txBox="1"/>
          <p:nvPr/>
        </p:nvSpPr>
        <p:spPr>
          <a:xfrm>
            <a:off x="1433066" y="600733"/>
            <a:ext cx="61953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Personal Strengths</a:t>
            </a:r>
          </a:p>
        </p:txBody>
      </p:sp>
      <p:sp>
        <p:nvSpPr>
          <p:cNvPr id="68" name="Triangle 67">
            <a:extLst>
              <a:ext uri="{FF2B5EF4-FFF2-40B4-BE49-F238E27FC236}">
                <a16:creationId xmlns:a16="http://schemas.microsoft.com/office/drawing/2014/main" id="{432D3CBB-CAF8-9A45-A33C-FF2AE3F5A6F1}"/>
              </a:ext>
            </a:extLst>
          </p:cNvPr>
          <p:cNvSpPr/>
          <p:nvPr/>
        </p:nvSpPr>
        <p:spPr>
          <a:xfrm rot="2700000">
            <a:off x="11750277" y="860663"/>
            <a:ext cx="112039" cy="96586"/>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Icon&#10;&#10;Description automatically generated">
            <a:extLst>
              <a:ext uri="{FF2B5EF4-FFF2-40B4-BE49-F238E27FC236}">
                <a16:creationId xmlns:a16="http://schemas.microsoft.com/office/drawing/2014/main" id="{C1E384A0-EE06-244D-8423-8741A0CB9919}"/>
              </a:ext>
            </a:extLst>
          </p:cNvPr>
          <p:cNvPicPr>
            <a:picLocks noChangeAspect="1"/>
          </p:cNvPicPr>
          <p:nvPr/>
        </p:nvPicPr>
        <p:blipFill>
          <a:blip r:embed="rId3"/>
          <a:stretch>
            <a:fillRect/>
          </a:stretch>
        </p:blipFill>
        <p:spPr>
          <a:xfrm>
            <a:off x="674688" y="3016250"/>
            <a:ext cx="1993900" cy="1993900"/>
          </a:xfrm>
          <a:prstGeom prst="rect">
            <a:avLst/>
          </a:prstGeom>
        </p:spPr>
      </p:pic>
      <p:pic>
        <p:nvPicPr>
          <p:cNvPr id="6" name="Picture 5" descr="Icon&#10;&#10;Description automatically generated">
            <a:extLst>
              <a:ext uri="{FF2B5EF4-FFF2-40B4-BE49-F238E27FC236}">
                <a16:creationId xmlns:a16="http://schemas.microsoft.com/office/drawing/2014/main" id="{5BD59DB3-E240-E34C-B892-E5BCC97043E5}"/>
              </a:ext>
            </a:extLst>
          </p:cNvPr>
          <p:cNvPicPr>
            <a:picLocks noChangeAspect="1"/>
          </p:cNvPicPr>
          <p:nvPr/>
        </p:nvPicPr>
        <p:blipFill>
          <a:blip r:embed="rId4"/>
          <a:stretch>
            <a:fillRect/>
          </a:stretch>
        </p:blipFill>
        <p:spPr>
          <a:xfrm>
            <a:off x="2538628" y="3671884"/>
            <a:ext cx="2005568" cy="2005568"/>
          </a:xfrm>
          <a:prstGeom prst="rect">
            <a:avLst/>
          </a:prstGeom>
        </p:spPr>
      </p:pic>
      <p:pic>
        <p:nvPicPr>
          <p:cNvPr id="8" name="Picture 7" descr="Logo&#10;&#10;Description automatically generated">
            <a:extLst>
              <a:ext uri="{FF2B5EF4-FFF2-40B4-BE49-F238E27FC236}">
                <a16:creationId xmlns:a16="http://schemas.microsoft.com/office/drawing/2014/main" id="{E0027439-DBEB-8342-8652-3F644637EB23}"/>
              </a:ext>
            </a:extLst>
          </p:cNvPr>
          <p:cNvPicPr>
            <a:picLocks noChangeAspect="1"/>
          </p:cNvPicPr>
          <p:nvPr/>
        </p:nvPicPr>
        <p:blipFill>
          <a:blip r:embed="rId5"/>
          <a:stretch>
            <a:fillRect/>
          </a:stretch>
        </p:blipFill>
        <p:spPr>
          <a:xfrm>
            <a:off x="4656139" y="2698750"/>
            <a:ext cx="2311400" cy="2311400"/>
          </a:xfrm>
          <a:prstGeom prst="rect">
            <a:avLst/>
          </a:prstGeom>
        </p:spPr>
      </p:pic>
      <p:pic>
        <p:nvPicPr>
          <p:cNvPr id="10" name="Picture 9" descr="Logo, icon&#10;&#10;Description automatically generated">
            <a:extLst>
              <a:ext uri="{FF2B5EF4-FFF2-40B4-BE49-F238E27FC236}">
                <a16:creationId xmlns:a16="http://schemas.microsoft.com/office/drawing/2014/main" id="{EF9D6D73-2740-B84E-9589-A769B93FA33C}"/>
              </a:ext>
            </a:extLst>
          </p:cNvPr>
          <p:cNvPicPr>
            <a:picLocks noChangeAspect="1"/>
          </p:cNvPicPr>
          <p:nvPr/>
        </p:nvPicPr>
        <p:blipFill>
          <a:blip r:embed="rId6"/>
          <a:stretch>
            <a:fillRect/>
          </a:stretch>
        </p:blipFill>
        <p:spPr>
          <a:xfrm>
            <a:off x="7304088" y="3457185"/>
            <a:ext cx="1993900" cy="1993900"/>
          </a:xfrm>
          <a:prstGeom prst="rect">
            <a:avLst/>
          </a:prstGeom>
        </p:spPr>
      </p:pic>
      <p:pic>
        <p:nvPicPr>
          <p:cNvPr id="12" name="Picture 11" descr="Logo&#10;&#10;Description automatically generated">
            <a:extLst>
              <a:ext uri="{FF2B5EF4-FFF2-40B4-BE49-F238E27FC236}">
                <a16:creationId xmlns:a16="http://schemas.microsoft.com/office/drawing/2014/main" id="{71029367-1084-AB45-81CF-4EC26B761A2C}"/>
              </a:ext>
            </a:extLst>
          </p:cNvPr>
          <p:cNvPicPr>
            <a:picLocks noChangeAspect="1"/>
          </p:cNvPicPr>
          <p:nvPr/>
        </p:nvPicPr>
        <p:blipFill>
          <a:blip r:embed="rId7"/>
          <a:stretch>
            <a:fillRect/>
          </a:stretch>
        </p:blipFill>
        <p:spPr>
          <a:xfrm>
            <a:off x="9607550" y="2790124"/>
            <a:ext cx="1987550" cy="1987550"/>
          </a:xfrm>
          <a:prstGeom prst="rect">
            <a:avLst/>
          </a:prstGeom>
        </p:spPr>
      </p:pic>
      <p:sp>
        <p:nvSpPr>
          <p:cNvPr id="21" name="Rounded Rectangle 20">
            <a:extLst>
              <a:ext uri="{FF2B5EF4-FFF2-40B4-BE49-F238E27FC236}">
                <a16:creationId xmlns:a16="http://schemas.microsoft.com/office/drawing/2014/main" id="{45EAC35C-F68B-BF49-9174-531C7BB926AB}"/>
              </a:ext>
            </a:extLst>
          </p:cNvPr>
          <p:cNvSpPr/>
          <p:nvPr/>
        </p:nvSpPr>
        <p:spPr>
          <a:xfrm rot="5400000">
            <a:off x="493377" y="252938"/>
            <a:ext cx="49751" cy="1940153"/>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347EF29-8F58-4047-A12B-12F01EBA73A7}"/>
              </a:ext>
            </a:extLst>
          </p:cNvPr>
          <p:cNvSpPr txBox="1"/>
          <p:nvPr/>
        </p:nvSpPr>
        <p:spPr>
          <a:xfrm>
            <a:off x="674688" y="5659861"/>
            <a:ext cx="2239810" cy="830997"/>
          </a:xfrm>
          <a:prstGeom prst="rect">
            <a:avLst/>
          </a:prstGeom>
          <a:noFill/>
        </p:spPr>
        <p:txBody>
          <a:bodyPr wrap="square" rtlCol="0">
            <a:spAutoFit/>
          </a:bodyPr>
          <a:lstStyle/>
          <a:p>
            <a:r>
              <a:rPr lang="en-CA" sz="2400" dirty="0"/>
              <a:t>Helpful and keen to please</a:t>
            </a:r>
          </a:p>
        </p:txBody>
      </p:sp>
      <p:sp>
        <p:nvSpPr>
          <p:cNvPr id="23" name="TextBox 22">
            <a:extLst>
              <a:ext uri="{FF2B5EF4-FFF2-40B4-BE49-F238E27FC236}">
                <a16:creationId xmlns:a16="http://schemas.microsoft.com/office/drawing/2014/main" id="{1E0A7F4C-F468-4849-A0FD-57652C254F10}"/>
              </a:ext>
            </a:extLst>
          </p:cNvPr>
          <p:cNvSpPr txBox="1"/>
          <p:nvPr/>
        </p:nvSpPr>
        <p:spPr>
          <a:xfrm>
            <a:off x="2415462" y="2033590"/>
            <a:ext cx="2951001" cy="830997"/>
          </a:xfrm>
          <a:prstGeom prst="rect">
            <a:avLst/>
          </a:prstGeom>
          <a:noFill/>
        </p:spPr>
        <p:txBody>
          <a:bodyPr wrap="square" rtlCol="0">
            <a:spAutoFit/>
          </a:bodyPr>
          <a:lstStyle/>
          <a:p>
            <a:r>
              <a:rPr lang="en-CA" sz="2400" dirty="0"/>
              <a:t>Caring with a strong sense of justice</a:t>
            </a:r>
          </a:p>
        </p:txBody>
      </p:sp>
      <p:cxnSp>
        <p:nvCxnSpPr>
          <p:cNvPr id="15" name="Straight Connector 14">
            <a:extLst>
              <a:ext uri="{FF2B5EF4-FFF2-40B4-BE49-F238E27FC236}">
                <a16:creationId xmlns:a16="http://schemas.microsoft.com/office/drawing/2014/main" id="{19187ED4-86DD-DF4A-9A9C-3D1697634C2B}"/>
              </a:ext>
            </a:extLst>
          </p:cNvPr>
          <p:cNvCxnSpPr>
            <a:cxnSpLocks/>
          </p:cNvCxnSpPr>
          <p:nvPr/>
        </p:nvCxnSpPr>
        <p:spPr>
          <a:xfrm>
            <a:off x="1671638" y="4750111"/>
            <a:ext cx="0" cy="80645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5BD8072-0F9D-9D43-AD0B-DA3F59406324}"/>
              </a:ext>
            </a:extLst>
          </p:cNvPr>
          <p:cNvCxnSpPr>
            <a:cxnSpLocks/>
          </p:cNvCxnSpPr>
          <p:nvPr/>
        </p:nvCxnSpPr>
        <p:spPr>
          <a:xfrm>
            <a:off x="3652838" y="2959411"/>
            <a:ext cx="0" cy="80645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7B9496E-AC1F-644F-A035-FF4E16C5BAEE}"/>
              </a:ext>
            </a:extLst>
          </p:cNvPr>
          <p:cNvSpPr txBox="1"/>
          <p:nvPr/>
        </p:nvSpPr>
        <p:spPr>
          <a:xfrm>
            <a:off x="4700589" y="5659861"/>
            <a:ext cx="2724581" cy="461665"/>
          </a:xfrm>
          <a:prstGeom prst="rect">
            <a:avLst/>
          </a:prstGeom>
          <a:noFill/>
        </p:spPr>
        <p:txBody>
          <a:bodyPr wrap="square" rtlCol="0">
            <a:spAutoFit/>
          </a:bodyPr>
          <a:lstStyle/>
          <a:p>
            <a:r>
              <a:rPr lang="en-CA" sz="2400" dirty="0"/>
              <a:t>Non-judgemental</a:t>
            </a:r>
          </a:p>
        </p:txBody>
      </p:sp>
      <p:cxnSp>
        <p:nvCxnSpPr>
          <p:cNvPr id="35" name="Straight Connector 34">
            <a:extLst>
              <a:ext uri="{FF2B5EF4-FFF2-40B4-BE49-F238E27FC236}">
                <a16:creationId xmlns:a16="http://schemas.microsoft.com/office/drawing/2014/main" id="{598D1822-0EE9-DF48-BEE5-9361AA4D53B7}"/>
              </a:ext>
            </a:extLst>
          </p:cNvPr>
          <p:cNvCxnSpPr>
            <a:cxnSpLocks/>
          </p:cNvCxnSpPr>
          <p:nvPr/>
        </p:nvCxnSpPr>
        <p:spPr>
          <a:xfrm>
            <a:off x="5900738" y="4750111"/>
            <a:ext cx="0" cy="80645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04DA564-5917-0F4A-9730-9086BD999E6E}"/>
              </a:ext>
            </a:extLst>
          </p:cNvPr>
          <p:cNvCxnSpPr>
            <a:cxnSpLocks/>
          </p:cNvCxnSpPr>
          <p:nvPr/>
        </p:nvCxnSpPr>
        <p:spPr>
          <a:xfrm>
            <a:off x="8301038" y="2698750"/>
            <a:ext cx="0" cy="800411"/>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21C1CAB-A3C0-D64D-A650-17069122881E}"/>
              </a:ext>
            </a:extLst>
          </p:cNvPr>
          <p:cNvSpPr txBox="1"/>
          <p:nvPr/>
        </p:nvSpPr>
        <p:spPr>
          <a:xfrm>
            <a:off x="6825537" y="2060833"/>
            <a:ext cx="2951001" cy="461665"/>
          </a:xfrm>
          <a:prstGeom prst="rect">
            <a:avLst/>
          </a:prstGeom>
          <a:noFill/>
        </p:spPr>
        <p:txBody>
          <a:bodyPr wrap="square" rtlCol="0">
            <a:spAutoFit/>
          </a:bodyPr>
          <a:lstStyle/>
          <a:p>
            <a:r>
              <a:rPr lang="en-CA" sz="2400" dirty="0"/>
              <a:t>Friendly and outgoing</a:t>
            </a:r>
          </a:p>
        </p:txBody>
      </p:sp>
      <p:cxnSp>
        <p:nvCxnSpPr>
          <p:cNvPr id="38" name="Straight Connector 37">
            <a:extLst>
              <a:ext uri="{FF2B5EF4-FFF2-40B4-BE49-F238E27FC236}">
                <a16:creationId xmlns:a16="http://schemas.microsoft.com/office/drawing/2014/main" id="{0DC79D39-A783-F44E-A86C-08669739631A}"/>
              </a:ext>
            </a:extLst>
          </p:cNvPr>
          <p:cNvCxnSpPr>
            <a:cxnSpLocks/>
          </p:cNvCxnSpPr>
          <p:nvPr/>
        </p:nvCxnSpPr>
        <p:spPr>
          <a:xfrm>
            <a:off x="10561638" y="4644635"/>
            <a:ext cx="0" cy="80645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6B5A96E-9127-354F-A563-E8B7CCF456DA}"/>
              </a:ext>
            </a:extLst>
          </p:cNvPr>
          <p:cNvSpPr txBox="1"/>
          <p:nvPr/>
        </p:nvSpPr>
        <p:spPr>
          <a:xfrm>
            <a:off x="9776538" y="5677452"/>
            <a:ext cx="1692086" cy="461665"/>
          </a:xfrm>
          <a:prstGeom prst="rect">
            <a:avLst/>
          </a:prstGeom>
          <a:noFill/>
        </p:spPr>
        <p:txBody>
          <a:bodyPr wrap="square" rtlCol="0">
            <a:spAutoFit/>
          </a:bodyPr>
          <a:lstStyle/>
          <a:p>
            <a:r>
              <a:rPr lang="en-CA" sz="2400" dirty="0"/>
              <a:t>Energetic</a:t>
            </a:r>
          </a:p>
        </p:txBody>
      </p:sp>
    </p:spTree>
    <p:extLst>
      <p:ext uri="{BB962C8B-B14F-4D97-AF65-F5344CB8AC3E}">
        <p14:creationId xmlns:p14="http://schemas.microsoft.com/office/powerpoint/2010/main" val="15003207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11652586" y="206451"/>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BFBD856-44A9-5D4D-A99E-6551934B70EE}"/>
              </a:ext>
            </a:extLst>
          </p:cNvPr>
          <p:cNvSpPr txBox="1"/>
          <p:nvPr/>
        </p:nvSpPr>
        <p:spPr>
          <a:xfrm>
            <a:off x="1433066" y="600733"/>
            <a:ext cx="6195318"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Learning Strengths</a:t>
            </a:r>
          </a:p>
        </p:txBody>
      </p:sp>
      <p:sp>
        <p:nvSpPr>
          <p:cNvPr id="68" name="Triangle 67">
            <a:extLst>
              <a:ext uri="{FF2B5EF4-FFF2-40B4-BE49-F238E27FC236}">
                <a16:creationId xmlns:a16="http://schemas.microsoft.com/office/drawing/2014/main" id="{432D3CBB-CAF8-9A45-A33C-FF2AE3F5A6F1}"/>
              </a:ext>
            </a:extLst>
          </p:cNvPr>
          <p:cNvSpPr/>
          <p:nvPr/>
        </p:nvSpPr>
        <p:spPr>
          <a:xfrm rot="2700000">
            <a:off x="11750277" y="860663"/>
            <a:ext cx="112039" cy="96586"/>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45EAC35C-F68B-BF49-9174-531C7BB926AB}"/>
              </a:ext>
            </a:extLst>
          </p:cNvPr>
          <p:cNvSpPr/>
          <p:nvPr/>
        </p:nvSpPr>
        <p:spPr>
          <a:xfrm rot="5400000">
            <a:off x="493377" y="252938"/>
            <a:ext cx="49751" cy="1940153"/>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347EF29-8F58-4047-A12B-12F01EBA73A7}"/>
              </a:ext>
            </a:extLst>
          </p:cNvPr>
          <p:cNvSpPr txBox="1"/>
          <p:nvPr/>
        </p:nvSpPr>
        <p:spPr>
          <a:xfrm>
            <a:off x="34880" y="5010150"/>
            <a:ext cx="2239810" cy="830997"/>
          </a:xfrm>
          <a:prstGeom prst="rect">
            <a:avLst/>
          </a:prstGeom>
          <a:noFill/>
        </p:spPr>
        <p:txBody>
          <a:bodyPr wrap="square" rtlCol="0">
            <a:spAutoFit/>
          </a:bodyPr>
          <a:lstStyle/>
          <a:p>
            <a:pPr algn="ctr"/>
            <a:r>
              <a:rPr lang="en-CA" sz="2400" dirty="0"/>
              <a:t>Hands on, concrete learner</a:t>
            </a:r>
          </a:p>
        </p:txBody>
      </p:sp>
      <p:sp>
        <p:nvSpPr>
          <p:cNvPr id="23" name="TextBox 22">
            <a:extLst>
              <a:ext uri="{FF2B5EF4-FFF2-40B4-BE49-F238E27FC236}">
                <a16:creationId xmlns:a16="http://schemas.microsoft.com/office/drawing/2014/main" id="{1E0A7F4C-F468-4849-A0FD-57652C254F10}"/>
              </a:ext>
            </a:extLst>
          </p:cNvPr>
          <p:cNvSpPr txBox="1"/>
          <p:nvPr/>
        </p:nvSpPr>
        <p:spPr>
          <a:xfrm>
            <a:off x="2454644" y="5029248"/>
            <a:ext cx="2392659" cy="1569660"/>
          </a:xfrm>
          <a:prstGeom prst="rect">
            <a:avLst/>
          </a:prstGeom>
          <a:noFill/>
        </p:spPr>
        <p:txBody>
          <a:bodyPr wrap="square" rtlCol="0">
            <a:spAutoFit/>
          </a:bodyPr>
          <a:lstStyle/>
          <a:p>
            <a:pPr algn="ctr"/>
            <a:r>
              <a:rPr lang="en-CA" sz="2400" dirty="0"/>
              <a:t>Lateral thinkers with points of insight in certain areas</a:t>
            </a:r>
          </a:p>
        </p:txBody>
      </p:sp>
      <p:cxnSp>
        <p:nvCxnSpPr>
          <p:cNvPr id="15" name="Straight Connector 14">
            <a:extLst>
              <a:ext uri="{FF2B5EF4-FFF2-40B4-BE49-F238E27FC236}">
                <a16:creationId xmlns:a16="http://schemas.microsoft.com/office/drawing/2014/main" id="{19187ED4-86DD-DF4A-9A9C-3D1697634C2B}"/>
              </a:ext>
            </a:extLst>
          </p:cNvPr>
          <p:cNvCxnSpPr>
            <a:cxnSpLocks/>
          </p:cNvCxnSpPr>
          <p:nvPr/>
        </p:nvCxnSpPr>
        <p:spPr>
          <a:xfrm>
            <a:off x="2452489" y="2082800"/>
            <a:ext cx="0" cy="477520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7B9496E-AC1F-644F-A035-FF4E16C5BAEE}"/>
              </a:ext>
            </a:extLst>
          </p:cNvPr>
          <p:cNvSpPr txBox="1"/>
          <p:nvPr/>
        </p:nvSpPr>
        <p:spPr>
          <a:xfrm>
            <a:off x="4945134" y="5124702"/>
            <a:ext cx="2217738" cy="1200329"/>
          </a:xfrm>
          <a:prstGeom prst="rect">
            <a:avLst/>
          </a:prstGeom>
          <a:noFill/>
        </p:spPr>
        <p:txBody>
          <a:bodyPr wrap="square" rtlCol="0">
            <a:spAutoFit/>
          </a:bodyPr>
          <a:lstStyle/>
          <a:p>
            <a:pPr algn="ctr"/>
            <a:r>
              <a:rPr lang="en-CA" sz="2400" dirty="0"/>
              <a:t>Athletic, sporty, creative, or musical</a:t>
            </a:r>
          </a:p>
        </p:txBody>
      </p:sp>
      <p:sp>
        <p:nvSpPr>
          <p:cNvPr id="37" name="TextBox 36">
            <a:extLst>
              <a:ext uri="{FF2B5EF4-FFF2-40B4-BE49-F238E27FC236}">
                <a16:creationId xmlns:a16="http://schemas.microsoft.com/office/drawing/2014/main" id="{021C1CAB-A3C0-D64D-A650-17069122881E}"/>
              </a:ext>
            </a:extLst>
          </p:cNvPr>
          <p:cNvSpPr txBox="1"/>
          <p:nvPr/>
        </p:nvSpPr>
        <p:spPr>
          <a:xfrm>
            <a:off x="7501378" y="5213913"/>
            <a:ext cx="2260600" cy="1200329"/>
          </a:xfrm>
          <a:prstGeom prst="rect">
            <a:avLst/>
          </a:prstGeom>
          <a:noFill/>
        </p:spPr>
        <p:txBody>
          <a:bodyPr wrap="square" rtlCol="0">
            <a:spAutoFit/>
          </a:bodyPr>
          <a:lstStyle/>
          <a:p>
            <a:pPr algn="ctr"/>
            <a:r>
              <a:rPr lang="en-CA" sz="2400" dirty="0"/>
              <a:t>Persistent, determined, and hardworking</a:t>
            </a:r>
          </a:p>
        </p:txBody>
      </p:sp>
      <p:sp>
        <p:nvSpPr>
          <p:cNvPr id="39" name="TextBox 38">
            <a:extLst>
              <a:ext uri="{FF2B5EF4-FFF2-40B4-BE49-F238E27FC236}">
                <a16:creationId xmlns:a16="http://schemas.microsoft.com/office/drawing/2014/main" id="{76B5A96E-9127-354F-A563-E8B7CCF456DA}"/>
              </a:ext>
            </a:extLst>
          </p:cNvPr>
          <p:cNvSpPr txBox="1"/>
          <p:nvPr/>
        </p:nvSpPr>
        <p:spPr>
          <a:xfrm>
            <a:off x="10084641" y="5213912"/>
            <a:ext cx="1908399" cy="1200329"/>
          </a:xfrm>
          <a:prstGeom prst="rect">
            <a:avLst/>
          </a:prstGeom>
          <a:noFill/>
        </p:spPr>
        <p:txBody>
          <a:bodyPr wrap="square" rtlCol="0">
            <a:spAutoFit/>
          </a:bodyPr>
          <a:lstStyle/>
          <a:p>
            <a:pPr algn="ctr"/>
            <a:r>
              <a:rPr lang="en-CA" sz="2400" dirty="0"/>
              <a:t>Excellent long term visual memories</a:t>
            </a:r>
          </a:p>
        </p:txBody>
      </p:sp>
      <p:cxnSp>
        <p:nvCxnSpPr>
          <p:cNvPr id="24" name="Straight Connector 23">
            <a:extLst>
              <a:ext uri="{FF2B5EF4-FFF2-40B4-BE49-F238E27FC236}">
                <a16:creationId xmlns:a16="http://schemas.microsoft.com/office/drawing/2014/main" id="{C65F08E4-D1D9-894A-9DEB-A8789C94A9BD}"/>
              </a:ext>
            </a:extLst>
          </p:cNvPr>
          <p:cNvCxnSpPr>
            <a:cxnSpLocks/>
          </p:cNvCxnSpPr>
          <p:nvPr/>
        </p:nvCxnSpPr>
        <p:spPr>
          <a:xfrm>
            <a:off x="4916488" y="2603500"/>
            <a:ext cx="0" cy="3073952"/>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3590BD3-0C2F-F749-938E-F2E35A524A74}"/>
              </a:ext>
            </a:extLst>
          </p:cNvPr>
          <p:cNvCxnSpPr>
            <a:cxnSpLocks/>
          </p:cNvCxnSpPr>
          <p:nvPr/>
        </p:nvCxnSpPr>
        <p:spPr>
          <a:xfrm>
            <a:off x="7407418" y="1917700"/>
            <a:ext cx="0" cy="4681208"/>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7C08117-CF46-9A46-A62E-455167CA2C08}"/>
              </a:ext>
            </a:extLst>
          </p:cNvPr>
          <p:cNvCxnSpPr>
            <a:cxnSpLocks/>
          </p:cNvCxnSpPr>
          <p:nvPr/>
        </p:nvCxnSpPr>
        <p:spPr>
          <a:xfrm>
            <a:off x="9923309" y="2400300"/>
            <a:ext cx="0" cy="4179510"/>
          </a:xfrm>
          <a:prstGeom prst="line">
            <a:avLst/>
          </a:prstGeom>
          <a:ln w="47625">
            <a:solidFill>
              <a:srgbClr val="BADEE8"/>
            </a:solidFill>
          </a:ln>
        </p:spPr>
        <p:style>
          <a:lnRef idx="1">
            <a:schemeClr val="accent1"/>
          </a:lnRef>
          <a:fillRef idx="0">
            <a:schemeClr val="accent1"/>
          </a:fillRef>
          <a:effectRef idx="0">
            <a:schemeClr val="accent1"/>
          </a:effectRef>
          <a:fontRef idx="minor">
            <a:schemeClr val="tx1"/>
          </a:fontRef>
        </p:style>
      </p:cxnSp>
      <p:pic>
        <p:nvPicPr>
          <p:cNvPr id="58" name="Picture 57" descr="Icon&#10;&#10;Description automatically generated">
            <a:extLst>
              <a:ext uri="{FF2B5EF4-FFF2-40B4-BE49-F238E27FC236}">
                <a16:creationId xmlns:a16="http://schemas.microsoft.com/office/drawing/2014/main" id="{799DFD47-69B6-5C4B-A142-0576C1626257}"/>
              </a:ext>
            </a:extLst>
          </p:cNvPr>
          <p:cNvPicPr>
            <a:picLocks noChangeAspect="1"/>
          </p:cNvPicPr>
          <p:nvPr/>
        </p:nvPicPr>
        <p:blipFill>
          <a:blip r:embed="rId3"/>
          <a:stretch>
            <a:fillRect/>
          </a:stretch>
        </p:blipFill>
        <p:spPr>
          <a:xfrm>
            <a:off x="34880" y="2724764"/>
            <a:ext cx="2415452" cy="2415452"/>
          </a:xfrm>
          <a:prstGeom prst="rect">
            <a:avLst/>
          </a:prstGeom>
        </p:spPr>
      </p:pic>
      <p:pic>
        <p:nvPicPr>
          <p:cNvPr id="60" name="Picture 59" descr="A picture containing pool ball, sport&#10;&#10;Description automatically generated">
            <a:extLst>
              <a:ext uri="{FF2B5EF4-FFF2-40B4-BE49-F238E27FC236}">
                <a16:creationId xmlns:a16="http://schemas.microsoft.com/office/drawing/2014/main" id="{0898940F-C457-374B-86BC-4F3F41E25165}"/>
              </a:ext>
            </a:extLst>
          </p:cNvPr>
          <p:cNvPicPr>
            <a:picLocks noChangeAspect="1"/>
          </p:cNvPicPr>
          <p:nvPr/>
        </p:nvPicPr>
        <p:blipFill>
          <a:blip r:embed="rId4"/>
          <a:stretch>
            <a:fillRect/>
          </a:stretch>
        </p:blipFill>
        <p:spPr>
          <a:xfrm>
            <a:off x="2443247" y="2603500"/>
            <a:ext cx="2415452" cy="2415452"/>
          </a:xfrm>
          <a:prstGeom prst="rect">
            <a:avLst/>
          </a:prstGeom>
        </p:spPr>
      </p:pic>
      <p:pic>
        <p:nvPicPr>
          <p:cNvPr id="62" name="Picture 61" descr="A picture containing text&#10;&#10;Description automatically generated">
            <a:extLst>
              <a:ext uri="{FF2B5EF4-FFF2-40B4-BE49-F238E27FC236}">
                <a16:creationId xmlns:a16="http://schemas.microsoft.com/office/drawing/2014/main" id="{9DF64854-2ED6-9E4B-98EF-95AE9580136D}"/>
              </a:ext>
            </a:extLst>
          </p:cNvPr>
          <p:cNvPicPr>
            <a:picLocks noChangeAspect="1"/>
          </p:cNvPicPr>
          <p:nvPr/>
        </p:nvPicPr>
        <p:blipFill>
          <a:blip r:embed="rId5"/>
          <a:stretch>
            <a:fillRect/>
          </a:stretch>
        </p:blipFill>
        <p:spPr>
          <a:xfrm>
            <a:off x="4665523" y="2567240"/>
            <a:ext cx="2730499" cy="2730499"/>
          </a:xfrm>
          <a:prstGeom prst="rect">
            <a:avLst/>
          </a:prstGeom>
        </p:spPr>
      </p:pic>
      <p:pic>
        <p:nvPicPr>
          <p:cNvPr id="64" name="Picture 63" descr="Text, icon&#10;&#10;Description automatically generated">
            <a:extLst>
              <a:ext uri="{FF2B5EF4-FFF2-40B4-BE49-F238E27FC236}">
                <a16:creationId xmlns:a16="http://schemas.microsoft.com/office/drawing/2014/main" id="{E0B32F3A-F3AF-6B45-8B75-E6043B31FDB2}"/>
              </a:ext>
            </a:extLst>
          </p:cNvPr>
          <p:cNvPicPr>
            <a:picLocks noChangeAspect="1"/>
          </p:cNvPicPr>
          <p:nvPr/>
        </p:nvPicPr>
        <p:blipFill>
          <a:blip r:embed="rId6"/>
          <a:stretch>
            <a:fillRect/>
          </a:stretch>
        </p:blipFill>
        <p:spPr>
          <a:xfrm>
            <a:off x="7704296" y="3067583"/>
            <a:ext cx="2033060" cy="2033060"/>
          </a:xfrm>
          <a:prstGeom prst="rect">
            <a:avLst/>
          </a:prstGeom>
        </p:spPr>
      </p:pic>
      <p:pic>
        <p:nvPicPr>
          <p:cNvPr id="69" name="Picture 68" descr="A picture containing text, sign&#10;&#10;Description automatically generated">
            <a:extLst>
              <a:ext uri="{FF2B5EF4-FFF2-40B4-BE49-F238E27FC236}">
                <a16:creationId xmlns:a16="http://schemas.microsoft.com/office/drawing/2014/main" id="{37E8C153-3AAF-AA41-B282-A1B495C1DFE7}"/>
              </a:ext>
            </a:extLst>
          </p:cNvPr>
          <p:cNvPicPr>
            <a:picLocks noChangeAspect="1"/>
          </p:cNvPicPr>
          <p:nvPr/>
        </p:nvPicPr>
        <p:blipFill>
          <a:blip r:embed="rId7"/>
          <a:stretch>
            <a:fillRect/>
          </a:stretch>
        </p:blipFill>
        <p:spPr>
          <a:xfrm>
            <a:off x="9923309" y="2941326"/>
            <a:ext cx="2116803" cy="2116803"/>
          </a:xfrm>
          <a:prstGeom prst="rect">
            <a:avLst/>
          </a:prstGeom>
        </p:spPr>
      </p:pic>
    </p:spTree>
    <p:extLst>
      <p:ext uri="{BB962C8B-B14F-4D97-AF65-F5344CB8AC3E}">
        <p14:creationId xmlns:p14="http://schemas.microsoft.com/office/powerpoint/2010/main" val="2273085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D89866F-1113-3A47-9BED-9817382DBAD1}"/>
              </a:ext>
            </a:extLst>
          </p:cNvPr>
          <p:cNvSpPr/>
          <p:nvPr/>
        </p:nvSpPr>
        <p:spPr>
          <a:xfrm>
            <a:off x="930407" y="778933"/>
            <a:ext cx="558241" cy="2624667"/>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6D8FB749-AA8C-3845-80A6-016B2B9D613D}"/>
              </a:ext>
            </a:extLst>
          </p:cNvPr>
          <p:cNvSpPr/>
          <p:nvPr/>
        </p:nvSpPr>
        <p:spPr>
          <a:xfrm>
            <a:off x="5130427" y="5235741"/>
            <a:ext cx="699750" cy="842796"/>
          </a:xfrm>
          <a:prstGeom prst="roundRect">
            <a:avLst>
              <a:gd name="adj" fmla="val 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EDF1978-C519-6D45-8363-AC8039675212}"/>
              </a:ext>
            </a:extLst>
          </p:cNvPr>
          <p:cNvSpPr txBox="1"/>
          <p:nvPr/>
        </p:nvSpPr>
        <p:spPr>
          <a:xfrm>
            <a:off x="6212958" y="3517125"/>
            <a:ext cx="5657487" cy="2805063"/>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Develop self-confidence.</a:t>
            </a:r>
          </a:p>
          <a:p>
            <a:pPr marL="34290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Encourage positive interaction.</a:t>
            </a:r>
          </a:p>
          <a:p>
            <a:pPr marL="342900" lvl="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Prevent substance use.</a:t>
            </a:r>
            <a:endParaRPr lang="en-CA" sz="2400" dirty="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Build resilience.</a:t>
            </a:r>
            <a:endParaRPr lang="en-CA" sz="2400" dirty="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Foster self-esteem.</a:t>
            </a:r>
            <a:endParaRPr lang="en-CA" sz="2400" dirty="0">
              <a:solidFill>
                <a:schemeClr val="tx1"/>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F031823-1EE9-EF4C-932C-B81C82C0AC8A}"/>
              </a:ext>
            </a:extLst>
          </p:cNvPr>
          <p:cNvSpPr txBox="1"/>
          <p:nvPr/>
        </p:nvSpPr>
        <p:spPr>
          <a:xfrm>
            <a:off x="6067628" y="755552"/>
            <a:ext cx="5193965" cy="2585323"/>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Benefits of Strengths-Based Approach</a:t>
            </a:r>
          </a:p>
        </p:txBody>
      </p:sp>
      <p:pic>
        <p:nvPicPr>
          <p:cNvPr id="6" name="Picture Placeholder 5" descr="A picture containing wall, person, clothing, person&#10;&#10;Description automatically generated">
            <a:extLst>
              <a:ext uri="{FF2B5EF4-FFF2-40B4-BE49-F238E27FC236}">
                <a16:creationId xmlns:a16="http://schemas.microsoft.com/office/drawing/2014/main" id="{755E8F0D-0EB7-2C43-94A1-ABEAC038A50E}"/>
              </a:ext>
            </a:extLst>
          </p:cNvPr>
          <p:cNvPicPr>
            <a:picLocks noGrp="1" noChangeAspect="1"/>
          </p:cNvPicPr>
          <p:nvPr>
            <p:ph type="pic" sz="quarter" idx="10"/>
          </p:nvPr>
        </p:nvPicPr>
        <p:blipFill>
          <a:blip r:embed="rId3"/>
          <a:srcRect l="8570" r="8570"/>
          <a:stretch>
            <a:fillRect/>
          </a:stretch>
        </p:blipFill>
        <p:spPr>
          <a:xfrm>
            <a:off x="1489075" y="779463"/>
            <a:ext cx="3937000" cy="4751387"/>
          </a:xfrm>
        </p:spPr>
      </p:pic>
      <p:sp>
        <p:nvSpPr>
          <p:cNvPr id="14" name="Rectangle 13">
            <a:extLst>
              <a:ext uri="{FF2B5EF4-FFF2-40B4-BE49-F238E27FC236}">
                <a16:creationId xmlns:a16="http://schemas.microsoft.com/office/drawing/2014/main" id="{D03DF624-B267-2146-B7FC-B68639CB7C81}"/>
              </a:ext>
            </a:extLst>
          </p:cNvPr>
          <p:cNvSpPr/>
          <p:nvPr/>
        </p:nvSpPr>
        <p:spPr>
          <a:xfrm>
            <a:off x="702192" y="3973832"/>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1536928-22BC-5D4A-8220-106FE8EC0301}"/>
              </a:ext>
            </a:extLst>
          </p:cNvPr>
          <p:cNvSpPr/>
          <p:nvPr/>
        </p:nvSpPr>
        <p:spPr>
          <a:xfrm>
            <a:off x="389959" y="221489"/>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87DA11F-5330-8049-9F5F-F39F9C20746D}"/>
              </a:ext>
            </a:extLst>
          </p:cNvPr>
          <p:cNvSpPr/>
          <p:nvPr/>
        </p:nvSpPr>
        <p:spPr>
          <a:xfrm>
            <a:off x="1832897" y="5848055"/>
            <a:ext cx="45719" cy="62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3658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DB5479-59FD-FE43-823A-63BE19264F6C}"/>
              </a:ext>
            </a:extLst>
          </p:cNvPr>
          <p:cNvSpPr txBox="1"/>
          <p:nvPr/>
        </p:nvSpPr>
        <p:spPr>
          <a:xfrm>
            <a:off x="1242178" y="2118085"/>
            <a:ext cx="4286847" cy="923330"/>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Prevention</a:t>
            </a:r>
          </a:p>
        </p:txBody>
      </p:sp>
      <p:sp>
        <p:nvSpPr>
          <p:cNvPr id="6" name="Rectangle 5">
            <a:extLst>
              <a:ext uri="{FF2B5EF4-FFF2-40B4-BE49-F238E27FC236}">
                <a16:creationId xmlns:a16="http://schemas.microsoft.com/office/drawing/2014/main" id="{09B7CDA2-DE19-4B41-890D-5BFDD9F144E9}"/>
              </a:ext>
            </a:extLst>
          </p:cNvPr>
          <p:cNvSpPr/>
          <p:nvPr/>
        </p:nvSpPr>
        <p:spPr>
          <a:xfrm>
            <a:off x="11685814" y="0"/>
            <a:ext cx="506186" cy="6858000"/>
          </a:xfrm>
          <a:prstGeom prst="rect">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F14EC685-55BC-9D4D-BB4F-6DE94395B6F7}"/>
              </a:ext>
            </a:extLst>
          </p:cNvPr>
          <p:cNvCxnSpPr>
            <a:cxnSpLocks/>
            <a:stCxn id="6" idx="0"/>
          </p:cNvCxnSpPr>
          <p:nvPr/>
        </p:nvCxnSpPr>
        <p:spPr>
          <a:xfrm flipH="1">
            <a:off x="11930743" y="0"/>
            <a:ext cx="8164" cy="162469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DD544C0-C2C0-2F4F-BAAA-CA8A96EE3F9D}"/>
              </a:ext>
            </a:extLst>
          </p:cNvPr>
          <p:cNvSpPr txBox="1"/>
          <p:nvPr/>
        </p:nvSpPr>
        <p:spPr>
          <a:xfrm>
            <a:off x="11807300" y="6400800"/>
            <a:ext cx="263214" cy="276999"/>
          </a:xfrm>
          <a:prstGeom prst="rect">
            <a:avLst/>
          </a:prstGeom>
          <a:noFill/>
        </p:spPr>
        <p:txBody>
          <a:bodyPr wrap="none" rtlCol="0">
            <a:spAutoFit/>
          </a:bodyPr>
          <a:lstStyle/>
          <a:p>
            <a:fld id="{C1770661-BCC3-F64C-A213-608EE2F62051}" type="slidenum">
              <a:rPr lang="en-US" sz="1200">
                <a:solidFill>
                  <a:schemeClr val="bg1"/>
                </a:solidFill>
              </a:rPr>
              <a:t>74</a:t>
            </a:fld>
            <a:endParaRPr lang="en-US" sz="1200">
              <a:solidFill>
                <a:schemeClr val="bg1"/>
              </a:solidFill>
            </a:endParaRPr>
          </a:p>
        </p:txBody>
      </p:sp>
      <p:sp>
        <p:nvSpPr>
          <p:cNvPr id="9" name="Rounded Rectangle 8">
            <a:extLst>
              <a:ext uri="{FF2B5EF4-FFF2-40B4-BE49-F238E27FC236}">
                <a16:creationId xmlns:a16="http://schemas.microsoft.com/office/drawing/2014/main" id="{7843B326-333B-6848-92DB-704A49C4FC7A}"/>
              </a:ext>
            </a:extLst>
          </p:cNvPr>
          <p:cNvSpPr/>
          <p:nvPr/>
        </p:nvSpPr>
        <p:spPr>
          <a:xfrm>
            <a:off x="5548577" y="796018"/>
            <a:ext cx="5189764" cy="60619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22C9DEC8-DB86-D74C-A14A-E918BE302A5F}"/>
              </a:ext>
            </a:extLst>
          </p:cNvPr>
          <p:cNvSpPr/>
          <p:nvPr/>
        </p:nvSpPr>
        <p:spPr>
          <a:xfrm rot="16200000">
            <a:off x="2014193" y="3640974"/>
            <a:ext cx="45719" cy="1272926"/>
          </a:xfrm>
          <a:prstGeom prst="roundRect">
            <a:avLst>
              <a:gd name="adj" fmla="val 50000"/>
            </a:avLst>
          </a:prstGeom>
          <a:solidFill>
            <a:srgbClr val="BA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74E77790-36F7-5F4F-9B71-AF8609018ED1}"/>
              </a:ext>
            </a:extLst>
          </p:cNvPr>
          <p:cNvSpPr/>
          <p:nvPr/>
        </p:nvSpPr>
        <p:spPr>
          <a:xfrm rot="4500000">
            <a:off x="503421" y="2578649"/>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A1789FD-223C-3D4E-A508-9CE1A89EC61F}"/>
              </a:ext>
            </a:extLst>
          </p:cNvPr>
          <p:cNvSpPr/>
          <p:nvPr/>
        </p:nvSpPr>
        <p:spPr>
          <a:xfrm rot="2700000">
            <a:off x="3717308" y="44866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riangle 13">
            <a:extLst>
              <a:ext uri="{FF2B5EF4-FFF2-40B4-BE49-F238E27FC236}">
                <a16:creationId xmlns:a16="http://schemas.microsoft.com/office/drawing/2014/main" id="{4FDB7DA2-74DC-AE4C-A745-F361D0CBF6FA}"/>
              </a:ext>
            </a:extLst>
          </p:cNvPr>
          <p:cNvSpPr/>
          <p:nvPr/>
        </p:nvSpPr>
        <p:spPr>
          <a:xfrm rot="1813063">
            <a:off x="902531" y="4299386"/>
            <a:ext cx="135254" cy="116599"/>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B9847"/>
              </a:solidFill>
            </a:endParaRPr>
          </a:p>
        </p:txBody>
      </p:sp>
      <p:sp>
        <p:nvSpPr>
          <p:cNvPr id="15" name="Triangle 14">
            <a:extLst>
              <a:ext uri="{FF2B5EF4-FFF2-40B4-BE49-F238E27FC236}">
                <a16:creationId xmlns:a16="http://schemas.microsoft.com/office/drawing/2014/main" id="{573EAD77-F51E-5846-9FE6-C55ECBF4FB84}"/>
              </a:ext>
            </a:extLst>
          </p:cNvPr>
          <p:cNvSpPr/>
          <p:nvPr/>
        </p:nvSpPr>
        <p:spPr>
          <a:xfrm rot="18092652">
            <a:off x="6084892" y="954387"/>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09EB451A-C1A1-3B49-9560-85A40585E49A}"/>
              </a:ext>
            </a:extLst>
          </p:cNvPr>
          <p:cNvSpPr/>
          <p:nvPr/>
        </p:nvSpPr>
        <p:spPr>
          <a:xfrm rot="18092652">
            <a:off x="11046612" y="2447836"/>
            <a:ext cx="146568" cy="12635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F039B68D-F53A-CD4F-B4CB-E2770258325A}"/>
              </a:ext>
            </a:extLst>
          </p:cNvPr>
          <p:cNvSpPr/>
          <p:nvPr/>
        </p:nvSpPr>
        <p:spPr>
          <a:xfrm>
            <a:off x="-172230" y="250613"/>
            <a:ext cx="2109216" cy="561733"/>
          </a:xfrm>
          <a:prstGeom prst="roundRect">
            <a:avLst>
              <a:gd name="adj" fmla="val 17281"/>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Calibri" panose="020F0502020204030204" pitchFamily="34" charset="0"/>
                <a:cs typeface="Calibri" panose="020F0502020204030204" pitchFamily="34" charset="0"/>
              </a:rPr>
              <a:t>SECTION 6</a:t>
            </a:r>
          </a:p>
        </p:txBody>
      </p:sp>
      <p:pic>
        <p:nvPicPr>
          <p:cNvPr id="19" name="Picture Placeholder 18" descr="Graphical user interface, application, Teams&#10;&#10;Description automatically generated">
            <a:extLst>
              <a:ext uri="{FF2B5EF4-FFF2-40B4-BE49-F238E27FC236}">
                <a16:creationId xmlns:a16="http://schemas.microsoft.com/office/drawing/2014/main" id="{BBF309D8-6E97-F64A-92F0-01926C08A4A2}"/>
              </a:ext>
            </a:extLst>
          </p:cNvPr>
          <p:cNvPicPr>
            <a:picLocks noGrp="1" noChangeAspect="1"/>
          </p:cNvPicPr>
          <p:nvPr>
            <p:ph type="pic" sz="quarter" idx="14"/>
          </p:nvPr>
        </p:nvPicPr>
        <p:blipFill>
          <a:blip r:embed="rId3"/>
          <a:srcRect l="1610" r="1610"/>
          <a:stretch>
            <a:fillRect/>
          </a:stretch>
        </p:blipFill>
        <p:spPr>
          <a:xfrm>
            <a:off x="5296841" y="986119"/>
            <a:ext cx="5915235" cy="5109059"/>
          </a:xfrm>
          <a:noFill/>
        </p:spPr>
      </p:pic>
    </p:spTree>
    <p:extLst>
      <p:ext uri="{BB962C8B-B14F-4D97-AF65-F5344CB8AC3E}">
        <p14:creationId xmlns:p14="http://schemas.microsoft.com/office/powerpoint/2010/main" val="1635962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descr="A picture containing text, person&#10;&#10;Description automatically generated">
            <a:extLst>
              <a:ext uri="{FF2B5EF4-FFF2-40B4-BE49-F238E27FC236}">
                <a16:creationId xmlns:a16="http://schemas.microsoft.com/office/drawing/2014/main" id="{4BF156E8-5EC1-3D46-9E7E-CF664D41D389}"/>
              </a:ext>
            </a:extLst>
          </p:cNvPr>
          <p:cNvPicPr>
            <a:picLocks noChangeAspect="1"/>
          </p:cNvPicPr>
          <p:nvPr/>
        </p:nvPicPr>
        <p:blipFill>
          <a:blip r:embed="rId3"/>
          <a:stretch>
            <a:fillRect/>
          </a:stretch>
        </p:blipFill>
        <p:spPr>
          <a:xfrm>
            <a:off x="7934463" y="-703"/>
            <a:ext cx="4257793" cy="2230534"/>
          </a:xfrm>
          <a:prstGeom prst="rect">
            <a:avLst/>
          </a:prstGeom>
        </p:spPr>
      </p:pic>
      <p:pic>
        <p:nvPicPr>
          <p:cNvPr id="15" name="Picture 7">
            <a:extLst>
              <a:ext uri="{FF2B5EF4-FFF2-40B4-BE49-F238E27FC236}">
                <a16:creationId xmlns:a16="http://schemas.microsoft.com/office/drawing/2014/main" id="{5E428953-A4EE-E144-8425-70A39790F2EC}"/>
              </a:ext>
            </a:extLst>
          </p:cNvPr>
          <p:cNvPicPr>
            <a:picLocks noChangeAspect="1"/>
          </p:cNvPicPr>
          <p:nvPr/>
        </p:nvPicPr>
        <p:blipFill>
          <a:blip r:embed="rId4"/>
          <a:stretch>
            <a:fillRect/>
          </a:stretch>
        </p:blipFill>
        <p:spPr>
          <a:xfrm>
            <a:off x="7941734" y="2316084"/>
            <a:ext cx="4248385" cy="2225830"/>
          </a:xfrm>
          <a:prstGeom prst="rect">
            <a:avLst/>
          </a:prstGeom>
        </p:spPr>
      </p:pic>
      <p:pic>
        <p:nvPicPr>
          <p:cNvPr id="17" name="Picture 8" descr="Diagram&#10;&#10;Description automatically generated">
            <a:extLst>
              <a:ext uri="{FF2B5EF4-FFF2-40B4-BE49-F238E27FC236}">
                <a16:creationId xmlns:a16="http://schemas.microsoft.com/office/drawing/2014/main" id="{D4798D1C-43A9-7248-BB68-05D2161D981E}"/>
              </a:ext>
            </a:extLst>
          </p:cNvPr>
          <p:cNvPicPr>
            <a:picLocks noChangeAspect="1"/>
          </p:cNvPicPr>
          <p:nvPr/>
        </p:nvPicPr>
        <p:blipFill>
          <a:blip r:embed="rId5"/>
          <a:stretch>
            <a:fillRect/>
          </a:stretch>
        </p:blipFill>
        <p:spPr>
          <a:xfrm>
            <a:off x="7941734" y="4630308"/>
            <a:ext cx="4243681" cy="2221126"/>
          </a:xfrm>
          <a:prstGeom prst="rect">
            <a:avLst/>
          </a:prstGeom>
        </p:spPr>
      </p:pic>
      <p:sp>
        <p:nvSpPr>
          <p:cNvPr id="18" name="TextBox 17">
            <a:extLst>
              <a:ext uri="{FF2B5EF4-FFF2-40B4-BE49-F238E27FC236}">
                <a16:creationId xmlns:a16="http://schemas.microsoft.com/office/drawing/2014/main" id="{49C568B4-A53F-8D44-B3EE-7BC5859BA23F}"/>
              </a:ext>
            </a:extLst>
          </p:cNvPr>
          <p:cNvSpPr txBox="1"/>
          <p:nvPr/>
        </p:nvSpPr>
        <p:spPr>
          <a:xfrm>
            <a:off x="1422703" y="3618161"/>
            <a:ext cx="5796804" cy="1964512"/>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marL="342900" indent="-342900">
              <a:buFont typeface="Arial" panose="020B0604020202020204" pitchFamily="34" charset="0"/>
              <a:buChar char="•"/>
            </a:pPr>
            <a:r>
              <a:rPr lang="en-CA" sz="2800" dirty="0">
                <a:solidFill>
                  <a:schemeClr val="tx1"/>
                </a:solidFill>
                <a:latin typeface="Calibri" panose="020F0502020204030204" pitchFamily="34" charset="0"/>
                <a:cs typeface="Calibri" panose="020F0502020204030204" pitchFamily="34" charset="0"/>
              </a:rPr>
              <a:t>Pregnant</a:t>
            </a:r>
          </a:p>
          <a:p>
            <a:pPr marL="342900" indent="-342900">
              <a:buFont typeface="Arial" panose="020B0604020202020204" pitchFamily="34" charset="0"/>
              <a:buChar char="•"/>
            </a:pPr>
            <a:r>
              <a:rPr lang="en-CA" sz="2800" dirty="0">
                <a:solidFill>
                  <a:schemeClr val="tx1"/>
                </a:solidFill>
                <a:latin typeface="Calibri" panose="020F0502020204030204" pitchFamily="34" charset="0"/>
                <a:cs typeface="Calibri" panose="020F0502020204030204" pitchFamily="34" charset="0"/>
              </a:rPr>
              <a:t>Trying to get pregnant</a:t>
            </a:r>
          </a:p>
          <a:p>
            <a:pPr marL="342900" indent="-342900">
              <a:buFont typeface="Arial" panose="020B0604020202020204" pitchFamily="34" charset="0"/>
              <a:buChar char="•"/>
            </a:pPr>
            <a:r>
              <a:rPr lang="en-CA" sz="2800" dirty="0">
                <a:solidFill>
                  <a:schemeClr val="tx1"/>
                </a:solidFill>
                <a:latin typeface="Calibri" panose="020F0502020204030204" pitchFamily="34" charset="0"/>
                <a:cs typeface="Calibri" panose="020F0502020204030204" pitchFamily="34" charset="0"/>
              </a:rPr>
              <a:t>At risk for an unplanned pregnancy</a:t>
            </a:r>
          </a:p>
        </p:txBody>
      </p:sp>
      <p:sp>
        <p:nvSpPr>
          <p:cNvPr id="19" name="TextBox 18">
            <a:extLst>
              <a:ext uri="{FF2B5EF4-FFF2-40B4-BE49-F238E27FC236}">
                <a16:creationId xmlns:a16="http://schemas.microsoft.com/office/drawing/2014/main" id="{E088D2A3-F6AC-7847-AF6B-387341BE62FC}"/>
              </a:ext>
            </a:extLst>
          </p:cNvPr>
          <p:cNvSpPr txBox="1"/>
          <p:nvPr/>
        </p:nvSpPr>
        <p:spPr>
          <a:xfrm>
            <a:off x="1308043" y="1264251"/>
            <a:ext cx="5518059" cy="923330"/>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FASD Prevention</a:t>
            </a:r>
          </a:p>
        </p:txBody>
      </p:sp>
      <p:sp>
        <p:nvSpPr>
          <p:cNvPr id="21" name="TextBox 20">
            <a:extLst>
              <a:ext uri="{FF2B5EF4-FFF2-40B4-BE49-F238E27FC236}">
                <a16:creationId xmlns:a16="http://schemas.microsoft.com/office/drawing/2014/main" id="{9067D800-46BD-584B-956A-1AE40826E9ED}"/>
              </a:ext>
            </a:extLst>
          </p:cNvPr>
          <p:cNvSpPr txBox="1"/>
          <p:nvPr/>
        </p:nvSpPr>
        <p:spPr>
          <a:xfrm>
            <a:off x="1308043" y="2570362"/>
            <a:ext cx="5323367" cy="954107"/>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US" sz="2800" i="1" dirty="0">
                <a:solidFill>
                  <a:srgbClr val="4B9847"/>
                </a:solidFill>
                <a:latin typeface="Minion Pro" panose="02040503050201020203" pitchFamily="18" charset="0"/>
                <a:ea typeface="+mn-lt"/>
                <a:cs typeface="Calibri" panose="020F0502020204030204" pitchFamily="34" charset="0"/>
              </a:rPr>
              <a:t>Experts recommend that couples go alcohol-free when they are:</a:t>
            </a:r>
          </a:p>
        </p:txBody>
      </p:sp>
      <p:sp>
        <p:nvSpPr>
          <p:cNvPr id="22" name="Rectangle 21">
            <a:extLst>
              <a:ext uri="{FF2B5EF4-FFF2-40B4-BE49-F238E27FC236}">
                <a16:creationId xmlns:a16="http://schemas.microsoft.com/office/drawing/2014/main" id="{C1557E58-4A01-C848-90BD-CB4228259C9A}"/>
              </a:ext>
            </a:extLst>
          </p:cNvPr>
          <p:cNvSpPr/>
          <p:nvPr/>
        </p:nvSpPr>
        <p:spPr>
          <a:xfrm>
            <a:off x="976811" y="124099"/>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BF8E179-A4E2-E646-9CFC-1DE28F479B39}"/>
              </a:ext>
            </a:extLst>
          </p:cNvPr>
          <p:cNvSpPr/>
          <p:nvPr/>
        </p:nvSpPr>
        <p:spPr>
          <a:xfrm>
            <a:off x="1022530" y="5858765"/>
            <a:ext cx="45719" cy="48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0AC2C32-CA28-F645-A410-CFFED61DFF0A}"/>
              </a:ext>
            </a:extLst>
          </p:cNvPr>
          <p:cNvSpPr/>
          <p:nvPr/>
        </p:nvSpPr>
        <p:spPr>
          <a:xfrm>
            <a:off x="414866" y="6231467"/>
            <a:ext cx="45719" cy="62653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3613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46705AD3-9895-B64E-95AA-A00246A57A47}"/>
              </a:ext>
            </a:extLst>
          </p:cNvPr>
          <p:cNvGrpSpPr/>
          <p:nvPr/>
        </p:nvGrpSpPr>
        <p:grpSpPr>
          <a:xfrm>
            <a:off x="6716944" y="748255"/>
            <a:ext cx="356367" cy="356367"/>
            <a:chOff x="644623" y="3313046"/>
            <a:chExt cx="413599" cy="413599"/>
          </a:xfrm>
        </p:grpSpPr>
        <p:sp>
          <p:nvSpPr>
            <p:cNvPr id="32" name="Oval 31">
              <a:extLst>
                <a:ext uri="{FF2B5EF4-FFF2-40B4-BE49-F238E27FC236}">
                  <a16:creationId xmlns:a16="http://schemas.microsoft.com/office/drawing/2014/main" id="{0DB573A1-E77C-CD4F-9AB1-245AB127A833}"/>
                </a:ext>
              </a:extLst>
            </p:cNvPr>
            <p:cNvSpPr/>
            <p:nvPr/>
          </p:nvSpPr>
          <p:spPr>
            <a:xfrm>
              <a:off x="733089" y="3401512"/>
              <a:ext cx="236668" cy="23666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5BBDC95-D8C1-E246-ADFE-6CBCF76F69D7}"/>
                </a:ext>
              </a:extLst>
            </p:cNvPr>
            <p:cNvSpPr/>
            <p:nvPr/>
          </p:nvSpPr>
          <p:spPr>
            <a:xfrm>
              <a:off x="644623" y="3313046"/>
              <a:ext cx="413599" cy="413599"/>
            </a:xfrm>
            <a:prstGeom prst="ellipse">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B6812649-BBE7-7046-BB27-47D7167C43F5}"/>
              </a:ext>
            </a:extLst>
          </p:cNvPr>
          <p:cNvGrpSpPr/>
          <p:nvPr/>
        </p:nvGrpSpPr>
        <p:grpSpPr>
          <a:xfrm>
            <a:off x="6716944" y="2137139"/>
            <a:ext cx="356367" cy="356367"/>
            <a:chOff x="644623" y="3313046"/>
            <a:chExt cx="413599" cy="413599"/>
          </a:xfrm>
        </p:grpSpPr>
        <p:sp>
          <p:nvSpPr>
            <p:cNvPr id="35" name="Oval 34">
              <a:extLst>
                <a:ext uri="{FF2B5EF4-FFF2-40B4-BE49-F238E27FC236}">
                  <a16:creationId xmlns:a16="http://schemas.microsoft.com/office/drawing/2014/main" id="{480F8EAC-BEC7-E042-8B10-C5ABF50F13D6}"/>
                </a:ext>
              </a:extLst>
            </p:cNvPr>
            <p:cNvSpPr/>
            <p:nvPr/>
          </p:nvSpPr>
          <p:spPr>
            <a:xfrm>
              <a:off x="733089" y="3401512"/>
              <a:ext cx="236668" cy="236668"/>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067F051-2C33-8649-972F-63E62C11055F}"/>
                </a:ext>
              </a:extLst>
            </p:cNvPr>
            <p:cNvSpPr/>
            <p:nvPr/>
          </p:nvSpPr>
          <p:spPr>
            <a:xfrm>
              <a:off x="644623" y="3313046"/>
              <a:ext cx="413599" cy="413599"/>
            </a:xfrm>
            <a:prstGeom prst="ellipse">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053848C3-8863-9042-9CF3-47580C9EBF37}"/>
              </a:ext>
            </a:extLst>
          </p:cNvPr>
          <p:cNvGrpSpPr/>
          <p:nvPr/>
        </p:nvGrpSpPr>
        <p:grpSpPr>
          <a:xfrm>
            <a:off x="6716944" y="3732595"/>
            <a:ext cx="356367" cy="356367"/>
            <a:chOff x="644623" y="3313046"/>
            <a:chExt cx="413599" cy="413599"/>
          </a:xfrm>
        </p:grpSpPr>
        <p:sp>
          <p:nvSpPr>
            <p:cNvPr id="38" name="Oval 37">
              <a:extLst>
                <a:ext uri="{FF2B5EF4-FFF2-40B4-BE49-F238E27FC236}">
                  <a16:creationId xmlns:a16="http://schemas.microsoft.com/office/drawing/2014/main" id="{B410B255-5EFC-204E-8E68-2A3048B3AA6F}"/>
                </a:ext>
              </a:extLst>
            </p:cNvPr>
            <p:cNvSpPr/>
            <p:nvPr/>
          </p:nvSpPr>
          <p:spPr>
            <a:xfrm>
              <a:off x="733089" y="3401512"/>
              <a:ext cx="236668" cy="236668"/>
            </a:xfrm>
            <a:prstGeom prst="ellips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249D25C3-442C-9F47-8275-A826DCC8FCD1}"/>
                </a:ext>
              </a:extLst>
            </p:cNvPr>
            <p:cNvSpPr/>
            <p:nvPr/>
          </p:nvSpPr>
          <p:spPr>
            <a:xfrm>
              <a:off x="644623" y="3313046"/>
              <a:ext cx="413599" cy="413599"/>
            </a:xfrm>
            <a:prstGeom prst="ellipse">
              <a:avLst/>
            </a:prstGeom>
            <a:noFill/>
            <a:ln w="28575">
              <a:solidFill>
                <a:srgbClr val="4B98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ounded Rectangle 39">
            <a:extLst>
              <a:ext uri="{FF2B5EF4-FFF2-40B4-BE49-F238E27FC236}">
                <a16:creationId xmlns:a16="http://schemas.microsoft.com/office/drawing/2014/main" id="{3D7FDF5B-EE74-EC44-A620-46A1776F21D3}"/>
              </a:ext>
            </a:extLst>
          </p:cNvPr>
          <p:cNvSpPr/>
          <p:nvPr/>
        </p:nvSpPr>
        <p:spPr>
          <a:xfrm>
            <a:off x="6872268" y="1361813"/>
            <a:ext cx="45719" cy="518135"/>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4168DD55-A2CA-6346-8590-64C01DD65D72}"/>
              </a:ext>
            </a:extLst>
          </p:cNvPr>
          <p:cNvSpPr/>
          <p:nvPr/>
        </p:nvSpPr>
        <p:spPr>
          <a:xfrm>
            <a:off x="6872268" y="2801057"/>
            <a:ext cx="45719" cy="715624"/>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angle 42">
            <a:extLst>
              <a:ext uri="{FF2B5EF4-FFF2-40B4-BE49-F238E27FC236}">
                <a16:creationId xmlns:a16="http://schemas.microsoft.com/office/drawing/2014/main" id="{6FCC920D-90AC-B642-B408-8F073F9368C7}"/>
              </a:ext>
            </a:extLst>
          </p:cNvPr>
          <p:cNvSpPr/>
          <p:nvPr/>
        </p:nvSpPr>
        <p:spPr>
          <a:xfrm rot="2700000">
            <a:off x="11058616" y="626201"/>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035E5446-9061-664B-BF0C-0488AE945EC7}"/>
              </a:ext>
            </a:extLst>
          </p:cNvPr>
          <p:cNvSpPr/>
          <p:nvPr/>
        </p:nvSpPr>
        <p:spPr>
          <a:xfrm rot="1813063">
            <a:off x="6213002" y="6380677"/>
            <a:ext cx="135254" cy="11659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CA1F4C5B-81CE-694C-A0C6-3C105C4C181A}"/>
              </a:ext>
            </a:extLst>
          </p:cNvPr>
          <p:cNvSpPr/>
          <p:nvPr/>
        </p:nvSpPr>
        <p:spPr>
          <a:xfrm rot="2700000">
            <a:off x="491463" y="600890"/>
            <a:ext cx="237737" cy="204947"/>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CFCD6A3A-9994-B442-8204-E8BFC276A3EE}"/>
              </a:ext>
            </a:extLst>
          </p:cNvPr>
          <p:cNvSpPr/>
          <p:nvPr/>
        </p:nvSpPr>
        <p:spPr>
          <a:xfrm rot="2700000">
            <a:off x="5822787" y="415640"/>
            <a:ext cx="160768" cy="13859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A person holding a drink&#10;&#10;Description automatically generated with low confidence">
            <a:extLst>
              <a:ext uri="{FF2B5EF4-FFF2-40B4-BE49-F238E27FC236}">
                <a16:creationId xmlns:a16="http://schemas.microsoft.com/office/drawing/2014/main" id="{02C92D87-A56B-B642-BAF5-B57CE94BA5B7}"/>
              </a:ext>
            </a:extLst>
          </p:cNvPr>
          <p:cNvPicPr>
            <a:picLocks noGrp="1" noChangeAspect="1"/>
          </p:cNvPicPr>
          <p:nvPr>
            <p:ph type="pic" sz="quarter" idx="15"/>
          </p:nvPr>
        </p:nvPicPr>
        <p:blipFill>
          <a:blip r:embed="rId3"/>
          <a:srcRect/>
          <a:stretch>
            <a:fillRect/>
          </a:stretch>
        </p:blipFill>
        <p:spPr>
          <a:xfrm>
            <a:off x="3494088" y="3162300"/>
            <a:ext cx="2708275" cy="2708275"/>
          </a:xfrm>
        </p:spPr>
      </p:pic>
      <p:pic>
        <p:nvPicPr>
          <p:cNvPr id="4" name="Picture Placeholder 3">
            <a:extLst>
              <a:ext uri="{FF2B5EF4-FFF2-40B4-BE49-F238E27FC236}">
                <a16:creationId xmlns:a16="http://schemas.microsoft.com/office/drawing/2014/main" id="{437B0667-556B-D14C-B521-B8DAEE277A68}"/>
              </a:ext>
            </a:extLst>
          </p:cNvPr>
          <p:cNvPicPr>
            <a:picLocks noGrp="1" noChangeAspect="1"/>
          </p:cNvPicPr>
          <p:nvPr>
            <p:ph type="pic" sz="quarter" idx="14"/>
          </p:nvPr>
        </p:nvPicPr>
        <p:blipFill>
          <a:blip r:embed="rId4"/>
          <a:srcRect/>
          <a:stretch/>
        </p:blipFill>
        <p:spPr>
          <a:xfrm>
            <a:off x="612775" y="3732213"/>
            <a:ext cx="2708275" cy="2708275"/>
          </a:xfrm>
        </p:spPr>
      </p:pic>
      <p:sp>
        <p:nvSpPr>
          <p:cNvPr id="29" name="TextBox 28">
            <a:extLst>
              <a:ext uri="{FF2B5EF4-FFF2-40B4-BE49-F238E27FC236}">
                <a16:creationId xmlns:a16="http://schemas.microsoft.com/office/drawing/2014/main" id="{FDD107D9-CE51-8E47-8541-CADDB21D5F2B}"/>
              </a:ext>
            </a:extLst>
          </p:cNvPr>
          <p:cNvSpPr txBox="1"/>
          <p:nvPr/>
        </p:nvSpPr>
        <p:spPr>
          <a:xfrm>
            <a:off x="762570" y="1264251"/>
            <a:ext cx="5518059"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Levels of</a:t>
            </a:r>
          </a:p>
          <a:p>
            <a:r>
              <a:rPr lang="en-US" sz="5400" dirty="0">
                <a:solidFill>
                  <a:srgbClr val="3C9DB8"/>
                </a:solidFill>
                <a:latin typeface="Minion Pro" panose="02040503050201020203" pitchFamily="18" charset="0"/>
              </a:rPr>
              <a:t>FASD Prevention</a:t>
            </a:r>
          </a:p>
        </p:txBody>
      </p:sp>
      <p:sp>
        <p:nvSpPr>
          <p:cNvPr id="42" name="TextBox 41">
            <a:extLst>
              <a:ext uri="{FF2B5EF4-FFF2-40B4-BE49-F238E27FC236}">
                <a16:creationId xmlns:a16="http://schemas.microsoft.com/office/drawing/2014/main" id="{CA87D28D-C9AB-2B4E-9753-1A8985A29251}"/>
              </a:ext>
            </a:extLst>
          </p:cNvPr>
          <p:cNvSpPr txBox="1"/>
          <p:nvPr/>
        </p:nvSpPr>
        <p:spPr>
          <a:xfrm>
            <a:off x="7247308" y="590778"/>
            <a:ext cx="3941088" cy="892552"/>
          </a:xfrm>
          <a:prstGeom prst="rect">
            <a:avLst/>
          </a:prstGeom>
          <a:noFill/>
        </p:spPr>
        <p:txBody>
          <a:bodyPr wrap="square" rtlCol="0">
            <a:spAutoFit/>
          </a:bodyPr>
          <a:lstStyle/>
          <a:p>
            <a:r>
              <a:rPr lang="en-US" sz="2400" b="1" dirty="0">
                <a:solidFill>
                  <a:srgbClr val="364DA1"/>
                </a:solidFill>
                <a:latin typeface="Minion Pro" panose="02040503050201020203" pitchFamily="18" charset="0"/>
                <a:cs typeface="Calibri" panose="020F0502020204030204" pitchFamily="34" charset="0"/>
              </a:rPr>
              <a:t>Level 1</a:t>
            </a:r>
          </a:p>
          <a:p>
            <a:r>
              <a:rPr lang="en-US" sz="2800" dirty="0">
                <a:latin typeface="Calibri" panose="020F0502020204030204" pitchFamily="34" charset="0"/>
                <a:cs typeface="Calibri" panose="020F0502020204030204" pitchFamily="34" charset="0"/>
              </a:rPr>
              <a:t>Raising public awareness</a:t>
            </a:r>
          </a:p>
        </p:txBody>
      </p:sp>
      <p:sp>
        <p:nvSpPr>
          <p:cNvPr id="47" name="TextBox 46">
            <a:extLst>
              <a:ext uri="{FF2B5EF4-FFF2-40B4-BE49-F238E27FC236}">
                <a16:creationId xmlns:a16="http://schemas.microsoft.com/office/drawing/2014/main" id="{05BCD679-FE97-704C-8272-92644C9A0BAD}"/>
              </a:ext>
            </a:extLst>
          </p:cNvPr>
          <p:cNvSpPr txBox="1"/>
          <p:nvPr/>
        </p:nvSpPr>
        <p:spPr>
          <a:xfrm>
            <a:off x="7247307" y="2026181"/>
            <a:ext cx="4309947" cy="1323439"/>
          </a:xfrm>
          <a:prstGeom prst="rect">
            <a:avLst/>
          </a:prstGeom>
          <a:noFill/>
        </p:spPr>
        <p:txBody>
          <a:bodyPr wrap="square" rtlCol="0">
            <a:spAutoFit/>
          </a:bodyPr>
          <a:lstStyle/>
          <a:p>
            <a:r>
              <a:rPr lang="en-US" sz="2400" b="1" dirty="0">
                <a:solidFill>
                  <a:srgbClr val="364DA1"/>
                </a:solidFill>
                <a:latin typeface="Minion Pro" panose="02040503050201020203" pitchFamily="18" charset="0"/>
                <a:cs typeface="Calibri" panose="020F0502020204030204" pitchFamily="34" charset="0"/>
              </a:rPr>
              <a:t>Level 2</a:t>
            </a:r>
          </a:p>
          <a:p>
            <a:r>
              <a:rPr lang="en-US" sz="2800" dirty="0">
                <a:latin typeface="Calibri" panose="020F0502020204030204" pitchFamily="34" charset="0"/>
                <a:cs typeface="Calibri" panose="020F0502020204030204" pitchFamily="34" charset="0"/>
              </a:rPr>
              <a:t>Opportunity for safe discussions</a:t>
            </a:r>
          </a:p>
        </p:txBody>
      </p:sp>
      <p:sp>
        <p:nvSpPr>
          <p:cNvPr id="48" name="TextBox 47">
            <a:extLst>
              <a:ext uri="{FF2B5EF4-FFF2-40B4-BE49-F238E27FC236}">
                <a16:creationId xmlns:a16="http://schemas.microsoft.com/office/drawing/2014/main" id="{DED4E401-54F6-9F45-8EAA-4FC20588C4FD}"/>
              </a:ext>
            </a:extLst>
          </p:cNvPr>
          <p:cNvSpPr txBox="1"/>
          <p:nvPr/>
        </p:nvSpPr>
        <p:spPr>
          <a:xfrm>
            <a:off x="7247308" y="3637989"/>
            <a:ext cx="3941088" cy="1323439"/>
          </a:xfrm>
          <a:prstGeom prst="rect">
            <a:avLst/>
          </a:prstGeom>
          <a:noFill/>
        </p:spPr>
        <p:txBody>
          <a:bodyPr wrap="square" rtlCol="0">
            <a:spAutoFit/>
          </a:bodyPr>
          <a:lstStyle/>
          <a:p>
            <a:r>
              <a:rPr lang="en-US" sz="2400" b="1" dirty="0">
                <a:solidFill>
                  <a:srgbClr val="364DA1"/>
                </a:solidFill>
                <a:latin typeface="Minion Pro" panose="02040503050201020203" pitchFamily="18" charset="0"/>
                <a:cs typeface="Calibri" panose="020F0502020204030204" pitchFamily="34" charset="0"/>
              </a:rPr>
              <a:t>Level 3</a:t>
            </a:r>
          </a:p>
          <a:p>
            <a:r>
              <a:rPr lang="en-US" sz="2800" dirty="0">
                <a:latin typeface="Calibri" panose="020F0502020204030204" pitchFamily="34" charset="0"/>
                <a:cs typeface="Calibri" panose="020F0502020204030204" pitchFamily="34" charset="0"/>
              </a:rPr>
              <a:t>Provision of supportive services</a:t>
            </a:r>
          </a:p>
        </p:txBody>
      </p:sp>
      <p:grpSp>
        <p:nvGrpSpPr>
          <p:cNvPr id="49" name="Group 48">
            <a:extLst>
              <a:ext uri="{FF2B5EF4-FFF2-40B4-BE49-F238E27FC236}">
                <a16:creationId xmlns:a16="http://schemas.microsoft.com/office/drawing/2014/main" id="{DC5D12ED-168B-C749-B8A2-C033FB2F3E55}"/>
              </a:ext>
            </a:extLst>
          </p:cNvPr>
          <p:cNvGrpSpPr/>
          <p:nvPr/>
        </p:nvGrpSpPr>
        <p:grpSpPr>
          <a:xfrm>
            <a:off x="6716944" y="5590729"/>
            <a:ext cx="356367" cy="356367"/>
            <a:chOff x="644623" y="3313046"/>
            <a:chExt cx="413599" cy="413599"/>
          </a:xfrm>
        </p:grpSpPr>
        <p:sp>
          <p:nvSpPr>
            <p:cNvPr id="50" name="Oval 49">
              <a:extLst>
                <a:ext uri="{FF2B5EF4-FFF2-40B4-BE49-F238E27FC236}">
                  <a16:creationId xmlns:a16="http://schemas.microsoft.com/office/drawing/2014/main" id="{A59911B0-26FA-EA4E-B534-CF6FF2AAB066}"/>
                </a:ext>
              </a:extLst>
            </p:cNvPr>
            <p:cNvSpPr/>
            <p:nvPr/>
          </p:nvSpPr>
          <p:spPr>
            <a:xfrm>
              <a:off x="733089" y="3401512"/>
              <a:ext cx="236668" cy="236668"/>
            </a:xfrm>
            <a:prstGeom prst="ellips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E2325AB0-B1E6-1145-A2B8-5BBE65094487}"/>
                </a:ext>
              </a:extLst>
            </p:cNvPr>
            <p:cNvSpPr/>
            <p:nvPr/>
          </p:nvSpPr>
          <p:spPr>
            <a:xfrm>
              <a:off x="644623" y="3313046"/>
              <a:ext cx="413599" cy="413599"/>
            </a:xfrm>
            <a:prstGeom prst="ellipse">
              <a:avLst/>
            </a:prstGeom>
            <a:noFill/>
            <a:ln w="28575">
              <a:solidFill>
                <a:srgbClr val="364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ounded Rectangle 51">
            <a:extLst>
              <a:ext uri="{FF2B5EF4-FFF2-40B4-BE49-F238E27FC236}">
                <a16:creationId xmlns:a16="http://schemas.microsoft.com/office/drawing/2014/main" id="{7BC8EB82-733F-9441-B178-7491417F7C1B}"/>
              </a:ext>
            </a:extLst>
          </p:cNvPr>
          <p:cNvSpPr/>
          <p:nvPr/>
        </p:nvSpPr>
        <p:spPr>
          <a:xfrm>
            <a:off x="6872268" y="4245804"/>
            <a:ext cx="45719" cy="1183446"/>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B02F48F-703C-CF4C-A346-652AD446AAA9}"/>
              </a:ext>
            </a:extLst>
          </p:cNvPr>
          <p:cNvSpPr txBox="1"/>
          <p:nvPr/>
        </p:nvSpPr>
        <p:spPr>
          <a:xfrm>
            <a:off x="7247308" y="5503048"/>
            <a:ext cx="3941088" cy="892552"/>
          </a:xfrm>
          <a:prstGeom prst="rect">
            <a:avLst/>
          </a:prstGeom>
          <a:noFill/>
        </p:spPr>
        <p:txBody>
          <a:bodyPr wrap="square" rtlCol="0">
            <a:spAutoFit/>
          </a:bodyPr>
          <a:lstStyle/>
          <a:p>
            <a:r>
              <a:rPr lang="en-US" sz="2400" b="1" dirty="0">
                <a:solidFill>
                  <a:srgbClr val="364DA1"/>
                </a:solidFill>
                <a:latin typeface="Minion Pro" panose="02040503050201020203" pitchFamily="18" charset="0"/>
                <a:cs typeface="Calibri" panose="020F0502020204030204" pitchFamily="34" charset="0"/>
              </a:rPr>
              <a:t>Level 4</a:t>
            </a:r>
          </a:p>
          <a:p>
            <a:r>
              <a:rPr lang="en-US" sz="2800" dirty="0">
                <a:latin typeface="Calibri" panose="020F0502020204030204" pitchFamily="34" charset="0"/>
                <a:cs typeface="Calibri" panose="020F0502020204030204" pitchFamily="34" charset="0"/>
              </a:rPr>
              <a:t>Supporting new mothers</a:t>
            </a:r>
          </a:p>
        </p:txBody>
      </p:sp>
    </p:spTree>
    <p:extLst>
      <p:ext uri="{BB962C8B-B14F-4D97-AF65-F5344CB8AC3E}">
        <p14:creationId xmlns:p14="http://schemas.microsoft.com/office/powerpoint/2010/main" val="1145502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E8706A18-93B6-534A-BD19-385C57DB762A}"/>
              </a:ext>
            </a:extLst>
          </p:cNvPr>
          <p:cNvSpPr/>
          <p:nvPr/>
        </p:nvSpPr>
        <p:spPr>
          <a:xfrm>
            <a:off x="7625960" y="0"/>
            <a:ext cx="4566039" cy="6858000"/>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B25704-5315-F049-878D-6AFAE2EE3257}"/>
              </a:ext>
            </a:extLst>
          </p:cNvPr>
          <p:cNvSpPr/>
          <p:nvPr/>
        </p:nvSpPr>
        <p:spPr>
          <a:xfrm>
            <a:off x="10892313" y="4208569"/>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EED0F6-1657-8E49-A606-CCE3C8D1572A}"/>
              </a:ext>
            </a:extLst>
          </p:cNvPr>
          <p:cNvSpPr/>
          <p:nvPr/>
        </p:nvSpPr>
        <p:spPr>
          <a:xfrm>
            <a:off x="11696985" y="2394376"/>
            <a:ext cx="45719" cy="440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a:extLst>
              <a:ext uri="{FF2B5EF4-FFF2-40B4-BE49-F238E27FC236}">
                <a16:creationId xmlns:a16="http://schemas.microsoft.com/office/drawing/2014/main" id="{8F079F90-1C4C-F646-8E5F-E725EA340A9B}"/>
              </a:ext>
            </a:extLst>
          </p:cNvPr>
          <p:cNvSpPr/>
          <p:nvPr/>
        </p:nvSpPr>
        <p:spPr>
          <a:xfrm>
            <a:off x="10125531" y="-1617173"/>
            <a:ext cx="3234346" cy="3234346"/>
          </a:xfrm>
          <a:prstGeom prst="donut">
            <a:avLst>
              <a:gd name="adj" fmla="val 18025"/>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2774E498-62F1-2049-A961-0A6984DD6325}"/>
              </a:ext>
            </a:extLst>
          </p:cNvPr>
          <p:cNvSpPr/>
          <p:nvPr/>
        </p:nvSpPr>
        <p:spPr>
          <a:xfrm>
            <a:off x="7002236" y="-12700"/>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6A15FD6-290E-9D4C-B9B5-592215B303C4}"/>
              </a:ext>
            </a:extLst>
          </p:cNvPr>
          <p:cNvSpPr/>
          <p:nvPr/>
        </p:nvSpPr>
        <p:spPr>
          <a:xfrm>
            <a:off x="8072496" y="5412875"/>
            <a:ext cx="45719" cy="62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01ED854-67D7-B54F-8023-E92F1BD147F9}"/>
              </a:ext>
            </a:extLst>
          </p:cNvPr>
          <p:cNvSpPr txBox="1"/>
          <p:nvPr/>
        </p:nvSpPr>
        <p:spPr>
          <a:xfrm>
            <a:off x="999137" y="402533"/>
            <a:ext cx="5646482" cy="1754326"/>
          </a:xfrm>
          <a:prstGeom prst="rect">
            <a:avLst/>
          </a:prstGeom>
          <a:noFill/>
        </p:spPr>
        <p:txBody>
          <a:bodyPr wrap="squar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10 Components of FASD Prevention</a:t>
            </a:r>
          </a:p>
        </p:txBody>
      </p:sp>
      <p:sp>
        <p:nvSpPr>
          <p:cNvPr id="18" name="Content Placeholder 2">
            <a:extLst>
              <a:ext uri="{FF2B5EF4-FFF2-40B4-BE49-F238E27FC236}">
                <a16:creationId xmlns:a16="http://schemas.microsoft.com/office/drawing/2014/main" id="{CA7FC19F-A12C-AF46-8BE6-2ABEC043CCD6}"/>
              </a:ext>
            </a:extLst>
          </p:cNvPr>
          <p:cNvSpPr txBox="1">
            <a:spLocks/>
          </p:cNvSpPr>
          <p:nvPr/>
        </p:nvSpPr>
        <p:spPr>
          <a:xfrm>
            <a:off x="1105519" y="2156859"/>
            <a:ext cx="5372311" cy="45985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Respectful</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Relational </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Self-determining</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Women-centered</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Harm reduction oriented</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Trauma-informed</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Health promoting</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Culturally safe</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Supportive of mothering</a:t>
            </a:r>
          </a:p>
          <a:p>
            <a:pPr marL="457200" indent="-457200">
              <a:lnSpc>
                <a:spcPts val="2480"/>
              </a:lnSpc>
              <a:buFont typeface="+mj-lt"/>
              <a:buAutoNum type="arabicPeriod"/>
            </a:pPr>
            <a:r>
              <a:rPr lang="en-US" sz="2400" dirty="0">
                <a:latin typeface="Calibri" panose="020F0502020204030204" pitchFamily="34" charset="0"/>
                <a:cs typeface="Calibri" panose="020F0502020204030204" pitchFamily="34" charset="0"/>
              </a:rPr>
              <a:t>Uses a disability lens</a:t>
            </a:r>
          </a:p>
        </p:txBody>
      </p:sp>
      <p:pic>
        <p:nvPicPr>
          <p:cNvPr id="6" name="Picture Placeholder 5" descr="A picture containing text, vector graphics, toy&#10;&#10;Description automatically generated">
            <a:extLst>
              <a:ext uri="{FF2B5EF4-FFF2-40B4-BE49-F238E27FC236}">
                <a16:creationId xmlns:a16="http://schemas.microsoft.com/office/drawing/2014/main" id="{94C88BB8-E794-5848-AC19-8A19E32039B2}"/>
              </a:ext>
            </a:extLst>
          </p:cNvPr>
          <p:cNvPicPr>
            <a:picLocks noGrp="1" noChangeAspect="1"/>
          </p:cNvPicPr>
          <p:nvPr>
            <p:ph type="pic" sz="quarter" idx="15"/>
          </p:nvPr>
        </p:nvPicPr>
        <p:blipFill>
          <a:blip r:embed="rId3"/>
          <a:srcRect t="3880" b="3880"/>
          <a:stretch>
            <a:fillRect/>
          </a:stretch>
        </p:blipFill>
        <p:spPr>
          <a:xfrm>
            <a:off x="6073107" y="1220288"/>
            <a:ext cx="5646737" cy="4192587"/>
          </a:xfrm>
          <a:noFill/>
        </p:spPr>
      </p:pic>
    </p:spTree>
    <p:extLst>
      <p:ext uri="{BB962C8B-B14F-4D97-AF65-F5344CB8AC3E}">
        <p14:creationId xmlns:p14="http://schemas.microsoft.com/office/powerpoint/2010/main" val="2792750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person, indoor, group, people&#10;&#10;Description automatically generated">
            <a:extLst>
              <a:ext uri="{FF2B5EF4-FFF2-40B4-BE49-F238E27FC236}">
                <a16:creationId xmlns:a16="http://schemas.microsoft.com/office/drawing/2014/main" id="{2CF434BF-8984-CC4C-8401-F8818D9FAC60}"/>
              </a:ext>
            </a:extLst>
          </p:cNvPr>
          <p:cNvPicPr>
            <a:picLocks noGrp="1" noChangeAspect="1"/>
          </p:cNvPicPr>
          <p:nvPr>
            <p:ph type="pic" sz="quarter" idx="13"/>
          </p:nvPr>
        </p:nvPicPr>
        <p:blipFill>
          <a:blip r:embed="rId3"/>
          <a:srcRect t="12480" b="12480"/>
          <a:stretch>
            <a:fillRect/>
          </a:stretch>
        </p:blipFill>
        <p:spPr>
          <a:xfrm>
            <a:off x="9148686" y="4570413"/>
            <a:ext cx="3046412" cy="2286000"/>
          </a:xfrm>
        </p:spPr>
      </p:pic>
      <p:sp>
        <p:nvSpPr>
          <p:cNvPr id="31" name="Rounded Rectangle 30">
            <a:extLst>
              <a:ext uri="{FF2B5EF4-FFF2-40B4-BE49-F238E27FC236}">
                <a16:creationId xmlns:a16="http://schemas.microsoft.com/office/drawing/2014/main" id="{350EC351-9849-7E44-B836-5253D56854A4}"/>
              </a:ext>
            </a:extLst>
          </p:cNvPr>
          <p:cNvSpPr/>
          <p:nvPr/>
        </p:nvSpPr>
        <p:spPr>
          <a:xfrm>
            <a:off x="3051456" y="457085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89B85D4C-77A8-3D41-A71A-E08795D09C8A}"/>
              </a:ext>
            </a:extLst>
          </p:cNvPr>
          <p:cNvSpPr/>
          <p:nvPr/>
        </p:nvSpPr>
        <p:spPr>
          <a:xfrm>
            <a:off x="6099926" y="228370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77060D94-DE05-E74F-BCAC-7E9FB9CD1DB6}"/>
              </a:ext>
            </a:extLst>
          </p:cNvPr>
          <p:cNvSpPr/>
          <p:nvPr/>
        </p:nvSpPr>
        <p:spPr>
          <a:xfrm rot="10800000">
            <a:off x="8221" y="2283701"/>
            <a:ext cx="3051456" cy="2287149"/>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D25CC7A-8BE9-7742-A3D0-114DC9457B6E}"/>
              </a:ext>
            </a:extLst>
          </p:cNvPr>
          <p:cNvSpPr/>
          <p:nvPr/>
        </p:nvSpPr>
        <p:spPr>
          <a:xfrm>
            <a:off x="7979858" y="447380"/>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723803B6-0852-C14C-AC29-B4B313657715}"/>
              </a:ext>
            </a:extLst>
          </p:cNvPr>
          <p:cNvSpPr/>
          <p:nvPr/>
        </p:nvSpPr>
        <p:spPr>
          <a:xfrm>
            <a:off x="8660789" y="1291139"/>
            <a:ext cx="45719" cy="48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58D44E4-2619-1B4E-BDDE-4EB4F4FCE3A7}"/>
              </a:ext>
            </a:extLst>
          </p:cNvPr>
          <p:cNvSpPr/>
          <p:nvPr/>
        </p:nvSpPr>
        <p:spPr>
          <a:xfrm>
            <a:off x="11866880" y="6151579"/>
            <a:ext cx="45719" cy="440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E9EA9B1-1041-8D47-8693-4D3EF2F1E203}"/>
              </a:ext>
            </a:extLst>
          </p:cNvPr>
          <p:cNvSpPr/>
          <p:nvPr/>
        </p:nvSpPr>
        <p:spPr>
          <a:xfrm>
            <a:off x="414866" y="6231467"/>
            <a:ext cx="45719" cy="62653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94558AD-B896-3242-BAB1-3F803CCDF98F}"/>
              </a:ext>
            </a:extLst>
          </p:cNvPr>
          <p:cNvSpPr txBox="1"/>
          <p:nvPr/>
        </p:nvSpPr>
        <p:spPr>
          <a:xfrm>
            <a:off x="1242178" y="634018"/>
            <a:ext cx="4823818" cy="923330"/>
          </a:xfrm>
          <a:prstGeom prst="rect">
            <a:avLst/>
          </a:prstGeom>
          <a:noFill/>
        </p:spPr>
        <p:txBody>
          <a:bodyPr wrap="square" rtlCol="0">
            <a:spAutoFit/>
          </a:bodyPr>
          <a:lstStyle>
            <a:defPPr>
              <a:defRPr lang="en-US"/>
            </a:defPPr>
            <a:lvl1pPr>
              <a:defRPr sz="6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Review</a:t>
            </a:r>
          </a:p>
        </p:txBody>
      </p:sp>
      <p:sp>
        <p:nvSpPr>
          <p:cNvPr id="26" name="TextBox 25">
            <a:extLst>
              <a:ext uri="{FF2B5EF4-FFF2-40B4-BE49-F238E27FC236}">
                <a16:creationId xmlns:a16="http://schemas.microsoft.com/office/drawing/2014/main" id="{3F53F728-92F7-3744-A25F-9FE563860363}"/>
              </a:ext>
            </a:extLst>
          </p:cNvPr>
          <p:cNvSpPr txBox="1"/>
          <p:nvPr/>
        </p:nvSpPr>
        <p:spPr>
          <a:xfrm>
            <a:off x="26883" y="3013501"/>
            <a:ext cx="3006317" cy="830997"/>
          </a:xfrm>
          <a:prstGeom prst="rect">
            <a:avLst/>
          </a:prstGeom>
          <a:noFill/>
        </p:spPr>
        <p:txBody>
          <a:bodyPr wrap="square" rtlCol="0">
            <a:spAutoFit/>
          </a:bodyPr>
          <a:lstStyle/>
          <a:p>
            <a:pPr algn="ctr"/>
            <a:r>
              <a:rPr lang="en-US" sz="2400" b="1" dirty="0">
                <a:solidFill>
                  <a:srgbClr val="364DA1"/>
                </a:solidFill>
                <a:cs typeface="Calibri"/>
              </a:rPr>
              <a:t>Lifelong and </a:t>
            </a:r>
          </a:p>
          <a:p>
            <a:pPr algn="ctr"/>
            <a:r>
              <a:rPr lang="en-US" sz="2400" b="1" dirty="0">
                <a:solidFill>
                  <a:srgbClr val="364DA1"/>
                </a:solidFill>
                <a:cs typeface="Calibri"/>
              </a:rPr>
              <a:t>complex disability</a:t>
            </a:r>
          </a:p>
        </p:txBody>
      </p:sp>
      <p:sp>
        <p:nvSpPr>
          <p:cNvPr id="28" name="Rounded Rectangle 27">
            <a:extLst>
              <a:ext uri="{FF2B5EF4-FFF2-40B4-BE49-F238E27FC236}">
                <a16:creationId xmlns:a16="http://schemas.microsoft.com/office/drawing/2014/main" id="{623ED83E-FC8D-8647-B4F7-268118697293}"/>
              </a:ext>
            </a:extLst>
          </p:cNvPr>
          <p:cNvSpPr/>
          <p:nvPr/>
        </p:nvSpPr>
        <p:spPr>
          <a:xfrm rot="10800000">
            <a:off x="3033202" y="2283701"/>
            <a:ext cx="3051456" cy="2287149"/>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28FF24D2-44AB-754E-AF67-0D3E87F2BF7A}"/>
              </a:ext>
            </a:extLst>
          </p:cNvPr>
          <p:cNvSpPr/>
          <p:nvPr/>
        </p:nvSpPr>
        <p:spPr>
          <a:xfrm rot="10800000">
            <a:off x="9166650" y="2283701"/>
            <a:ext cx="3051456" cy="2287149"/>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5D89EC5A-8375-2444-B592-08A015D14374}"/>
              </a:ext>
            </a:extLst>
          </p:cNvPr>
          <p:cNvSpPr/>
          <p:nvPr/>
        </p:nvSpPr>
        <p:spPr>
          <a:xfrm rot="10800000">
            <a:off x="70" y="4569701"/>
            <a:ext cx="3051456" cy="2287149"/>
          </a:xfrm>
          <a:prstGeom prst="roundRect">
            <a:avLst>
              <a:gd name="adj" fmla="val 0"/>
            </a:avLst>
          </a:prstGeom>
          <a:solidFill>
            <a:srgbClr val="3C9D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C9DB8"/>
              </a:solidFill>
            </a:endParaRPr>
          </a:p>
        </p:txBody>
      </p:sp>
      <p:sp>
        <p:nvSpPr>
          <p:cNvPr id="32" name="Rounded Rectangle 31">
            <a:extLst>
              <a:ext uri="{FF2B5EF4-FFF2-40B4-BE49-F238E27FC236}">
                <a16:creationId xmlns:a16="http://schemas.microsoft.com/office/drawing/2014/main" id="{98400A6F-196A-C348-A9AF-808A555F829D}"/>
              </a:ext>
            </a:extLst>
          </p:cNvPr>
          <p:cNvSpPr/>
          <p:nvPr/>
        </p:nvSpPr>
        <p:spPr>
          <a:xfrm rot="10800000">
            <a:off x="6099786" y="4569701"/>
            <a:ext cx="3051456" cy="2287149"/>
          </a:xfrm>
          <a:prstGeom prst="roundRect">
            <a:avLst>
              <a:gd name="adj" fmla="val 0"/>
            </a:avLst>
          </a:prstGeom>
          <a:solidFill>
            <a:srgbClr val="3C9D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E8812204-03EB-CA49-9F1C-652FC4F072ED}"/>
              </a:ext>
            </a:extLst>
          </p:cNvPr>
          <p:cNvSpPr txBox="1"/>
          <p:nvPr/>
        </p:nvSpPr>
        <p:spPr>
          <a:xfrm>
            <a:off x="3059676" y="3013501"/>
            <a:ext cx="3006319" cy="830997"/>
          </a:xfrm>
          <a:prstGeom prst="rect">
            <a:avLst/>
          </a:prstGeom>
          <a:noFill/>
        </p:spPr>
        <p:txBody>
          <a:bodyPr wrap="square" rtlCol="0">
            <a:spAutoFit/>
          </a:bodyPr>
          <a:lstStyle/>
          <a:p>
            <a:pPr algn="ctr"/>
            <a:r>
              <a:rPr lang="en-US" sz="2400" b="1" dirty="0">
                <a:solidFill>
                  <a:schemeClr val="bg1"/>
                </a:solidFill>
                <a:cs typeface="Calibri"/>
              </a:rPr>
              <a:t>Impacts 1 in 25 people in Canada</a:t>
            </a:r>
          </a:p>
        </p:txBody>
      </p:sp>
      <p:sp>
        <p:nvSpPr>
          <p:cNvPr id="37" name="TextBox 36">
            <a:extLst>
              <a:ext uri="{FF2B5EF4-FFF2-40B4-BE49-F238E27FC236}">
                <a16:creationId xmlns:a16="http://schemas.microsoft.com/office/drawing/2014/main" id="{FDADFF21-4845-3A47-8713-B067F0540691}"/>
              </a:ext>
            </a:extLst>
          </p:cNvPr>
          <p:cNvSpPr txBox="1"/>
          <p:nvPr/>
        </p:nvSpPr>
        <p:spPr>
          <a:xfrm>
            <a:off x="6065994" y="2902518"/>
            <a:ext cx="3100655" cy="830997"/>
          </a:xfrm>
          <a:prstGeom prst="rect">
            <a:avLst/>
          </a:prstGeom>
          <a:noFill/>
        </p:spPr>
        <p:txBody>
          <a:bodyPr wrap="square" rtlCol="0">
            <a:spAutoFit/>
          </a:bodyPr>
          <a:lstStyle/>
          <a:p>
            <a:pPr algn="ctr"/>
            <a:r>
              <a:rPr lang="en-US" sz="2400" b="1" dirty="0">
                <a:solidFill>
                  <a:srgbClr val="4B9847"/>
                </a:solidFill>
                <a:cs typeface="Calibri"/>
              </a:rPr>
              <a:t>A complex disability unique to each person</a:t>
            </a:r>
          </a:p>
        </p:txBody>
      </p:sp>
      <p:sp>
        <p:nvSpPr>
          <p:cNvPr id="38" name="TextBox 37">
            <a:extLst>
              <a:ext uri="{FF2B5EF4-FFF2-40B4-BE49-F238E27FC236}">
                <a16:creationId xmlns:a16="http://schemas.microsoft.com/office/drawing/2014/main" id="{3C70D865-A88C-574D-99A8-B851EAFD9599}"/>
              </a:ext>
            </a:extLst>
          </p:cNvPr>
          <p:cNvSpPr txBox="1"/>
          <p:nvPr/>
        </p:nvSpPr>
        <p:spPr>
          <a:xfrm>
            <a:off x="9181917" y="3013501"/>
            <a:ext cx="2991049" cy="830997"/>
          </a:xfrm>
          <a:prstGeom prst="rect">
            <a:avLst/>
          </a:prstGeom>
          <a:noFill/>
        </p:spPr>
        <p:txBody>
          <a:bodyPr wrap="square" rtlCol="0">
            <a:spAutoFit/>
          </a:bodyPr>
          <a:lstStyle/>
          <a:p>
            <a:pPr algn="ctr"/>
            <a:r>
              <a:rPr lang="en-US" sz="2400" b="1" dirty="0">
                <a:solidFill>
                  <a:schemeClr val="bg1"/>
                </a:solidFill>
                <a:cs typeface="Calibri"/>
              </a:rPr>
              <a:t>Early diagnosis is crucial</a:t>
            </a:r>
          </a:p>
        </p:txBody>
      </p:sp>
      <p:sp>
        <p:nvSpPr>
          <p:cNvPr id="39" name="TextBox 38">
            <a:extLst>
              <a:ext uri="{FF2B5EF4-FFF2-40B4-BE49-F238E27FC236}">
                <a16:creationId xmlns:a16="http://schemas.microsoft.com/office/drawing/2014/main" id="{49822297-4F37-1B4A-A690-010C737E1BA4}"/>
              </a:ext>
            </a:extLst>
          </p:cNvPr>
          <p:cNvSpPr txBox="1"/>
          <p:nvPr/>
        </p:nvSpPr>
        <p:spPr>
          <a:xfrm>
            <a:off x="0" y="5210291"/>
            <a:ext cx="3066655" cy="830997"/>
          </a:xfrm>
          <a:prstGeom prst="rect">
            <a:avLst/>
          </a:prstGeom>
          <a:noFill/>
        </p:spPr>
        <p:txBody>
          <a:bodyPr wrap="square" rtlCol="0">
            <a:spAutoFit/>
          </a:bodyPr>
          <a:lstStyle/>
          <a:p>
            <a:pPr algn="ctr"/>
            <a:r>
              <a:rPr lang="en-US" sz="2400" b="1" dirty="0">
                <a:solidFill>
                  <a:schemeClr val="bg1"/>
                </a:solidFill>
                <a:cs typeface="Calibri"/>
              </a:rPr>
              <a:t>Four levels to FASD prevention</a:t>
            </a:r>
          </a:p>
        </p:txBody>
      </p:sp>
      <p:sp>
        <p:nvSpPr>
          <p:cNvPr id="40" name="TextBox 39">
            <a:extLst>
              <a:ext uri="{FF2B5EF4-FFF2-40B4-BE49-F238E27FC236}">
                <a16:creationId xmlns:a16="http://schemas.microsoft.com/office/drawing/2014/main" id="{18E95A21-F5C6-3A4B-B407-30BF8B16FB9A}"/>
              </a:ext>
            </a:extLst>
          </p:cNvPr>
          <p:cNvSpPr txBox="1"/>
          <p:nvPr/>
        </p:nvSpPr>
        <p:spPr>
          <a:xfrm>
            <a:off x="3028448" y="5210291"/>
            <a:ext cx="3086466" cy="830997"/>
          </a:xfrm>
          <a:prstGeom prst="rect">
            <a:avLst/>
          </a:prstGeom>
          <a:noFill/>
        </p:spPr>
        <p:txBody>
          <a:bodyPr wrap="square" rtlCol="0">
            <a:spAutoFit/>
          </a:bodyPr>
          <a:lstStyle/>
          <a:p>
            <a:pPr algn="ctr"/>
            <a:r>
              <a:rPr lang="en-US" sz="2400" b="1" dirty="0">
                <a:solidFill>
                  <a:schemeClr val="tx1">
                    <a:lumMod val="65000"/>
                    <a:lumOff val="35000"/>
                  </a:schemeClr>
                </a:solidFill>
                <a:cs typeface="Calibri"/>
              </a:rPr>
              <a:t>Knowledge of FASD for all staff</a:t>
            </a:r>
          </a:p>
        </p:txBody>
      </p:sp>
      <p:sp>
        <p:nvSpPr>
          <p:cNvPr id="41" name="TextBox 40">
            <a:extLst>
              <a:ext uri="{FF2B5EF4-FFF2-40B4-BE49-F238E27FC236}">
                <a16:creationId xmlns:a16="http://schemas.microsoft.com/office/drawing/2014/main" id="{0F538212-2C11-584E-94F0-0507D345A909}"/>
              </a:ext>
            </a:extLst>
          </p:cNvPr>
          <p:cNvSpPr txBox="1"/>
          <p:nvPr/>
        </p:nvSpPr>
        <p:spPr>
          <a:xfrm>
            <a:off x="6065994" y="5210291"/>
            <a:ext cx="3059353" cy="1200329"/>
          </a:xfrm>
          <a:prstGeom prst="rect">
            <a:avLst/>
          </a:prstGeom>
          <a:noFill/>
        </p:spPr>
        <p:txBody>
          <a:bodyPr wrap="square" rtlCol="0">
            <a:spAutoFit/>
          </a:bodyPr>
          <a:lstStyle/>
          <a:p>
            <a:pPr algn="ctr"/>
            <a:r>
              <a:rPr lang="en-US" sz="2400" b="1" dirty="0">
                <a:solidFill>
                  <a:schemeClr val="tx1">
                    <a:lumMod val="65000"/>
                    <a:lumOff val="35000"/>
                  </a:schemeClr>
                </a:solidFill>
                <a:cs typeface="Calibri"/>
              </a:rPr>
              <a:t>Whole community approach with collaboration</a:t>
            </a:r>
          </a:p>
        </p:txBody>
      </p:sp>
      <p:sp>
        <p:nvSpPr>
          <p:cNvPr id="48" name="Triangle 47">
            <a:extLst>
              <a:ext uri="{FF2B5EF4-FFF2-40B4-BE49-F238E27FC236}">
                <a16:creationId xmlns:a16="http://schemas.microsoft.com/office/drawing/2014/main" id="{A63C55C8-AA34-EF48-BA62-0035F4857693}"/>
              </a:ext>
            </a:extLst>
          </p:cNvPr>
          <p:cNvSpPr/>
          <p:nvPr/>
        </p:nvSpPr>
        <p:spPr>
          <a:xfrm rot="4500000">
            <a:off x="11083414" y="1325202"/>
            <a:ext cx="208353" cy="179615"/>
          </a:xfrm>
          <a:prstGeom prst="triangle">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iangle 48">
            <a:extLst>
              <a:ext uri="{FF2B5EF4-FFF2-40B4-BE49-F238E27FC236}">
                <a16:creationId xmlns:a16="http://schemas.microsoft.com/office/drawing/2014/main" id="{4011AF64-FAD6-BB4B-BA2B-A35F3925DFF6}"/>
              </a:ext>
            </a:extLst>
          </p:cNvPr>
          <p:cNvSpPr/>
          <p:nvPr/>
        </p:nvSpPr>
        <p:spPr>
          <a:xfrm rot="2700000">
            <a:off x="9957180" y="467995"/>
            <a:ext cx="112039" cy="9658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riangle 49">
            <a:extLst>
              <a:ext uri="{FF2B5EF4-FFF2-40B4-BE49-F238E27FC236}">
                <a16:creationId xmlns:a16="http://schemas.microsoft.com/office/drawing/2014/main" id="{B1E12469-AB90-F44C-A78F-74129F0DF70F}"/>
              </a:ext>
            </a:extLst>
          </p:cNvPr>
          <p:cNvSpPr/>
          <p:nvPr/>
        </p:nvSpPr>
        <p:spPr>
          <a:xfrm rot="18092652">
            <a:off x="6084892" y="954387"/>
            <a:ext cx="146568" cy="126352"/>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9900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F7668FF-17A9-B942-99D5-7438F8B1FC3C}"/>
              </a:ext>
            </a:extLst>
          </p:cNvPr>
          <p:cNvSpPr/>
          <p:nvPr/>
        </p:nvSpPr>
        <p:spPr>
          <a:xfrm>
            <a:off x="8779916" y="0"/>
            <a:ext cx="3412083" cy="68410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5D5B52BA-6BCB-8544-B533-1F10C3F4F677}"/>
              </a:ext>
            </a:extLst>
          </p:cNvPr>
          <p:cNvSpPr/>
          <p:nvPr/>
        </p:nvSpPr>
        <p:spPr>
          <a:xfrm>
            <a:off x="8500795" y="4309526"/>
            <a:ext cx="558241" cy="2556933"/>
          </a:xfrm>
          <a:prstGeom prst="roundRect">
            <a:avLst>
              <a:gd name="adj" fmla="val 0"/>
            </a:avLst>
          </a:prstGeom>
          <a:solidFill>
            <a:srgbClr val="D93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nut 13">
            <a:extLst>
              <a:ext uri="{FF2B5EF4-FFF2-40B4-BE49-F238E27FC236}">
                <a16:creationId xmlns:a16="http://schemas.microsoft.com/office/drawing/2014/main" id="{0D44756B-4D38-234B-BAAD-8CCD9C1203F9}"/>
              </a:ext>
            </a:extLst>
          </p:cNvPr>
          <p:cNvSpPr/>
          <p:nvPr/>
        </p:nvSpPr>
        <p:spPr>
          <a:xfrm>
            <a:off x="8905204" y="2284083"/>
            <a:ext cx="3107193" cy="3107193"/>
          </a:xfrm>
          <a:prstGeom prst="donut">
            <a:avLst>
              <a:gd name="adj" fmla="val 13260"/>
            </a:avLst>
          </a:prstGeom>
          <a:solidFill>
            <a:schemeClr val="accent5">
              <a:alpha val="93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367DCA0-5EC1-F84D-8984-910AA21B4DA4}"/>
              </a:ext>
            </a:extLst>
          </p:cNvPr>
          <p:cNvSpPr txBox="1"/>
          <p:nvPr/>
        </p:nvSpPr>
        <p:spPr>
          <a:xfrm>
            <a:off x="1316476" y="1735501"/>
            <a:ext cx="6256506" cy="4204356"/>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r>
              <a:rPr lang="en-CA" sz="1800" dirty="0">
                <a:solidFill>
                  <a:schemeClr val="tx1">
                    <a:lumMod val="95000"/>
                    <a:lumOff val="5000"/>
                  </a:schemeClr>
                </a:solidFill>
                <a:latin typeface="Calibri" panose="020F0502020204030204" pitchFamily="34" charset="0"/>
                <a:cs typeface="Calibri" panose="020F0502020204030204" pitchFamily="34" charset="0"/>
              </a:rPr>
              <a:t>     Fetal Alcohol Spectrum Disorder (FASD) is a diagnostic term used to describe impacts on the brain and body of individuals prenatally exposed to alcohol. </a:t>
            </a:r>
          </a:p>
          <a:p>
            <a:endParaRPr lang="en-CA" sz="1800" dirty="0">
              <a:latin typeface="Calibri" panose="020F0502020204030204" pitchFamily="34" charset="0"/>
              <a:cs typeface="Calibri" panose="020F0502020204030204" pitchFamily="34" charset="0"/>
            </a:endParaRPr>
          </a:p>
          <a:p>
            <a:r>
              <a:rPr lang="en-CA" sz="1800" dirty="0">
                <a:solidFill>
                  <a:schemeClr val="tx1">
                    <a:lumMod val="95000"/>
                    <a:lumOff val="5000"/>
                  </a:schemeClr>
                </a:solidFill>
                <a:latin typeface="Calibri" panose="020F0502020204030204" pitchFamily="34" charset="0"/>
                <a:cs typeface="Calibri" panose="020F0502020204030204" pitchFamily="34" charset="0"/>
              </a:rPr>
              <a:t>FASD is a lifelong disability. Individuals with FASD will experience some degree of challenges in their daily living, and need support with motor skills, physical health, learning, memory, attention, communication, emotional regulation, and social skills to reach their full potential. Each individual with FASD is unique and has areas of both strengths and challenges.</a:t>
            </a:r>
          </a:p>
        </p:txBody>
      </p:sp>
      <p:sp>
        <p:nvSpPr>
          <p:cNvPr id="8" name="Triangle 7">
            <a:extLst>
              <a:ext uri="{FF2B5EF4-FFF2-40B4-BE49-F238E27FC236}">
                <a16:creationId xmlns:a16="http://schemas.microsoft.com/office/drawing/2014/main" id="{051D6653-A480-6D49-A227-222ECBCB8ADC}"/>
              </a:ext>
            </a:extLst>
          </p:cNvPr>
          <p:cNvSpPr/>
          <p:nvPr/>
        </p:nvSpPr>
        <p:spPr>
          <a:xfrm rot="4500000">
            <a:off x="7355095" y="629058"/>
            <a:ext cx="208353" cy="179615"/>
          </a:xfrm>
          <a:prstGeom prst="triangle">
            <a:avLst/>
          </a:prstGeom>
          <a:solidFill>
            <a:srgbClr val="FF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EC833328-3DA0-4449-BFA7-AF2B845F235E}"/>
              </a:ext>
            </a:extLst>
          </p:cNvPr>
          <p:cNvSpPr/>
          <p:nvPr/>
        </p:nvSpPr>
        <p:spPr>
          <a:xfrm rot="2700000">
            <a:off x="10738281" y="2603523"/>
            <a:ext cx="134914" cy="116306"/>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CBA58520-7C10-C44B-AE9D-19ED555E001D}"/>
              </a:ext>
            </a:extLst>
          </p:cNvPr>
          <p:cNvSpPr/>
          <p:nvPr/>
        </p:nvSpPr>
        <p:spPr>
          <a:xfrm rot="1813063">
            <a:off x="617299" y="5923299"/>
            <a:ext cx="135254" cy="116599"/>
          </a:xfrm>
          <a:prstGeom prst="triangle">
            <a:avLst/>
          </a:prstGeom>
          <a:solidFill>
            <a:srgbClr val="364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A0B5A080-B742-FD41-8CC9-BE8E6BF13B8D}"/>
              </a:ext>
            </a:extLst>
          </p:cNvPr>
          <p:cNvSpPr/>
          <p:nvPr/>
        </p:nvSpPr>
        <p:spPr>
          <a:xfrm rot="18092652">
            <a:off x="10765406" y="779561"/>
            <a:ext cx="146568" cy="12635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5D14B405-FD8F-914D-9A37-F5D858C05B9E}"/>
              </a:ext>
            </a:extLst>
          </p:cNvPr>
          <p:cNvSpPr/>
          <p:nvPr/>
        </p:nvSpPr>
        <p:spPr>
          <a:xfrm rot="1813063">
            <a:off x="10355359" y="5661918"/>
            <a:ext cx="222969" cy="192216"/>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8045B67F-4CBE-BF48-BC39-F72B4C002E47}"/>
              </a:ext>
            </a:extLst>
          </p:cNvPr>
          <p:cNvSpPr/>
          <p:nvPr/>
        </p:nvSpPr>
        <p:spPr>
          <a:xfrm>
            <a:off x="951220" y="3122055"/>
            <a:ext cx="45719" cy="715624"/>
          </a:xfrm>
          <a:prstGeom prst="roundRect">
            <a:avLst>
              <a:gd name="adj" fmla="val 50000"/>
            </a:avLst>
          </a:prstGeom>
          <a:solidFill>
            <a:srgbClr val="4B98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C7B1971C-7D56-594C-A005-11B408E2FF67}"/>
              </a:ext>
            </a:extLst>
          </p:cNvPr>
          <p:cNvPicPr>
            <a:picLocks noGrp="1" noChangeAspect="1"/>
          </p:cNvPicPr>
          <p:nvPr>
            <p:ph type="pic" sz="quarter" idx="10"/>
          </p:nvPr>
        </p:nvPicPr>
        <p:blipFill>
          <a:blip r:embed="rId3"/>
          <a:srcRect/>
          <a:stretch/>
        </p:blipFill>
        <p:spPr>
          <a:xfrm>
            <a:off x="7620000" y="1466850"/>
            <a:ext cx="3429000" cy="3429000"/>
          </a:xfrm>
        </p:spPr>
      </p:pic>
      <p:sp>
        <p:nvSpPr>
          <p:cNvPr id="15" name="TextBox 14">
            <a:extLst>
              <a:ext uri="{FF2B5EF4-FFF2-40B4-BE49-F238E27FC236}">
                <a16:creationId xmlns:a16="http://schemas.microsoft.com/office/drawing/2014/main" id="{1802A176-518E-D645-8FEB-499E8797B244}"/>
              </a:ext>
            </a:extLst>
          </p:cNvPr>
          <p:cNvSpPr txBox="1"/>
          <p:nvPr/>
        </p:nvSpPr>
        <p:spPr>
          <a:xfrm>
            <a:off x="1276588" y="747230"/>
            <a:ext cx="3048976"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Definition</a:t>
            </a:r>
          </a:p>
        </p:txBody>
      </p:sp>
      <p:sp>
        <p:nvSpPr>
          <p:cNvPr id="16" name="TextBox 15">
            <a:extLst>
              <a:ext uri="{FF2B5EF4-FFF2-40B4-BE49-F238E27FC236}">
                <a16:creationId xmlns:a16="http://schemas.microsoft.com/office/drawing/2014/main" id="{01EEC26A-4B64-534A-96C0-0E5F51DE97E4}"/>
              </a:ext>
            </a:extLst>
          </p:cNvPr>
          <p:cNvSpPr txBox="1"/>
          <p:nvPr/>
        </p:nvSpPr>
        <p:spPr>
          <a:xfrm>
            <a:off x="1216072" y="1683008"/>
            <a:ext cx="490840" cy="1015663"/>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6000" b="0" dirty="0">
                <a:solidFill>
                  <a:srgbClr val="364DA1"/>
                </a:solidFill>
                <a:latin typeface="Minion Pro" panose="02040503050201020203" pitchFamily="18" charset="0"/>
              </a:rPr>
              <a:t>“</a:t>
            </a:r>
          </a:p>
        </p:txBody>
      </p:sp>
      <p:sp>
        <p:nvSpPr>
          <p:cNvPr id="19" name="TextBox 18">
            <a:extLst>
              <a:ext uri="{FF2B5EF4-FFF2-40B4-BE49-F238E27FC236}">
                <a16:creationId xmlns:a16="http://schemas.microsoft.com/office/drawing/2014/main" id="{7D90CE03-57B5-954F-8B64-528D44E8BA46}"/>
              </a:ext>
            </a:extLst>
          </p:cNvPr>
          <p:cNvSpPr txBox="1"/>
          <p:nvPr/>
        </p:nvSpPr>
        <p:spPr>
          <a:xfrm>
            <a:off x="5037647" y="5379830"/>
            <a:ext cx="492443" cy="1015663"/>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6000" b="0" dirty="0">
                <a:solidFill>
                  <a:srgbClr val="364DA1"/>
                </a:solidFill>
                <a:latin typeface="Minion Pro" panose="02040503050201020203" pitchFamily="18" charset="0"/>
              </a:rPr>
              <a:t>”</a:t>
            </a:r>
          </a:p>
        </p:txBody>
      </p:sp>
    </p:spTree>
    <p:extLst>
      <p:ext uri="{BB962C8B-B14F-4D97-AF65-F5344CB8AC3E}">
        <p14:creationId xmlns:p14="http://schemas.microsoft.com/office/powerpoint/2010/main" val="3793806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8F4C3F9F-FA1E-FD44-808F-B0DE21718497}"/>
              </a:ext>
            </a:extLst>
          </p:cNvPr>
          <p:cNvSpPr/>
          <p:nvPr/>
        </p:nvSpPr>
        <p:spPr>
          <a:xfrm>
            <a:off x="1" y="2336800"/>
            <a:ext cx="4648199" cy="4504282"/>
          </a:xfrm>
          <a:prstGeom prst="roundRect">
            <a:avLst>
              <a:gd name="adj" fmla="val 0"/>
            </a:avLst>
          </a:prstGeom>
          <a:gradFill flip="none" rotWithShape="1">
            <a:gsLst>
              <a:gs pos="0">
                <a:schemeClr val="accent1"/>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Placeholder 25" descr="A picture containing person, blue, close&#10;&#10;Description automatically generated">
            <a:extLst>
              <a:ext uri="{FF2B5EF4-FFF2-40B4-BE49-F238E27FC236}">
                <a16:creationId xmlns:a16="http://schemas.microsoft.com/office/drawing/2014/main" id="{E45907D2-0CD9-A04A-B7D7-2ABFF2836126}"/>
              </a:ext>
            </a:extLst>
          </p:cNvPr>
          <p:cNvPicPr>
            <a:picLocks noGrp="1" noChangeAspect="1"/>
          </p:cNvPicPr>
          <p:nvPr>
            <p:ph type="pic" sz="quarter" idx="11"/>
          </p:nvPr>
        </p:nvPicPr>
        <p:blipFill>
          <a:blip r:embed="rId3"/>
          <a:srcRect t="33" b="33"/>
          <a:stretch>
            <a:fillRect/>
          </a:stretch>
        </p:blipFill>
        <p:spPr/>
      </p:pic>
      <p:pic>
        <p:nvPicPr>
          <p:cNvPr id="9" name="Picture Placeholder 8" descr="A close-up of several glasses&#10;&#10;Description automatically generated with low confidence">
            <a:extLst>
              <a:ext uri="{FF2B5EF4-FFF2-40B4-BE49-F238E27FC236}">
                <a16:creationId xmlns:a16="http://schemas.microsoft.com/office/drawing/2014/main" id="{24446C71-26C2-5B49-8219-79BD3B9401ED}"/>
              </a:ext>
            </a:extLst>
          </p:cNvPr>
          <p:cNvPicPr>
            <a:picLocks noGrp="1" noChangeAspect="1"/>
          </p:cNvPicPr>
          <p:nvPr>
            <p:ph type="pic" sz="quarter" idx="10"/>
          </p:nvPr>
        </p:nvPicPr>
        <p:blipFill>
          <a:blip r:embed="rId4"/>
          <a:srcRect t="33" b="33"/>
          <a:stretch>
            <a:fillRect/>
          </a:stretch>
        </p:blipFill>
        <p:spPr/>
      </p:pic>
      <p:sp>
        <p:nvSpPr>
          <p:cNvPr id="7" name="TextBox 6">
            <a:extLst>
              <a:ext uri="{FF2B5EF4-FFF2-40B4-BE49-F238E27FC236}">
                <a16:creationId xmlns:a16="http://schemas.microsoft.com/office/drawing/2014/main" id="{E975FC45-B25D-E64C-9287-73DEF43DB48F}"/>
              </a:ext>
            </a:extLst>
          </p:cNvPr>
          <p:cNvSpPr txBox="1"/>
          <p:nvPr/>
        </p:nvSpPr>
        <p:spPr>
          <a:xfrm>
            <a:off x="5123427" y="3639306"/>
            <a:ext cx="2935485" cy="1015663"/>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pregnant women in Canada consume alcohol during pregnancy.</a:t>
            </a:r>
          </a:p>
        </p:txBody>
      </p:sp>
      <p:sp>
        <p:nvSpPr>
          <p:cNvPr id="14" name="Rectangle 13">
            <a:extLst>
              <a:ext uri="{FF2B5EF4-FFF2-40B4-BE49-F238E27FC236}">
                <a16:creationId xmlns:a16="http://schemas.microsoft.com/office/drawing/2014/main" id="{7B2E8F06-204F-2E46-95CA-ED9E373643B9}"/>
              </a:ext>
            </a:extLst>
          </p:cNvPr>
          <p:cNvSpPr/>
          <p:nvPr/>
        </p:nvSpPr>
        <p:spPr>
          <a:xfrm>
            <a:off x="1016000" y="685801"/>
            <a:ext cx="45719" cy="5079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7CC03F-98AC-E245-92C7-6AABC4B06649}"/>
              </a:ext>
            </a:extLst>
          </p:cNvPr>
          <p:cNvSpPr/>
          <p:nvPr/>
        </p:nvSpPr>
        <p:spPr>
          <a:xfrm>
            <a:off x="4363259" y="2161977"/>
            <a:ext cx="45719" cy="482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9E1FC8A-5C16-6F44-890D-F23D16679136}"/>
              </a:ext>
            </a:extLst>
          </p:cNvPr>
          <p:cNvSpPr/>
          <p:nvPr/>
        </p:nvSpPr>
        <p:spPr>
          <a:xfrm>
            <a:off x="4625340" y="5943601"/>
            <a:ext cx="45719" cy="3852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536658-5D60-DD4B-BA48-54D8A6907F66}"/>
              </a:ext>
            </a:extLst>
          </p:cNvPr>
          <p:cNvSpPr/>
          <p:nvPr/>
        </p:nvSpPr>
        <p:spPr>
          <a:xfrm>
            <a:off x="3486806" y="-26683"/>
            <a:ext cx="45719" cy="44001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93B497A-F714-4D46-AC68-0993E3719798}"/>
              </a:ext>
            </a:extLst>
          </p:cNvPr>
          <p:cNvSpPr/>
          <p:nvPr/>
        </p:nvSpPr>
        <p:spPr>
          <a:xfrm>
            <a:off x="414866" y="6231467"/>
            <a:ext cx="45719" cy="62653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6DAE74E-5421-DA42-9C18-4B70F8021A1C}"/>
              </a:ext>
            </a:extLst>
          </p:cNvPr>
          <p:cNvSpPr txBox="1"/>
          <p:nvPr/>
        </p:nvSpPr>
        <p:spPr>
          <a:xfrm>
            <a:off x="5047422" y="1335321"/>
            <a:ext cx="6348533" cy="923330"/>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5400" dirty="0">
                <a:solidFill>
                  <a:srgbClr val="3C9DB8"/>
                </a:solidFill>
                <a:latin typeface="Minion Pro" panose="02040503050201020203" pitchFamily="18" charset="0"/>
              </a:rPr>
              <a:t>Alcohol Consumption</a:t>
            </a:r>
          </a:p>
        </p:txBody>
      </p:sp>
      <p:sp>
        <p:nvSpPr>
          <p:cNvPr id="20" name="TextBox 19">
            <a:extLst>
              <a:ext uri="{FF2B5EF4-FFF2-40B4-BE49-F238E27FC236}">
                <a16:creationId xmlns:a16="http://schemas.microsoft.com/office/drawing/2014/main" id="{0C270862-674A-824B-9C2A-F2C05279D3AE}"/>
              </a:ext>
            </a:extLst>
          </p:cNvPr>
          <p:cNvSpPr txBox="1"/>
          <p:nvPr/>
        </p:nvSpPr>
        <p:spPr>
          <a:xfrm>
            <a:off x="5135619" y="2135698"/>
            <a:ext cx="1672381" cy="477054"/>
          </a:xfrm>
          <a:prstGeom prst="rect">
            <a:avLst/>
          </a:prstGeom>
          <a:noFill/>
        </p:spPr>
        <p:txBody>
          <a:bodyPr wrap="none" rtlCol="0">
            <a:spAutoFit/>
          </a:bodyPr>
          <a:lstStyle/>
          <a:p>
            <a:r>
              <a:rPr lang="en-US" sz="2500" dirty="0">
                <a:solidFill>
                  <a:schemeClr val="tx1">
                    <a:lumMod val="75000"/>
                    <a:lumOff val="25000"/>
                  </a:schemeClr>
                </a:solidFill>
                <a:latin typeface="Calibri" panose="020F0502020204030204" pitchFamily="34" charset="0"/>
                <a:cs typeface="Calibri" panose="020F0502020204030204" pitchFamily="34" charset="0"/>
              </a:rPr>
              <a:t>IN CANADA</a:t>
            </a:r>
          </a:p>
        </p:txBody>
      </p:sp>
      <p:sp>
        <p:nvSpPr>
          <p:cNvPr id="21" name="TextBox 20">
            <a:extLst>
              <a:ext uri="{FF2B5EF4-FFF2-40B4-BE49-F238E27FC236}">
                <a16:creationId xmlns:a16="http://schemas.microsoft.com/office/drawing/2014/main" id="{5AE75A1C-C91F-DD45-B034-4927A49564A7}"/>
              </a:ext>
            </a:extLst>
          </p:cNvPr>
          <p:cNvSpPr txBox="1"/>
          <p:nvPr/>
        </p:nvSpPr>
        <p:spPr>
          <a:xfrm>
            <a:off x="5047422" y="2977597"/>
            <a:ext cx="2487476"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FF8001"/>
                </a:solidFill>
                <a:latin typeface="Minion Pro" panose="02040503050201020203" pitchFamily="18" charset="0"/>
              </a:rPr>
              <a:t>10 to 15%</a:t>
            </a:r>
          </a:p>
        </p:txBody>
      </p:sp>
      <p:sp>
        <p:nvSpPr>
          <p:cNvPr id="22" name="TextBox 21">
            <a:extLst>
              <a:ext uri="{FF2B5EF4-FFF2-40B4-BE49-F238E27FC236}">
                <a16:creationId xmlns:a16="http://schemas.microsoft.com/office/drawing/2014/main" id="{5C018E96-2A6A-074F-BB9E-81A4ED38968D}"/>
              </a:ext>
            </a:extLst>
          </p:cNvPr>
          <p:cNvSpPr txBox="1"/>
          <p:nvPr/>
        </p:nvSpPr>
        <p:spPr>
          <a:xfrm>
            <a:off x="8813530" y="3639306"/>
            <a:ext cx="2797846" cy="1015663"/>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of women in Canada have had an unplanned pregnancy.</a:t>
            </a:r>
            <a:endParaRPr lang="en-CA" sz="2000" i="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E5B1855F-7109-D244-877E-A5FF68BCF37A}"/>
              </a:ext>
            </a:extLst>
          </p:cNvPr>
          <p:cNvSpPr txBox="1"/>
          <p:nvPr/>
        </p:nvSpPr>
        <p:spPr>
          <a:xfrm>
            <a:off x="8813530" y="2977597"/>
            <a:ext cx="1167307"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4B9847"/>
                </a:solidFill>
                <a:latin typeface="Minion Pro" panose="02040503050201020203" pitchFamily="18" charset="0"/>
              </a:rPr>
              <a:t>61%</a:t>
            </a:r>
          </a:p>
        </p:txBody>
      </p:sp>
      <p:sp>
        <p:nvSpPr>
          <p:cNvPr id="24" name="TextBox 23">
            <a:extLst>
              <a:ext uri="{FF2B5EF4-FFF2-40B4-BE49-F238E27FC236}">
                <a16:creationId xmlns:a16="http://schemas.microsoft.com/office/drawing/2014/main" id="{6F0AD45F-4ADA-8246-920E-5762AB27E7EE}"/>
              </a:ext>
            </a:extLst>
          </p:cNvPr>
          <p:cNvSpPr txBox="1"/>
          <p:nvPr/>
        </p:nvSpPr>
        <p:spPr>
          <a:xfrm>
            <a:off x="6808000" y="5008899"/>
            <a:ext cx="4493006" cy="707886"/>
          </a:xfrm>
          <a:prstGeom prst="rect">
            <a:avLst/>
          </a:prstGeom>
          <a:noFill/>
        </p:spPr>
        <p:txBody>
          <a:bodyPr wrap="square" rtlCol="0">
            <a:spAutoFit/>
          </a:bodyPr>
          <a:lstStyle>
            <a:defPPr>
              <a:defRPr lang="en-US"/>
            </a:defPPr>
            <a:lvl1pPr>
              <a:lnSpc>
                <a:spcPct val="150000"/>
              </a:lnSpc>
              <a:defRPr sz="1200">
                <a:solidFill>
                  <a:schemeClr val="tx1">
                    <a:lumMod val="65000"/>
                    <a:lumOff val="35000"/>
                  </a:schemeClr>
                </a:solidFill>
                <a:latin typeface="Poppins" pitchFamily="2" charset="77"/>
                <a:cs typeface="Poppins" pitchFamily="2" charset="77"/>
              </a:defRPr>
            </a:lvl1pPr>
          </a:lstStyle>
          <a:p>
            <a:pPr>
              <a:lnSpc>
                <a:spcPct val="100000"/>
              </a:lnSpc>
            </a:pPr>
            <a:r>
              <a:rPr lang="en-CA" sz="2000" dirty="0">
                <a:solidFill>
                  <a:schemeClr val="tx1">
                    <a:lumMod val="95000"/>
                    <a:lumOff val="5000"/>
                  </a:schemeClr>
                </a:solidFill>
                <a:latin typeface="Calibri" panose="020F0502020204030204" pitchFamily="34" charset="0"/>
                <a:cs typeface="Calibri" panose="020F0502020204030204" pitchFamily="34" charset="0"/>
              </a:rPr>
              <a:t>Of reproductive age women in Canada report weekly alcohol use. </a:t>
            </a:r>
          </a:p>
        </p:txBody>
      </p:sp>
      <p:sp>
        <p:nvSpPr>
          <p:cNvPr id="25" name="TextBox 24">
            <a:extLst>
              <a:ext uri="{FF2B5EF4-FFF2-40B4-BE49-F238E27FC236}">
                <a16:creationId xmlns:a16="http://schemas.microsoft.com/office/drawing/2014/main" id="{D1549BF2-7074-3F4D-AD72-013F05CFDE88}"/>
              </a:ext>
            </a:extLst>
          </p:cNvPr>
          <p:cNvSpPr txBox="1"/>
          <p:nvPr/>
        </p:nvSpPr>
        <p:spPr>
          <a:xfrm>
            <a:off x="5135619" y="4961097"/>
            <a:ext cx="1603324" cy="769441"/>
          </a:xfrm>
          <a:prstGeom prst="rect">
            <a:avLst/>
          </a:prstGeom>
          <a:noFill/>
        </p:spPr>
        <p:txBody>
          <a:bodyPr wrap="none" rtlCol="0">
            <a:spAutoFit/>
          </a:bodyPr>
          <a:lstStyle>
            <a:defPPr>
              <a:defRPr lang="en-US"/>
            </a:defPPr>
            <a:lvl1pPr>
              <a:defRPr sz="4000" b="1">
                <a:latin typeface="PLAYFAIR DISPLAY BOLD ROMAN" pitchFamily="2" charset="77"/>
                <a:cs typeface="Poppins ExtraBold" pitchFamily="2" charset="77"/>
              </a:defRPr>
            </a:lvl1pPr>
          </a:lstStyle>
          <a:p>
            <a:r>
              <a:rPr lang="en-US" sz="4400" dirty="0">
                <a:solidFill>
                  <a:srgbClr val="364DA1"/>
                </a:solidFill>
                <a:latin typeface="Minion Pro" panose="02040503050201020203" pitchFamily="18" charset="0"/>
              </a:rPr>
              <a:t>30.5%</a:t>
            </a:r>
          </a:p>
        </p:txBody>
      </p:sp>
      <p:sp>
        <p:nvSpPr>
          <p:cNvPr id="27" name="Rectangle 26">
            <a:extLst>
              <a:ext uri="{FF2B5EF4-FFF2-40B4-BE49-F238E27FC236}">
                <a16:creationId xmlns:a16="http://schemas.microsoft.com/office/drawing/2014/main" id="{3AC1F541-0ED6-FA4F-A6A2-DEB564484D27}"/>
              </a:ext>
            </a:extLst>
          </p:cNvPr>
          <p:cNvSpPr/>
          <p:nvPr/>
        </p:nvSpPr>
        <p:spPr>
          <a:xfrm flipH="1">
            <a:off x="8316940" y="3193201"/>
            <a:ext cx="45719" cy="14617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678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00B08EB171BF44A69EE47E402D51BC" ma:contentTypeVersion="8" ma:contentTypeDescription="Create a new document." ma:contentTypeScope="" ma:versionID="6785b72d47695b143f16b4c37454ce76">
  <xsd:schema xmlns:xsd="http://www.w3.org/2001/XMLSchema" xmlns:xs="http://www.w3.org/2001/XMLSchema" xmlns:p="http://schemas.microsoft.com/office/2006/metadata/properties" xmlns:ns3="c7aa37d2-d7ee-4651-9f84-eaec5b38ea59" xmlns:ns4="873b6d09-2054-47ec-a5cd-df1f7127ef57" targetNamespace="http://schemas.microsoft.com/office/2006/metadata/properties" ma:root="true" ma:fieldsID="96cdce4c88030d22cc068c18573eba76" ns3:_="" ns4:_="">
    <xsd:import namespace="c7aa37d2-d7ee-4651-9f84-eaec5b38ea59"/>
    <xsd:import namespace="873b6d09-2054-47ec-a5cd-df1f7127ef57"/>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aa37d2-d7ee-4651-9f84-eaec5b38ea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3b6d09-2054-47ec-a5cd-df1f7127ef5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7aa37d2-d7ee-4651-9f84-eaec5b38ea59" xsi:nil="true"/>
  </documentManagement>
</p:properties>
</file>

<file path=customXml/itemProps1.xml><?xml version="1.0" encoding="utf-8"?>
<ds:datastoreItem xmlns:ds="http://schemas.openxmlformats.org/officeDocument/2006/customXml" ds:itemID="{BA9A16B4-82DA-4299-9C0A-1A1E75B11A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aa37d2-d7ee-4651-9f84-eaec5b38ea59"/>
    <ds:schemaRef ds:uri="873b6d09-2054-47ec-a5cd-df1f7127ef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C34B67-F30B-492F-8A90-F84AD1A81029}">
  <ds:schemaRefs>
    <ds:schemaRef ds:uri="http://schemas.microsoft.com/sharepoint/v3/contenttype/forms"/>
  </ds:schemaRefs>
</ds:datastoreItem>
</file>

<file path=customXml/itemProps3.xml><?xml version="1.0" encoding="utf-8"?>
<ds:datastoreItem xmlns:ds="http://schemas.openxmlformats.org/officeDocument/2006/customXml" ds:itemID="{B4CAF3E4-1D62-4AFE-A220-D2FFC8866056}">
  <ds:schemaRefs>
    <ds:schemaRef ds:uri="http://schemas.openxmlformats.org/package/2006/metadata/core-properties"/>
    <ds:schemaRef ds:uri="http://purl.org/dc/dcmitype/"/>
    <ds:schemaRef ds:uri="c7aa37d2-d7ee-4651-9f84-eaec5b38ea59"/>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873b6d09-2054-47ec-a5cd-df1f7127ef5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3415</TotalTime>
  <Words>14164</Words>
  <Application>Microsoft Macintosh PowerPoint</Application>
  <PresentationFormat>Widescreen</PresentationFormat>
  <Paragraphs>1364</Paragraphs>
  <Slides>78</Slides>
  <Notes>78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78</vt:i4>
      </vt:variant>
    </vt:vector>
  </HeadingPairs>
  <TitlesOfParts>
    <vt:vector size="90" baseType="lpstr">
      <vt:lpstr>Arial</vt:lpstr>
      <vt:lpstr>Calibri</vt:lpstr>
      <vt:lpstr>Courier New</vt:lpstr>
      <vt:lpstr>EB Garamond</vt:lpstr>
      <vt:lpstr>Minion Pro</vt:lpstr>
      <vt:lpstr>Poppins Medium</vt:lpstr>
      <vt:lpstr>Raleway</vt:lpstr>
      <vt:lpstr>Roboto</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mustofa amar zakaria</dc:creator>
  <cp:lastModifiedBy>Lisa Rogozinsky</cp:lastModifiedBy>
  <cp:revision>833</cp:revision>
  <dcterms:created xsi:type="dcterms:W3CDTF">2021-01-14T08:18:08Z</dcterms:created>
  <dcterms:modified xsi:type="dcterms:W3CDTF">2026-08-13T16:18:15Z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0x010100F600B08EB171BF44A69EE47E402D51BC</vt:lpwstr>
  </property>
</Properties>
</file>