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6"/>
  </p:notesMasterIdLst>
  <p:sldIdLst>
    <p:sldId id="256" r:id="rId2"/>
    <p:sldId id="1489" r:id="rId3"/>
    <p:sldId id="1544" r:id="rId4"/>
    <p:sldId id="1652" r:id="rId5"/>
    <p:sldId id="1546" r:id="rId6"/>
    <p:sldId id="1436" r:id="rId7"/>
    <p:sldId id="257" r:id="rId8"/>
    <p:sldId id="1490" r:id="rId9"/>
    <p:sldId id="1551" r:id="rId10"/>
    <p:sldId id="1655" r:id="rId11"/>
    <p:sldId id="913" r:id="rId12"/>
    <p:sldId id="1758" r:id="rId13"/>
    <p:sldId id="1565" r:id="rId14"/>
    <p:sldId id="1550" r:id="rId15"/>
    <p:sldId id="1567" r:id="rId16"/>
    <p:sldId id="1560" r:id="rId17"/>
    <p:sldId id="1570" r:id="rId18"/>
    <p:sldId id="1709" r:id="rId19"/>
    <p:sldId id="1454" r:id="rId20"/>
    <p:sldId id="1658" r:id="rId21"/>
    <p:sldId id="1659" r:id="rId22"/>
    <p:sldId id="1759" r:id="rId23"/>
    <p:sldId id="1660" r:id="rId24"/>
    <p:sldId id="1661" r:id="rId25"/>
    <p:sldId id="1662" r:id="rId26"/>
    <p:sldId id="1457" r:id="rId27"/>
    <p:sldId id="1663" r:id="rId28"/>
    <p:sldId id="1580" r:id="rId29"/>
    <p:sldId id="1500" r:id="rId30"/>
    <p:sldId id="1665" r:id="rId31"/>
    <p:sldId id="1501" r:id="rId32"/>
    <p:sldId id="1664" r:id="rId33"/>
    <p:sldId id="1583" r:id="rId34"/>
    <p:sldId id="1738" r:id="rId35"/>
    <p:sldId id="1713" r:id="rId36"/>
    <p:sldId id="1739" r:id="rId37"/>
    <p:sldId id="796" r:id="rId38"/>
    <p:sldId id="831" r:id="rId39"/>
    <p:sldId id="1666" r:id="rId40"/>
    <p:sldId id="1667" r:id="rId41"/>
    <p:sldId id="1564" r:id="rId42"/>
    <p:sldId id="1575" r:id="rId43"/>
    <p:sldId id="1668" r:id="rId44"/>
    <p:sldId id="1670" r:id="rId45"/>
    <p:sldId id="1559" r:id="rId46"/>
    <p:sldId id="1672" r:id="rId47"/>
    <p:sldId id="1673" r:id="rId48"/>
    <p:sldId id="1582" r:id="rId49"/>
    <p:sldId id="1588" r:id="rId50"/>
    <p:sldId id="1676" r:id="rId51"/>
    <p:sldId id="1745" r:id="rId52"/>
    <p:sldId id="1757" r:id="rId53"/>
    <p:sldId id="1746" r:id="rId54"/>
    <p:sldId id="1747" r:id="rId55"/>
    <p:sldId id="1748" r:id="rId56"/>
    <p:sldId id="1749" r:id="rId57"/>
    <p:sldId id="1750" r:id="rId58"/>
    <p:sldId id="1751" r:id="rId59"/>
    <p:sldId id="1752" r:id="rId60"/>
    <p:sldId id="1753" r:id="rId61"/>
    <p:sldId id="1754" r:id="rId62"/>
    <p:sldId id="1755" r:id="rId63"/>
    <p:sldId id="1756" r:id="rId64"/>
    <p:sldId id="1687" r:id="rId65"/>
    <p:sldId id="1688" r:id="rId66"/>
    <p:sldId id="1689" r:id="rId67"/>
    <p:sldId id="1507" r:id="rId68"/>
    <p:sldId id="1600" r:id="rId69"/>
    <p:sldId id="1692" r:id="rId70"/>
    <p:sldId id="1693" r:id="rId71"/>
    <p:sldId id="1694" r:id="rId72"/>
    <p:sldId id="1602" r:id="rId73"/>
    <p:sldId id="1009" r:id="rId74"/>
    <p:sldId id="1697" r:id="rId75"/>
    <p:sldId id="1616" r:id="rId76"/>
    <p:sldId id="1699" r:id="rId77"/>
    <p:sldId id="1700" r:id="rId78"/>
    <p:sldId id="1586" r:id="rId79"/>
    <p:sldId id="1702" r:id="rId80"/>
    <p:sldId id="1704" r:id="rId81"/>
    <p:sldId id="1563" r:id="rId82"/>
    <p:sldId id="1705" r:id="rId83"/>
    <p:sldId id="1669" r:id="rId84"/>
    <p:sldId id="1643" r:id="rId85"/>
    <p:sldId id="1653" r:id="rId86"/>
    <p:sldId id="1596" r:id="rId87"/>
    <p:sldId id="1674" r:id="rId88"/>
    <p:sldId id="1703" r:id="rId89"/>
    <p:sldId id="1656" r:id="rId90"/>
    <p:sldId id="1712" r:id="rId91"/>
    <p:sldId id="1671" r:id="rId92"/>
    <p:sldId id="1593" r:id="rId93"/>
    <p:sldId id="1594" r:id="rId94"/>
    <p:sldId id="1548" r:id="rId95"/>
    <p:sldId id="1591" r:id="rId96"/>
    <p:sldId id="1714" r:id="rId97"/>
    <p:sldId id="1715" r:id="rId98"/>
    <p:sldId id="1717" r:id="rId99"/>
    <p:sldId id="1718" r:id="rId100"/>
    <p:sldId id="1719" r:id="rId101"/>
    <p:sldId id="1476" r:id="rId102"/>
    <p:sldId id="1579" r:id="rId103"/>
    <p:sldId id="1722" r:id="rId104"/>
    <p:sldId id="1723" r:id="rId105"/>
    <p:sldId id="1724" r:id="rId106"/>
    <p:sldId id="1720" r:id="rId107"/>
    <p:sldId id="1725" r:id="rId108"/>
    <p:sldId id="1726" r:id="rId109"/>
    <p:sldId id="1727" r:id="rId110"/>
    <p:sldId id="1728" r:id="rId111"/>
    <p:sldId id="1729" r:id="rId112"/>
    <p:sldId id="1732" r:id="rId113"/>
    <p:sldId id="1574" r:id="rId114"/>
    <p:sldId id="1612" r:id="rId115"/>
    <p:sldId id="1733" r:id="rId116"/>
    <p:sldId id="1696" r:id="rId117"/>
    <p:sldId id="1735" r:id="rId118"/>
    <p:sldId id="1569" r:id="rId119"/>
    <p:sldId id="1737" r:id="rId120"/>
    <p:sldId id="1743" r:id="rId121"/>
    <p:sldId id="1608" r:id="rId122"/>
    <p:sldId id="1701" r:id="rId123"/>
    <p:sldId id="1611" r:id="rId124"/>
    <p:sldId id="1731" r:id="rId125"/>
    <p:sldId id="877" r:id="rId126"/>
    <p:sldId id="1741" r:id="rId127"/>
    <p:sldId id="1742" r:id="rId128"/>
    <p:sldId id="1610" r:id="rId129"/>
    <p:sldId id="1675" r:id="rId130"/>
    <p:sldId id="1530" r:id="rId131"/>
    <p:sldId id="1690" r:id="rId132"/>
    <p:sldId id="1698" r:id="rId133"/>
    <p:sldId id="1740" r:id="rId134"/>
    <p:sldId id="1633" r:id="rId135"/>
  </p:sldIdLst>
  <p:sldSz cx="19507200" cy="10972800"/>
  <p:notesSz cx="6858000" cy="9144000"/>
  <p:defaultTextStyle>
    <a:defPPr>
      <a:defRPr lang="en-US"/>
    </a:defPPr>
    <a:lvl1pPr marL="0" algn="l" defTabSz="1463040" rtl="0" eaLnBrk="1" latinLnBrk="0" hangingPunct="1">
      <a:defRPr sz="2880" kern="1200">
        <a:solidFill>
          <a:schemeClr val="tx1"/>
        </a:solidFill>
        <a:latin typeface="+mn-lt"/>
        <a:ea typeface="+mn-ea"/>
        <a:cs typeface="+mn-cs"/>
      </a:defRPr>
    </a:lvl1pPr>
    <a:lvl2pPr marL="731520" algn="l" defTabSz="1463040" rtl="0" eaLnBrk="1" latinLnBrk="0" hangingPunct="1">
      <a:defRPr sz="2880" kern="1200">
        <a:solidFill>
          <a:schemeClr val="tx1"/>
        </a:solidFill>
        <a:latin typeface="+mn-lt"/>
        <a:ea typeface="+mn-ea"/>
        <a:cs typeface="+mn-cs"/>
      </a:defRPr>
    </a:lvl2pPr>
    <a:lvl3pPr marL="1463040" algn="l" defTabSz="1463040" rtl="0" eaLnBrk="1" latinLnBrk="0" hangingPunct="1">
      <a:defRPr sz="2880" kern="1200">
        <a:solidFill>
          <a:schemeClr val="tx1"/>
        </a:solidFill>
        <a:latin typeface="+mn-lt"/>
        <a:ea typeface="+mn-ea"/>
        <a:cs typeface="+mn-cs"/>
      </a:defRPr>
    </a:lvl3pPr>
    <a:lvl4pPr marL="2194560" algn="l" defTabSz="1463040" rtl="0" eaLnBrk="1" latinLnBrk="0" hangingPunct="1">
      <a:defRPr sz="2880" kern="1200">
        <a:solidFill>
          <a:schemeClr val="tx1"/>
        </a:solidFill>
        <a:latin typeface="+mn-lt"/>
        <a:ea typeface="+mn-ea"/>
        <a:cs typeface="+mn-cs"/>
      </a:defRPr>
    </a:lvl4pPr>
    <a:lvl5pPr marL="2926080" algn="l" defTabSz="1463040" rtl="0" eaLnBrk="1" latinLnBrk="0" hangingPunct="1">
      <a:defRPr sz="2880" kern="1200">
        <a:solidFill>
          <a:schemeClr val="tx1"/>
        </a:solidFill>
        <a:latin typeface="+mn-lt"/>
        <a:ea typeface="+mn-ea"/>
        <a:cs typeface="+mn-cs"/>
      </a:defRPr>
    </a:lvl5pPr>
    <a:lvl6pPr marL="3657600" algn="l" defTabSz="1463040" rtl="0" eaLnBrk="1" latinLnBrk="0" hangingPunct="1">
      <a:defRPr sz="2880" kern="1200">
        <a:solidFill>
          <a:schemeClr val="tx1"/>
        </a:solidFill>
        <a:latin typeface="+mn-lt"/>
        <a:ea typeface="+mn-ea"/>
        <a:cs typeface="+mn-cs"/>
      </a:defRPr>
    </a:lvl6pPr>
    <a:lvl7pPr marL="4389120" algn="l" defTabSz="1463040" rtl="0" eaLnBrk="1" latinLnBrk="0" hangingPunct="1">
      <a:defRPr sz="2880" kern="1200">
        <a:solidFill>
          <a:schemeClr val="tx1"/>
        </a:solidFill>
        <a:latin typeface="+mn-lt"/>
        <a:ea typeface="+mn-ea"/>
        <a:cs typeface="+mn-cs"/>
      </a:defRPr>
    </a:lvl7pPr>
    <a:lvl8pPr marL="5120640" algn="l" defTabSz="1463040" rtl="0" eaLnBrk="1" latinLnBrk="0" hangingPunct="1">
      <a:defRPr sz="2880" kern="1200">
        <a:solidFill>
          <a:schemeClr val="tx1"/>
        </a:solidFill>
        <a:latin typeface="+mn-lt"/>
        <a:ea typeface="+mn-ea"/>
        <a:cs typeface="+mn-cs"/>
      </a:defRPr>
    </a:lvl8pPr>
    <a:lvl9pPr marL="5852160" algn="l" defTabSz="1463040" rtl="0" eaLnBrk="1" latinLnBrk="0" hangingPunct="1">
      <a:defRPr sz="2880" kern="1200">
        <a:solidFill>
          <a:schemeClr val="tx1"/>
        </a:solidFill>
        <a:latin typeface="+mn-lt"/>
        <a:ea typeface="+mn-ea"/>
        <a:cs typeface="+mn-cs"/>
      </a:defRPr>
    </a:lvl9pPr>
  </p:defaultTextStyle>
  <p:extLst>
    <p:ext uri="{521415D9-36F7-43E2-AB2F-B90AF26B5E84}">
      <p14:sectionLst xmlns:p14="http://schemas.microsoft.com/office/powerpoint/2010/main">
        <p14:section name="Let'sTalk Presentation" id="{B7BE8FAC-2AB7-40C6-8972-70DC4918A8B7}">
          <p14:sldIdLst>
            <p14:sldId id="256"/>
            <p14:sldId id="1489"/>
            <p14:sldId id="1544"/>
            <p14:sldId id="1652"/>
            <p14:sldId id="1546"/>
            <p14:sldId id="1436"/>
            <p14:sldId id="257"/>
            <p14:sldId id="1490"/>
            <p14:sldId id="1551"/>
            <p14:sldId id="1655"/>
            <p14:sldId id="913"/>
            <p14:sldId id="1758"/>
          </p14:sldIdLst>
        </p14:section>
        <p14:section name="Foundations in FASD" id="{00617FDF-65BC-7947-9951-82CA09030E70}">
          <p14:sldIdLst>
            <p14:sldId id="1565"/>
            <p14:sldId id="1550"/>
            <p14:sldId id="1567"/>
            <p14:sldId id="1560"/>
            <p14:sldId id="1570"/>
            <p14:sldId id="1709"/>
            <p14:sldId id="1454"/>
            <p14:sldId id="1658"/>
            <p14:sldId id="1659"/>
            <p14:sldId id="1759"/>
            <p14:sldId id="1660"/>
            <p14:sldId id="1661"/>
          </p14:sldIdLst>
        </p14:section>
        <p14:section name="Alcohol Use and Womens Health" id="{4926FDC0-0891-0D44-9766-3BF091CC2530}">
          <p14:sldIdLst>
            <p14:sldId id="1662"/>
            <p14:sldId id="1457"/>
            <p14:sldId id="1663"/>
            <p14:sldId id="1580"/>
            <p14:sldId id="1500"/>
            <p14:sldId id="1665"/>
            <p14:sldId id="1501"/>
            <p14:sldId id="1664"/>
            <p14:sldId id="1583"/>
            <p14:sldId id="1738"/>
            <p14:sldId id="1713"/>
            <p14:sldId id="1739"/>
            <p14:sldId id="796"/>
            <p14:sldId id="831"/>
          </p14:sldIdLst>
        </p14:section>
        <p14:section name="FASD Prevention and Healthy Beginnings" id="{2612763A-E06D-A843-BE11-F7C92E78CF15}">
          <p14:sldIdLst>
            <p14:sldId id="1666"/>
            <p14:sldId id="1667"/>
            <p14:sldId id="1564"/>
            <p14:sldId id="1575"/>
            <p14:sldId id="1668"/>
            <p14:sldId id="1670"/>
            <p14:sldId id="1559"/>
          </p14:sldIdLst>
        </p14:section>
        <p14:section name="Raising Awareness and Stigma Reduction" id="{1E844A3D-344A-024A-9C99-E4132C851414}">
          <p14:sldIdLst>
            <p14:sldId id="1672"/>
            <p14:sldId id="1673"/>
            <p14:sldId id="1582"/>
            <p14:sldId id="1588"/>
          </p14:sldIdLst>
        </p14:section>
        <p14:section name="Cultural Safety and Identity" id="{06BF4299-6182-8245-8C57-BB086C1B5E0D}">
          <p14:sldIdLst>
            <p14:sldId id="1676"/>
            <p14:sldId id="1745"/>
            <p14:sldId id="1757"/>
            <p14:sldId id="1746"/>
            <p14:sldId id="1747"/>
            <p14:sldId id="1748"/>
            <p14:sldId id="1749"/>
            <p14:sldId id="1750"/>
            <p14:sldId id="1751"/>
            <p14:sldId id="1752"/>
            <p14:sldId id="1753"/>
            <p14:sldId id="1754"/>
            <p14:sldId id="1755"/>
            <p14:sldId id="1756"/>
          </p14:sldIdLst>
        </p14:section>
        <p14:section name="Doorways to Conversation" id="{3E1E4047-5A27-B449-B6A2-3CB05E15F1B6}">
          <p14:sldIdLst>
            <p14:sldId id="1687"/>
            <p14:sldId id="1688"/>
            <p14:sldId id="1689"/>
            <p14:sldId id="1507"/>
            <p14:sldId id="1600"/>
            <p14:sldId id="1692"/>
            <p14:sldId id="1693"/>
            <p14:sldId id="1694"/>
            <p14:sldId id="1602"/>
            <p14:sldId id="1009"/>
            <p14:sldId id="1697"/>
            <p14:sldId id="1616"/>
            <p14:sldId id="1699"/>
          </p14:sldIdLst>
        </p14:section>
        <p14:section name="Trauma-Informed Approach" id="{28C8728E-81DF-EE40-9423-4C2B74188628}">
          <p14:sldIdLst>
            <p14:sldId id="1700"/>
            <p14:sldId id="1586"/>
            <p14:sldId id="1702"/>
            <p14:sldId id="1704"/>
            <p14:sldId id="1563"/>
            <p14:sldId id="1705"/>
            <p14:sldId id="1669"/>
            <p14:sldId id="1643"/>
            <p14:sldId id="1653"/>
            <p14:sldId id="1596"/>
            <p14:sldId id="1674"/>
            <p14:sldId id="1703"/>
            <p14:sldId id="1656"/>
          </p14:sldIdLst>
        </p14:section>
        <p14:section name="Contraception" id="{84332F54-9184-D442-88C9-B93B661B3C83}">
          <p14:sldIdLst>
            <p14:sldId id="1712"/>
            <p14:sldId id="1671"/>
            <p14:sldId id="1593"/>
            <p14:sldId id="1594"/>
            <p14:sldId id="1548"/>
            <p14:sldId id="1591"/>
            <p14:sldId id="1714"/>
            <p14:sldId id="1715"/>
            <p14:sldId id="1717"/>
            <p14:sldId id="1718"/>
          </p14:sldIdLst>
        </p14:section>
        <p14:section name="Polysubstance Use" id="{B58A92FB-26A7-AA49-A896-4ECFD69542C1}">
          <p14:sldIdLst>
            <p14:sldId id="1719"/>
            <p14:sldId id="1476"/>
            <p14:sldId id="1579"/>
            <p14:sldId id="1722"/>
            <p14:sldId id="1723"/>
            <p14:sldId id="1724"/>
            <p14:sldId id="1720"/>
            <p14:sldId id="1725"/>
            <p14:sldId id="1726"/>
            <p14:sldId id="1727"/>
          </p14:sldIdLst>
        </p14:section>
        <p14:section name="Prenatal and Postnatal Support" id="{E1ABD0A3-6572-F24E-8C0B-B6E4FDE6FF80}">
          <p14:sldIdLst>
            <p14:sldId id="1728"/>
            <p14:sldId id="1729"/>
            <p14:sldId id="1732"/>
            <p14:sldId id="1574"/>
            <p14:sldId id="1612"/>
            <p14:sldId id="1733"/>
            <p14:sldId id="1696"/>
          </p14:sldIdLst>
        </p14:section>
        <p14:section name="Prevention Conversation" id="{05E633CA-BF27-2748-9D32-F2BE0E6D8B4D}">
          <p14:sldIdLst>
            <p14:sldId id="1735"/>
            <p14:sldId id="1569"/>
            <p14:sldId id="1737"/>
            <p14:sldId id="1743"/>
            <p14:sldId id="1608"/>
            <p14:sldId id="1701"/>
            <p14:sldId id="1611"/>
            <p14:sldId id="1731"/>
            <p14:sldId id="877"/>
          </p14:sldIdLst>
        </p14:section>
        <p14:section name="Engaging Partners and Support Networks" id="{1BDD3A70-D039-EE44-B198-513F5EBF3FCC}">
          <p14:sldIdLst>
            <p14:sldId id="1741"/>
            <p14:sldId id="1742"/>
            <p14:sldId id="1610"/>
            <p14:sldId id="1675"/>
            <p14:sldId id="1530"/>
            <p14:sldId id="1690"/>
            <p14:sldId id="1698"/>
            <p14:sldId id="1740"/>
            <p14:sldId id="163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DA5"/>
    <a:srgbClr val="BD631D"/>
    <a:srgbClr val="C10077"/>
    <a:srgbClr val="FF9900"/>
    <a:srgbClr val="8E4093"/>
    <a:srgbClr val="205378"/>
    <a:srgbClr val="FF9DE9"/>
    <a:srgbClr val="FF2F92"/>
    <a:srgbClr val="FF7E79"/>
    <a:srgbClr val="910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6" autoAdjust="0"/>
    <p:restoredTop sz="81190" autoAdjust="0"/>
  </p:normalViewPr>
  <p:slideViewPr>
    <p:cSldViewPr snapToGrid="0">
      <p:cViewPr varScale="1">
        <p:scale>
          <a:sx n="53" d="100"/>
          <a:sy n="53" d="100"/>
        </p:scale>
        <p:origin x="2104" y="192"/>
      </p:cViewPr>
      <p:guideLst/>
    </p:cSldViewPr>
  </p:slideViewPr>
  <p:outlineViewPr>
    <p:cViewPr>
      <p:scale>
        <a:sx n="33" d="100"/>
        <a:sy n="33" d="100"/>
      </p:scale>
      <p:origin x="0" y="-80550"/>
    </p:cViewPr>
  </p:outlineViewPr>
  <p:notesTextViewPr>
    <p:cViewPr>
      <p:scale>
        <a:sx n="1" d="1"/>
        <a:sy n="1" d="1"/>
      </p:scale>
      <p:origin x="0" y="0"/>
    </p:cViewPr>
  </p:notesTextViewPr>
  <p:sorterViewPr>
    <p:cViewPr>
      <p:scale>
        <a:sx n="23" d="100"/>
        <a:sy n="23" d="100"/>
      </p:scale>
      <p:origin x="0" y="-1785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4B2C50"/>
            </a:solidFill>
            <a:effectLst>
              <a:outerShdw blurRad="63500" sx="102000" sy="102000" algn="ctr" rotWithShape="0">
                <a:prstClr val="black">
                  <a:alpha val="40000"/>
                </a:prstClr>
              </a:outerShdw>
            </a:effectLst>
          </c:spPr>
          <c:dPt>
            <c:idx val="0"/>
            <c:bubble3D val="0"/>
            <c:spPr>
              <a:solidFill>
                <a:srgbClr val="F39C12"/>
              </a:solidFill>
              <a:ln w="19050">
                <a:noFill/>
              </a:ln>
              <a:effectLst>
                <a:outerShdw blurRad="63500" sx="102000" sy="102000" algn="ctr" rotWithShape="0">
                  <a:prstClr val="black">
                    <a:alpha val="40000"/>
                  </a:prstClr>
                </a:outerShdw>
              </a:effectLst>
            </c:spPr>
            <c:extLst>
              <c:ext xmlns:c16="http://schemas.microsoft.com/office/drawing/2014/chart" uri="{C3380CC4-5D6E-409C-BE32-E72D297353CC}">
                <c16:uniqueId val="{00000001-0CB1-5048-AD19-36CAB3198AA0}"/>
              </c:ext>
            </c:extLst>
          </c:dPt>
          <c:dPt>
            <c:idx val="1"/>
            <c:bubble3D val="0"/>
            <c:spPr>
              <a:noFill/>
              <a:ln w="19050">
                <a:noFill/>
              </a:ln>
              <a:effectLst>
                <a:outerShdw blurRad="63500" sx="102000" sy="102000" algn="ctr" rotWithShape="0">
                  <a:prstClr val="black">
                    <a:alpha val="40000"/>
                  </a:prstClr>
                </a:outerShdw>
              </a:effectLst>
            </c:spPr>
            <c:extLst>
              <c:ext xmlns:c16="http://schemas.microsoft.com/office/drawing/2014/chart" uri="{C3380CC4-5D6E-409C-BE32-E72D297353CC}">
                <c16:uniqueId val="{00000003-0CB1-5048-AD19-36CAB3198AA0}"/>
              </c:ext>
            </c:extLst>
          </c:dPt>
          <c:cat>
            <c:strRef>
              <c:f>Sheet1!$A$2:$A$3</c:f>
              <c:strCache>
                <c:ptCount val="2"/>
                <c:pt idx="0">
                  <c:v>1st Qtr</c:v>
                </c:pt>
                <c:pt idx="1">
                  <c:v>2nd Qtr</c:v>
                </c:pt>
              </c:strCache>
            </c:strRef>
          </c:cat>
          <c:val>
            <c:numRef>
              <c:f>Sheet1!$B$2:$B$3</c:f>
              <c:numCache>
                <c:formatCode>General</c:formatCode>
                <c:ptCount val="2"/>
                <c:pt idx="0">
                  <c:v>4</c:v>
                </c:pt>
                <c:pt idx="1">
                  <c:v>96</c:v>
                </c:pt>
              </c:numCache>
            </c:numRef>
          </c:val>
          <c:extLst>
            <c:ext xmlns:c16="http://schemas.microsoft.com/office/drawing/2014/chart" uri="{C3380CC4-5D6E-409C-BE32-E72D297353CC}">
              <c16:uniqueId val="{00000004-0CB1-5048-AD19-36CAB3198AA0}"/>
            </c:ext>
          </c:extLst>
        </c:ser>
        <c:dLbls>
          <c:showLegendKey val="0"/>
          <c:showVal val="0"/>
          <c:showCatName val="0"/>
          <c:showSerName val="0"/>
          <c:showPercent val="0"/>
          <c:showBubbleSize val="0"/>
          <c:showLeaderLines val="1"/>
        </c:dLbls>
        <c:firstSliceAng val="0"/>
        <c:holeSize val="7"/>
      </c:doughnutChart>
      <c:spPr>
        <a:noFill/>
        <a:ln>
          <a:noFill/>
        </a:ln>
        <a:effectLst/>
      </c:spPr>
    </c:plotArea>
    <c:plotVisOnly val="1"/>
    <c:dispBlanksAs val="gap"/>
    <c:showDLblsOverMax val="0"/>
  </c:chart>
  <c:spPr>
    <a:noFill/>
    <a:ln>
      <a:noFill/>
    </a:ln>
    <a:effectLst>
      <a:softEdge rad="0"/>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4B2C50"/>
            </a:solidFill>
            <a:effectLst>
              <a:outerShdw blurRad="63500" sx="102000" sy="102000" algn="ctr" rotWithShape="0">
                <a:prstClr val="black">
                  <a:alpha val="37000"/>
                </a:prstClr>
              </a:outerShdw>
            </a:effectLst>
          </c:spPr>
          <c:dPt>
            <c:idx val="0"/>
            <c:bubble3D val="0"/>
            <c:spPr>
              <a:solidFill>
                <a:srgbClr val="F39C12"/>
              </a:solidFill>
              <a:ln w="19050">
                <a:noFill/>
              </a:ln>
              <a:effectLst>
                <a:outerShdw blurRad="63500" sx="102000" sy="102000" algn="ctr" rotWithShape="0">
                  <a:prstClr val="black">
                    <a:alpha val="37000"/>
                  </a:prstClr>
                </a:outerShdw>
              </a:effectLst>
            </c:spPr>
            <c:extLst>
              <c:ext xmlns:c16="http://schemas.microsoft.com/office/drawing/2014/chart" uri="{C3380CC4-5D6E-409C-BE32-E72D297353CC}">
                <c16:uniqueId val="{00000001-0CB1-5048-AD19-36CAB3198AA0}"/>
              </c:ext>
            </c:extLst>
          </c:dPt>
          <c:dPt>
            <c:idx val="1"/>
            <c:bubble3D val="0"/>
            <c:spPr>
              <a:noFill/>
              <a:ln w="19050">
                <a:noFill/>
              </a:ln>
              <a:effectLst>
                <a:outerShdw blurRad="63500" sx="102000" sy="102000" algn="ctr" rotWithShape="0">
                  <a:prstClr val="black">
                    <a:alpha val="37000"/>
                  </a:prstClr>
                </a:outerShdw>
              </a:effectLst>
            </c:spPr>
            <c:extLst>
              <c:ext xmlns:c16="http://schemas.microsoft.com/office/drawing/2014/chart" uri="{C3380CC4-5D6E-409C-BE32-E72D297353CC}">
                <c16:uniqueId val="{00000003-0CB1-5048-AD19-36CAB3198AA0}"/>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0CB1-5048-AD19-36CAB3198AA0}"/>
            </c:ext>
          </c:extLst>
        </c:ser>
        <c:dLbls>
          <c:showLegendKey val="0"/>
          <c:showVal val="0"/>
          <c:showCatName val="0"/>
          <c:showSerName val="0"/>
          <c:showPercent val="0"/>
          <c:showBubbleSize val="0"/>
          <c:showLeaderLines val="1"/>
        </c:dLbls>
        <c:firstSliceAng val="0"/>
        <c:holeSize val="7"/>
      </c:doughnutChart>
      <c:spPr>
        <a:noFill/>
        <a:ln>
          <a:noFill/>
        </a:ln>
        <a:effectLst/>
      </c:spPr>
    </c:plotArea>
    <c:plotVisOnly val="1"/>
    <c:dispBlanksAs val="gap"/>
    <c:showDLblsOverMax val="0"/>
  </c:chart>
  <c:spPr>
    <a:noFill/>
    <a:ln>
      <a:noFill/>
    </a:ln>
    <a:effectLst>
      <a:softEdge rad="0"/>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4B2C50"/>
            </a:solidFill>
            <a:effectLst>
              <a:outerShdw blurRad="63500" sx="102000" sy="102000" algn="ctr" rotWithShape="0">
                <a:prstClr val="black">
                  <a:alpha val="37000"/>
                </a:prstClr>
              </a:outerShdw>
            </a:effectLst>
          </c:spPr>
          <c:dPt>
            <c:idx val="0"/>
            <c:bubble3D val="0"/>
            <c:spPr>
              <a:solidFill>
                <a:srgbClr val="8E4093"/>
              </a:solidFill>
              <a:ln w="19050">
                <a:noFill/>
              </a:ln>
              <a:effectLst>
                <a:outerShdw blurRad="63500" sx="102000" sy="102000" algn="ctr" rotWithShape="0">
                  <a:prstClr val="black">
                    <a:alpha val="37000"/>
                  </a:prstClr>
                </a:outerShdw>
              </a:effectLst>
            </c:spPr>
            <c:extLst>
              <c:ext xmlns:c16="http://schemas.microsoft.com/office/drawing/2014/chart" uri="{C3380CC4-5D6E-409C-BE32-E72D297353CC}">
                <c16:uniqueId val="{00000001-0CB1-5048-AD19-36CAB3198AA0}"/>
              </c:ext>
            </c:extLst>
          </c:dPt>
          <c:dPt>
            <c:idx val="1"/>
            <c:bubble3D val="0"/>
            <c:spPr>
              <a:noFill/>
              <a:ln w="19050">
                <a:noFill/>
              </a:ln>
              <a:effectLst>
                <a:outerShdw blurRad="63500" sx="102000" sy="102000" algn="ctr" rotWithShape="0">
                  <a:prstClr val="black">
                    <a:alpha val="37000"/>
                  </a:prstClr>
                </a:outerShdw>
              </a:effectLst>
            </c:spPr>
            <c:extLst>
              <c:ext xmlns:c16="http://schemas.microsoft.com/office/drawing/2014/chart" uri="{C3380CC4-5D6E-409C-BE32-E72D297353CC}">
                <c16:uniqueId val="{00000003-0CB1-5048-AD19-36CAB3198AA0}"/>
              </c:ext>
            </c:extLst>
          </c:dPt>
          <c:cat>
            <c:strRef>
              <c:f>Sheet1!$A$2:$A$3</c:f>
              <c:strCache>
                <c:ptCount val="2"/>
                <c:pt idx="0">
                  <c:v>1st Qtr</c:v>
                </c:pt>
                <c:pt idx="1">
                  <c:v>2nd Qtr</c:v>
                </c:pt>
              </c:strCache>
            </c:strRef>
          </c:cat>
          <c:val>
            <c:numRef>
              <c:f>Sheet1!$B$2:$B$3</c:f>
              <c:numCache>
                <c:formatCode>General</c:formatCode>
                <c:ptCount val="2"/>
                <c:pt idx="0">
                  <c:v>75</c:v>
                </c:pt>
                <c:pt idx="1">
                  <c:v>24</c:v>
                </c:pt>
              </c:numCache>
            </c:numRef>
          </c:val>
          <c:extLst>
            <c:ext xmlns:c16="http://schemas.microsoft.com/office/drawing/2014/chart" uri="{C3380CC4-5D6E-409C-BE32-E72D297353CC}">
              <c16:uniqueId val="{00000004-0CB1-5048-AD19-36CAB3198AA0}"/>
            </c:ext>
          </c:extLst>
        </c:ser>
        <c:dLbls>
          <c:showLegendKey val="0"/>
          <c:showVal val="0"/>
          <c:showCatName val="0"/>
          <c:showSerName val="0"/>
          <c:showPercent val="0"/>
          <c:showBubbleSize val="0"/>
          <c:showLeaderLines val="1"/>
        </c:dLbls>
        <c:firstSliceAng val="0"/>
        <c:holeSize val="7"/>
      </c:doughnutChart>
      <c:spPr>
        <a:noFill/>
        <a:ln>
          <a:noFill/>
        </a:ln>
        <a:effectLst/>
      </c:spPr>
    </c:plotArea>
    <c:plotVisOnly val="1"/>
    <c:dispBlanksAs val="gap"/>
    <c:showDLblsOverMax val="0"/>
  </c:chart>
  <c:spPr>
    <a:noFill/>
    <a:ln>
      <a:noFill/>
    </a:ln>
    <a:effectLst>
      <a:softEdge rad="0"/>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AF4DB-4C47-4782-A2E4-AF0DC385DFEF}"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B52D5-0F10-409C-88A1-07E8733E16BA}" type="slidenum">
              <a:rPr lang="en-US" smtClean="0"/>
              <a:t>‹#›</a:t>
            </a:fld>
            <a:endParaRPr lang="en-US"/>
          </a:p>
        </p:txBody>
      </p:sp>
    </p:spTree>
    <p:extLst>
      <p:ext uri="{BB962C8B-B14F-4D97-AF65-F5344CB8AC3E}">
        <p14:creationId xmlns:p14="http://schemas.microsoft.com/office/powerpoint/2010/main" val="1968975398"/>
      </p:ext>
    </p:extLst>
  </p:cSld>
  <p:clrMap bg1="lt1" tx1="dk1" bg2="lt2" tx2="dk2" accent1="accent1" accent2="accent2" accent3="accent3" accent4="accent4" accent5="accent5" accent6="accent6" hlink="hlink" folHlink="folHlink"/>
  <p:notesStyle>
    <a:lvl1pPr marL="0" algn="l" defTabSz="1463040" rtl="0" eaLnBrk="1" latinLnBrk="0" hangingPunct="1">
      <a:defRPr sz="1920" kern="1200">
        <a:solidFill>
          <a:schemeClr val="tx1"/>
        </a:solidFill>
        <a:latin typeface="+mn-lt"/>
        <a:ea typeface="+mn-ea"/>
        <a:cs typeface="+mn-cs"/>
      </a:defRPr>
    </a:lvl1pPr>
    <a:lvl2pPr marL="731520" algn="l" defTabSz="1463040" rtl="0" eaLnBrk="1" latinLnBrk="0" hangingPunct="1">
      <a:defRPr sz="1920" kern="1200">
        <a:solidFill>
          <a:schemeClr val="tx1"/>
        </a:solidFill>
        <a:latin typeface="+mn-lt"/>
        <a:ea typeface="+mn-ea"/>
        <a:cs typeface="+mn-cs"/>
      </a:defRPr>
    </a:lvl2pPr>
    <a:lvl3pPr marL="1463040" algn="l" defTabSz="1463040" rtl="0" eaLnBrk="1" latinLnBrk="0" hangingPunct="1">
      <a:defRPr sz="1920" kern="1200">
        <a:solidFill>
          <a:schemeClr val="tx1"/>
        </a:solidFill>
        <a:latin typeface="+mn-lt"/>
        <a:ea typeface="+mn-ea"/>
        <a:cs typeface="+mn-cs"/>
      </a:defRPr>
    </a:lvl3pPr>
    <a:lvl4pPr marL="2194560" algn="l" defTabSz="1463040" rtl="0" eaLnBrk="1" latinLnBrk="0" hangingPunct="1">
      <a:defRPr sz="1920" kern="1200">
        <a:solidFill>
          <a:schemeClr val="tx1"/>
        </a:solidFill>
        <a:latin typeface="+mn-lt"/>
        <a:ea typeface="+mn-ea"/>
        <a:cs typeface="+mn-cs"/>
      </a:defRPr>
    </a:lvl4pPr>
    <a:lvl5pPr marL="2926080" algn="l" defTabSz="1463040" rtl="0" eaLnBrk="1" latinLnBrk="0" hangingPunct="1">
      <a:defRPr sz="1920" kern="1200">
        <a:solidFill>
          <a:schemeClr val="tx1"/>
        </a:solidFill>
        <a:latin typeface="+mn-lt"/>
        <a:ea typeface="+mn-ea"/>
        <a:cs typeface="+mn-cs"/>
      </a:defRPr>
    </a:lvl5pPr>
    <a:lvl6pPr marL="3657600" algn="l" defTabSz="1463040" rtl="0" eaLnBrk="1" latinLnBrk="0" hangingPunct="1">
      <a:defRPr sz="1920" kern="1200">
        <a:solidFill>
          <a:schemeClr val="tx1"/>
        </a:solidFill>
        <a:latin typeface="+mn-lt"/>
        <a:ea typeface="+mn-ea"/>
        <a:cs typeface="+mn-cs"/>
      </a:defRPr>
    </a:lvl6pPr>
    <a:lvl7pPr marL="4389120" algn="l" defTabSz="1463040" rtl="0" eaLnBrk="1" latinLnBrk="0" hangingPunct="1">
      <a:defRPr sz="1920" kern="1200">
        <a:solidFill>
          <a:schemeClr val="tx1"/>
        </a:solidFill>
        <a:latin typeface="+mn-lt"/>
        <a:ea typeface="+mn-ea"/>
        <a:cs typeface="+mn-cs"/>
      </a:defRPr>
    </a:lvl7pPr>
    <a:lvl8pPr marL="5120640" algn="l" defTabSz="1463040" rtl="0" eaLnBrk="1" latinLnBrk="0" hangingPunct="1">
      <a:defRPr sz="1920" kern="1200">
        <a:solidFill>
          <a:schemeClr val="tx1"/>
        </a:solidFill>
        <a:latin typeface="+mn-lt"/>
        <a:ea typeface="+mn-ea"/>
        <a:cs typeface="+mn-cs"/>
      </a:defRPr>
    </a:lvl8pPr>
    <a:lvl9pPr marL="5852160" algn="l" defTabSz="1463040" rtl="0" eaLnBrk="1" latinLnBrk="0" hangingPunct="1">
      <a:defRPr sz="192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s://sexgendercannabishub.ca/reproductive-health/"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www.ccdus.ca/" TargetMode="External"/><Relationship Id="rId2" Type="http://schemas.openxmlformats.org/officeDocument/2006/relationships/slide" Target="../slides/slide107.xml"/><Relationship Id="rId1" Type="http://schemas.openxmlformats.org/officeDocument/2006/relationships/notesMaster" Target="../notesMasters/notesMaster1.xml"/><Relationship Id="rId4" Type="http://schemas.openxmlformats.org/officeDocument/2006/relationships/hyperlink" Target="https://www150.statcan.gc.ca/n1/daily-quotidien/190625/dq190625b-eng.htm" TargetMode="Externa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www.acog.org/" TargetMode="External"/><Relationship Id="rId2" Type="http://schemas.openxmlformats.org/officeDocument/2006/relationships/slide" Target="../slides/slide108.xml"/><Relationship Id="rId1" Type="http://schemas.openxmlformats.org/officeDocument/2006/relationships/notesMaster" Target="../notesMasters/notesMaster1.xml"/><Relationship Id="rId5" Type="http://schemas.openxmlformats.org/officeDocument/2006/relationships/hyperlink" Target="https://cewh.ca/wp-content/uploads/2018/03/InfoSheet-Women-Opioids0308.pdf" TargetMode="External"/><Relationship Id="rId4" Type="http://schemas.openxmlformats.org/officeDocument/2006/relationships/hyperlink" Target="http://www.ccdus.ca/" TargetMode="Externa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elearning.canfasd.ca/portals/salus/audio/CanFASD/Weeping_Willow_Oral_Story.m4a" TargetMode="External"/><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www.fasd-evaluation.ca/" TargetMode="External"/><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3" Type="http://schemas.openxmlformats.org/officeDocument/2006/relationships/hyperlink" Target="http://www.fasd-evaluation.ca/communitysystem-outcomes/" TargetMode="External"/><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3" Type="http://schemas.openxmlformats.org/officeDocument/2006/relationships/hyperlink" Target="https://youtu.be/c2YBbOgF7TA" TargetMode="External"/><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3" Type="http://schemas.openxmlformats.org/officeDocument/2006/relationships/hyperlink" Target="https://cewh.ca/wp-content/uploads/2022/01/Indig-FASD-Booklet_November-21-2019-web.pdf" TargetMode="External"/><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3" Type="http://schemas.openxmlformats.org/officeDocument/2006/relationships/hyperlink" Target="https://elearning.canfasd.ca/portals/salus/audio/CanFASD/Weeping_Willow_Oral_Story.m4a" TargetMode="External"/><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3" Type="http://schemas.openxmlformats.org/officeDocument/2006/relationships/hyperlink" Target="https://ccsa.ca/sites/default/files/2023-01/CGAH-Drinking-Less-is-Better-en%20%28ID%2050809%29.pdf" TargetMode="External"/><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getconsent.ca/" TargetMode="External"/><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bccewh.bc.ca/wp-content/uploads/2018/09/Discussion-Questions-for-Girls-Groups-Substance-Use.pdf" TargetMode="External"/><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anfasd.ca/fasd-fact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anfasd.ca/fasd-fact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youtu.be/5fm3Ptp9ZM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ealth-infobase.canada.ca/alcohol/ctads/"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mentalhealthcommission.ca/sites/default/files/2021-05/mhcc_ccsa_covid_leger_poll_2_eng.pdf"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i.org/10.3390/ijerph18073445"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ccsa.ca/canadas-guidance-alcohol-and-health-public-summary-drinking-less-better-infographic"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csa.ca/canadas-guidance-alcohol-and-health-public-summary-drinking-less-better-infographic"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23.statcan.gc.ca/imdb-bmdi/pub/document/3226_D71_T9_V1-eng.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doi.org/10.3390/ijerph18073445"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thecanadianfacts.org/"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bccewh.bc.ca/wp-content/uploads/2019/11/Indig-FASD-Booklet_November-21-2019-web.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youtu.be/MkxcuhdgIwY"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youtu.be/R00UAIWMfG8"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mmiwg-ffada.ca/final-report/"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anfasd.ca/wp-content/uploads/2019/11/3-LanguageImages-Matter-5.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youtu.be/VAcPNxvw0_A"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www.ualberta.ca/admissions-programs/online-courses/indigenous-canada"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youtu.be/ZDuG8e4bhOA" TargetMode="External"/><Relationship Id="rId2" Type="http://schemas.openxmlformats.org/officeDocument/2006/relationships/slide" Target="../slides/slide67.xml"/><Relationship Id="rId1" Type="http://schemas.openxmlformats.org/officeDocument/2006/relationships/notesMaster" Target="../notesMasters/notesMaster1.xml"/><Relationship Id="rId5" Type="http://schemas.openxmlformats.org/officeDocument/2006/relationships/hyperlink" Target="http://bccewh.bc.ca/wp-content/uploads/2018/06/Doorways_ENGLISH_July-18-2018_online-version.pdf" TargetMode="External"/><Relationship Id="rId4" Type="http://schemas.openxmlformats.org/officeDocument/2006/relationships/hyperlink" Target="https://youtu.be/BQNSE9ZPivg" TargetMode="Externa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youtu.be/UbohrBPvV2A"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dx.doi.org/10.3390/ijerph16091589"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bccewh.bc.ca/wp-content/uploads/2018/10/Collaborative-Conversation-Ideas_Sept-19-2018.pdf"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nativeyouthsexualhealth.com/"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myhealth.alberta.ca/Health/Pages/conditions.aspx?hwid=hw237864#:~:text=When%20making%20your%20choice%2C%20also,every%20time%20you%20have%20sex." TargetMode="External"/><Relationship Id="rId7" Type="http://schemas.openxmlformats.org/officeDocument/2006/relationships/hyperlink" Target="http://www.phac-aspc.gc.ca/rhs-ssg/pdf/survey-eng.pdf" TargetMode="External"/><Relationship Id="rId2" Type="http://schemas.openxmlformats.org/officeDocument/2006/relationships/slide" Target="../slides/slide94.xml"/><Relationship Id="rId1" Type="http://schemas.openxmlformats.org/officeDocument/2006/relationships/notesMaster" Target="../notesMasters/notesMaster1.xml"/><Relationship Id="rId6" Type="http://schemas.openxmlformats.org/officeDocument/2006/relationships/hyperlink" Target="https://doi.org/10.1016/S1701-2163(16)30377-2" TargetMode="External"/><Relationship Id="rId5" Type="http://schemas.openxmlformats.org/officeDocument/2006/relationships/hyperlink" Target="https://myhealth.alberta.ca/Health/Pages/conditions.aspx?hwid=sth149894&amp;#sth149894-sec" TargetMode="External"/><Relationship Id="rId4" Type="http://schemas.openxmlformats.org/officeDocument/2006/relationships/hyperlink" Target="https://myhealth.alberta.ca/Health/Pages/conditions.aspx?hwid=sts14709&amp;#sts14709-sec" TargetMode="Externa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s://www.itsaplan.ca/" TargetMode="External"/><Relationship Id="rId2" Type="http://schemas.openxmlformats.org/officeDocument/2006/relationships/slide" Target="../slides/slide95.xml"/><Relationship Id="rId1" Type="http://schemas.openxmlformats.org/officeDocument/2006/relationships/notesMaster" Target="../notesMasters/notesMaster1.xml"/><Relationship Id="rId4" Type="http://schemas.openxmlformats.org/officeDocument/2006/relationships/hyperlink" Target="https://bccewh.bc.ca/wp-content/uploads/2018/06/50-Brief-Intervention-Ideas_June-4-2018.pdf" TargetMode="Externa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youtu.be/z3zr93eDzts" TargetMode="External"/><Relationship Id="rId2" Type="http://schemas.openxmlformats.org/officeDocument/2006/relationships/slide" Target="../slides/slide99.xml"/><Relationship Id="rId1" Type="http://schemas.openxmlformats.org/officeDocument/2006/relationships/notesMaster" Target="../notesMasters/notesMaster1.xml"/><Relationship Id="rId4" Type="http://schemas.openxmlformats.org/officeDocument/2006/relationships/hyperlink" Target="https://youtu.be/CIx488jjKbU" TargetMode="Externa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www.youtube.com/watch?v=V8h0qKbipgg"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s://doi.org/10.1016/j.drugalcdep.2018.02.017" TargetMode="External"/><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t>VERSION 3 | AUGUST 2025 – Language updates</a:t>
            </a:r>
          </a:p>
          <a:p>
            <a:pPr marL="0" marR="0" lvl="0" indent="0" algn="l" defTabSz="146304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t>VERSION 2 | JANUARY 2023 - Outdated</a:t>
            </a:r>
          </a:p>
        </p:txBody>
      </p:sp>
      <p:sp>
        <p:nvSpPr>
          <p:cNvPr id="4" name="Slide Number Placeholder 3"/>
          <p:cNvSpPr>
            <a:spLocks noGrp="1"/>
          </p:cNvSpPr>
          <p:nvPr>
            <p:ph type="sldNum" sz="quarter" idx="5"/>
          </p:nvPr>
        </p:nvSpPr>
        <p:spPr/>
        <p:txBody>
          <a:bodyPr/>
          <a:lstStyle/>
          <a:p>
            <a:fld id="{672B52D5-0F10-409C-88A1-07E8733E16BA}" type="slidenum">
              <a:rPr lang="en-US" smtClean="0"/>
              <a:t>1</a:t>
            </a:fld>
            <a:endParaRPr lang="en-US"/>
          </a:p>
        </p:txBody>
      </p:sp>
    </p:spTree>
    <p:extLst>
      <p:ext uri="{BB962C8B-B14F-4D97-AF65-F5344CB8AC3E}">
        <p14:creationId xmlns:p14="http://schemas.microsoft.com/office/powerpoint/2010/main" val="920277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10</a:t>
            </a:fld>
            <a:endParaRPr lang="en-US"/>
          </a:p>
        </p:txBody>
      </p:sp>
    </p:spTree>
    <p:extLst>
      <p:ext uri="{BB962C8B-B14F-4D97-AF65-F5344CB8AC3E}">
        <p14:creationId xmlns:p14="http://schemas.microsoft.com/office/powerpoint/2010/main" val="126139882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t>http://</a:t>
            </a:r>
            <a:r>
              <a:rPr lang="en-CA" sz="2000" dirty="0" err="1"/>
              <a:t>bccewh.bc.ca</a:t>
            </a:r>
            <a:r>
              <a:rPr lang="en-CA" sz="2000" dirty="0"/>
              <a:t>/wp-content/uploads/2018/03/InfoSheet-Women-Tobacco0308.pdf</a:t>
            </a:r>
          </a:p>
          <a:p>
            <a:endParaRPr lang="en-CA"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104</a:t>
            </a:fld>
            <a:endParaRPr lang="en-US"/>
          </a:p>
        </p:txBody>
      </p:sp>
    </p:spTree>
    <p:extLst>
      <p:ext uri="{BB962C8B-B14F-4D97-AF65-F5344CB8AC3E}">
        <p14:creationId xmlns:p14="http://schemas.microsoft.com/office/powerpoint/2010/main" val="1823938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105</a:t>
            </a:fld>
            <a:endParaRPr lang="en-US"/>
          </a:p>
        </p:txBody>
      </p:sp>
    </p:spTree>
    <p:extLst>
      <p:ext uri="{BB962C8B-B14F-4D97-AF65-F5344CB8AC3E}">
        <p14:creationId xmlns:p14="http://schemas.microsoft.com/office/powerpoint/2010/main" val="265097862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Tetrahydrocannabinol (THC) is the chemical in cannabis that makes you feel ‘high.’ Research shows that THC passes through to the baby regardless of whether the cannabis is smoked or vaped, eaten, applied as a cream, or taken as a pill.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CA" sz="3200" dirty="0"/>
              <a:t>Resource Website:</a:t>
            </a:r>
          </a:p>
          <a:p>
            <a:r>
              <a:rPr lang="en-CA" sz="2000" dirty="0">
                <a:hlinkClick r:id="rId3"/>
              </a:rPr>
              <a:t>https://sexgendercannabishub.ca/reproductive-health/</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106</a:t>
            </a:fld>
            <a:endParaRPr lang="en-US"/>
          </a:p>
        </p:txBody>
      </p:sp>
    </p:spTree>
    <p:extLst>
      <p:ext uri="{BB962C8B-B14F-4D97-AF65-F5344CB8AC3E}">
        <p14:creationId xmlns:p14="http://schemas.microsoft.com/office/powerpoint/2010/main" val="423378178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Angus Reid Institute, </a:t>
            </a:r>
            <a:r>
              <a:rPr lang="en-US" i="1" dirty="0">
                <a:effectLst/>
              </a:rPr>
              <a:t>Opioids in Canada: One-in-eight have family or close friends who faced addiction</a:t>
            </a:r>
            <a:r>
              <a:rPr lang="en-US" dirty="0">
                <a:effectLst/>
              </a:rPr>
              <a:t>. 2018, Angus Reid Institute: Vancouver, BC.</a:t>
            </a:r>
          </a:p>
          <a:p>
            <a:r>
              <a:rPr lang="en-US" dirty="0">
                <a:effectLst/>
              </a:rPr>
              <a:t>Canadian Centre on Substance Use and Addiction. (2017). </a:t>
            </a:r>
            <a:r>
              <a:rPr lang="en-US" i="1" dirty="0">
                <a:effectLst/>
              </a:rPr>
              <a:t>Prescription Opioids</a:t>
            </a:r>
            <a:r>
              <a:rPr lang="en-US" dirty="0">
                <a:effectLst/>
              </a:rPr>
              <a:t>. Available from </a:t>
            </a:r>
            <a:r>
              <a:rPr lang="en-US" dirty="0">
                <a:effectLst/>
                <a:hlinkClick r:id="rId3"/>
              </a:rPr>
              <a:t>www.ccdus.ca</a:t>
            </a:r>
            <a:r>
              <a:rPr lang="en-US" dirty="0">
                <a:effectLst/>
              </a:rPr>
              <a:t>.</a:t>
            </a:r>
          </a:p>
          <a:p>
            <a:r>
              <a:rPr lang="en-US" dirty="0">
                <a:effectLst/>
              </a:rPr>
              <a:t>Statistics Canada (2017). Canadian Community Health Survey, 2018. Available from: </a:t>
            </a:r>
            <a:r>
              <a:rPr lang="en-US" dirty="0">
                <a:effectLst/>
                <a:hlinkClick r:id="rId4"/>
              </a:rPr>
              <a:t>https://www150.statcan.gc.ca/n1/daily-quotidien/190625/dq190625b-eng.htm</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107</a:t>
            </a:fld>
            <a:endParaRPr lang="en-US"/>
          </a:p>
        </p:txBody>
      </p:sp>
    </p:spTree>
    <p:extLst>
      <p:ext uri="{BB962C8B-B14F-4D97-AF65-F5344CB8AC3E}">
        <p14:creationId xmlns:p14="http://schemas.microsoft.com/office/powerpoint/2010/main" val="358300983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effectLst/>
              </a:rPr>
              <a:t>Sources</a:t>
            </a:r>
            <a:endParaRPr lang="en-US" sz="1400" dirty="0">
              <a:effectLst/>
            </a:endParaRPr>
          </a:p>
          <a:p>
            <a:r>
              <a:rPr lang="en-US" sz="1400" dirty="0">
                <a:effectLst/>
              </a:rPr>
              <a:t>Abrahams, R.R., et al. (2007). Rooming-in compared with standard care for newborns of mothers using methadone or heroin. </a:t>
            </a:r>
            <a:r>
              <a:rPr lang="en-US" sz="1400" i="1" dirty="0">
                <a:effectLst/>
              </a:rPr>
              <a:t>Can Fam Physician, 53</a:t>
            </a:r>
            <a:r>
              <a:rPr lang="en-US" sz="1400" dirty="0">
                <a:effectLst/>
              </a:rPr>
              <a:t>(10): 1722-30.</a:t>
            </a:r>
          </a:p>
          <a:p>
            <a:r>
              <a:rPr lang="en-US" sz="1400" dirty="0">
                <a:effectLst/>
              </a:rPr>
              <a:t>American College of Obstetricians and Gynecologists and American Society of Addiction Medicine. (2017).</a:t>
            </a:r>
            <a:r>
              <a:rPr lang="en-US" sz="1400" i="1" dirty="0">
                <a:effectLst/>
              </a:rPr>
              <a:t> ACOG Committee Opinion 711: Opioid Use and Opioid Use Disorder in Pregnancy. </a:t>
            </a:r>
            <a:r>
              <a:rPr lang="en-US" sz="1400" dirty="0">
                <a:effectLst/>
              </a:rPr>
              <a:t>Available from </a:t>
            </a:r>
            <a:r>
              <a:rPr lang="en-US" sz="1400" dirty="0">
                <a:effectLst/>
                <a:hlinkClick r:id="rId3"/>
              </a:rPr>
              <a:t>www.acog.org</a:t>
            </a:r>
            <a:r>
              <a:rPr lang="en-US" sz="1400" dirty="0">
                <a:effectLst/>
              </a:rPr>
              <a:t>.</a:t>
            </a:r>
          </a:p>
          <a:p>
            <a:r>
              <a:rPr lang="en-US" sz="1400" dirty="0">
                <a:effectLst/>
              </a:rPr>
              <a:t>Canadian Centre on Substance Use and Addiction</a:t>
            </a:r>
            <a:r>
              <a:rPr lang="en-US" sz="1400" i="1" dirty="0">
                <a:effectLst/>
              </a:rPr>
              <a:t>. </a:t>
            </a:r>
            <a:r>
              <a:rPr lang="en-US" sz="1400" dirty="0">
                <a:effectLst/>
              </a:rPr>
              <a:t>(2017). </a:t>
            </a:r>
            <a:r>
              <a:rPr lang="en-US" sz="1400" i="1" dirty="0">
                <a:effectLst/>
              </a:rPr>
              <a:t>Prescription Opioids. </a:t>
            </a:r>
            <a:r>
              <a:rPr lang="en-US" sz="1400" dirty="0">
                <a:effectLst/>
              </a:rPr>
              <a:t>Available from </a:t>
            </a:r>
            <a:r>
              <a:rPr lang="en-US" sz="1400" dirty="0">
                <a:effectLst/>
                <a:hlinkClick r:id="rId4"/>
              </a:rPr>
              <a:t>www.ccdus.ca</a:t>
            </a:r>
            <a:endParaRPr lang="en-US" sz="1400" dirty="0">
              <a:effectLst/>
            </a:endParaRPr>
          </a:p>
          <a:p>
            <a:r>
              <a:rPr lang="en-US" sz="1400" dirty="0">
                <a:effectLst/>
              </a:rPr>
              <a:t>Edwards, L. and L.F. Brown. (2016). Nonpharmacologic Management of Neonatal Abstinence Syndrome: An Integrative Review. </a:t>
            </a:r>
            <a:r>
              <a:rPr lang="en-US" sz="1400" i="1" dirty="0">
                <a:effectLst/>
              </a:rPr>
              <a:t>Neonatal </a:t>
            </a:r>
            <a:r>
              <a:rPr lang="en-US" sz="1400" i="1" dirty="0" err="1">
                <a:effectLst/>
              </a:rPr>
              <a:t>Netw</a:t>
            </a:r>
            <a:r>
              <a:rPr lang="en-US" sz="1400" i="1" dirty="0">
                <a:effectLst/>
              </a:rPr>
              <a:t>, 35</a:t>
            </a:r>
            <a:r>
              <a:rPr lang="en-US" sz="1400" dirty="0">
                <a:effectLst/>
              </a:rPr>
              <a:t>(5): 305-13.</a:t>
            </a:r>
          </a:p>
          <a:p>
            <a:endParaRPr lang="en-US" sz="1400" dirty="0">
              <a:effectLst/>
            </a:endParaRPr>
          </a:p>
          <a:p>
            <a:r>
              <a:rPr lang="en-CA" sz="2000" dirty="0"/>
              <a:t>Resource:</a:t>
            </a:r>
          </a:p>
          <a:p>
            <a:r>
              <a:rPr lang="en-CA" sz="1400" dirty="0">
                <a:hlinkClick r:id="rId5"/>
              </a:rPr>
              <a:t>https://cewh.ca/wp-content/uploads/2018/03/InfoSheet-Women-Opioids0308.pdf</a:t>
            </a:r>
            <a:endParaRPr lang="en-US" sz="1400" dirty="0">
              <a:effectLst/>
            </a:endParaRPr>
          </a:p>
          <a:p>
            <a:endParaRPr lang="en-CA"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108</a:t>
            </a:fld>
            <a:endParaRPr lang="en-US"/>
          </a:p>
        </p:txBody>
      </p:sp>
    </p:spTree>
    <p:extLst>
      <p:ext uri="{BB962C8B-B14F-4D97-AF65-F5344CB8AC3E}">
        <p14:creationId xmlns:p14="http://schemas.microsoft.com/office/powerpoint/2010/main" val="104201193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1" dirty="0">
                <a:effectLst/>
              </a:rPr>
              <a:t>Sources</a:t>
            </a:r>
            <a:endParaRPr lang="en-CA" sz="1400" dirty="0">
              <a:effectLst/>
            </a:endParaRPr>
          </a:p>
          <a:p>
            <a:r>
              <a:rPr lang="en-CA" sz="1400" i="1" dirty="0">
                <a:effectLst/>
              </a:rPr>
              <a:t>American College of Obstetricians and Gynecologists and American Society of Addiction Medicine, ACOG Committee Opinion 711: Opioid Use and Opioid Use Disorder in Pregnancy. 2017, American College of Obstetricians and Gynecologists: Washington, DC.</a:t>
            </a:r>
            <a:endParaRPr lang="en-CA" sz="1400" dirty="0">
              <a:effectLst/>
            </a:endParaRPr>
          </a:p>
          <a:p>
            <a:r>
              <a:rPr lang="en-CA" sz="1400" i="1" dirty="0" err="1">
                <a:effectLst/>
              </a:rPr>
              <a:t>Janisse</a:t>
            </a:r>
            <a:r>
              <a:rPr lang="en-CA" sz="1400" i="1" dirty="0">
                <a:effectLst/>
              </a:rPr>
              <a:t>, J.J., et al., Alcohol, tobacco, cocaine, and marijuana use: relative contributions to preterm delivery and fetal growth restriction. Substance Abuse, 2014. </a:t>
            </a:r>
            <a:r>
              <a:rPr lang="en-CA" sz="1400" b="1" i="1" dirty="0">
                <a:effectLst/>
              </a:rPr>
              <a:t>35</a:t>
            </a:r>
            <a:r>
              <a:rPr lang="en-CA" sz="1400" i="1" dirty="0">
                <a:effectLst/>
              </a:rPr>
              <a:t>(1): p. 60-7.</a:t>
            </a:r>
            <a:endParaRPr lang="en-CA" sz="1400"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109</a:t>
            </a:fld>
            <a:endParaRPr lang="en-US"/>
          </a:p>
        </p:txBody>
      </p:sp>
    </p:spTree>
    <p:extLst>
      <p:ext uri="{BB962C8B-B14F-4D97-AF65-F5344CB8AC3E}">
        <p14:creationId xmlns:p14="http://schemas.microsoft.com/office/powerpoint/2010/main" val="625356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Artist Description of ‘Weeping Willow’</a:t>
            </a:r>
          </a:p>
          <a:p>
            <a:r>
              <a:rPr lang="en-CA" sz="1400" dirty="0">
                <a:hlinkClick r:id="rId3"/>
              </a:rPr>
              <a:t>https://elearning.canfasd.ca/portals/salus/audio/CanFASD/Weeping_Willow_Oral_Story.m4a</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110</a:t>
            </a:fld>
            <a:endParaRPr lang="en-US"/>
          </a:p>
        </p:txBody>
      </p:sp>
    </p:spTree>
    <p:extLst>
      <p:ext uri="{BB962C8B-B14F-4D97-AF65-F5344CB8AC3E}">
        <p14:creationId xmlns:p14="http://schemas.microsoft.com/office/powerpoint/2010/main" val="102403439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111</a:t>
            </a:fld>
            <a:endParaRPr lang="en-US"/>
          </a:p>
        </p:txBody>
      </p:sp>
    </p:spTree>
    <p:extLst>
      <p:ext uri="{BB962C8B-B14F-4D97-AF65-F5344CB8AC3E}">
        <p14:creationId xmlns:p14="http://schemas.microsoft.com/office/powerpoint/2010/main" val="309683200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Holistic, multi-service care for pregnant women with substance use concerns has been identified as effective. Integrated service delivery can support change on multiple health and social issues through providing holistic care for mothers, babies, and the mother-child relationship. Critical components of multidisciplinary integrated programs include a focus on empowerment, enhanced access to and coordination of care for clients, cross-sectoral collaboration, and individually tailored service delivery across the life course. In Canada, the </a:t>
            </a:r>
            <a:r>
              <a:rPr lang="en-US" sz="1400" dirty="0">
                <a:hlinkClick r:id="rId3"/>
              </a:rPr>
              <a:t>Co-Creating Evidence Project </a:t>
            </a:r>
            <a:r>
              <a:rPr lang="en-US" sz="1400" dirty="0"/>
              <a:t>was a national evaluation of eight multidisciplinary integrated programs supporting women at high risk of having an infant prenatally exposed to alcohol or other substances. This map demonstrates the eight programs that took place in the study. Each program is different, were all developed in response to local influences and issues, and reaches 6 jurisdictions across Canada.</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112</a:t>
            </a:fld>
            <a:endParaRPr lang="en-US"/>
          </a:p>
        </p:txBody>
      </p:sp>
    </p:spTree>
    <p:extLst>
      <p:ext uri="{BB962C8B-B14F-4D97-AF65-F5344CB8AC3E}">
        <p14:creationId xmlns:p14="http://schemas.microsoft.com/office/powerpoint/2010/main" val="22702731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3"/>
              </a:rPr>
              <a:t>https://fasd-evaluation.ca/home/</a:t>
            </a:r>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2000" dirty="0">
              <a:hlinkClick r:id="rId3"/>
            </a:endParaRPr>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3"/>
              </a:rPr>
              <a:t>http://www.fasd-evaluation.ca/communitysystem-outcomes/</a:t>
            </a:r>
            <a:endParaRPr lang="en-CA" sz="2000"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113</a:t>
            </a:fld>
            <a:endParaRPr lang="en-US"/>
          </a:p>
        </p:txBody>
      </p:sp>
    </p:spTree>
    <p:extLst>
      <p:ext uri="{BB962C8B-B14F-4D97-AF65-F5344CB8AC3E}">
        <p14:creationId xmlns:p14="http://schemas.microsoft.com/office/powerpoint/2010/main" val="1611821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t>Please click the link for an infographic, developed by the </a:t>
            </a:r>
            <a:r>
              <a:rPr lang="en-US" sz="2000" dirty="0" err="1"/>
              <a:t>CanFASD</a:t>
            </a:r>
            <a:r>
              <a:rPr lang="en-US" sz="2000" dirty="0"/>
              <a:t> Research Network, through its Prevention Network Action Team (</a:t>
            </a:r>
            <a:r>
              <a:rPr lang="en-US" sz="2000" dirty="0" err="1"/>
              <a:t>pNAT</a:t>
            </a:r>
            <a:r>
              <a:rPr lang="en-US" sz="2000" dirty="0"/>
              <a:t>) that describes what we know about alcohol use and pregnancy and preventing FASD. </a:t>
            </a:r>
          </a:p>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t>https://canfasd.ca/wp-content/uploads/publications/What-we-know-about-alcohol-and-pregnancy.pdf</a:t>
            </a:r>
          </a:p>
          <a:p>
            <a:pPr marL="0" marR="0" lvl="0" indent="0" algn="l" defTabSz="1463040" rtl="0" eaLnBrk="1" fontAlgn="auto" latinLnBrk="0" hangingPunct="1">
              <a:lnSpc>
                <a:spcPct val="100000"/>
              </a:lnSpc>
              <a:spcBef>
                <a:spcPts val="0"/>
              </a:spcBef>
              <a:spcAft>
                <a:spcPts val="0"/>
              </a:spcAft>
              <a:buClrTx/>
              <a:buSzTx/>
              <a:buFontTx/>
              <a:buNone/>
              <a:tabLst/>
              <a:defRPr/>
            </a:pPr>
            <a:endParaRPr lang="en-US" sz="2000"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11</a:t>
            </a:fld>
            <a:endParaRPr lang="en-US"/>
          </a:p>
        </p:txBody>
      </p:sp>
    </p:spTree>
    <p:extLst>
      <p:ext uri="{BB962C8B-B14F-4D97-AF65-F5344CB8AC3E}">
        <p14:creationId xmlns:p14="http://schemas.microsoft.com/office/powerpoint/2010/main" val="140306094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hlinkClick r:id="rId3"/>
              </a:rPr>
              <a:t>https://youtu.be/c2YBbOgF7TA</a:t>
            </a:r>
            <a:endParaRPr lang="en-CA" sz="1800" dirty="0"/>
          </a:p>
        </p:txBody>
      </p:sp>
      <p:sp>
        <p:nvSpPr>
          <p:cNvPr id="4" name="Slide Number Placeholder 3"/>
          <p:cNvSpPr>
            <a:spLocks noGrp="1"/>
          </p:cNvSpPr>
          <p:nvPr>
            <p:ph type="sldNum" sz="quarter" idx="5"/>
          </p:nvPr>
        </p:nvSpPr>
        <p:spPr/>
        <p:txBody>
          <a:bodyPr/>
          <a:lstStyle/>
          <a:p>
            <a:fld id="{672B52D5-0F10-409C-88A1-07E8733E16BA}" type="slidenum">
              <a:rPr lang="en-US" smtClean="0"/>
              <a:t>114</a:t>
            </a:fld>
            <a:endParaRPr lang="en-US"/>
          </a:p>
        </p:txBody>
      </p:sp>
    </p:spTree>
    <p:extLst>
      <p:ext uri="{BB962C8B-B14F-4D97-AF65-F5344CB8AC3E}">
        <p14:creationId xmlns:p14="http://schemas.microsoft.com/office/powerpoint/2010/main" val="407969439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4465" indent="-294465">
              <a:buFont typeface="Arial" panose="020B0604020202020204" pitchFamily="34" charset="0"/>
              <a:buChar char="•"/>
              <a:defRPr/>
            </a:pP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115</a:t>
            </a:fld>
            <a:endParaRPr lang="en-US"/>
          </a:p>
        </p:txBody>
      </p:sp>
    </p:spTree>
    <p:extLst>
      <p:ext uri="{BB962C8B-B14F-4D97-AF65-F5344CB8AC3E}">
        <p14:creationId xmlns:p14="http://schemas.microsoft.com/office/powerpoint/2010/main" val="132474742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90000"/>
              </a:lnSpc>
              <a:spcAft>
                <a:spcPts val="600"/>
              </a:spcAft>
              <a:buFont typeface="Arial" panose="020B0604020202020204" pitchFamily="34" charset="0"/>
              <a:buChar char="•"/>
            </a:pPr>
            <a:r>
              <a:rPr lang="en-US" sz="2000" dirty="0"/>
              <a:t>where culture and language, coordinating basic needs, and addressing complex challenges become part of community-based strategies for women’s health, goes hand in hand with a non-judgmental supportive approach. Community-based, community-driven programs have been effective in expanding and decolonizing their thinking around what FASD prevention can look like, and how language, ceremony, protocols, traditional knowledge and Elders can be incorporated into wellness programming.</a:t>
            </a:r>
          </a:p>
          <a:p>
            <a:pPr indent="-228600">
              <a:lnSpc>
                <a:spcPct val="90000"/>
              </a:lnSpc>
              <a:spcAft>
                <a:spcPts val="600"/>
              </a:spcAft>
              <a:buFont typeface="Arial" panose="020B0604020202020204" pitchFamily="34" charset="0"/>
              <a:buChar char="•"/>
            </a:pPr>
            <a:r>
              <a:rPr lang="en-US" sz="2000" dirty="0"/>
              <a:t>In </a:t>
            </a:r>
            <a:r>
              <a:rPr lang="en-US" sz="2000" dirty="0">
                <a:hlinkClick r:id="rId3"/>
              </a:rPr>
              <a:t>Revitalizing Culture and Healing</a:t>
            </a:r>
            <a:r>
              <a:rPr lang="en-US" sz="2000" dirty="0"/>
              <a:t>, seven community-based, community-driven programs are described by the program providers themselves. Here are the principles embedded in each of the programs.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endParaRPr lang="en-US" sz="2000" dirty="0"/>
          </a:p>
          <a:p>
            <a:pPr marL="0" marR="0" lvl="0" indent="-228600" algn="l" defTabSz="146304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CA" sz="2000" dirty="0">
                <a:hlinkClick r:id="rId3"/>
              </a:rPr>
              <a:t>https://cewh.ca/wp-content/uploads/2022/01/Indig-FASD-Booklet_November-21-2019-web.pdf</a:t>
            </a:r>
            <a:endParaRPr lang="en-CA" sz="2000" dirty="0"/>
          </a:p>
          <a:p>
            <a:pPr indent="-228600">
              <a:lnSpc>
                <a:spcPct val="90000"/>
              </a:lnSpc>
              <a:spcAft>
                <a:spcPts val="600"/>
              </a:spcAft>
              <a:buFont typeface="Arial" panose="020B0604020202020204" pitchFamily="34" charset="0"/>
              <a:buChar char="•"/>
            </a:pPr>
            <a:endParaRPr lang="en-US" sz="2000" dirty="0"/>
          </a:p>
          <a:p>
            <a:endParaRPr lang="en-CA" dirty="0"/>
          </a:p>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116</a:t>
            </a:fld>
            <a:endParaRPr lang="en-US"/>
          </a:p>
        </p:txBody>
      </p:sp>
    </p:spTree>
    <p:extLst>
      <p:ext uri="{BB962C8B-B14F-4D97-AF65-F5344CB8AC3E}">
        <p14:creationId xmlns:p14="http://schemas.microsoft.com/office/powerpoint/2010/main" val="218109675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Artist Description of ‘Weeping Willow’</a:t>
            </a:r>
          </a:p>
          <a:p>
            <a:r>
              <a:rPr lang="en-CA" sz="1400" dirty="0">
                <a:hlinkClick r:id="rId3"/>
              </a:rPr>
              <a:t>https://elearning.canfasd.ca/portals/salus/audio/CanFASD/Weeping_Willow_Oral_Story.m4a</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117</a:t>
            </a:fld>
            <a:endParaRPr lang="en-US"/>
          </a:p>
        </p:txBody>
      </p:sp>
    </p:spTree>
    <p:extLst>
      <p:ext uri="{BB962C8B-B14F-4D97-AF65-F5344CB8AC3E}">
        <p14:creationId xmlns:p14="http://schemas.microsoft.com/office/powerpoint/2010/main" val="64680074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118</a:t>
            </a:fld>
            <a:endParaRPr lang="en-US"/>
          </a:p>
        </p:txBody>
      </p:sp>
    </p:spTree>
    <p:extLst>
      <p:ext uri="{BB962C8B-B14F-4D97-AF65-F5344CB8AC3E}">
        <p14:creationId xmlns:p14="http://schemas.microsoft.com/office/powerpoint/2010/main" val="240153028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lang="en-US" sz="192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119</a:t>
            </a:fld>
            <a:endParaRPr lang="en-US"/>
          </a:p>
        </p:txBody>
      </p:sp>
    </p:spTree>
    <p:extLst>
      <p:ext uri="{BB962C8B-B14F-4D97-AF65-F5344CB8AC3E}">
        <p14:creationId xmlns:p14="http://schemas.microsoft.com/office/powerpoint/2010/main" val="202767223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https://ccsa.ca/sites/default/files/2023-01/CGAH-Drinking-Less-is-Better-en%20%28ID%2050809%29.pdf</a:t>
            </a:r>
            <a:endParaRPr lang="en-US" sz="2000" b="1" dirty="0">
              <a:solidFill>
                <a:srgbClr val="297DA5"/>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120</a:t>
            </a:fld>
            <a:endParaRPr lang="en-US"/>
          </a:p>
        </p:txBody>
      </p:sp>
    </p:spTree>
    <p:extLst>
      <p:ext uri="{BB962C8B-B14F-4D97-AF65-F5344CB8AC3E}">
        <p14:creationId xmlns:p14="http://schemas.microsoft.com/office/powerpoint/2010/main" val="319455725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Font typeface="+mj-lt"/>
              <a:buAutoNum type="arabicPeriod"/>
            </a:pPr>
            <a:r>
              <a:rPr lang="en-US" dirty="0"/>
              <a:t>You can have open conversations about both the benefits and drawbacks of alcohol use. While alcohol use can have serious health impacts, it is important to acknowledge the benefits as seen by girls (e.g., enjoyment, a way of coping with stress, a shared activity with friends)</a:t>
            </a:r>
          </a:p>
          <a:p>
            <a:pPr>
              <a:buFont typeface="+mj-lt"/>
              <a:buAutoNum type="arabicPeriod"/>
            </a:pPr>
            <a:r>
              <a:rPr lang="en-US" dirty="0"/>
              <a:t>When girls have the opportunity to discuss the pros and cons of alcohol use, they are more likely to share ideas about changes they would like to make and to get feedback and support in making those changes.  </a:t>
            </a:r>
          </a:p>
          <a:p>
            <a:pPr>
              <a:buFont typeface="+mj-lt"/>
              <a:buAutoNum type="arabicPeriod"/>
            </a:pPr>
            <a:r>
              <a:rPr lang="en-US" dirty="0"/>
              <a:t>You can emphasize options and choices. For many girls, incremental changes or small steps are much more “do-able” than completely stopping drinking. Working with “where she is at” honors the level and type of change that a girl wants to make.</a:t>
            </a:r>
          </a:p>
          <a:p>
            <a:pPr>
              <a:buFont typeface="+mj-lt"/>
              <a:buAutoNum type="arabicPeriod"/>
            </a:pPr>
            <a:r>
              <a:rPr lang="en-US" dirty="0"/>
              <a:t>Harm reduction approaches are also inclusive of offering contraception use. Building off of what you learned in Module 8 - Contraception, you can emphasize options such as more effective contraceptive use.</a:t>
            </a:r>
          </a:p>
        </p:txBody>
      </p:sp>
    </p:spTree>
    <p:extLst>
      <p:ext uri="{BB962C8B-B14F-4D97-AF65-F5344CB8AC3E}">
        <p14:creationId xmlns:p14="http://schemas.microsoft.com/office/powerpoint/2010/main" val="210218323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1800" dirty="0"/>
              <a:t>This short video clip from the Canadian Women’s Health Network raises questions about how to give and get sexual consent (</a:t>
            </a:r>
            <a:r>
              <a:rPr lang="en-US" sz="1800" dirty="0">
                <a:hlinkClick r:id="rId3"/>
              </a:rPr>
              <a:t>http://getconsent.ca</a:t>
            </a:r>
            <a:r>
              <a:rPr lang="en-US" sz="1800" dirty="0"/>
              <a:t>)</a:t>
            </a:r>
          </a:p>
          <a:p>
            <a:pPr marL="0" marR="0" lvl="0" indent="0" algn="l" defTabSz="1463040" rtl="0" eaLnBrk="1" fontAlgn="auto" latinLnBrk="0" hangingPunct="1">
              <a:lnSpc>
                <a:spcPct val="100000"/>
              </a:lnSpc>
              <a:spcBef>
                <a:spcPts val="0"/>
              </a:spcBef>
              <a:spcAft>
                <a:spcPts val="0"/>
              </a:spcAft>
              <a:buClrTx/>
              <a:buSzTx/>
              <a:buFontTx/>
              <a:buNone/>
              <a:tabLst/>
              <a:defRPr/>
            </a:pPr>
            <a:r>
              <a:rPr lang="en-CA" sz="1800" dirty="0"/>
              <a:t>https://</a:t>
            </a:r>
            <a:r>
              <a:rPr lang="en-CA" sz="1800" dirty="0" err="1"/>
              <a:t>www.youtube.com</a:t>
            </a:r>
            <a:r>
              <a:rPr lang="en-CA" sz="1800" dirty="0"/>
              <a:t>/</a:t>
            </a:r>
            <a:r>
              <a:rPr lang="en-CA" sz="1800" dirty="0" err="1"/>
              <a:t>watch?v</a:t>
            </a:r>
            <a:r>
              <a:rPr lang="en-CA" sz="1800" dirty="0"/>
              <a:t>=rAy5LYJlTII</a:t>
            </a:r>
            <a:endParaRPr lang="en-US" sz="1800" dirty="0"/>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1800" dirty="0"/>
          </a:p>
        </p:txBody>
      </p:sp>
      <p:sp>
        <p:nvSpPr>
          <p:cNvPr id="4" name="Slide Number Placeholder 3"/>
          <p:cNvSpPr>
            <a:spLocks noGrp="1"/>
          </p:cNvSpPr>
          <p:nvPr>
            <p:ph type="sldNum" sz="quarter" idx="5"/>
          </p:nvPr>
        </p:nvSpPr>
        <p:spPr/>
        <p:txBody>
          <a:bodyPr/>
          <a:lstStyle/>
          <a:p>
            <a:fld id="{672B52D5-0F10-409C-88A1-07E8733E16BA}" type="slidenum">
              <a:rPr lang="en-US" smtClean="0"/>
              <a:t>124</a:t>
            </a:fld>
            <a:endParaRPr lang="en-US"/>
          </a:p>
        </p:txBody>
      </p:sp>
    </p:spTree>
    <p:extLst>
      <p:ext uri="{BB962C8B-B14F-4D97-AF65-F5344CB8AC3E}">
        <p14:creationId xmlns:p14="http://schemas.microsoft.com/office/powerpoint/2010/main" val="301849075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3"/>
              </a:rPr>
              <a:t>https://bccewh.bc.ca/wp-content/uploads/2018/09/Discussion-Questions-for-Girls-Groups-Substance-Use.pdf</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125</a:t>
            </a:fld>
            <a:endParaRPr lang="en-US"/>
          </a:p>
        </p:txBody>
      </p:sp>
    </p:spTree>
    <p:extLst>
      <p:ext uri="{BB962C8B-B14F-4D97-AF65-F5344CB8AC3E}">
        <p14:creationId xmlns:p14="http://schemas.microsoft.com/office/powerpoint/2010/main" val="1603501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2F2F4-CA01-B73D-0EFF-4E6D12537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7BC66-DC05-BCEF-E66B-55A4F0567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5FACD-7631-2811-D6CC-157DC8C81E3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DEB689A-5588-8B0B-4129-566BA066B233}"/>
              </a:ext>
            </a:extLst>
          </p:cNvPr>
          <p:cNvSpPr>
            <a:spLocks noGrp="1"/>
          </p:cNvSpPr>
          <p:nvPr>
            <p:ph type="sldNum" sz="quarter" idx="5"/>
          </p:nvPr>
        </p:nvSpPr>
        <p:spPr/>
        <p:txBody>
          <a:bodyPr/>
          <a:lstStyle/>
          <a:p>
            <a:fld id="{672B52D5-0F10-409C-88A1-07E8733E16BA}" type="slidenum">
              <a:rPr lang="en-US" smtClean="0"/>
              <a:t>12</a:t>
            </a:fld>
            <a:endParaRPr lang="en-US"/>
          </a:p>
        </p:txBody>
      </p:sp>
    </p:spTree>
    <p:extLst>
      <p:ext uri="{BB962C8B-B14F-4D97-AF65-F5344CB8AC3E}">
        <p14:creationId xmlns:p14="http://schemas.microsoft.com/office/powerpoint/2010/main" val="331654314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‘Prayer Warriors’ by Laura </a:t>
            </a:r>
            <a:r>
              <a:rPr lang="en-US" sz="1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Fauchon</a:t>
            </a:r>
            <a:endPar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0" marR="0" lvl="0" indent="0" algn="l" defTabSz="2321446" rtl="0" eaLnBrk="1" fontAlgn="auto" latinLnBrk="0" hangingPunct="1">
              <a:lnSpc>
                <a:spcPct val="100000"/>
              </a:lnSpc>
              <a:spcBef>
                <a:spcPts val="0"/>
              </a:spcBef>
              <a:spcAft>
                <a:spcPts val="0"/>
              </a:spcAft>
              <a:buClrTx/>
              <a:buSzTx/>
              <a:buFontTx/>
              <a:buNone/>
              <a:tabLst/>
              <a:defRPr/>
            </a:pPr>
            <a:r>
              <a:rPr lang="en-US" sz="1400" dirty="0"/>
              <a:t>“Behind each child and mother is someone from their community or lineage who has prayed over them or is praying for them during their journey. They are in a circle as we do all things circular. She is protected by the Creator. The poppies represent the families and the butterflies are those in the spirit world.”</a:t>
            </a:r>
            <a:endPar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126</a:t>
            </a:fld>
            <a:endParaRPr lang="en-US"/>
          </a:p>
        </p:txBody>
      </p:sp>
    </p:spTree>
    <p:extLst>
      <p:ext uri="{BB962C8B-B14F-4D97-AF65-F5344CB8AC3E}">
        <p14:creationId xmlns:p14="http://schemas.microsoft.com/office/powerpoint/2010/main" val="419575252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The Role of Partners, Family and Friends</a:t>
            </a:r>
          </a:p>
          <a:p>
            <a:r>
              <a:rPr lang="en-US" sz="2000" dirty="0"/>
              <a:t>A healthy baby isn’t just a mother’s responsibility. Everyone plays a role. It is every person’s right to have relationships that nurture and lend support, that are free from harm. Partners, friends, and family members can support a pregnant woman in many ways, including how they can help her make healthy choices during her pregnancy.</a:t>
            </a:r>
          </a:p>
          <a:p>
            <a:r>
              <a:rPr lang="en-US" sz="2000" b="1" dirty="0"/>
              <a:t>Be Patient and Supportive</a:t>
            </a:r>
          </a:p>
          <a:p>
            <a:r>
              <a:rPr lang="en-US" sz="2000" dirty="0"/>
              <a:t>A pregnant woman often feels physically uncomfortable, and pregnancy can affect her moods. Open communication and plenty of empathy (i.e., trying to understand what she’s going through) go a long way.</a:t>
            </a:r>
          </a:p>
          <a:p>
            <a:r>
              <a:rPr lang="en-US" sz="2000" b="1" dirty="0"/>
              <a:t>Provide Practical Support</a:t>
            </a:r>
          </a:p>
          <a:p>
            <a:r>
              <a:rPr lang="en-US" sz="2000" dirty="0"/>
              <a:t>Help with childcare and housework. Maybe she’d like a massage. Ask her if she needs help in other ways. For example, she may ask people not to drink alcohol around her. She needs people not to smoke around her. She might need help finding professional support (such as counselling).</a:t>
            </a:r>
          </a:p>
          <a:p>
            <a:r>
              <a:rPr lang="en-US" sz="2000" b="1" dirty="0"/>
              <a:t>Put Her Needs First</a:t>
            </a:r>
          </a:p>
          <a:p>
            <a:r>
              <a:rPr lang="en-US" sz="2000" dirty="0"/>
              <a:t>Other people’s alcohol use can affect a pregnant woman and the baby. It’s okay to tell people not to drink, smoke or use other drugs around her. This is not always easy to do, but the knowledge that others are there to support her will make it easier for her.</a:t>
            </a:r>
          </a:p>
          <a:p>
            <a:r>
              <a:rPr lang="en-US" sz="2000" b="1" dirty="0"/>
              <a:t>Managing Stress</a:t>
            </a:r>
          </a:p>
          <a:p>
            <a:r>
              <a:rPr lang="en-US" sz="2000" dirty="0"/>
              <a:t>Stress is a part of everybody’s life, but pregnancy can increase stress for both a mother and those close to her. Finding positive ways to deal with stress – and helping the pregnant woman deal with hers in healthy ways – is important. Strategies for managing stress for pregnant women may include talking about one’s worries, getting enough sleep and rest, eating well, exercising, learning relaxation techniques, taking one thing at a time and seeking help if needed. Being helpful rather than being controlling or coercive is important to support </a:t>
            </a:r>
            <a:r>
              <a:rPr lang="en-US" dirty="0"/>
              <a:t>women.</a:t>
            </a:r>
          </a:p>
          <a:p>
            <a:r>
              <a:rPr lang="en-CA" dirty="0"/>
              <a:t>http://</a:t>
            </a:r>
            <a:r>
              <a:rPr lang="en-CA" dirty="0" err="1"/>
              <a:t>skprevention.ca</a:t>
            </a:r>
            <a:r>
              <a:rPr lang="en-CA" dirty="0"/>
              <a:t>/wp-content/uploads/2016/12/3-060_This_Is_Why_I_Supported_Her_Not_To_Drink_Poster.pdf</a:t>
            </a:r>
          </a:p>
        </p:txBody>
      </p:sp>
      <p:sp>
        <p:nvSpPr>
          <p:cNvPr id="4" name="Slide Number Placeholder 3"/>
          <p:cNvSpPr>
            <a:spLocks noGrp="1"/>
          </p:cNvSpPr>
          <p:nvPr>
            <p:ph type="sldNum" sz="quarter" idx="5"/>
          </p:nvPr>
        </p:nvSpPr>
        <p:spPr/>
        <p:txBody>
          <a:bodyPr/>
          <a:lstStyle/>
          <a:p>
            <a:fld id="{672B52D5-0F10-409C-88A1-07E8733E16BA}" type="slidenum">
              <a:rPr lang="en-US" smtClean="0"/>
              <a:t>127</a:t>
            </a:fld>
            <a:endParaRPr lang="en-US"/>
          </a:p>
        </p:txBody>
      </p:sp>
    </p:spTree>
    <p:extLst>
      <p:ext uri="{BB962C8B-B14F-4D97-AF65-F5344CB8AC3E}">
        <p14:creationId xmlns:p14="http://schemas.microsoft.com/office/powerpoint/2010/main" val="240414738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Astley, S.J., et al., (2000). Fetal alcohol syndrome (FAS) primary prevention through </a:t>
            </a:r>
            <a:r>
              <a:rPr lang="en-US" dirty="0" err="1">
                <a:effectLst/>
              </a:rPr>
              <a:t>fas</a:t>
            </a:r>
            <a:r>
              <a:rPr lang="en-US" dirty="0">
                <a:effectLst/>
              </a:rPr>
              <a:t> diagnosis: II. A comprehensive profile of 80 birth mothers of children with FAS. </a:t>
            </a:r>
            <a:r>
              <a:rPr lang="en-US" i="1" dirty="0">
                <a:effectLst/>
              </a:rPr>
              <a:t>Alcohol, </a:t>
            </a:r>
            <a:r>
              <a:rPr lang="en-US" b="1" i="1" dirty="0">
                <a:effectLst/>
              </a:rPr>
              <a:t>35</a:t>
            </a:r>
            <a:r>
              <a:rPr lang="en-US" i="1" dirty="0">
                <a:effectLst/>
              </a:rPr>
              <a:t>(5), 509-19.</a:t>
            </a:r>
            <a:endParaRPr lang="en-US" dirty="0">
              <a:effectLst/>
            </a:endParaRPr>
          </a:p>
          <a:p>
            <a:r>
              <a:rPr lang="en-US" dirty="0">
                <a:effectLst/>
              </a:rPr>
              <a:t>Greaves, L., A. Pederson, and N. Poole, eds. (2014)</a:t>
            </a:r>
            <a:r>
              <a:rPr lang="en-US" i="1" dirty="0">
                <a:effectLst/>
              </a:rPr>
              <a:t>. Making It Better: Gender-Transformative Health Promotion. </a:t>
            </a:r>
            <a:r>
              <a:rPr lang="en-US" dirty="0">
                <a:effectLst/>
              </a:rPr>
              <a:t>Canadian Scholars: Toronto, ON.</a:t>
            </a:r>
          </a:p>
          <a:p>
            <a:r>
              <a:rPr lang="en-US" dirty="0">
                <a:effectLst/>
              </a:rPr>
              <a:t>Lyall, V., Wolfson, L. et al. (2021). “The Problem Is that We Hear a Bit of Everything . . . ”: A Qualitative Systematic Review of Factors Associated with Alcohol Use, Reduction, and Abstinence in Pregnancy. </a:t>
            </a:r>
            <a:r>
              <a:rPr lang="en-US" i="1" dirty="0">
                <a:effectLst/>
              </a:rPr>
              <a:t>International Journal of Environmental Research &amp; Public Health, 18</a:t>
            </a:r>
            <a:r>
              <a:rPr lang="en-US" dirty="0">
                <a:effectLst/>
              </a:rPr>
              <a:t>(3445).</a:t>
            </a:r>
          </a:p>
          <a:p>
            <a:r>
              <a:rPr lang="en-US" dirty="0">
                <a:effectLst/>
              </a:rPr>
              <a:t>McBride, N. and S. Johnson (2016). Fathers' Role in Alcohol-Exposed Pregnancies: Systematic Review of Human Studies.</a:t>
            </a:r>
            <a:r>
              <a:rPr lang="en-US" i="1" dirty="0">
                <a:effectLst/>
              </a:rPr>
              <a:t> American Journal of Preventive Medicine, 51</a:t>
            </a:r>
            <a:r>
              <a:rPr lang="en-US" dirty="0">
                <a:effectLst/>
              </a:rPr>
              <a:t>(2), 240-248.</a:t>
            </a:r>
          </a:p>
          <a:p>
            <a:r>
              <a:rPr lang="en-US" dirty="0">
                <a:effectLst/>
              </a:rPr>
              <a:t>van der </a:t>
            </a:r>
            <a:r>
              <a:rPr lang="en-US" dirty="0" err="1">
                <a:effectLst/>
              </a:rPr>
              <a:t>Wulp</a:t>
            </a:r>
            <a:r>
              <a:rPr lang="en-US" dirty="0">
                <a:effectLst/>
              </a:rPr>
              <a:t>, N.Y., C. </a:t>
            </a:r>
            <a:r>
              <a:rPr lang="en-US" dirty="0" err="1">
                <a:effectLst/>
              </a:rPr>
              <a:t>Hoving</a:t>
            </a:r>
            <a:r>
              <a:rPr lang="en-US" dirty="0">
                <a:effectLst/>
              </a:rPr>
              <a:t>, and H. de Vries. (2013). A qualitative investigation of alcohol use advice during pregnancy: experiences of Dutch midwives, pregnant women and their partners. </a:t>
            </a:r>
            <a:r>
              <a:rPr lang="en-US" i="1" dirty="0">
                <a:effectLst/>
              </a:rPr>
              <a:t>Midwifery, 29</a:t>
            </a:r>
            <a:r>
              <a:rPr lang="en-US" dirty="0">
                <a:effectLst/>
              </a:rPr>
              <a:t>(11), e89-e98.</a:t>
            </a:r>
          </a:p>
          <a:p>
            <a:r>
              <a:rPr lang="en-US" dirty="0" err="1">
                <a:effectLst/>
              </a:rPr>
              <a:t>Wulp</a:t>
            </a:r>
            <a:r>
              <a:rPr lang="en-US" dirty="0">
                <a:effectLst/>
              </a:rPr>
              <a:t>, N.Y., C. </a:t>
            </a:r>
            <a:r>
              <a:rPr lang="en-US" dirty="0" err="1">
                <a:effectLst/>
              </a:rPr>
              <a:t>Hoving</a:t>
            </a:r>
            <a:r>
              <a:rPr lang="en-US" dirty="0">
                <a:effectLst/>
              </a:rPr>
              <a:t>, and H. Vries. (2016). Correlates of partner support to abstain from prenatal alcohol use: a cross-sectional survey among Dutch partners of pregnant women.</a:t>
            </a:r>
            <a:r>
              <a:rPr lang="en-US" i="1" dirty="0">
                <a:effectLst/>
              </a:rPr>
              <a:t> Health &amp; Social Care in the Community, 24</a:t>
            </a:r>
            <a:r>
              <a:rPr lang="en-US" dirty="0">
                <a:effectLst/>
              </a:rPr>
              <a:t>(5), 614-622.</a:t>
            </a:r>
          </a:p>
        </p:txBody>
      </p:sp>
      <p:sp>
        <p:nvSpPr>
          <p:cNvPr id="4" name="Slide Number Placeholder 3"/>
          <p:cNvSpPr>
            <a:spLocks noGrp="1"/>
          </p:cNvSpPr>
          <p:nvPr>
            <p:ph type="sldNum" sz="quarter" idx="5"/>
          </p:nvPr>
        </p:nvSpPr>
        <p:spPr/>
        <p:txBody>
          <a:bodyPr/>
          <a:lstStyle/>
          <a:p>
            <a:fld id="{672B52D5-0F10-409C-88A1-07E8733E16BA}" type="slidenum">
              <a:rPr lang="en-US" smtClean="0"/>
              <a:t>128</a:t>
            </a:fld>
            <a:endParaRPr lang="en-US"/>
          </a:p>
        </p:txBody>
      </p:sp>
    </p:spTree>
    <p:extLst>
      <p:ext uri="{BB962C8B-B14F-4D97-AF65-F5344CB8AC3E}">
        <p14:creationId xmlns:p14="http://schemas.microsoft.com/office/powerpoint/2010/main" val="145983577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129</a:t>
            </a:fld>
            <a:endParaRPr lang="en-US"/>
          </a:p>
        </p:txBody>
      </p:sp>
    </p:spTree>
    <p:extLst>
      <p:ext uri="{BB962C8B-B14F-4D97-AF65-F5344CB8AC3E}">
        <p14:creationId xmlns:p14="http://schemas.microsoft.com/office/powerpoint/2010/main" val="156843896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130</a:t>
            </a:fld>
            <a:endParaRPr lang="en-US"/>
          </a:p>
        </p:txBody>
      </p:sp>
    </p:spTree>
    <p:extLst>
      <p:ext uri="{BB962C8B-B14F-4D97-AF65-F5344CB8AC3E}">
        <p14:creationId xmlns:p14="http://schemas.microsoft.com/office/powerpoint/2010/main" val="35391459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131</a:t>
            </a:fld>
            <a:endParaRPr lang="en-US"/>
          </a:p>
        </p:txBody>
      </p:sp>
    </p:spTree>
    <p:extLst>
      <p:ext uri="{BB962C8B-B14F-4D97-AF65-F5344CB8AC3E}">
        <p14:creationId xmlns:p14="http://schemas.microsoft.com/office/powerpoint/2010/main" val="196226141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672B52D5-0F10-409C-88A1-07E8733E16BA}" type="slidenum">
              <a:rPr lang="en-US" smtClean="0"/>
              <a:t>132</a:t>
            </a:fld>
            <a:endParaRPr lang="en-US"/>
          </a:p>
        </p:txBody>
      </p:sp>
    </p:spTree>
    <p:extLst>
      <p:ext uri="{BB962C8B-B14F-4D97-AF65-F5344CB8AC3E}">
        <p14:creationId xmlns:p14="http://schemas.microsoft.com/office/powerpoint/2010/main" val="235413487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2B52D5-0F10-409C-88A1-07E8733E16BA}" type="slidenum">
              <a:rPr lang="en-US" smtClean="0"/>
              <a:t>133</a:t>
            </a:fld>
            <a:endParaRPr lang="en-US"/>
          </a:p>
        </p:txBody>
      </p:sp>
    </p:spTree>
    <p:extLst>
      <p:ext uri="{BB962C8B-B14F-4D97-AF65-F5344CB8AC3E}">
        <p14:creationId xmlns:p14="http://schemas.microsoft.com/office/powerpoint/2010/main" val="63040407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to fill in their own contact information</a:t>
            </a:r>
          </a:p>
        </p:txBody>
      </p:sp>
      <p:sp>
        <p:nvSpPr>
          <p:cNvPr id="4" name="Slide Number Placeholder 3"/>
          <p:cNvSpPr>
            <a:spLocks noGrp="1"/>
          </p:cNvSpPr>
          <p:nvPr>
            <p:ph type="sldNum" sz="quarter" idx="5"/>
          </p:nvPr>
        </p:nvSpPr>
        <p:spPr/>
        <p:txBody>
          <a:bodyPr/>
          <a:lstStyle/>
          <a:p>
            <a:fld id="{672B52D5-0F10-409C-88A1-07E8733E16BA}" type="slidenum">
              <a:rPr lang="en-US" smtClean="0"/>
              <a:t>134</a:t>
            </a:fld>
            <a:endParaRPr lang="en-US"/>
          </a:p>
        </p:txBody>
      </p:sp>
    </p:spTree>
    <p:extLst>
      <p:ext uri="{BB962C8B-B14F-4D97-AF65-F5344CB8AC3E}">
        <p14:creationId xmlns:p14="http://schemas.microsoft.com/office/powerpoint/2010/main" val="221030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13</a:t>
            </a:fld>
            <a:endParaRPr lang="en-US"/>
          </a:p>
        </p:txBody>
      </p:sp>
    </p:spTree>
    <p:extLst>
      <p:ext uri="{BB962C8B-B14F-4D97-AF65-F5344CB8AC3E}">
        <p14:creationId xmlns:p14="http://schemas.microsoft.com/office/powerpoint/2010/main" val="3080479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FASD is one of the most common neurodevelopmental disabilities in North America. FASD impacts more people in Canada than Autism Spectrum Disorder, Cerebral Palsy, and Down Syndrome combined.</a:t>
            </a:r>
          </a:p>
          <a:p>
            <a:r>
              <a:rPr lang="en-US" dirty="0"/>
              <a:t>FASD directly impacts at least 4% of people and families in Canada and occurs in all segments of society. This translates to 1.5 million people in Canada, or 1 in 25 people. This means it is possible that one student in every classroom may have FASD. The true rate of prevalence is difficult to know and is thought to be even higher because diagnosis is challenging.</a:t>
            </a:r>
          </a:p>
          <a:p>
            <a:r>
              <a:rPr lang="en-US" dirty="0"/>
              <a:t>FASD is a lifelong disability but individuals with FASD can achieve positive outcomes if their needs and challenges are addressed early in life and they have access to supports that carry into adulthood.</a:t>
            </a:r>
          </a:p>
          <a:p>
            <a:r>
              <a:rPr lang="en-CA" b="1" dirty="0">
                <a:effectLst/>
              </a:rPr>
              <a:t>Sources</a:t>
            </a:r>
            <a:endParaRPr lang="en-CA" dirty="0">
              <a:effectLst/>
            </a:endParaRPr>
          </a:p>
          <a:p>
            <a:pPr>
              <a:buFont typeface="Arial" panose="020B0604020202020204" pitchFamily="34" charset="0"/>
              <a:buChar char="•"/>
            </a:pPr>
            <a:r>
              <a:rPr lang="en-CA" dirty="0" err="1">
                <a:effectLst/>
              </a:rPr>
              <a:t>CanFASD</a:t>
            </a:r>
            <a:r>
              <a:rPr lang="en-CA" dirty="0">
                <a:effectLst/>
              </a:rPr>
              <a:t>. </a:t>
            </a:r>
            <a:r>
              <a:rPr lang="en-CA" i="1" dirty="0">
                <a:effectLst/>
              </a:rPr>
              <a:t>FASD Facts</a:t>
            </a:r>
            <a:r>
              <a:rPr lang="en-CA" dirty="0">
                <a:effectLst/>
              </a:rPr>
              <a:t>. Available from: </a:t>
            </a:r>
            <a:r>
              <a:rPr lang="en-CA" dirty="0">
                <a:effectLst/>
                <a:hlinkClick r:id="rId3"/>
              </a:rPr>
              <a:t>https://canfasd.ca/fasd-facts/</a:t>
            </a:r>
            <a:r>
              <a:rPr lang="en-CA" dirty="0">
                <a:effectLst/>
              </a:rPr>
              <a:t>.</a:t>
            </a:r>
          </a:p>
          <a:p>
            <a:pPr>
              <a:buFont typeface="Arial" panose="020B0604020202020204" pitchFamily="34" charset="0"/>
              <a:buChar char="•"/>
            </a:pPr>
            <a:r>
              <a:rPr lang="en-CA" dirty="0">
                <a:effectLst/>
              </a:rPr>
              <a:t>Katherine Flannigan, K.U., Kelly Harding, </a:t>
            </a:r>
            <a:r>
              <a:rPr lang="en-CA" i="1" dirty="0">
                <a:effectLst/>
              </a:rPr>
              <a:t>The Prevalence of Fetal Alcohol Spectrum Disorder.</a:t>
            </a:r>
            <a:r>
              <a:rPr lang="en-CA" dirty="0">
                <a:effectLst/>
              </a:rPr>
              <a:t> 2018.</a:t>
            </a:r>
          </a:p>
          <a:p>
            <a:pPr>
              <a:buFont typeface="Arial" panose="020B0604020202020204" pitchFamily="34" charset="0"/>
              <a:buChar char="•"/>
            </a:pPr>
            <a:r>
              <a:rPr lang="en-CA" dirty="0">
                <a:effectLst/>
              </a:rPr>
              <a:t>McFarlane, H., </a:t>
            </a:r>
            <a:r>
              <a:rPr lang="en-CA" i="1" dirty="0">
                <a:effectLst/>
              </a:rPr>
              <a:t>Fetal Alcohol Spectrum Disorder: A Quick Guide for Schools</a:t>
            </a:r>
            <a:r>
              <a:rPr lang="en-CA" dirty="0">
                <a:effectLst/>
              </a:rPr>
              <a:t>. 2007, Cold Lake, Alberta: Lakeland Centre for Fetal Alcohol Syndrome.</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14</a:t>
            </a:fld>
            <a:endParaRPr lang="en-US"/>
          </a:p>
        </p:txBody>
      </p:sp>
    </p:spTree>
    <p:extLst>
      <p:ext uri="{BB962C8B-B14F-4D97-AF65-F5344CB8AC3E}">
        <p14:creationId xmlns:p14="http://schemas.microsoft.com/office/powerpoint/2010/main" val="662345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15</a:t>
            </a:fld>
            <a:endParaRPr lang="en-US"/>
          </a:p>
        </p:txBody>
      </p:sp>
    </p:spTree>
    <p:extLst>
      <p:ext uri="{BB962C8B-B14F-4D97-AF65-F5344CB8AC3E}">
        <p14:creationId xmlns:p14="http://schemas.microsoft.com/office/powerpoint/2010/main" val="3249631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FASD is one of the most common neurodevelopmental disabilities in North America. FASD impacts more people in Canada than Autism Spectrum Disorder, Cerebral Palsy, and Down Syndrome combined.</a:t>
            </a:r>
          </a:p>
          <a:p>
            <a:r>
              <a:rPr lang="en-US" dirty="0"/>
              <a:t>FASD directly impacts at least 4% of people and families in Canada and occurs in all segments of society. This translates to 1.5 million people in Canada, or 1 in 25 people. This means it is possible that one student in every classroom may have FASD. The true rate of prevalence is difficult to know and is thought to be even higher because diagnosis is challenging.</a:t>
            </a:r>
          </a:p>
          <a:p>
            <a:r>
              <a:rPr lang="en-US" dirty="0"/>
              <a:t>FASD is a lifelong disability but individuals with FASD can achieve positive outcomes if their needs and challenges are addressed early in life and they have access to supports that carry into adulthood.</a:t>
            </a:r>
          </a:p>
          <a:p>
            <a:r>
              <a:rPr lang="en-CA" b="1" dirty="0">
                <a:effectLst/>
              </a:rPr>
              <a:t>Sources</a:t>
            </a:r>
            <a:endParaRPr lang="en-CA" dirty="0">
              <a:effectLst/>
            </a:endParaRPr>
          </a:p>
          <a:p>
            <a:pPr>
              <a:buFont typeface="Arial" panose="020B0604020202020204" pitchFamily="34" charset="0"/>
              <a:buChar char="•"/>
            </a:pPr>
            <a:r>
              <a:rPr lang="en-CA" dirty="0" err="1">
                <a:effectLst/>
              </a:rPr>
              <a:t>CanFASD</a:t>
            </a:r>
            <a:r>
              <a:rPr lang="en-CA" dirty="0">
                <a:effectLst/>
              </a:rPr>
              <a:t>. </a:t>
            </a:r>
            <a:r>
              <a:rPr lang="en-CA" i="1" dirty="0">
                <a:effectLst/>
              </a:rPr>
              <a:t>FASD Facts</a:t>
            </a:r>
            <a:r>
              <a:rPr lang="en-CA" dirty="0">
                <a:effectLst/>
              </a:rPr>
              <a:t>. Available from: </a:t>
            </a:r>
            <a:r>
              <a:rPr lang="en-CA" dirty="0">
                <a:effectLst/>
                <a:hlinkClick r:id="rId3"/>
              </a:rPr>
              <a:t>https://canfasd.ca/fasd-facts/</a:t>
            </a:r>
            <a:r>
              <a:rPr lang="en-CA" dirty="0">
                <a:effectLst/>
              </a:rPr>
              <a:t>.</a:t>
            </a:r>
          </a:p>
          <a:p>
            <a:pPr>
              <a:buFont typeface="Arial" panose="020B0604020202020204" pitchFamily="34" charset="0"/>
              <a:buChar char="•"/>
            </a:pPr>
            <a:r>
              <a:rPr lang="en-CA" dirty="0">
                <a:effectLst/>
              </a:rPr>
              <a:t>Katherine Flannigan, K.U., Kelly Harding, </a:t>
            </a:r>
            <a:r>
              <a:rPr lang="en-CA" i="1" dirty="0">
                <a:effectLst/>
              </a:rPr>
              <a:t>The Prevalence of Fetal Alcohol Spectrum Disorder.</a:t>
            </a:r>
            <a:r>
              <a:rPr lang="en-CA" dirty="0">
                <a:effectLst/>
              </a:rPr>
              <a:t> 2018.</a:t>
            </a:r>
          </a:p>
          <a:p>
            <a:pPr>
              <a:buFont typeface="Arial" panose="020B0604020202020204" pitchFamily="34" charset="0"/>
              <a:buChar char="•"/>
            </a:pPr>
            <a:r>
              <a:rPr lang="en-CA" dirty="0">
                <a:effectLst/>
              </a:rPr>
              <a:t>McFarlane, H., </a:t>
            </a:r>
            <a:r>
              <a:rPr lang="en-CA" i="1" dirty="0">
                <a:effectLst/>
              </a:rPr>
              <a:t>Fetal Alcohol Spectrum Disorder: A Quick Guide for Schools</a:t>
            </a:r>
            <a:r>
              <a:rPr lang="en-CA" dirty="0">
                <a:effectLst/>
              </a:rPr>
              <a:t>. 2007, Cold Lake, Alberta: Lakeland Centre for Fetal Alcohol Syndrome.</a:t>
            </a:r>
          </a:p>
          <a:p>
            <a:endParaRPr lang="en-CA" b="0" baseline="0" dirty="0">
              <a:solidFill>
                <a:srgbClr val="FF0000"/>
              </a:solidFill>
            </a:endParaRPr>
          </a:p>
          <a:p>
            <a:endParaRPr lang="en-CA" b="0" baseline="0" dirty="0">
              <a:solidFill>
                <a:srgbClr val="FF0000"/>
              </a:solidFill>
            </a:endParaRPr>
          </a:p>
          <a:p>
            <a:r>
              <a:rPr lang="en-CA" b="0" baseline="0" dirty="0"/>
              <a:t>The Burden and Economic Impact of FASD In Canada</a:t>
            </a:r>
          </a:p>
          <a:p>
            <a:pPr defTabSz="485459">
              <a:defRPr/>
            </a:pPr>
            <a:r>
              <a:rPr lang="en-CA" b="0" baseline="0" dirty="0"/>
              <a:t>Svetlana Popova, February 2015, CAMH, Public Health Agency of Canada</a:t>
            </a:r>
          </a:p>
          <a:p>
            <a:r>
              <a:rPr lang="en-CA" b="0" dirty="0"/>
              <a:t>http://</a:t>
            </a:r>
            <a:r>
              <a:rPr lang="en-CA" b="0" dirty="0" err="1"/>
              <a:t>www.camh.ca</a:t>
            </a:r>
            <a:r>
              <a:rPr lang="en-CA" b="0" dirty="0"/>
              <a:t>/</a:t>
            </a:r>
            <a:r>
              <a:rPr lang="en-CA" b="0" dirty="0" err="1"/>
              <a:t>en</a:t>
            </a:r>
            <a:r>
              <a:rPr lang="en-CA" b="0" dirty="0"/>
              <a:t>/research/</a:t>
            </a:r>
            <a:r>
              <a:rPr lang="en-CA" b="0" dirty="0" err="1"/>
              <a:t>news_and_publications</a:t>
            </a:r>
            <a:r>
              <a:rPr lang="en-CA" b="0" dirty="0"/>
              <a:t>/</a:t>
            </a:r>
            <a:r>
              <a:rPr lang="en-CA" b="0" dirty="0" err="1"/>
              <a:t>reports_and_books</a:t>
            </a:r>
            <a:r>
              <a:rPr lang="en-CA" b="0" dirty="0"/>
              <a:t>/Documents/Burden%20and%20Eco%20Costs%20FASD%20Feb%202015.pdf</a:t>
            </a:r>
          </a:p>
          <a:p>
            <a:r>
              <a:rPr lang="en-CA" b="0" dirty="0"/>
              <a:t>The cost associated with FASD in Canada in 2013 (based on the cost drivers included in this study) totalled approximately $1.8 billion (from about $1.3 billion as the lower estimate to $2.3 billion as the upper estimate). The highest contributor to the overall FASD-attributable cost was the cost of productivity losses due to disability and premature mortality, which accounted for 42% (between $532 million and $1.2 billion) of the overall cost. The second highest contributor was the cost of corrections, accounting for 30% ($378.3 million). The third highest contributor was the cost of health care at 10% (between $128.5 and $226.3 million). Information has since been updated from the Common Messages –Guidelines for Talking and Writing about Fetal Alcohol Spectrum Disorder 2025 (CANFASD).</a:t>
            </a:r>
          </a:p>
          <a:p>
            <a:r>
              <a:rPr lang="en-CA" b="0" dirty="0"/>
              <a:t>- www.canfasd.ca</a:t>
            </a:r>
          </a:p>
          <a:p>
            <a:endParaRPr lang="en-CA" b="0" dirty="0"/>
          </a:p>
          <a:p>
            <a:r>
              <a:rPr lang="en-CA" b="0" dirty="0"/>
              <a:t>- </a:t>
            </a:r>
            <a:r>
              <a:rPr lang="en-CA" b="0" dirty="0" err="1"/>
              <a:t>www.canfasd.ca</a:t>
            </a:r>
            <a:endParaRPr lang="en-CA" b="0" dirty="0"/>
          </a:p>
        </p:txBody>
      </p:sp>
      <p:sp>
        <p:nvSpPr>
          <p:cNvPr id="4" name="Slide Number Placeholder 3"/>
          <p:cNvSpPr>
            <a:spLocks noGrp="1"/>
          </p:cNvSpPr>
          <p:nvPr>
            <p:ph type="sldNum" sz="quarter" idx="5"/>
          </p:nvPr>
        </p:nvSpPr>
        <p:spPr/>
        <p:txBody>
          <a:bodyPr/>
          <a:lstStyle/>
          <a:p>
            <a:fld id="{672B52D5-0F10-409C-88A1-07E8733E16BA}" type="slidenum">
              <a:rPr lang="en-US" smtClean="0"/>
              <a:t>16</a:t>
            </a:fld>
            <a:endParaRPr lang="en-US"/>
          </a:p>
        </p:txBody>
      </p:sp>
    </p:spTree>
    <p:extLst>
      <p:ext uri="{BB962C8B-B14F-4D97-AF65-F5344CB8AC3E}">
        <p14:creationId xmlns:p14="http://schemas.microsoft.com/office/powerpoint/2010/main" val="1255438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page 26 of the </a:t>
            </a:r>
            <a:r>
              <a:rPr lang="en-US" altLang="en-US" sz="1800" dirty="0"/>
              <a:t>offspring (</a:t>
            </a:r>
            <a:r>
              <a:rPr lang="en-US" altLang="en-US" sz="1800" dirty="0" err="1"/>
              <a:t>Alati</a:t>
            </a:r>
            <a:r>
              <a:rPr lang="en-US" altLang="en-US" sz="1800" dirty="0"/>
              <a:t> et al., 2006. In utero alcohol exposure and prediction of alcohol disorders in early adulthood: A birth cohort study. Arch Gen Psychiatry, 2006, 63(9), 1009-16.</a:t>
            </a:r>
            <a:r>
              <a:rPr lang="en-US" dirty="0"/>
              <a:t>for more information on the above bullets</a:t>
            </a:r>
          </a:p>
        </p:txBody>
      </p:sp>
      <p:sp>
        <p:nvSpPr>
          <p:cNvPr id="4" name="Slide Number Placeholder 3"/>
          <p:cNvSpPr>
            <a:spLocks noGrp="1"/>
          </p:cNvSpPr>
          <p:nvPr>
            <p:ph type="sldNum" sz="quarter" idx="5"/>
          </p:nvPr>
        </p:nvSpPr>
        <p:spPr/>
        <p:txBody>
          <a:bodyPr/>
          <a:lstStyle/>
          <a:p>
            <a:fld id="{672B52D5-0F10-409C-88A1-07E8733E16BA}" type="slidenum">
              <a:rPr lang="en-US" smtClean="0"/>
              <a:t>17</a:t>
            </a:fld>
            <a:endParaRPr lang="en-US"/>
          </a:p>
        </p:txBody>
      </p:sp>
    </p:spTree>
    <p:extLst>
      <p:ext uri="{BB962C8B-B14F-4D97-AF65-F5344CB8AC3E}">
        <p14:creationId xmlns:p14="http://schemas.microsoft.com/office/powerpoint/2010/main" val="1461901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b="0" dirty="0">
                <a:solidFill>
                  <a:srgbClr val="205378"/>
                </a:solidFill>
                <a:latin typeface="Arial" panose="020B0604020202020204" pitchFamily="34" charset="0"/>
                <a:ea typeface="Open Sans" panose="020B0606030504020204" pitchFamily="34" charset="0"/>
                <a:cs typeface="Arial" panose="020B0604020202020204" pitchFamily="34" charset="0"/>
              </a:rPr>
              <a:t>What does alcohol do to a developing baby?</a:t>
            </a:r>
          </a:p>
          <a:p>
            <a:pPr marL="0" marR="0" lvl="0" indent="0" algn="l" defTabSz="1463040" rtl="0" eaLnBrk="1" fontAlgn="auto" latinLnBrk="0" hangingPunct="1">
              <a:lnSpc>
                <a:spcPct val="100000"/>
              </a:lnSpc>
              <a:spcBef>
                <a:spcPts val="0"/>
              </a:spcBef>
              <a:spcAft>
                <a:spcPts val="0"/>
              </a:spcAft>
              <a:buClrTx/>
              <a:buSzTx/>
              <a:buFontTx/>
              <a:buNone/>
              <a:tabLst/>
              <a:defRPr/>
            </a:pPr>
            <a:r>
              <a:rPr lang="en-US" sz="2000" b="0" u="sng"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EVERYTHING</a:t>
            </a:r>
            <a:r>
              <a:rPr lang="en-US" sz="2000" b="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 a pregnant woman eats, drinks, inhales, sniffs or injects passes to the fetus through the placenta via the umbilical cord.</a:t>
            </a:r>
          </a:p>
          <a:p>
            <a:pPr defTabSz="2321446"/>
            <a:r>
              <a:rPr lang="en-US" sz="1800" b="0" dirty="0">
                <a:solidFill>
                  <a:schemeClr val="bg1"/>
                </a:solidFill>
                <a:latin typeface="Calibri" panose="020F0502020204030204" pitchFamily="34" charset="0"/>
                <a:ea typeface="Open Sans" panose="020B0606030504020204" pitchFamily="34" charset="0"/>
                <a:cs typeface="Calibri" panose="020F0502020204030204" pitchFamily="34" charset="0"/>
              </a:rPr>
              <a:t>A baby cannot break down alcohol as quickly as the mother making the alcohol level in the baby much higher and last longer.</a:t>
            </a:r>
          </a:p>
          <a:p>
            <a:pPr defTabSz="2321446"/>
            <a:endParaRPr lang="en-US" sz="1800" b="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1800" b="0" dirty="0">
                <a:solidFill>
                  <a:schemeClr val="bg1"/>
                </a:solidFill>
                <a:latin typeface="Calibri" panose="020F0502020204030204" pitchFamily="34" charset="0"/>
                <a:ea typeface="Open Sans" panose="020B0606030504020204" pitchFamily="34" charset="0"/>
                <a:cs typeface="Calibri" panose="020F0502020204030204" pitchFamily="34" charset="0"/>
              </a:rPr>
              <a:t>Alcohol is a teratogen – a poison that interferes with the normal growth and development of fetal cells.</a:t>
            </a:r>
          </a:p>
          <a:p>
            <a:pPr defTabSz="2321446"/>
            <a:endParaRPr lang="en-US" sz="1800" b="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1800" b="0" dirty="0">
                <a:solidFill>
                  <a:schemeClr val="bg1"/>
                </a:solidFill>
                <a:latin typeface="Calibri" panose="020F0502020204030204" pitchFamily="34" charset="0"/>
                <a:ea typeface="Open Sans" panose="020B0606030504020204" pitchFamily="34" charset="0"/>
                <a:cs typeface="Calibri" panose="020F0502020204030204" pitchFamily="34" charset="0"/>
              </a:rPr>
              <a:t>This effects the normal development of the brain cells, changing their structure and ability to function.</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18</a:t>
            </a:fld>
            <a:endParaRPr lang="en-US"/>
          </a:p>
        </p:txBody>
      </p:sp>
    </p:spTree>
    <p:extLst>
      <p:ext uri="{BB962C8B-B14F-4D97-AF65-F5344CB8AC3E}">
        <p14:creationId xmlns:p14="http://schemas.microsoft.com/office/powerpoint/2010/main" val="4056365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https://youtu.be/5fm3Ptp9ZMA</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19</a:t>
            </a:fld>
            <a:endParaRPr lang="en-US"/>
          </a:p>
        </p:txBody>
      </p:sp>
    </p:spTree>
    <p:extLst>
      <p:ext uri="{BB962C8B-B14F-4D97-AF65-F5344CB8AC3E}">
        <p14:creationId xmlns:p14="http://schemas.microsoft.com/office/powerpoint/2010/main" val="1934882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research published in Prevention of Fetal Alcohol Spectrum Disorder FASD – Who is Responsible? (Institute of Health Economics, 2011), alcohol-related warning messages, alcohol bans, social marketing strategies implemented on a massive scale and similar approaches have little impact on behavior change. How, then, do we carry the message to those who need to hear it? The answer, according to IHE’s findings, lies in interactive approaches.</a:t>
            </a:r>
            <a:endParaRPr lang="en-CA" dirty="0"/>
          </a:p>
          <a:p>
            <a:r>
              <a:rPr lang="en-CA" dirty="0"/>
              <a:t>*Note*: the language throughout will predominately focus on women, but these discussions are inclusive to women, girls, mothers, and individuals with uteruses, their partners and their support networks.</a:t>
            </a:r>
          </a:p>
          <a:p>
            <a:r>
              <a:rPr lang="en-CA" dirty="0"/>
              <a:t>*Note regarding Support Networks*:We also recognize that support networks may have a broader inclusion recognizing that a) women or pregnant people may not have partners but instead rely on a larger support network and b) in Indigenous communities, every person has a role in supporting a pregnancy journey.</a:t>
            </a:r>
          </a:p>
          <a:p>
            <a:endParaRPr lang="en-CA" dirty="0"/>
          </a:p>
          <a:p>
            <a:endParaRPr lang="en-CA" dirty="0"/>
          </a:p>
          <a:p>
            <a:endParaRPr lang="en-CA" sz="2000" dirty="0">
              <a:solidFill>
                <a:srgbClr val="000000"/>
              </a:solidFill>
              <a:latin typeface="Segoe UI" panose="020B0502040204020203" pitchFamily="34" charset="0"/>
            </a:endParaRPr>
          </a:p>
          <a:p>
            <a:r>
              <a:rPr lang="en-US" sz="2000" b="1" dirty="0">
                <a:solidFill>
                  <a:srgbClr val="000000"/>
                </a:solidFill>
                <a:latin typeface="Segoe UI" panose="020B0502040204020203" pitchFamily="34" charset="0"/>
              </a:rPr>
              <a:t>Current Canadian Efforts and Analysis of Gaps revealed the following:</a:t>
            </a:r>
            <a:endParaRPr lang="en-US" sz="2000" dirty="0">
              <a:solidFill>
                <a:srgbClr val="000000"/>
              </a:solidFill>
              <a:latin typeface="Segoe UI" panose="020B0502040204020203" pitchFamily="34" charset="0"/>
            </a:endParaRPr>
          </a:p>
          <a:p>
            <a:endParaRPr lang="en-CA" sz="2000" dirty="0">
              <a:solidFill>
                <a:srgbClr val="000000"/>
              </a:solidFill>
              <a:latin typeface="Segoe UI" panose="020B0502040204020203" pitchFamily="34" charset="0"/>
            </a:endParaRPr>
          </a:p>
          <a:p>
            <a:r>
              <a:rPr lang="en-US" sz="2000" dirty="0">
                <a:solidFill>
                  <a:srgbClr val="000000"/>
                </a:solidFill>
                <a:latin typeface="Segoe UI" panose="020B0502040204020203" pitchFamily="34" charset="0"/>
              </a:rPr>
              <a:t>We based our study on the four-part framework developed to organize and clarify the complex continuum of interventions involved in FASD prevention. Level 1 prevention is focused on broad awareness building and health promotion and includes prevention campaigns, pamphlets, warning signs and labels, and other forms of public education.</a:t>
            </a:r>
          </a:p>
          <a:p>
            <a:endParaRPr lang="en-CA" sz="2000" dirty="0">
              <a:solidFill>
                <a:srgbClr val="000000"/>
              </a:solidFill>
              <a:latin typeface="Segoe UI" panose="020B0502040204020203" pitchFamily="34" charset="0"/>
            </a:endParaRPr>
          </a:p>
          <a:p>
            <a:r>
              <a:rPr lang="en-US" sz="2000" dirty="0">
                <a:solidFill>
                  <a:srgbClr val="000000"/>
                </a:solidFill>
                <a:latin typeface="Segoe UI" panose="020B0502040204020203" pitchFamily="34" charset="0"/>
              </a:rPr>
              <a:t>Such public awareness of FASD is foundational to the other levels of FASD prevention. Studies examining the effect of educational campaigns generally report increased knowledge about the effects of alcohol during pregnancy after the intervention.  However, this awareness does not always translate into changes in attitude or behavior.  Similarly, studies of alcohol warning labels report having moderate  to high support, but these labels have little effect on the beliefs of risks associated with alcohol use  or changes in alcohol use. </a:t>
            </a:r>
          </a:p>
          <a:p>
            <a:r>
              <a:rPr lang="en-US" sz="2000" i="1" dirty="0">
                <a:solidFill>
                  <a:srgbClr val="000000"/>
                </a:solidFill>
                <a:latin typeface="Segoe UI" panose="020B0502040204020203" pitchFamily="34" charset="0"/>
              </a:rPr>
              <a:t>Published online 2016 May 5</a:t>
            </a:r>
            <a:endParaRPr lang="en-US" sz="2000" dirty="0">
              <a:solidFill>
                <a:srgbClr val="000000"/>
              </a:solidFill>
              <a:latin typeface="Segoe UI" panose="020B0502040204020203" pitchFamily="34" charset="0"/>
            </a:endParaRPr>
          </a:p>
          <a:p>
            <a:endParaRPr lang="en-CA" sz="2000" dirty="0">
              <a:solidFill>
                <a:srgbClr val="000000"/>
              </a:solidFill>
              <a:latin typeface="Segoe UI" panose="020B0502040204020203" pitchFamily="34" charset="0"/>
            </a:endParaRPr>
          </a:p>
          <a:p>
            <a:r>
              <a:rPr lang="en-CA" sz="2000" dirty="0">
                <a:solidFill>
                  <a:srgbClr val="000000"/>
                </a:solidFill>
                <a:latin typeface="Segoe UI" panose="020B0502040204020203" pitchFamily="34" charset="0"/>
              </a:rPr>
              <a:t>https://www.ncbi.nlm.nih.gov/pmc/articles/PMC4861006/</a:t>
            </a:r>
          </a:p>
          <a:p>
            <a:endParaRPr lang="en-CA" sz="2000" dirty="0">
              <a:solidFill>
                <a:srgbClr val="000000"/>
              </a:solidFill>
              <a:latin typeface="Segoe UI" panose="020B0502040204020203" pitchFamily="34" charset="0"/>
            </a:endParaRPr>
          </a:p>
          <a:p>
            <a:endParaRPr lang="en-CA" sz="2000" dirty="0">
              <a:solidFill>
                <a:srgbClr val="000000"/>
              </a:solidFill>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2</a:t>
            </a:fld>
            <a:endParaRPr lang="en-US"/>
          </a:p>
        </p:txBody>
      </p:sp>
    </p:spTree>
    <p:extLst>
      <p:ext uri="{BB962C8B-B14F-4D97-AF65-F5344CB8AC3E}">
        <p14:creationId xmlns:p14="http://schemas.microsoft.com/office/powerpoint/2010/main" val="619599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The first two terms are diagnostic labels, while the third is a non-diagnostic category indicating that the assessed individual does not currently meet diagnostic criteria for FASD but requires follow-up and support.</a:t>
            </a:r>
          </a:p>
          <a:p>
            <a:r>
              <a:rPr lang="en-US" sz="2000" dirty="0"/>
              <a:t>Prior to 2015, individuals could be diagnosed with Fetal Alcohol Syndrome (FAS), partial FAS (</a:t>
            </a:r>
            <a:r>
              <a:rPr lang="en-US" sz="2000" dirty="0" err="1"/>
              <a:t>pFAS</a:t>
            </a:r>
            <a:r>
              <a:rPr lang="en-US" sz="2000" dirty="0"/>
              <a:t>), or Alcohol-Related Neurodevelopmental Disorder (ARND). FASD with or without sentinel facial features replaced FAS, </a:t>
            </a:r>
            <a:r>
              <a:rPr lang="en-US" sz="2000" dirty="0" err="1"/>
              <a:t>pFAS</a:t>
            </a:r>
            <a:r>
              <a:rPr lang="en-US" sz="2000" dirty="0"/>
              <a:t>, and ARND, which are no longer used as diagnostic terms.</a:t>
            </a:r>
          </a:p>
          <a:p>
            <a:endParaRPr lang="en-US"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t>Although the Common Messages (Guidelines – CANFASD 2025) prefers that FASD is not referred to as an ‘invisible disease’ and would rather we use messaging such as a disability/FASD with no physical signs and considering </a:t>
            </a:r>
            <a:r>
              <a:rPr lang="en-US" sz="2000"/>
              <a:t>that sentinel </a:t>
            </a:r>
            <a:r>
              <a:rPr lang="en-US" sz="2000" dirty="0"/>
              <a:t>facial features are in fewer than 10% of all FASD cases, since the Canadian FASD Diagnostic Guidelines still uses sentinel features as diagnostic criteria, we have left it in this manual.</a:t>
            </a:r>
          </a:p>
          <a:p>
            <a:endParaRPr lang="en-US"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20</a:t>
            </a:fld>
            <a:endParaRPr lang="en-US"/>
          </a:p>
        </p:txBody>
      </p:sp>
    </p:spTree>
    <p:extLst>
      <p:ext uri="{BB962C8B-B14F-4D97-AF65-F5344CB8AC3E}">
        <p14:creationId xmlns:p14="http://schemas.microsoft.com/office/powerpoint/2010/main" val="727984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dirty="0">
                <a:effectLst/>
              </a:rPr>
              <a:t>Sources</a:t>
            </a:r>
            <a:endParaRPr lang="en-US" sz="900" dirty="0">
              <a:effectLst/>
            </a:endParaRPr>
          </a:p>
          <a:p>
            <a:pPr>
              <a:buFont typeface="Arial" panose="020B0604020202020204" pitchFamily="34" charset="0"/>
              <a:buChar char="•"/>
            </a:pPr>
            <a:r>
              <a:rPr lang="en-US" sz="900" dirty="0">
                <a:effectLst/>
              </a:rPr>
              <a:t>Pei, J., et al., </a:t>
            </a:r>
            <a:r>
              <a:rPr lang="en-US" sz="900" i="1" dirty="0">
                <a:effectLst/>
              </a:rPr>
              <a:t>Best Practices for FASD Service Delivery: Guide and Evaluation Toolkit</a:t>
            </a:r>
            <a:r>
              <a:rPr lang="en-US" sz="900" dirty="0">
                <a:effectLst/>
              </a:rPr>
              <a:t>. 2015, Alberta Clinical and Community-Based Evaluation and Research Team, Alberta.</a:t>
            </a:r>
          </a:p>
        </p:txBody>
      </p:sp>
      <p:sp>
        <p:nvSpPr>
          <p:cNvPr id="4" name="Slide Number Placeholder 3"/>
          <p:cNvSpPr>
            <a:spLocks noGrp="1"/>
          </p:cNvSpPr>
          <p:nvPr>
            <p:ph type="sldNum" sz="quarter" idx="5"/>
          </p:nvPr>
        </p:nvSpPr>
        <p:spPr/>
        <p:txBody>
          <a:bodyPr/>
          <a:lstStyle/>
          <a:p>
            <a:fld id="{672B52D5-0F10-409C-88A1-07E8733E16BA}" type="slidenum">
              <a:rPr lang="en-US" smtClean="0"/>
              <a:t>21</a:t>
            </a:fld>
            <a:endParaRPr lang="en-US"/>
          </a:p>
        </p:txBody>
      </p:sp>
    </p:spTree>
    <p:extLst>
      <p:ext uri="{BB962C8B-B14F-4D97-AF65-F5344CB8AC3E}">
        <p14:creationId xmlns:p14="http://schemas.microsoft.com/office/powerpoint/2010/main" val="1622119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828EA-F4CB-6823-E24C-E37A7102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83499-CD9B-C778-72EE-C888BFD4A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5AC28-394F-6E5E-0C01-B9B2DBE37C2F}"/>
              </a:ext>
            </a:extLst>
          </p:cNvPr>
          <p:cNvSpPr>
            <a:spLocks noGrp="1"/>
          </p:cNvSpPr>
          <p:nvPr>
            <p:ph type="body" idx="1"/>
          </p:nvPr>
        </p:nvSpPr>
        <p:spPr/>
        <p:txBody>
          <a:bodyPr/>
          <a:lstStyle/>
          <a:p>
            <a:r>
              <a:rPr lang="en-US" i="1" dirty="0">
                <a:effectLst/>
              </a:rPr>
              <a:t>Consistency</a:t>
            </a:r>
            <a:endParaRPr lang="en-US" dirty="0">
              <a:effectLst/>
            </a:endParaRPr>
          </a:p>
          <a:p>
            <a:pPr algn="l">
              <a:buFont typeface="Arial" panose="020B0604020202020204" pitchFamily="34" charset="0"/>
              <a:buChar char="•"/>
            </a:pPr>
            <a:r>
              <a:rPr lang="en-US" dirty="0">
                <a:effectLst/>
              </a:rPr>
              <a:t>Common understanding of FASD throughout all staff</a:t>
            </a:r>
          </a:p>
          <a:p>
            <a:pPr algn="l">
              <a:buFont typeface="Arial" panose="020B0604020202020204" pitchFamily="34" charset="0"/>
              <a:buChar char="•"/>
            </a:pPr>
            <a:r>
              <a:rPr lang="en-US" dirty="0">
                <a:effectLst/>
              </a:rPr>
              <a:t>Common message and approach to providing services</a:t>
            </a:r>
          </a:p>
          <a:p>
            <a:pPr algn="l">
              <a:buFont typeface="Arial" panose="020B0604020202020204" pitchFamily="34" charset="0"/>
              <a:buChar char="•"/>
            </a:pPr>
            <a:r>
              <a:rPr lang="en-US" dirty="0">
                <a:effectLst/>
              </a:rPr>
              <a:t>Minimizing staff turnover and building relationships</a:t>
            </a:r>
          </a:p>
          <a:p>
            <a:pPr algn="l">
              <a:buFont typeface="Arial" panose="020B0604020202020204" pitchFamily="34" charset="0"/>
              <a:buChar char="•"/>
            </a:pPr>
            <a:r>
              <a:rPr lang="en-US" dirty="0">
                <a:effectLst/>
              </a:rPr>
              <a:t>Service structure and stability within systems</a:t>
            </a:r>
          </a:p>
          <a:p>
            <a:endParaRPr lang="en-US" dirty="0"/>
          </a:p>
          <a:p>
            <a:r>
              <a:rPr lang="en-US" i="1" dirty="0">
                <a:effectLst/>
              </a:rPr>
              <a:t>Collaboration</a:t>
            </a:r>
            <a:endParaRPr lang="en-US" dirty="0">
              <a:effectLst/>
            </a:endParaRPr>
          </a:p>
          <a:p>
            <a:pPr algn="l">
              <a:buFont typeface="Arial" panose="020B0604020202020204" pitchFamily="34" charset="0"/>
              <a:buChar char="•"/>
            </a:pPr>
            <a:r>
              <a:rPr lang="en-US" dirty="0">
                <a:effectLst/>
              </a:rPr>
              <a:t>Integrated response systems at all organizational levels</a:t>
            </a:r>
          </a:p>
          <a:p>
            <a:pPr algn="l">
              <a:buFont typeface="Arial" panose="020B0604020202020204" pitchFamily="34" charset="0"/>
              <a:buChar char="•"/>
            </a:pPr>
            <a:r>
              <a:rPr lang="en-US" dirty="0">
                <a:effectLst/>
              </a:rPr>
              <a:t>Organizational support for complex case management</a:t>
            </a:r>
          </a:p>
          <a:p>
            <a:pPr algn="l">
              <a:buFont typeface="Arial" panose="020B0604020202020204" pitchFamily="34" charset="0"/>
              <a:buChar char="•"/>
            </a:pPr>
            <a:r>
              <a:rPr lang="en-US" dirty="0">
                <a:effectLst/>
              </a:rPr>
              <a:t>Coordination of referrals</a:t>
            </a:r>
          </a:p>
          <a:p>
            <a:pPr algn="l">
              <a:buFont typeface="Arial" panose="020B0604020202020204" pitchFamily="34" charset="0"/>
              <a:buChar char="•"/>
            </a:pPr>
            <a:r>
              <a:rPr lang="en-US" dirty="0">
                <a:effectLst/>
              </a:rPr>
              <a:t>Intentional planning between types of services and levels of service delivery</a:t>
            </a:r>
          </a:p>
          <a:p>
            <a:endParaRPr lang="en-US" dirty="0"/>
          </a:p>
          <a:p>
            <a:r>
              <a:rPr lang="en-US" i="1" dirty="0">
                <a:effectLst/>
              </a:rPr>
              <a:t>Responsiveness</a:t>
            </a:r>
            <a:endParaRPr lang="en-US" dirty="0">
              <a:effectLst/>
            </a:endParaRPr>
          </a:p>
          <a:p>
            <a:pPr algn="l">
              <a:buFont typeface="Arial" panose="020B0604020202020204" pitchFamily="34" charset="0"/>
              <a:buChar char="•"/>
            </a:pPr>
            <a:r>
              <a:rPr lang="en-US" dirty="0">
                <a:effectLst/>
              </a:rPr>
              <a:t>Balance between dependency and complete independence</a:t>
            </a:r>
          </a:p>
          <a:p>
            <a:pPr algn="l">
              <a:buFont typeface="Arial" panose="020B0604020202020204" pitchFamily="34" charset="0"/>
              <a:buChar char="•"/>
            </a:pPr>
            <a:r>
              <a:rPr lang="en-US" dirty="0">
                <a:effectLst/>
              </a:rPr>
              <a:t>Expectations are unique to individual strengths and needs</a:t>
            </a:r>
          </a:p>
          <a:p>
            <a:pPr algn="l">
              <a:buFont typeface="Arial" panose="020B0604020202020204" pitchFamily="34" charset="0"/>
              <a:buChar char="•"/>
            </a:pPr>
            <a:r>
              <a:rPr lang="en-US" dirty="0">
                <a:effectLst/>
              </a:rPr>
              <a:t>Competency development in a supportive and adaptive environment</a:t>
            </a:r>
          </a:p>
          <a:p>
            <a:endParaRPr lang="en-US" dirty="0"/>
          </a:p>
          <a:p>
            <a:r>
              <a:rPr lang="en-US" i="1" dirty="0">
                <a:effectLst/>
              </a:rPr>
              <a:t>Proactivity</a:t>
            </a:r>
            <a:endParaRPr lang="en-US" dirty="0">
              <a:effectLst/>
            </a:endParaRPr>
          </a:p>
          <a:p>
            <a:pPr algn="l">
              <a:buFont typeface="Arial" panose="020B0604020202020204" pitchFamily="34" charset="0"/>
              <a:buChar char="•"/>
            </a:pPr>
            <a:r>
              <a:rPr lang="en-US" dirty="0">
                <a:effectLst/>
              </a:rPr>
              <a:t>Anticipate rather than respond</a:t>
            </a:r>
          </a:p>
          <a:p>
            <a:pPr algn="l">
              <a:buFont typeface="Arial" panose="020B0604020202020204" pitchFamily="34" charset="0"/>
              <a:buChar char="•"/>
            </a:pPr>
            <a:r>
              <a:rPr lang="en-US" dirty="0">
                <a:effectLst/>
              </a:rPr>
              <a:t>Early intervention to develop positive </a:t>
            </a:r>
            <a:r>
              <a:rPr lang="en-US" dirty="0" err="1">
                <a:effectLst/>
              </a:rPr>
              <a:t>behaviours</a:t>
            </a:r>
            <a:endParaRPr lang="en-US" dirty="0">
              <a:effectLst/>
            </a:endParaRPr>
          </a:p>
          <a:p>
            <a:pPr algn="l">
              <a:buFont typeface="Arial" panose="020B0604020202020204" pitchFamily="34" charset="0"/>
              <a:buChar char="•"/>
            </a:pPr>
            <a:r>
              <a:rPr lang="en-US" dirty="0">
                <a:effectLst/>
              </a:rPr>
              <a:t>Planning for transition periods</a:t>
            </a:r>
          </a:p>
          <a:p>
            <a:endParaRPr lang="en-US" dirty="0"/>
          </a:p>
          <a:p>
            <a:endParaRPr lang="en-US" dirty="0"/>
          </a:p>
          <a:p>
            <a:r>
              <a:rPr lang="en-US" dirty="0"/>
              <a:t>These were adapted from Pei et al. 2015 and Pei et al. 2018:</a:t>
            </a:r>
          </a:p>
        </p:txBody>
      </p:sp>
      <p:sp>
        <p:nvSpPr>
          <p:cNvPr id="4" name="Slide Number Placeholder 3">
            <a:extLst>
              <a:ext uri="{FF2B5EF4-FFF2-40B4-BE49-F238E27FC236}">
                <a16:creationId xmlns:a16="http://schemas.microsoft.com/office/drawing/2014/main" id="{F670A63F-11EE-A512-4D14-4517055FA923}"/>
              </a:ext>
            </a:extLst>
          </p:cNvPr>
          <p:cNvSpPr>
            <a:spLocks noGrp="1"/>
          </p:cNvSpPr>
          <p:nvPr>
            <p:ph type="sldNum" sz="quarter" idx="5"/>
          </p:nvPr>
        </p:nvSpPr>
        <p:spPr/>
        <p:txBody>
          <a:bodyPr/>
          <a:lstStyle/>
          <a:p>
            <a:fld id="{672B52D5-0F10-409C-88A1-07E8733E16BA}" type="slidenum">
              <a:rPr lang="en-US" smtClean="0"/>
              <a:t>22</a:t>
            </a:fld>
            <a:endParaRPr lang="en-US"/>
          </a:p>
        </p:txBody>
      </p:sp>
    </p:spTree>
    <p:extLst>
      <p:ext uri="{BB962C8B-B14F-4D97-AF65-F5344CB8AC3E}">
        <p14:creationId xmlns:p14="http://schemas.microsoft.com/office/powerpoint/2010/main" val="960074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23</a:t>
            </a:fld>
            <a:endParaRPr lang="en-US"/>
          </a:p>
        </p:txBody>
      </p:sp>
    </p:spTree>
    <p:extLst>
      <p:ext uri="{BB962C8B-B14F-4D97-AF65-F5344CB8AC3E}">
        <p14:creationId xmlns:p14="http://schemas.microsoft.com/office/powerpoint/2010/main" val="3945598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https://</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youtu.be</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/ZVm3XgcLTg0</a:t>
            </a:r>
          </a:p>
          <a:p>
            <a:pPr marL="0" marR="0" lvl="0" indent="0" algn="l" defTabSz="2321446" rtl="0" eaLnBrk="1" fontAlgn="auto" latinLnBrk="0" hangingPunct="1">
              <a:lnSpc>
                <a:spcPct val="150000"/>
              </a:lnSpc>
              <a:spcBef>
                <a:spcPts val="0"/>
              </a:spcBef>
              <a:spcAft>
                <a:spcPts val="0"/>
              </a:spcAft>
              <a:buClrTx/>
              <a:buSzTx/>
              <a:buFontTx/>
              <a:buNone/>
              <a:tabLst/>
              <a:defRPr/>
            </a:pPr>
            <a:r>
              <a:rPr lang="en-CA" sz="2000" dirty="0"/>
              <a:t>https://</a:t>
            </a:r>
            <a:r>
              <a:rPr lang="en-CA" sz="2000" dirty="0" err="1"/>
              <a:t>canfasd.ca</a:t>
            </a:r>
            <a:r>
              <a:rPr lang="en-CA" sz="2000" dirty="0"/>
              <a:t>/wp-content/uploads/2016/09/PREVENTION-of-Fetal-Alcohol-Spectrum-Disorder-FASD-A-multi-level-model.pdf</a:t>
            </a:r>
          </a:p>
        </p:txBody>
      </p:sp>
      <p:sp>
        <p:nvSpPr>
          <p:cNvPr id="4" name="Slide Number Placeholder 3"/>
          <p:cNvSpPr>
            <a:spLocks noGrp="1"/>
          </p:cNvSpPr>
          <p:nvPr>
            <p:ph type="sldNum" sz="quarter" idx="5"/>
          </p:nvPr>
        </p:nvSpPr>
        <p:spPr/>
        <p:txBody>
          <a:bodyPr/>
          <a:lstStyle/>
          <a:p>
            <a:fld id="{672B52D5-0F10-409C-88A1-07E8733E16BA}" type="slidenum">
              <a:rPr lang="en-US" smtClean="0"/>
              <a:t>24</a:t>
            </a:fld>
            <a:endParaRPr lang="en-US"/>
          </a:p>
        </p:txBody>
      </p:sp>
    </p:spTree>
    <p:extLst>
      <p:ext uri="{BB962C8B-B14F-4D97-AF65-F5344CB8AC3E}">
        <p14:creationId xmlns:p14="http://schemas.microsoft.com/office/powerpoint/2010/main" val="2963846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25</a:t>
            </a:fld>
            <a:endParaRPr lang="en-US"/>
          </a:p>
        </p:txBody>
      </p:sp>
    </p:spTree>
    <p:extLst>
      <p:ext uri="{BB962C8B-B14F-4D97-AF65-F5344CB8AC3E}">
        <p14:creationId xmlns:p14="http://schemas.microsoft.com/office/powerpoint/2010/main" val="1807574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solidFill>
                  <a:schemeClr val="bg1"/>
                </a:solidFill>
              </a:rPr>
              <a:t>Alcohol use increased during the COVID-19 pandemic out of stress, boredom, loneliness, and as a means to cope with not having a regular routine and with mental health concerns</a:t>
            </a:r>
            <a:endParaRPr lang="en-US" sz="192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26</a:t>
            </a:fld>
            <a:endParaRPr lang="en-US"/>
          </a:p>
        </p:txBody>
      </p:sp>
    </p:spTree>
    <p:extLst>
      <p:ext uri="{BB962C8B-B14F-4D97-AF65-F5344CB8AC3E}">
        <p14:creationId xmlns:p14="http://schemas.microsoft.com/office/powerpoint/2010/main" val="2027672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Government of Canada. (2021). </a:t>
            </a:r>
            <a:r>
              <a:rPr lang="en-US" i="1" dirty="0">
                <a:effectLst/>
              </a:rPr>
              <a:t>Alcohol use among Canadians.</a:t>
            </a:r>
            <a:r>
              <a:rPr lang="en-US" dirty="0">
                <a:effectLst/>
              </a:rPr>
              <a:t> Available from: </a:t>
            </a:r>
            <a:r>
              <a:rPr lang="en-US" u="sng" dirty="0">
                <a:effectLst/>
                <a:hlinkClick r:id="rId3"/>
              </a:rPr>
              <a:t>https://health-infobase.canada.ca/alcohol/ctads/</a:t>
            </a:r>
            <a:endParaRPr lang="en-US" dirty="0">
              <a:effectLst/>
            </a:endParaRPr>
          </a:p>
          <a:p>
            <a:r>
              <a:rPr lang="en-US" dirty="0">
                <a:effectLst/>
              </a:rPr>
              <a:t>Mental Health Commission of Canada. (2021). </a:t>
            </a:r>
            <a:r>
              <a:rPr lang="en-US" i="1" dirty="0">
                <a:effectLst/>
              </a:rPr>
              <a:t>Mental health and substance use during COVID-19: Summary report 2- Spotlight on gender and household size. </a:t>
            </a:r>
            <a:r>
              <a:rPr lang="en-US" dirty="0">
                <a:effectLst/>
              </a:rPr>
              <a:t>Available from: </a:t>
            </a:r>
            <a:r>
              <a:rPr lang="en-US" u="sng" dirty="0">
                <a:effectLst/>
                <a:hlinkClick r:id="rId4"/>
              </a:rPr>
              <a:t>https://www.mentalhealthcommission.ca/sites/default/files/2021-05/mhcc_ccsa_covid_leger_poll_2_eng.pdf</a:t>
            </a:r>
            <a:endParaRPr lang="en-US" dirty="0">
              <a:effectLst/>
            </a:endParaRPr>
          </a:p>
          <a:p>
            <a:r>
              <a:rPr lang="en-US" dirty="0">
                <a:effectLst/>
              </a:rPr>
              <a:t>Statistics Canada. (2019). </a:t>
            </a:r>
            <a:r>
              <a:rPr lang="en-US" i="1" dirty="0">
                <a:effectLst/>
              </a:rPr>
              <a:t>Heavy drinking, 2018. </a:t>
            </a:r>
            <a:r>
              <a:rPr lang="en-US" dirty="0">
                <a:effectLst/>
              </a:rPr>
              <a:t>Ministry of Industry: Ottawa, ON.</a:t>
            </a:r>
          </a:p>
          <a:p>
            <a:r>
              <a:rPr lang="en-US" dirty="0">
                <a:effectLst/>
              </a:rPr>
              <a:t>Statistics Canada. (March 4, 2021). </a:t>
            </a:r>
            <a:r>
              <a:rPr lang="en-US" i="1" dirty="0">
                <a:effectLst/>
              </a:rPr>
              <a:t>Alcohol and cannabis use during the pandemic: Canadian Perspectives Survey, Series 6. </a:t>
            </a:r>
            <a:r>
              <a:rPr lang="en-US" dirty="0">
                <a:effectLst/>
              </a:rPr>
              <a:t>Statistics Canada: Ottawa, ON.</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27</a:t>
            </a:fld>
            <a:endParaRPr lang="en-US"/>
          </a:p>
        </p:txBody>
      </p:sp>
    </p:spTree>
    <p:extLst>
      <p:ext uri="{BB962C8B-B14F-4D97-AF65-F5344CB8AC3E}">
        <p14:creationId xmlns:p14="http://schemas.microsoft.com/office/powerpoint/2010/main" val="11569420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000" dirty="0"/>
              <a:t>https://</a:t>
            </a:r>
            <a:r>
              <a:rPr lang="en-CA" sz="2000" dirty="0" err="1"/>
              <a:t>cihr-irsc.gc.ca</a:t>
            </a:r>
            <a:r>
              <a:rPr lang="en-CA" sz="2000" dirty="0"/>
              <a:t>/e/documents/igh_s17_infographic_gender_sex-en.pdf</a:t>
            </a:r>
          </a:p>
        </p:txBody>
      </p:sp>
      <p:sp>
        <p:nvSpPr>
          <p:cNvPr id="4" name="Slide Number Placeholder 3"/>
          <p:cNvSpPr>
            <a:spLocks noGrp="1"/>
          </p:cNvSpPr>
          <p:nvPr>
            <p:ph type="sldNum" sz="quarter" idx="5"/>
          </p:nvPr>
        </p:nvSpPr>
        <p:spPr/>
        <p:txBody>
          <a:bodyPr/>
          <a:lstStyle/>
          <a:p>
            <a:fld id="{672B52D5-0F10-409C-88A1-07E8733E16BA}" type="slidenum">
              <a:rPr lang="en-US" smtClean="0"/>
              <a:t>28</a:t>
            </a:fld>
            <a:endParaRPr lang="en-US"/>
          </a:p>
        </p:txBody>
      </p:sp>
    </p:spTree>
    <p:extLst>
      <p:ext uri="{BB962C8B-B14F-4D97-AF65-F5344CB8AC3E}">
        <p14:creationId xmlns:p14="http://schemas.microsoft.com/office/powerpoint/2010/main" val="4108719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29</a:t>
            </a:fld>
            <a:endParaRPr lang="en-US"/>
          </a:p>
        </p:txBody>
      </p:sp>
    </p:spTree>
    <p:extLst>
      <p:ext uri="{BB962C8B-B14F-4D97-AF65-F5344CB8AC3E}">
        <p14:creationId xmlns:p14="http://schemas.microsoft.com/office/powerpoint/2010/main" val="1657772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solidFill>
                  <a:srgbClr val="000000"/>
                </a:solidFill>
                <a:latin typeface="Segoe UI" panose="020B0502040204020203" pitchFamily="34" charset="0"/>
              </a:rPr>
              <a:t>Current Canadian Efforts and Analysis of Gaps revealed the following:</a:t>
            </a:r>
            <a:endParaRPr lang="en-US" sz="2000" dirty="0">
              <a:solidFill>
                <a:srgbClr val="000000"/>
              </a:solidFill>
              <a:latin typeface="Segoe UI" panose="020B0502040204020203" pitchFamily="34" charset="0"/>
            </a:endParaRPr>
          </a:p>
          <a:p>
            <a:endParaRPr lang="en-CA" sz="2000" dirty="0">
              <a:solidFill>
                <a:srgbClr val="000000"/>
              </a:solidFill>
              <a:latin typeface="Segoe UI" panose="020B0502040204020203" pitchFamily="34" charset="0"/>
            </a:endParaRPr>
          </a:p>
          <a:p>
            <a:r>
              <a:rPr lang="en-US" sz="2000" dirty="0">
                <a:solidFill>
                  <a:srgbClr val="000000"/>
                </a:solidFill>
                <a:latin typeface="Segoe UI" panose="020B0502040204020203" pitchFamily="34" charset="0"/>
              </a:rPr>
              <a:t>We based our study on the four-part framework developed to organize and clarify the complex continuum of interventions involved in FASD prevention. Level 1 prevention is focused on broad awareness building and health promotion and includes prevention campaigns, pamphlets, warning signs and labels, and other forms of public education.</a:t>
            </a:r>
          </a:p>
          <a:p>
            <a:endParaRPr lang="en-CA" sz="2000" dirty="0">
              <a:solidFill>
                <a:srgbClr val="000000"/>
              </a:solidFill>
              <a:latin typeface="Segoe UI" panose="020B0502040204020203" pitchFamily="34" charset="0"/>
            </a:endParaRPr>
          </a:p>
          <a:p>
            <a:r>
              <a:rPr lang="en-US" sz="2000" dirty="0">
                <a:solidFill>
                  <a:srgbClr val="000000"/>
                </a:solidFill>
                <a:latin typeface="Segoe UI" panose="020B0502040204020203" pitchFamily="34" charset="0"/>
              </a:rPr>
              <a:t>Such public awareness of FASD is foundational to the other levels of FASD prevention. Studies examining the effect of educational campaigns generally report increased knowledge about the effects of alcohol during pregnancy after the intervention.  However, this awareness does not always translate into changes in attitude or </a:t>
            </a:r>
            <a:r>
              <a:rPr lang="en-US" sz="2000" dirty="0" err="1">
                <a:solidFill>
                  <a:srgbClr val="000000"/>
                </a:solidFill>
                <a:latin typeface="Segoe UI" panose="020B0502040204020203" pitchFamily="34" charset="0"/>
              </a:rPr>
              <a:t>behaviour</a:t>
            </a:r>
            <a:r>
              <a:rPr lang="en-US" sz="2000" dirty="0">
                <a:solidFill>
                  <a:srgbClr val="000000"/>
                </a:solidFill>
                <a:latin typeface="Segoe UI" panose="020B0502040204020203" pitchFamily="34" charset="0"/>
              </a:rPr>
              <a:t>.  Similarly, studies of alcohol warning labels report having moderate  to high support, but these labels have little effect on the beliefs of risks associated with alcohol use  or changes in alcohol use. </a:t>
            </a:r>
          </a:p>
          <a:p>
            <a:r>
              <a:rPr lang="en-US" sz="2000" i="1" dirty="0">
                <a:solidFill>
                  <a:srgbClr val="000000"/>
                </a:solidFill>
                <a:latin typeface="Segoe UI" panose="020B0502040204020203" pitchFamily="34" charset="0"/>
              </a:rPr>
              <a:t>Published online 2016 May 5</a:t>
            </a:r>
            <a:endParaRPr lang="en-US" sz="2000" dirty="0">
              <a:solidFill>
                <a:srgbClr val="000000"/>
              </a:solidFill>
              <a:latin typeface="Segoe UI" panose="020B0502040204020203" pitchFamily="34" charset="0"/>
            </a:endParaRPr>
          </a:p>
          <a:p>
            <a:endParaRPr lang="en-CA" sz="2000" dirty="0">
              <a:solidFill>
                <a:srgbClr val="000000"/>
              </a:solidFill>
              <a:latin typeface="Segoe UI" panose="020B0502040204020203" pitchFamily="34" charset="0"/>
            </a:endParaRPr>
          </a:p>
          <a:p>
            <a:r>
              <a:rPr lang="en-CA" sz="2000" dirty="0">
                <a:solidFill>
                  <a:srgbClr val="000000"/>
                </a:solidFill>
                <a:latin typeface="Segoe UI"/>
                <a:cs typeface="Segoe UI"/>
              </a:rPr>
              <a:t>https://www.ncbi.nlm.nih.gov/pmc/articles/PMC4861006/</a:t>
            </a:r>
          </a:p>
          <a:p>
            <a:endParaRPr lang="en-CA"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3</a:t>
            </a:fld>
            <a:endParaRPr lang="en-US"/>
          </a:p>
        </p:txBody>
      </p:sp>
    </p:spTree>
    <p:extLst>
      <p:ext uri="{BB962C8B-B14F-4D97-AF65-F5344CB8AC3E}">
        <p14:creationId xmlns:p14="http://schemas.microsoft.com/office/powerpoint/2010/main" val="33572979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Sources</a:t>
            </a:r>
            <a:endParaRPr lang="en-US" dirty="0"/>
          </a:p>
          <a:p>
            <a:r>
              <a:rPr lang="en-US" dirty="0"/>
              <a:t>Greaves, L., Poole, N., </a:t>
            </a:r>
            <a:r>
              <a:rPr lang="en-US" dirty="0" err="1"/>
              <a:t>Brabete</a:t>
            </a:r>
            <a:r>
              <a:rPr lang="en-US" dirty="0"/>
              <a:t>, A. C., </a:t>
            </a:r>
            <a:r>
              <a:rPr lang="en-US" dirty="0" err="1"/>
              <a:t>Hemsing</a:t>
            </a:r>
            <a:r>
              <a:rPr lang="en-US" dirty="0"/>
              <a:t>, N., Stinson, J. &amp; Wolfson, L. (2020). </a:t>
            </a:r>
            <a:r>
              <a:rPr lang="en-US" i="1" dirty="0"/>
              <a:t>Sex, gender, and alcohol. </a:t>
            </a:r>
            <a:r>
              <a:rPr lang="en-US" dirty="0"/>
              <a:t>Centre of Excellence for Women’s Health: Vancouver, BC.</a:t>
            </a:r>
          </a:p>
          <a:p>
            <a:r>
              <a:rPr lang="en-US" dirty="0"/>
              <a:t>Lyall, V., Wolfson, L. et al. (2021). “The Problem is that we hear a bit of everything… ”: A qualitative systematic review of factors associated with alcohol use, reduction, and abstinence in pregnancy. </a:t>
            </a:r>
            <a:r>
              <a:rPr lang="en-US" i="1" dirty="0"/>
              <a:t>International Journal of Environmental Research and Public Health, 18</a:t>
            </a:r>
            <a:r>
              <a:rPr lang="en-US" dirty="0"/>
              <a:t>(7), 3445</a:t>
            </a:r>
            <a:r>
              <a:rPr lang="en-US" i="1" dirty="0"/>
              <a:t>. </a:t>
            </a:r>
            <a:r>
              <a:rPr lang="en-US" u="sng" dirty="0">
                <a:hlinkClick r:id="rId3"/>
              </a:rPr>
              <a:t>https://doi.org/10.3390/ijerph18073445</a:t>
            </a:r>
            <a:endParaRPr lang="en-US"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30</a:t>
            </a:fld>
            <a:endParaRPr lang="en-US"/>
          </a:p>
        </p:txBody>
      </p:sp>
    </p:spTree>
    <p:extLst>
      <p:ext uri="{BB962C8B-B14F-4D97-AF65-F5344CB8AC3E}">
        <p14:creationId xmlns:p14="http://schemas.microsoft.com/office/powerpoint/2010/main" val="3368929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1628" indent="-531628">
              <a:buAutoNum type="arabicPeriod"/>
            </a:pP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31</a:t>
            </a:fld>
            <a:endParaRPr lang="en-US"/>
          </a:p>
        </p:txBody>
      </p:sp>
    </p:spTree>
    <p:extLst>
      <p:ext uri="{BB962C8B-B14F-4D97-AF65-F5344CB8AC3E}">
        <p14:creationId xmlns:p14="http://schemas.microsoft.com/office/powerpoint/2010/main" val="24244608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32</a:t>
            </a:fld>
            <a:endParaRPr lang="en-US"/>
          </a:p>
        </p:txBody>
      </p:sp>
    </p:spTree>
    <p:extLst>
      <p:ext uri="{BB962C8B-B14F-4D97-AF65-F5344CB8AC3E}">
        <p14:creationId xmlns:p14="http://schemas.microsoft.com/office/powerpoint/2010/main" val="3478896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b="1" i="0" kern="1200" dirty="0">
                <a:solidFill>
                  <a:schemeClr val="tx1"/>
                </a:solidFill>
                <a:effectLst/>
                <a:latin typeface="+mn-lt"/>
                <a:ea typeface="+mn-ea"/>
                <a:cs typeface="+mn-cs"/>
              </a:rPr>
              <a:t>https://</a:t>
            </a:r>
            <a:r>
              <a:rPr lang="en-US" sz="2000" b="1" i="0" kern="1200" dirty="0" err="1">
                <a:solidFill>
                  <a:schemeClr val="tx1"/>
                </a:solidFill>
                <a:effectLst/>
                <a:latin typeface="+mn-lt"/>
                <a:ea typeface="+mn-ea"/>
                <a:cs typeface="+mn-cs"/>
              </a:rPr>
              <a:t>ccsa.ca</a:t>
            </a:r>
            <a:r>
              <a:rPr lang="en-US" sz="2000" b="1" i="0" kern="1200" dirty="0">
                <a:solidFill>
                  <a:schemeClr val="tx1"/>
                </a:solidFill>
                <a:effectLst/>
                <a:latin typeface="+mn-lt"/>
                <a:ea typeface="+mn-ea"/>
                <a:cs typeface="+mn-cs"/>
              </a:rPr>
              <a:t>/sites/default/files/2023-01/CGAH-Drinking-Less-is-Better-en%20%28ID%2050809%29.pdf</a:t>
            </a:r>
          </a:p>
        </p:txBody>
      </p:sp>
      <p:sp>
        <p:nvSpPr>
          <p:cNvPr id="4" name="Slide Number Placeholder 3"/>
          <p:cNvSpPr>
            <a:spLocks noGrp="1"/>
          </p:cNvSpPr>
          <p:nvPr>
            <p:ph type="sldNum" sz="quarter" idx="5"/>
          </p:nvPr>
        </p:nvSpPr>
        <p:spPr/>
        <p:txBody>
          <a:bodyPr/>
          <a:lstStyle/>
          <a:p>
            <a:fld id="{672B52D5-0F10-409C-88A1-07E8733E16BA}" type="slidenum">
              <a:rPr lang="en-US" smtClean="0"/>
              <a:t>33</a:t>
            </a:fld>
            <a:endParaRPr lang="en-US"/>
          </a:p>
        </p:txBody>
      </p:sp>
    </p:spTree>
    <p:extLst>
      <p:ext uri="{BB962C8B-B14F-4D97-AF65-F5344CB8AC3E}">
        <p14:creationId xmlns:p14="http://schemas.microsoft.com/office/powerpoint/2010/main" val="26131492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defRPr/>
            </a:pPr>
            <a:r>
              <a:rPr lang="en-US" sz="2000" dirty="0">
                <a:hlinkClick r:id="rId3"/>
              </a:rPr>
              <a:t>https://ccsa.ca/canadas-guidance-alcohol-and-health-public-summary-drinking-less-better-infographic</a:t>
            </a:r>
            <a:endParaRPr lang="en-US"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34</a:t>
            </a:fld>
            <a:endParaRPr lang="en-US"/>
          </a:p>
        </p:txBody>
      </p:sp>
    </p:spTree>
    <p:extLst>
      <p:ext uri="{BB962C8B-B14F-4D97-AF65-F5344CB8AC3E}">
        <p14:creationId xmlns:p14="http://schemas.microsoft.com/office/powerpoint/2010/main" val="1417555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effectLst/>
                <a:latin typeface="FranklinGothic"/>
              </a:rPr>
              <a:t>Sex and gender: </a:t>
            </a:r>
            <a:r>
              <a:rPr lang="en-CA" sz="2000" dirty="0">
                <a:effectLst/>
                <a:latin typeface="FranklinGothic"/>
              </a:rPr>
              <a:t>Alcohol use and harms are influenced by both sex-based physiological differences, as well as many gender-related factors, including alcohol marketing tactics, and gender roles, attitudes and expectations. Many harms from alcohol use are gender-related, including stigma, sexual assault and intimate partner violence. Men’s use per occasion is more likely to lead to injury, violence, and death. There are more risks to females compared to males when drinking at the high end of the moderate zone of consumption (6+ drinks/week).</a:t>
            </a:r>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2000" dirty="0">
              <a:effectLst/>
              <a:latin typeface="FranklinGothic"/>
            </a:endParaRPr>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effectLst/>
                <a:latin typeface="FranklinGothic"/>
              </a:rPr>
              <a:t>Youth: Alcohol use is a leading behavioural risk factor for death and social problems among youth and young adults, and alcohol is the most common psychoactive substance used by this age group. Even for the same number of drinks consumed per drinking occasion, the risk of adverse outcomes from alcohol consumption is greater for youth than for adults. This may be due to several factors, including greater impulsivity and less emotional maturity among youth, lower body mass on average, less experience doing complex tasks that are made more dangerous by alcohol (e.g., operating a motor vehicle) and faster drinking speeds </a:t>
            </a:r>
            <a:endParaRPr lang="en-CA" sz="2000" dirty="0"/>
          </a:p>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35</a:t>
            </a:fld>
            <a:endParaRPr lang="en-US"/>
          </a:p>
        </p:txBody>
      </p:sp>
    </p:spTree>
    <p:extLst>
      <p:ext uri="{BB962C8B-B14F-4D97-AF65-F5344CB8AC3E}">
        <p14:creationId xmlns:p14="http://schemas.microsoft.com/office/powerpoint/2010/main" val="1651760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1800" dirty="0">
                <a:hlinkClick r:id="rId3"/>
              </a:rPr>
              <a:t>https://ccsa.ca/canadas-guidance-alcohol-and-health-public-summary-drinking-less-better-infographic</a:t>
            </a:r>
            <a:endParaRPr lang="en-US" sz="1800" dirty="0"/>
          </a:p>
          <a:p>
            <a:pPr marL="0" marR="0" lvl="0" indent="0" algn="l" defTabSz="1463040" rtl="0" eaLnBrk="1" fontAlgn="auto" latinLnBrk="0" hangingPunct="1">
              <a:lnSpc>
                <a:spcPct val="100000"/>
              </a:lnSpc>
              <a:spcBef>
                <a:spcPts val="0"/>
              </a:spcBef>
              <a:spcAft>
                <a:spcPts val="0"/>
              </a:spcAft>
              <a:buClrTx/>
              <a:buSzTx/>
              <a:buFontTx/>
              <a:buNone/>
              <a:tabLst/>
              <a:defRPr/>
            </a:pPr>
            <a:endParaRPr lang="en-US" sz="1800" dirty="0"/>
          </a:p>
        </p:txBody>
      </p:sp>
      <p:sp>
        <p:nvSpPr>
          <p:cNvPr id="4" name="Slide Number Placeholder 3"/>
          <p:cNvSpPr>
            <a:spLocks noGrp="1"/>
          </p:cNvSpPr>
          <p:nvPr>
            <p:ph type="sldNum" sz="quarter" idx="5"/>
          </p:nvPr>
        </p:nvSpPr>
        <p:spPr/>
        <p:txBody>
          <a:bodyPr/>
          <a:lstStyle/>
          <a:p>
            <a:fld id="{672B52D5-0F10-409C-88A1-07E8733E16BA}" type="slidenum">
              <a:rPr lang="en-US" smtClean="0"/>
              <a:t>36</a:t>
            </a:fld>
            <a:endParaRPr lang="en-US"/>
          </a:p>
        </p:txBody>
      </p:sp>
    </p:spTree>
    <p:extLst>
      <p:ext uri="{BB962C8B-B14F-4D97-AF65-F5344CB8AC3E}">
        <p14:creationId xmlns:p14="http://schemas.microsoft.com/office/powerpoint/2010/main" val="14814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39</a:t>
            </a:fld>
            <a:endParaRPr lang="en-US"/>
          </a:p>
        </p:txBody>
      </p:sp>
    </p:spTree>
    <p:extLst>
      <p:ext uri="{BB962C8B-B14F-4D97-AF65-F5344CB8AC3E}">
        <p14:creationId xmlns:p14="http://schemas.microsoft.com/office/powerpoint/2010/main" val="28399112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Guerri, C., A. Bazinet, and E.P. Riley, </a:t>
            </a:r>
            <a:r>
              <a:rPr lang="en-US" i="1" dirty="0" err="1">
                <a:effectLst/>
              </a:rPr>
              <a:t>Foetal</a:t>
            </a:r>
            <a:r>
              <a:rPr lang="en-US" i="1" dirty="0">
                <a:effectLst/>
              </a:rPr>
              <a:t> Alcohol Spectrum Disorders and alterations in brain and </a:t>
            </a:r>
            <a:r>
              <a:rPr lang="en-US" i="1" dirty="0" err="1">
                <a:effectLst/>
              </a:rPr>
              <a:t>behaviour</a:t>
            </a:r>
            <a:r>
              <a:rPr lang="en-US" i="1" dirty="0">
                <a:effectLst/>
              </a:rPr>
              <a:t>.</a:t>
            </a:r>
            <a:r>
              <a:rPr lang="en-US" dirty="0">
                <a:effectLst/>
              </a:rPr>
              <a:t> Alcohol Alcohol, 2009. </a:t>
            </a:r>
            <a:r>
              <a:rPr lang="en-US" b="1" dirty="0">
                <a:effectLst/>
              </a:rPr>
              <a:t>44</a:t>
            </a:r>
            <a:r>
              <a:rPr lang="en-US" dirty="0">
                <a:effectLst/>
              </a:rPr>
              <a:t>(2): p. 108 - 114.</a:t>
            </a:r>
          </a:p>
          <a:p>
            <a:r>
              <a:rPr lang="en-US" dirty="0">
                <a:effectLst/>
              </a:rPr>
              <a:t>Statistics Canada. </a:t>
            </a:r>
            <a:r>
              <a:rPr lang="en-US" i="1" dirty="0">
                <a:effectLst/>
              </a:rPr>
              <a:t>Canadian Community Health Survey – Annual Component 2009-2010</a:t>
            </a:r>
            <a:r>
              <a:rPr lang="en-US" dirty="0">
                <a:effectLst/>
              </a:rPr>
              <a:t>. 2011; Available from: </a:t>
            </a:r>
            <a:r>
              <a:rPr lang="en-US" dirty="0">
                <a:effectLst/>
                <a:hlinkClick r:id="rId3"/>
              </a:rPr>
              <a:t>http://www23.statcan.gc.ca/imdb-bmdi/pub/document/3226_D71_T9_V1-eng.pdf</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40</a:t>
            </a:fld>
            <a:endParaRPr lang="en-US"/>
          </a:p>
        </p:txBody>
      </p:sp>
    </p:spTree>
    <p:extLst>
      <p:ext uri="{BB962C8B-B14F-4D97-AF65-F5344CB8AC3E}">
        <p14:creationId xmlns:p14="http://schemas.microsoft.com/office/powerpoint/2010/main" val="35506737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Astley, S.J., et al., </a:t>
            </a:r>
            <a:r>
              <a:rPr lang="en-US" i="1" dirty="0">
                <a:effectLst/>
              </a:rPr>
              <a:t>Fetal alcohol syndrome (FAS) primary prevention through FAS diagnosis: II. A comprehensive profile of 80 birth mothers of children with FAS.</a:t>
            </a:r>
            <a:r>
              <a:rPr lang="en-US" dirty="0">
                <a:effectLst/>
              </a:rPr>
              <a:t> Alcohol Alcohol, 2000. </a:t>
            </a:r>
            <a:r>
              <a:rPr lang="en-US" b="1" dirty="0">
                <a:effectLst/>
              </a:rPr>
              <a:t>35</a:t>
            </a:r>
            <a:r>
              <a:rPr lang="en-US" dirty="0">
                <a:effectLst/>
              </a:rPr>
              <a:t>(5): p. 509 - 519.</a:t>
            </a:r>
          </a:p>
          <a:p>
            <a:r>
              <a:rPr lang="en-US" dirty="0">
                <a:effectLst/>
              </a:rPr>
              <a:t>Grant, T.M., et al., </a:t>
            </a:r>
            <a:r>
              <a:rPr lang="en-US" i="1" dirty="0">
                <a:effectLst/>
              </a:rPr>
              <a:t>Preventing Alcohol and Drug Exposed Births in Washington State: Intervention Findings from Three Parent-Child Assistance Program Sites.</a:t>
            </a:r>
            <a:r>
              <a:rPr lang="en-US" dirty="0">
                <a:effectLst/>
              </a:rPr>
              <a:t> The American Journal of Drug and Alcohol Abuse, 2005. </a:t>
            </a:r>
            <a:r>
              <a:rPr lang="en-US" b="1" dirty="0">
                <a:effectLst/>
              </a:rPr>
              <a:t>31</a:t>
            </a:r>
            <a:r>
              <a:rPr lang="en-US" dirty="0">
                <a:effectLst/>
              </a:rPr>
              <a:t>(3): p. 471-490.</a:t>
            </a:r>
          </a:p>
          <a:p>
            <a:r>
              <a:rPr lang="en-US" dirty="0">
                <a:effectLst/>
              </a:rPr>
              <a:t>Lyall, V., Wolfson, L. et al. (2021). “The Problem is that we hear a bit of everything… ”: A qualitative systematic review of factors associated with alcohol use, reduction, and abstinence in pregnancy. </a:t>
            </a:r>
            <a:r>
              <a:rPr lang="en-US" i="1" dirty="0">
                <a:effectLst/>
              </a:rPr>
              <a:t>International Journal of Environmental Research and Public Health, 18</a:t>
            </a:r>
            <a:r>
              <a:rPr lang="en-US" dirty="0">
                <a:effectLst/>
              </a:rPr>
              <a:t>(7), 3445</a:t>
            </a:r>
            <a:r>
              <a:rPr lang="en-US" i="1" dirty="0">
                <a:effectLst/>
              </a:rPr>
              <a:t>. </a:t>
            </a:r>
            <a:r>
              <a:rPr lang="en-US" u="sng" dirty="0">
                <a:effectLst/>
                <a:hlinkClick r:id="rId3"/>
              </a:rPr>
              <a:t>https://doi.org/10.3390/ijerph18073445</a:t>
            </a:r>
            <a:endParaRPr lang="en-US" dirty="0">
              <a:effectLst/>
            </a:endParaRPr>
          </a:p>
          <a:p>
            <a:r>
              <a:rPr lang="en-US" dirty="0" err="1">
                <a:effectLst/>
              </a:rPr>
              <a:t>Nathoo</a:t>
            </a:r>
            <a:r>
              <a:rPr lang="en-US" dirty="0">
                <a:effectLst/>
              </a:rPr>
              <a:t>, T., et al., </a:t>
            </a:r>
            <a:r>
              <a:rPr lang="en-US" i="1" dirty="0">
                <a:effectLst/>
              </a:rPr>
              <a:t>Doorways to conversation: Brief intervention on substance use with girls and women</a:t>
            </a:r>
            <a:r>
              <a:rPr lang="en-US" dirty="0">
                <a:effectLst/>
              </a:rPr>
              <a:t>. 2018, Centre of Excellence for Women’s Health: Vancouver, BC.</a:t>
            </a:r>
          </a:p>
          <a:p>
            <a:r>
              <a:rPr lang="en-US" dirty="0">
                <a:effectLst/>
              </a:rPr>
              <a:t>Schmidt, R., et al., </a:t>
            </a:r>
            <a:r>
              <a:rPr lang="en-US" i="1" dirty="0">
                <a:effectLst/>
              </a:rPr>
              <a:t>Mothering and opioids: Addressing stigma and acting collaboratively</a:t>
            </a:r>
            <a:r>
              <a:rPr lang="en-US" dirty="0">
                <a:effectLst/>
              </a:rPr>
              <a:t>. 2019, Centre of Excellence for Women’s Health: Vancouver, BC.</a:t>
            </a:r>
          </a:p>
          <a:p>
            <a:endParaRPr lang="en-US" dirty="0">
              <a:effectLst/>
            </a:endParaRPr>
          </a:p>
          <a:p>
            <a:endParaRPr lang="en-US" dirty="0">
              <a:effectLst/>
            </a:endParaRPr>
          </a:p>
          <a:p>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41</a:t>
            </a:fld>
            <a:endParaRPr lang="en-US"/>
          </a:p>
        </p:txBody>
      </p:sp>
    </p:spTree>
    <p:extLst>
      <p:ext uri="{BB962C8B-B14F-4D97-AF65-F5344CB8AC3E}">
        <p14:creationId xmlns:p14="http://schemas.microsoft.com/office/powerpoint/2010/main" val="1424605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4</a:t>
            </a:fld>
            <a:endParaRPr lang="en-US"/>
          </a:p>
        </p:txBody>
      </p:sp>
    </p:spTree>
    <p:extLst>
      <p:ext uri="{BB962C8B-B14F-4D97-AF65-F5344CB8AC3E}">
        <p14:creationId xmlns:p14="http://schemas.microsoft.com/office/powerpoint/2010/main" val="4096870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42</a:t>
            </a:fld>
            <a:endParaRPr lang="en-US"/>
          </a:p>
        </p:txBody>
      </p:sp>
    </p:spTree>
    <p:extLst>
      <p:ext uri="{BB962C8B-B14F-4D97-AF65-F5344CB8AC3E}">
        <p14:creationId xmlns:p14="http://schemas.microsoft.com/office/powerpoint/2010/main" val="5196349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43</a:t>
            </a:fld>
            <a:endParaRPr lang="en-US"/>
          </a:p>
        </p:txBody>
      </p:sp>
    </p:spTree>
    <p:extLst>
      <p:ext uri="{BB962C8B-B14F-4D97-AF65-F5344CB8AC3E}">
        <p14:creationId xmlns:p14="http://schemas.microsoft.com/office/powerpoint/2010/main" val="18191342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1" dirty="0">
                <a:effectLst/>
              </a:rPr>
              <a:t>Sources</a:t>
            </a:r>
            <a:endParaRPr lang="en-CA" sz="1400" dirty="0">
              <a:effectLst/>
            </a:endParaRPr>
          </a:p>
          <a:p>
            <a:r>
              <a:rPr lang="en-CA" sz="1400" dirty="0">
                <a:effectLst/>
              </a:rPr>
              <a:t>Astley, S.J., et al.. (200). Fetal alcohol syndrome (FAS) primary prevention through FAS diagnosis: II. A comprehensive profile of 80 birth mothers of children with FAS. </a:t>
            </a:r>
            <a:r>
              <a:rPr lang="en-CA" sz="1400" i="1" dirty="0">
                <a:effectLst/>
              </a:rPr>
              <a:t>Alcohol Alcohol,</a:t>
            </a:r>
            <a:r>
              <a:rPr lang="en-CA" sz="1400" dirty="0">
                <a:effectLst/>
              </a:rPr>
              <a:t> </a:t>
            </a:r>
            <a:r>
              <a:rPr lang="en-CA" sz="1400" i="1" dirty="0">
                <a:effectLst/>
              </a:rPr>
              <a:t>35</a:t>
            </a:r>
            <a:r>
              <a:rPr lang="en-CA" sz="1400" dirty="0">
                <a:effectLst/>
              </a:rPr>
              <a:t>(5), 509 - 519.</a:t>
            </a:r>
          </a:p>
          <a:p>
            <a:r>
              <a:rPr lang="en-CA" sz="1400" dirty="0" err="1">
                <a:effectLst/>
              </a:rPr>
              <a:t>Mikkonen</a:t>
            </a:r>
            <a:r>
              <a:rPr lang="en-CA" sz="1400" dirty="0">
                <a:effectLst/>
              </a:rPr>
              <a:t>, J. and D. Raphael. (2010). </a:t>
            </a:r>
            <a:r>
              <a:rPr lang="en-CA" sz="1400" i="1" dirty="0">
                <a:effectLst/>
              </a:rPr>
              <a:t>Social Determinants of Health: the Canadian Facts. </a:t>
            </a:r>
            <a:r>
              <a:rPr lang="en-CA" sz="1400" dirty="0">
                <a:effectLst/>
              </a:rPr>
              <a:t>Available from: </a:t>
            </a:r>
            <a:r>
              <a:rPr lang="en-CA" sz="1400" u="sng" dirty="0">
                <a:effectLst/>
                <a:hlinkClick r:id="rId3"/>
              </a:rPr>
              <a:t>http://thecanadianfacts.org</a:t>
            </a:r>
            <a:r>
              <a:rPr lang="en-CA" sz="1400" dirty="0">
                <a:effectLst/>
              </a:rPr>
              <a:t>.</a:t>
            </a:r>
          </a:p>
          <a:p>
            <a:r>
              <a:rPr lang="en-CA" sz="1400" dirty="0" err="1">
                <a:effectLst/>
              </a:rPr>
              <a:t>Nathoo</a:t>
            </a:r>
            <a:r>
              <a:rPr lang="en-CA" sz="1400" dirty="0">
                <a:effectLst/>
              </a:rPr>
              <a:t>, T., et al., (2018). </a:t>
            </a:r>
            <a:r>
              <a:rPr lang="en-CA" sz="1400" i="1" dirty="0">
                <a:effectLst/>
              </a:rPr>
              <a:t>Doorways to conversation: Brief intervention on substance use with girls and women</a:t>
            </a:r>
            <a:r>
              <a:rPr lang="en-CA" sz="1400" dirty="0">
                <a:effectLst/>
              </a:rPr>
              <a:t>. Centre of Excellence for Women’s Health: Vancouver, BC.</a:t>
            </a:r>
          </a:p>
          <a:p>
            <a:r>
              <a:rPr lang="en-CA" sz="1400" dirty="0">
                <a:effectLst/>
              </a:rPr>
              <a:t>Poole, N., (2008). </a:t>
            </a:r>
            <a:r>
              <a:rPr lang="en-CA" sz="1400" i="1" dirty="0">
                <a:effectLst/>
              </a:rPr>
              <a:t>Fetal Alcohol Spectrum Disorder (FASD) Prevention: Canadian Perspectives</a:t>
            </a:r>
            <a:r>
              <a:rPr lang="en-CA" sz="1400" dirty="0">
                <a:effectLst/>
              </a:rPr>
              <a:t>. PHAC: Ottawa, ON.</a:t>
            </a:r>
          </a:p>
          <a:p>
            <a:r>
              <a:rPr lang="en-CA" sz="1400" dirty="0">
                <a:effectLst/>
              </a:rPr>
              <a:t>Popova, S., et al. (2016). The Economic Burden of Fetal Alcohol Spectrum Disorder in Canada in 2013. </a:t>
            </a:r>
            <a:r>
              <a:rPr lang="en-CA" sz="1400" i="1" dirty="0">
                <a:effectLst/>
              </a:rPr>
              <a:t>Alcohol Alcohol</a:t>
            </a:r>
            <a:r>
              <a:rPr lang="en-CA" sz="1400" dirty="0">
                <a:effectLst/>
              </a:rPr>
              <a:t>, </a:t>
            </a:r>
            <a:r>
              <a:rPr lang="en-CA" sz="1400" i="1" dirty="0">
                <a:effectLst/>
              </a:rPr>
              <a:t>51</a:t>
            </a:r>
            <a:r>
              <a:rPr lang="en-CA" sz="1400" dirty="0">
                <a:effectLst/>
              </a:rPr>
              <a:t>(3), 367 - 375.</a:t>
            </a:r>
          </a:p>
        </p:txBody>
      </p:sp>
      <p:sp>
        <p:nvSpPr>
          <p:cNvPr id="4" name="Slide Number Placeholder 3"/>
          <p:cNvSpPr>
            <a:spLocks noGrp="1"/>
          </p:cNvSpPr>
          <p:nvPr>
            <p:ph type="sldNum" sz="quarter" idx="5"/>
          </p:nvPr>
        </p:nvSpPr>
        <p:spPr/>
        <p:txBody>
          <a:bodyPr/>
          <a:lstStyle/>
          <a:p>
            <a:fld id="{672B52D5-0F10-409C-88A1-07E8733E16BA}" type="slidenum">
              <a:rPr lang="en-US" smtClean="0"/>
              <a:t>44</a:t>
            </a:fld>
            <a:endParaRPr lang="en-US"/>
          </a:p>
        </p:txBody>
      </p:sp>
    </p:spTree>
    <p:extLst>
      <p:ext uri="{BB962C8B-B14F-4D97-AF65-F5344CB8AC3E}">
        <p14:creationId xmlns:p14="http://schemas.microsoft.com/office/powerpoint/2010/main" val="35049729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1. Use non-stigmatizing language</a:t>
            </a:r>
          </a:p>
          <a:p>
            <a:r>
              <a:rPr lang="en-US" sz="1400" dirty="0"/>
              <a:t>Our language can help women feel safe to ask questions and encourage women to seek help if they’re having difficulties stopping or reducing their substance use. Using non-judgmental language and understandings may require us to reframe prevention programming to use terminology and approaches that are more supportive of individuals and their cultural worldviews.</a:t>
            </a:r>
          </a:p>
          <a:p>
            <a:r>
              <a:rPr lang="en-US" sz="1400" b="1" dirty="0"/>
              <a:t>2. Identify existing programs and their strengths</a:t>
            </a:r>
          </a:p>
          <a:p>
            <a:r>
              <a:rPr lang="en-US" sz="1400" dirty="0"/>
              <a:t>Identifying community strengths, what communities need, and how linkages may be made, can help support the collaboration across community resources and improve health. In some communities, the linkage of programs and services, rather than creating a dedicated FASD prevention program, will be key to supporting healthy families.</a:t>
            </a:r>
          </a:p>
          <a:p>
            <a:r>
              <a:rPr lang="en-US" sz="1400" b="1" dirty="0"/>
              <a:t>3. Connect with those who have walked before us</a:t>
            </a:r>
          </a:p>
          <a:p>
            <a:r>
              <a:rPr lang="en-US" sz="1400" dirty="0"/>
              <a:t>Existing FASD prevention programs and knowledge can help us learn from their successes and challenges. </a:t>
            </a:r>
            <a:r>
              <a:rPr lang="en-US" sz="1400" u="sng" dirty="0">
                <a:hlinkClick r:id="rId3"/>
              </a:rPr>
              <a:t>Revitalizing Culture and Healing: Indigenous Approaches to FASD Prevention</a:t>
            </a:r>
            <a:r>
              <a:rPr lang="en-US" sz="1400" dirty="0"/>
              <a:t> includes examples of how traditional teachings and guidance from an Indigenous wholistic perspective are making a difference for women, their families, and their communities. These examples can help us expand and decolonize our thinking around what FASD prevention can look like and move us towards Indigenous wellness models.</a:t>
            </a:r>
          </a:p>
          <a:p>
            <a:endParaRPr lang="en-US" sz="14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https://</a:t>
            </a:r>
            <a:r>
              <a:rPr lang="en-US" sz="1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youtu.be</a:t>
            </a:r>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/X3wiwYlW7jw</a:t>
            </a:r>
          </a:p>
        </p:txBody>
      </p:sp>
      <p:sp>
        <p:nvSpPr>
          <p:cNvPr id="4" name="Slide Number Placeholder 3"/>
          <p:cNvSpPr>
            <a:spLocks noGrp="1"/>
          </p:cNvSpPr>
          <p:nvPr>
            <p:ph type="sldNum" sz="quarter" idx="5"/>
          </p:nvPr>
        </p:nvSpPr>
        <p:spPr/>
        <p:txBody>
          <a:bodyPr/>
          <a:lstStyle/>
          <a:p>
            <a:fld id="{672B52D5-0F10-409C-88A1-07E8733E16BA}" type="slidenum">
              <a:rPr lang="en-US" smtClean="0"/>
              <a:t>45</a:t>
            </a:fld>
            <a:endParaRPr lang="en-US"/>
          </a:p>
        </p:txBody>
      </p:sp>
    </p:spTree>
    <p:extLst>
      <p:ext uri="{BB962C8B-B14F-4D97-AF65-F5344CB8AC3E}">
        <p14:creationId xmlns:p14="http://schemas.microsoft.com/office/powerpoint/2010/main" val="42060999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46</a:t>
            </a:fld>
            <a:endParaRPr lang="en-US"/>
          </a:p>
        </p:txBody>
      </p:sp>
    </p:spTree>
    <p:extLst>
      <p:ext uri="{BB962C8B-B14F-4D97-AF65-F5344CB8AC3E}">
        <p14:creationId xmlns:p14="http://schemas.microsoft.com/office/powerpoint/2010/main" val="21293473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level of prevention is foundational because of its capacity to build general awareness. While this level of prevention can result in alcohol reduction, the campaigns must be stigma reducing, use evidence-informed messaging, and, in some cases, include tailored messaging to population subgroups.</a:t>
            </a: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47</a:t>
            </a:fld>
            <a:endParaRPr lang="en-US"/>
          </a:p>
        </p:txBody>
      </p:sp>
    </p:spTree>
    <p:extLst>
      <p:ext uri="{BB962C8B-B14F-4D97-AF65-F5344CB8AC3E}">
        <p14:creationId xmlns:p14="http://schemas.microsoft.com/office/powerpoint/2010/main" val="5993850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Kendall-Taylor, N. and M. Fond, (2017). Reframing Fetal Alcohol Spectrum Disorder: Studying Culture to Identify Communication Challenges and Opportunities. </a:t>
            </a:r>
            <a:r>
              <a:rPr lang="en-US" i="1" dirty="0">
                <a:effectLst/>
              </a:rPr>
              <a:t>Studies in Media and Communication, 5</a:t>
            </a:r>
            <a:r>
              <a:rPr lang="en-US" dirty="0">
                <a:effectLst/>
              </a:rPr>
              <a:t>(2): p. 105 - 117.</a:t>
            </a:r>
          </a:p>
          <a:p>
            <a:r>
              <a:rPr lang="en-US" dirty="0">
                <a:effectLst/>
              </a:rPr>
              <a:t>Johnston, S. and J.S. Boyle (2013). Northern British Columbia Aboriginal mothers: Raising adolescents with Fetal Alcohol Spectrum Disorder. </a:t>
            </a:r>
            <a:r>
              <a:rPr lang="en-US" i="1" dirty="0">
                <a:effectLst/>
              </a:rPr>
              <a:t>Journal of Transcultural Nursing,</a:t>
            </a:r>
            <a:r>
              <a:rPr lang="en-US" dirty="0">
                <a:effectLst/>
              </a:rPr>
              <a:t> </a:t>
            </a:r>
            <a:r>
              <a:rPr lang="en-US" i="1" dirty="0">
                <a:effectLst/>
              </a:rPr>
              <a:t>24</a:t>
            </a:r>
            <a:r>
              <a:rPr lang="en-US" dirty="0">
                <a:effectLst/>
              </a:rPr>
              <a:t>(1), 60 - 67. </a:t>
            </a:r>
          </a:p>
          <a:p>
            <a:r>
              <a:rPr lang="en-US" dirty="0">
                <a:effectLst/>
              </a:rPr>
              <a:t>Salmon, A., (2011). Aboriginal mothering, FASD prevention and the contestations of neoliberal citizenship. </a:t>
            </a:r>
            <a:r>
              <a:rPr lang="en-US" i="1" dirty="0">
                <a:effectLst/>
              </a:rPr>
              <a:t>Critical Public Health, 21</a:t>
            </a:r>
            <a:r>
              <a:rPr lang="en-US" dirty="0">
                <a:effectLst/>
              </a:rPr>
              <a:t>(2), 165 - 178.</a:t>
            </a:r>
          </a:p>
          <a:p>
            <a:r>
              <a:rPr lang="en-US" dirty="0">
                <a:effectLst/>
              </a:rPr>
              <a:t>Werner, S. and C. Shulman (2015) Does type of disability make a difference in affiliate stigma among family caregivers of individuals with autism, intellectual disability or physical disability? </a:t>
            </a:r>
            <a:r>
              <a:rPr lang="en-US" i="1" dirty="0">
                <a:effectLst/>
              </a:rPr>
              <a:t>Journal of Intellectual Disability Research, 59</a:t>
            </a:r>
            <a:r>
              <a:rPr lang="en-US" dirty="0">
                <a:effectLst/>
              </a:rPr>
              <a:t>(3), 272-283.</a:t>
            </a:r>
          </a:p>
        </p:txBody>
      </p:sp>
      <p:sp>
        <p:nvSpPr>
          <p:cNvPr id="4" name="Slide Number Placeholder 3"/>
          <p:cNvSpPr>
            <a:spLocks noGrp="1"/>
          </p:cNvSpPr>
          <p:nvPr>
            <p:ph type="sldNum" sz="quarter" idx="5"/>
          </p:nvPr>
        </p:nvSpPr>
        <p:spPr/>
        <p:txBody>
          <a:bodyPr/>
          <a:lstStyle/>
          <a:p>
            <a:fld id="{672B52D5-0F10-409C-88A1-07E8733E16BA}" type="slidenum">
              <a:rPr lang="en-US" smtClean="0"/>
              <a:t>48</a:t>
            </a:fld>
            <a:endParaRPr lang="en-US"/>
          </a:p>
        </p:txBody>
      </p:sp>
    </p:spTree>
    <p:extLst>
      <p:ext uri="{BB962C8B-B14F-4D97-AF65-F5344CB8AC3E}">
        <p14:creationId xmlns:p14="http://schemas.microsoft.com/office/powerpoint/2010/main" val="1400566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Pg. 36 in Let’s Talk Manual for more information</a:t>
            </a:r>
          </a:p>
        </p:txBody>
      </p:sp>
      <p:sp>
        <p:nvSpPr>
          <p:cNvPr id="4" name="Slide Number Placeholder 3"/>
          <p:cNvSpPr>
            <a:spLocks noGrp="1"/>
          </p:cNvSpPr>
          <p:nvPr>
            <p:ph type="sldNum" sz="quarter" idx="5"/>
          </p:nvPr>
        </p:nvSpPr>
        <p:spPr/>
        <p:txBody>
          <a:bodyPr/>
          <a:lstStyle/>
          <a:p>
            <a:fld id="{672B52D5-0F10-409C-88A1-07E8733E16BA}" type="slidenum">
              <a:rPr lang="en-US" smtClean="0"/>
              <a:t>49</a:t>
            </a:fld>
            <a:endParaRPr lang="en-US"/>
          </a:p>
        </p:txBody>
      </p:sp>
    </p:spTree>
    <p:extLst>
      <p:ext uri="{BB962C8B-B14F-4D97-AF65-F5344CB8AC3E}">
        <p14:creationId xmlns:p14="http://schemas.microsoft.com/office/powerpoint/2010/main" val="8801703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graphic recording, captured by Tanya </a:t>
            </a:r>
            <a:r>
              <a:rPr lang="en-US" dirty="0" err="1"/>
              <a:t>Gastby</a:t>
            </a:r>
            <a:r>
              <a:rPr lang="en-US" dirty="0"/>
              <a:t> at </a:t>
            </a:r>
            <a:r>
              <a:rPr lang="en-US" dirty="0" err="1"/>
              <a:t>Fuselight</a:t>
            </a:r>
            <a:r>
              <a:rPr lang="en-US" dirty="0"/>
              <a:t> Creative, reflects the second half of a workshop that brought together Indigenous program providers involved in offering community-led and culture-driven FASD prevention programs. The recording captures the importance of culture, language, land, and lineage in furthering FASD prevention and healthy beginnings.</a:t>
            </a:r>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50</a:t>
            </a:fld>
            <a:endParaRPr lang="en-US"/>
          </a:p>
        </p:txBody>
      </p:sp>
    </p:spTree>
    <p:extLst>
      <p:ext uri="{BB962C8B-B14F-4D97-AF65-F5344CB8AC3E}">
        <p14:creationId xmlns:p14="http://schemas.microsoft.com/office/powerpoint/2010/main" val="13186140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000" dirty="0">
                <a:hlinkClick r:id="rId3"/>
              </a:rPr>
              <a:t>https://youtu.be/MkxcuhdgIwY</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51</a:t>
            </a:fld>
            <a:endParaRPr lang="en-US"/>
          </a:p>
        </p:txBody>
      </p:sp>
    </p:spTree>
    <p:extLst>
      <p:ext uri="{BB962C8B-B14F-4D97-AF65-F5344CB8AC3E}">
        <p14:creationId xmlns:p14="http://schemas.microsoft.com/office/powerpoint/2010/main" val="3694123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5</a:t>
            </a:fld>
            <a:endParaRPr lang="en-US"/>
          </a:p>
        </p:txBody>
      </p:sp>
    </p:spTree>
    <p:extLst>
      <p:ext uri="{BB962C8B-B14F-4D97-AF65-F5344CB8AC3E}">
        <p14:creationId xmlns:p14="http://schemas.microsoft.com/office/powerpoint/2010/main" val="36877054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D7FCD-C005-B586-C68A-1FF3FDE2F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890B0-72CC-F3F4-2598-6100D7B4B0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B22EE-8F1C-4FC3-6E4F-98C795FA2B29}"/>
              </a:ext>
            </a:extLst>
          </p:cNvPr>
          <p:cNvSpPr>
            <a:spLocks noGrp="1"/>
          </p:cNvSpPr>
          <p:nvPr>
            <p:ph type="body" idx="1"/>
          </p:nvPr>
        </p:nvSpPr>
        <p:spPr/>
        <p:txBody>
          <a:bodyPr/>
          <a:lstStyle/>
          <a:p>
            <a:endParaRPr lang="en-CA" sz="2000" dirty="0"/>
          </a:p>
        </p:txBody>
      </p:sp>
      <p:sp>
        <p:nvSpPr>
          <p:cNvPr id="4" name="Slide Number Placeholder 3">
            <a:extLst>
              <a:ext uri="{FF2B5EF4-FFF2-40B4-BE49-F238E27FC236}">
                <a16:creationId xmlns:a16="http://schemas.microsoft.com/office/drawing/2014/main" id="{1B154E01-C0F6-A391-9BBE-E38843705271}"/>
              </a:ext>
            </a:extLst>
          </p:cNvPr>
          <p:cNvSpPr>
            <a:spLocks noGrp="1"/>
          </p:cNvSpPr>
          <p:nvPr>
            <p:ph type="sldNum" sz="quarter" idx="5"/>
          </p:nvPr>
        </p:nvSpPr>
        <p:spPr/>
        <p:txBody>
          <a:bodyPr/>
          <a:lstStyle/>
          <a:p>
            <a:fld id="{672B52D5-0F10-409C-88A1-07E8733E16BA}" type="slidenum">
              <a:rPr lang="en-US" smtClean="0"/>
              <a:t>52</a:t>
            </a:fld>
            <a:endParaRPr lang="en-US"/>
          </a:p>
        </p:txBody>
      </p:sp>
    </p:spTree>
    <p:extLst>
      <p:ext uri="{BB962C8B-B14F-4D97-AF65-F5344CB8AC3E}">
        <p14:creationId xmlns:p14="http://schemas.microsoft.com/office/powerpoint/2010/main" val="35200483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The image below summarizes research by Jessica Ball and other researchers at the University of Victoria on what helps to create culturally safe programs, services, and systems. Practicing these principles can increase the likelihood that a person will feel respected, included, and protected in terms of their cultural identity and their own goals and values.</a:t>
            </a:r>
          </a:p>
          <a:p>
            <a:endParaRPr lang="en-CA" sz="900" dirty="0"/>
          </a:p>
          <a:p>
            <a:endParaRPr lang="en-US" sz="1200" dirty="0"/>
          </a:p>
          <a:p>
            <a:r>
              <a:rPr lang="en-US" sz="1200" dirty="0"/>
              <a:t>Five principles to engender cultural safety</a:t>
            </a:r>
          </a:p>
          <a:p>
            <a:r>
              <a:rPr lang="en-US" sz="1200" dirty="0"/>
              <a:t>1. Protocols</a:t>
            </a:r>
          </a:p>
          <a:p>
            <a:r>
              <a:rPr lang="en-US" sz="1200" dirty="0"/>
              <a:t>Find out about cultural forms of engagement and respect these.</a:t>
            </a:r>
          </a:p>
          <a:p>
            <a:r>
              <a:rPr lang="en-US" sz="1200" dirty="0"/>
              <a:t>2. Personal knowledge</a:t>
            </a:r>
          </a:p>
          <a:p>
            <a:r>
              <a:rPr lang="en-US" sz="1200" dirty="0"/>
              <a:t>Become mindful of one's own cultural identity, socio-historical location in relation to service recipients, commitments to certain beliefs and ways of conceptualizing things like health, wellness, and optimal child development. Be prepared to share information about oneself if this will help to create equity and trust.</a:t>
            </a:r>
          </a:p>
          <a:p>
            <a:r>
              <a:rPr lang="en-US" sz="1200" dirty="0"/>
              <a:t>3. Partnerships</a:t>
            </a:r>
          </a:p>
          <a:p>
            <a:r>
              <a:rPr lang="en-US" sz="1200" dirty="0"/>
              <a:t>Promote collaborative practice in which those seeking help are also welcomed into a joint problem-solving approach as carriers of important information and know-how.</a:t>
            </a:r>
          </a:p>
          <a:p>
            <a:r>
              <a:rPr lang="en-US" sz="1200" dirty="0"/>
              <a:t>4. Process</a:t>
            </a:r>
          </a:p>
          <a:p>
            <a:r>
              <a:rPr lang="en-US" sz="1200" dirty="0"/>
              <a:t>Engage in mutual learning, frequent checking in to ensure that proposed action plans 'fit' with service recipient's values, preferences, and lifestyles.</a:t>
            </a:r>
          </a:p>
          <a:p>
            <a:r>
              <a:rPr lang="en-US" sz="1200" dirty="0"/>
              <a:t>5. Positive purpose</a:t>
            </a:r>
          </a:p>
          <a:p>
            <a:r>
              <a:rPr lang="en-US" sz="1200" dirty="0"/>
              <a:t>Ensure that there is a good probability that positive steps to achieve a service recipient's goals (or resolve problems) can be taken and that these are likely to be beneficial. Make it matter.</a:t>
            </a:r>
            <a:endParaRPr lang="en-US" baseline="0" dirty="0"/>
          </a:p>
        </p:txBody>
      </p:sp>
      <p:sp>
        <p:nvSpPr>
          <p:cNvPr id="4" name="Slide Number Placeholder 3"/>
          <p:cNvSpPr>
            <a:spLocks noGrp="1"/>
          </p:cNvSpPr>
          <p:nvPr>
            <p:ph type="sldNum" sz="quarter" idx="5"/>
          </p:nvPr>
        </p:nvSpPr>
        <p:spPr/>
        <p:txBody>
          <a:bodyPr/>
          <a:lstStyle/>
          <a:p>
            <a:fld id="{672B52D5-0F10-409C-88A1-07E8733E16BA}" type="slidenum">
              <a:rPr lang="en-US" smtClean="0"/>
              <a:t>53</a:t>
            </a:fld>
            <a:endParaRPr lang="en-US"/>
          </a:p>
        </p:txBody>
      </p:sp>
    </p:spTree>
    <p:extLst>
      <p:ext uri="{BB962C8B-B14F-4D97-AF65-F5344CB8AC3E}">
        <p14:creationId xmlns:p14="http://schemas.microsoft.com/office/powerpoint/2010/main" val="20126382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2000" dirty="0"/>
              <a:t>What are the protocols, social structures and social nuances of the communities and people in your area? Is there anything that might affect your conversations when working with Indigenous people? (For example, in some cultures, direct questions and eye contact might not be considered acceptable).</a:t>
            </a:r>
          </a:p>
          <a:p>
            <a:endParaRPr lang="en-US" sz="2000" dirty="0"/>
          </a:p>
          <a:p>
            <a:pPr>
              <a:buFont typeface="Arial" panose="020B0604020202020204" pitchFamily="34" charset="0"/>
              <a:buChar char="•"/>
            </a:pPr>
            <a:r>
              <a:rPr lang="en-US" sz="2000" dirty="0"/>
              <a:t>How may your upbringing impact what you believe is ‘culturally safe’?</a:t>
            </a:r>
          </a:p>
          <a:p>
            <a:endParaRPr lang="en-US" sz="2000" dirty="0"/>
          </a:p>
          <a:p>
            <a:pPr>
              <a:buFont typeface="Arial" panose="020B0604020202020204" pitchFamily="34" charset="0"/>
              <a:buChar char="•"/>
            </a:pPr>
            <a:r>
              <a:rPr lang="en-US" sz="2000" dirty="0"/>
              <a:t>What services in your community provide care and support to Indigenous people or provide Indigenous-specific programming?</a:t>
            </a:r>
          </a:p>
          <a:p>
            <a:r>
              <a:rPr lang="en-US" sz="2000" dirty="0"/>
              <a:t>Building relationships are fundamental to working with Indigenous peoples and communities. These should be based on trust, respect, self-determination, and commitment. </a:t>
            </a:r>
          </a:p>
          <a:p>
            <a:endParaRPr lang="en-US" sz="2000" dirty="0"/>
          </a:p>
          <a:p>
            <a:r>
              <a:rPr lang="en-US" sz="2000" dirty="0"/>
              <a:t>In this video from First Nations Health Authority, Gwen Phillips describes the primary role of relationships and trust in creating partnerships that support community-driven, nations-based approaches.</a:t>
            </a:r>
          </a:p>
        </p:txBody>
      </p:sp>
      <p:sp>
        <p:nvSpPr>
          <p:cNvPr id="4" name="Slide Number Placeholder 3"/>
          <p:cNvSpPr>
            <a:spLocks noGrp="1"/>
          </p:cNvSpPr>
          <p:nvPr>
            <p:ph type="sldNum" sz="quarter" idx="5"/>
          </p:nvPr>
        </p:nvSpPr>
        <p:spPr/>
        <p:txBody>
          <a:bodyPr/>
          <a:lstStyle/>
          <a:p>
            <a:fld id="{672B52D5-0F10-409C-88A1-07E8733E16BA}" type="slidenum">
              <a:rPr lang="en-US" smtClean="0"/>
              <a:t>54</a:t>
            </a:fld>
            <a:endParaRPr lang="en-US"/>
          </a:p>
        </p:txBody>
      </p:sp>
    </p:spTree>
    <p:extLst>
      <p:ext uri="{BB962C8B-B14F-4D97-AF65-F5344CB8AC3E}">
        <p14:creationId xmlns:p14="http://schemas.microsoft.com/office/powerpoint/2010/main" val="17054629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Cultural groups in Canada have many differences and similarities. For instance, many cultural groups have those they refer to as elders, who may be the first point of contact in the group.  </a:t>
            </a:r>
          </a:p>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Make sure you have completed your research, you have learned about the cultural expectations as a presenter, and that you have made the appropriate connection to be invited into the group. </a:t>
            </a:r>
          </a:p>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This might be an introduction from another in the group that now trusts you.</a:t>
            </a:r>
            <a:endParaRPr lang="en-CA" dirty="0"/>
          </a:p>
          <a:p>
            <a:endParaRPr lang="en-CA" dirty="0"/>
          </a:p>
          <a:p>
            <a:r>
              <a:rPr lang="en-US" sz="2400" dirty="0"/>
              <a:t>While FASD can affect people from all racial, ethnic and sociological backgrounds, the data from 69 previously published studies of people in 17 countries — including Canada, the United States, South America, Europe, Asia and Australia. — shows prevalence rates are particularly devastating for certain subpopulation groups.</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55</a:t>
            </a:fld>
            <a:endParaRPr lang="en-US"/>
          </a:p>
        </p:txBody>
      </p:sp>
    </p:spTree>
    <p:extLst>
      <p:ext uri="{BB962C8B-B14F-4D97-AF65-F5344CB8AC3E}">
        <p14:creationId xmlns:p14="http://schemas.microsoft.com/office/powerpoint/2010/main" val="22771923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Ideally, Indigenous peoples who take part in the Prevention Conversation training in person will see their involvement as a safe space to share their experiences, receive support for their choices, and to learn about new ways to take care of themselves and connect with resources in the community.</a:t>
            </a:r>
          </a:p>
          <a:p>
            <a:r>
              <a:rPr lang="en-US" sz="1400" dirty="0"/>
              <a:t>In this video, Lisa Lawley talks about creating safe spaces for Indigenous women to talk about alcohol and pregnancy. Lisa is Tahltan Tlingit, English, and Japanese and the mother of six children (three who have been diagnosed with FASD). Lisa gave this presentation at the International FASD Conference in Vancouver, BC in 2013 about her work with women with addiction issues in the Circle of Life program in Terrace, BC. (The program is based on the Parent-Child Assistance Program model).</a:t>
            </a:r>
          </a:p>
          <a:p>
            <a:endParaRPr lang="en-CA" sz="14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1400" dirty="0">
                <a:hlinkClick r:id="rId3"/>
              </a:rPr>
              <a:t>https://youtu.be/R00UAIWMfG8</a:t>
            </a:r>
            <a:endParaRPr lang="en-CA" sz="1400" dirty="0"/>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1400" dirty="0"/>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56</a:t>
            </a:fld>
            <a:endParaRPr lang="en-US"/>
          </a:p>
        </p:txBody>
      </p:sp>
    </p:spTree>
    <p:extLst>
      <p:ext uri="{BB962C8B-B14F-4D97-AF65-F5344CB8AC3E}">
        <p14:creationId xmlns:p14="http://schemas.microsoft.com/office/powerpoint/2010/main" val="12092489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First Nations, Métis, and Inuit are the first inhabitants and traditional custodians of the land that we currently call Canada. All Indigenous peoples in Canada have been affected by the Residential School System, historical and contemporary child welfare practices including the 60s and millennial scoops, and systemic violence against women. These colonial policies, practices, and systemic responses have impacted Indigenous peoples and communities in different ways, including the disruption of families and communities; loss of land, culture, language, and identity; and the perpetuation of shame and loss. The effects are felt across generations through the intergenerational transmission of trauma. The losses have manifested in communities in many ways, including through the need to self-medicate as a means of coping with the historic and persistent trauma, contributing to substance use and addiction, including in pregnancy.</a:t>
            </a:r>
          </a:p>
          <a:p>
            <a:endParaRPr lang="en-US" sz="2000" dirty="0"/>
          </a:p>
          <a:p>
            <a:pPr>
              <a:buFont typeface="Arial" panose="020B0604020202020204" pitchFamily="34" charset="0"/>
              <a:buChar char="•"/>
            </a:pPr>
            <a:endParaRPr lang="en-CA" sz="2000" dirty="0">
              <a:effectLst/>
            </a:endParaRPr>
          </a:p>
          <a:p>
            <a:pPr>
              <a:buFont typeface="Arial" panose="020B0604020202020204" pitchFamily="34" charset="0"/>
              <a:buChar char="•"/>
            </a:pPr>
            <a:endParaRPr lang="en-CA" sz="2000" dirty="0">
              <a:effectLst/>
            </a:endParaRPr>
          </a:p>
          <a:p>
            <a:pPr>
              <a:buFont typeface="Arial" panose="020B0604020202020204" pitchFamily="34" charset="0"/>
              <a:buChar char="•"/>
            </a:pPr>
            <a:r>
              <a:rPr lang="en-CA" sz="2000" dirty="0">
                <a:effectLst/>
              </a:rPr>
              <a:t>Wolfson, L.; Poole, N.; Morton Ninomiya, M.; </a:t>
            </a:r>
            <a:r>
              <a:rPr lang="en-CA" sz="2000" dirty="0" err="1">
                <a:effectLst/>
              </a:rPr>
              <a:t>Rutman</a:t>
            </a:r>
            <a:r>
              <a:rPr lang="en-CA" sz="2000" dirty="0">
                <a:effectLst/>
              </a:rPr>
              <a:t>, D.,; </a:t>
            </a:r>
            <a:r>
              <a:rPr lang="en-CA" sz="2000" dirty="0" err="1">
                <a:effectLst/>
              </a:rPr>
              <a:t>Letendre</a:t>
            </a:r>
            <a:r>
              <a:rPr lang="en-CA" sz="2000" dirty="0">
                <a:effectLst/>
              </a:rPr>
              <a:t>, L.; </a:t>
            </a:r>
            <a:r>
              <a:rPr lang="en-CA" sz="2000" dirty="0" err="1">
                <a:effectLst/>
              </a:rPr>
              <a:t>Winterhoff</a:t>
            </a:r>
            <a:r>
              <a:rPr lang="en-CA" sz="2000" dirty="0">
                <a:effectLst/>
              </a:rPr>
              <a:t>, T…. &amp; Rowan, T. Collaborative action on Fetal Alcohol Spectrum Disorder prevention: Principles for enacting the Truth and Reconciliation Commission Call to Action #33. </a:t>
            </a:r>
            <a:r>
              <a:rPr lang="en-CA" sz="2000" i="1" dirty="0">
                <a:effectLst/>
              </a:rPr>
              <a:t>J. Environ. Res. Public Health </a:t>
            </a:r>
            <a:r>
              <a:rPr lang="en-CA" sz="2000" b="1" dirty="0">
                <a:effectLst/>
              </a:rPr>
              <a:t>2019, </a:t>
            </a:r>
            <a:r>
              <a:rPr lang="en-CA" sz="2000" dirty="0">
                <a:effectLst/>
              </a:rPr>
              <a:t>16, 1589; </a:t>
            </a:r>
            <a:r>
              <a:rPr lang="en-CA" sz="2000" dirty="0" err="1">
                <a:effectLst/>
              </a:rPr>
              <a:t>doi</a:t>
            </a:r>
            <a:r>
              <a:rPr lang="en-CA" sz="2000" dirty="0">
                <a:effectLst/>
              </a:rPr>
              <a:t>: 10.3390/ijerph16091589</a:t>
            </a:r>
          </a:p>
        </p:txBody>
      </p:sp>
      <p:sp>
        <p:nvSpPr>
          <p:cNvPr id="4" name="Slide Number Placeholder 3"/>
          <p:cNvSpPr>
            <a:spLocks noGrp="1"/>
          </p:cNvSpPr>
          <p:nvPr>
            <p:ph type="sldNum" sz="quarter" idx="5"/>
          </p:nvPr>
        </p:nvSpPr>
        <p:spPr/>
        <p:txBody>
          <a:bodyPr/>
          <a:lstStyle/>
          <a:p>
            <a:fld id="{672B52D5-0F10-409C-88A1-07E8733E16BA}" type="slidenum">
              <a:rPr lang="en-US" smtClean="0"/>
              <a:t>57</a:t>
            </a:fld>
            <a:endParaRPr lang="en-US"/>
          </a:p>
        </p:txBody>
      </p:sp>
    </p:spTree>
    <p:extLst>
      <p:ext uri="{BB962C8B-B14F-4D97-AF65-F5344CB8AC3E}">
        <p14:creationId xmlns:p14="http://schemas.microsoft.com/office/powerpoint/2010/main" val="14289587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1" dirty="0">
                <a:effectLst/>
              </a:rPr>
              <a:t>Sources</a:t>
            </a:r>
            <a:endParaRPr lang="en-CA" sz="1400" dirty="0">
              <a:effectLst/>
            </a:endParaRPr>
          </a:p>
          <a:p>
            <a:pPr>
              <a:buFont typeface="Arial" panose="020B0604020202020204" pitchFamily="34" charset="0"/>
              <a:buChar char="•"/>
            </a:pPr>
            <a:r>
              <a:rPr lang="en-CA" sz="1400" dirty="0">
                <a:effectLst/>
              </a:rPr>
              <a:t>Muir, N.; Bohr, Y. Contemporary practice of traditional Aboriginal child rearing: A review. </a:t>
            </a:r>
            <a:r>
              <a:rPr lang="en-CA" sz="1400" i="1" dirty="0">
                <a:effectLst/>
              </a:rPr>
              <a:t>First Peoples Child Fam. Rev. </a:t>
            </a:r>
            <a:r>
              <a:rPr lang="en-CA" sz="1400" b="1" dirty="0">
                <a:effectLst/>
              </a:rPr>
              <a:t>2014</a:t>
            </a:r>
            <a:r>
              <a:rPr lang="en-CA" sz="1400" dirty="0">
                <a:effectLst/>
              </a:rPr>
              <a:t>, </a:t>
            </a:r>
            <a:r>
              <a:rPr lang="en-CA" sz="1400" i="1" dirty="0">
                <a:effectLst/>
              </a:rPr>
              <a:t>9</a:t>
            </a:r>
            <a:r>
              <a:rPr lang="en-CA" sz="1400" dirty="0">
                <a:effectLst/>
              </a:rPr>
              <a:t>, 66–79.</a:t>
            </a:r>
          </a:p>
          <a:p>
            <a:pPr>
              <a:buFont typeface="Arial" panose="020B0604020202020204" pitchFamily="34" charset="0"/>
              <a:buChar char="•"/>
            </a:pPr>
            <a:r>
              <a:rPr lang="en-CA" sz="1400" dirty="0">
                <a:effectLst/>
              </a:rPr>
              <a:t>Pacey, M. </a:t>
            </a:r>
            <a:r>
              <a:rPr lang="en-CA" sz="1400" i="1" dirty="0">
                <a:effectLst/>
              </a:rPr>
              <a:t>Fetal Alcohol Syndrome &amp; Fetal Alcohol Spectrum Disorder among Aboriginal Canadians: Knowledge Gaps</a:t>
            </a:r>
            <a:r>
              <a:rPr lang="en-CA" sz="1400" dirty="0">
                <a:effectLst/>
              </a:rPr>
              <a:t>; National Collaborating Centre for Aboriginal Health: Prince George, BC, Canada, 2010.</a:t>
            </a:r>
          </a:p>
          <a:p>
            <a:pPr>
              <a:buFont typeface="Arial" panose="020B0604020202020204" pitchFamily="34" charset="0"/>
              <a:buChar char="•"/>
            </a:pPr>
            <a:r>
              <a:rPr lang="en-CA" sz="1400" dirty="0">
                <a:effectLst/>
              </a:rPr>
              <a:t>Popova, S.; Lange, S.; Probst, C.; </a:t>
            </a:r>
            <a:r>
              <a:rPr lang="en-CA" sz="1400" dirty="0" err="1">
                <a:effectLst/>
              </a:rPr>
              <a:t>Parunashvili</a:t>
            </a:r>
            <a:r>
              <a:rPr lang="en-CA" sz="1400" dirty="0">
                <a:effectLst/>
              </a:rPr>
              <a:t>, N.; Rehm, J. Prevalence of alcohol consumption during pregnancy and Fetal Alcohol Spectrum Disorders among the general and Aboriginal populations in Canada and the United States. </a:t>
            </a:r>
            <a:r>
              <a:rPr lang="en-CA" sz="1400" i="1" dirty="0">
                <a:effectLst/>
              </a:rPr>
              <a:t>J. Med Genet. </a:t>
            </a:r>
            <a:r>
              <a:rPr lang="en-CA" sz="1400" b="1" dirty="0">
                <a:effectLst/>
              </a:rPr>
              <a:t>2017</a:t>
            </a:r>
            <a:r>
              <a:rPr lang="en-CA" sz="1400" dirty="0">
                <a:effectLst/>
              </a:rPr>
              <a:t>, </a:t>
            </a:r>
            <a:r>
              <a:rPr lang="en-CA" sz="1400" i="1" dirty="0">
                <a:effectLst/>
              </a:rPr>
              <a:t>60</a:t>
            </a:r>
            <a:r>
              <a:rPr lang="en-CA" sz="1400" dirty="0">
                <a:effectLst/>
              </a:rPr>
              <a:t>, 32–48.</a:t>
            </a:r>
          </a:p>
          <a:p>
            <a:pPr>
              <a:buFont typeface="Arial" panose="020B0604020202020204" pitchFamily="34" charset="0"/>
              <a:buChar char="•"/>
            </a:pPr>
            <a:endParaRPr lang="en-CA" sz="1400" dirty="0">
              <a:effectLst/>
            </a:endParaRPr>
          </a:p>
          <a:p>
            <a:pPr>
              <a:buFont typeface="Arial" panose="020B0604020202020204" pitchFamily="34" charset="0"/>
              <a:buChar char="•"/>
            </a:pPr>
            <a:endParaRPr lang="en-CA" sz="1400" dirty="0">
              <a:effectLst/>
            </a:endParaRPr>
          </a:p>
          <a:p>
            <a:pPr marL="285750" indent="-285750">
              <a:buFont typeface="Arial" panose="020B0604020202020204" pitchFamily="34" charset="0"/>
              <a:buChar char="•"/>
            </a:pPr>
            <a:r>
              <a:rPr lang="en-US" sz="1400" dirty="0"/>
              <a:t>Preventing and supporting individuals living with FASD has emerged as a health priority within Indigenous communities over the past few decades. </a:t>
            </a:r>
          </a:p>
          <a:p>
            <a:pPr marL="285750" indent="-285750">
              <a:buFont typeface="Arial" panose="020B0604020202020204" pitchFamily="34" charset="0"/>
              <a:buChar char="•"/>
            </a:pPr>
            <a:r>
              <a:rPr lang="en-US" sz="1400" dirty="0"/>
              <a:t>While several early studies suggested that FASD prevalence was higher in Indigenous communities, these studies were limited by significant methodological concerns. However, it has resulted in misconceptions including the idea that FASD is “an Indigenous issue” even though all communities where women drink alcohol in pregnancy are equally affected by FASD. This has led to the perpetuation of negative stereotypes about Indigenous peoples and inappropriate practices and policies.</a:t>
            </a:r>
          </a:p>
          <a:p>
            <a:endParaRPr lang="en-US" sz="1400" dirty="0"/>
          </a:p>
          <a:p>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58</a:t>
            </a:fld>
            <a:endParaRPr lang="en-US"/>
          </a:p>
        </p:txBody>
      </p:sp>
    </p:spTree>
    <p:extLst>
      <p:ext uri="{BB962C8B-B14F-4D97-AF65-F5344CB8AC3E}">
        <p14:creationId xmlns:p14="http://schemas.microsoft.com/office/powerpoint/2010/main" val="18373417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TRC recognized the intergenerational impact of residential schools on alcohol and other concerns about substance use for many Indigenous peoples. </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59</a:t>
            </a:fld>
            <a:endParaRPr lang="en-US"/>
          </a:p>
        </p:txBody>
      </p:sp>
    </p:spTree>
    <p:extLst>
      <p:ext uri="{BB962C8B-B14F-4D97-AF65-F5344CB8AC3E}">
        <p14:creationId xmlns:p14="http://schemas.microsoft.com/office/powerpoint/2010/main" val="7828660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dirty="0"/>
              <a:t>The TRC recognized the intergenerational impact of residential schools on alcohol and other concerns about substance use for many Indigenous peoples. </a:t>
            </a:r>
            <a:endParaRPr lang="en-CA"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60</a:t>
            </a:fld>
            <a:endParaRPr lang="en-US"/>
          </a:p>
        </p:txBody>
      </p:sp>
    </p:spTree>
    <p:extLst>
      <p:ext uri="{BB962C8B-B14F-4D97-AF65-F5344CB8AC3E}">
        <p14:creationId xmlns:p14="http://schemas.microsoft.com/office/powerpoint/2010/main" val="39567528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80000"/>
              </a:lnSpc>
              <a:spcBef>
                <a:spcPts val="0"/>
              </a:spcBef>
              <a:spcAft>
                <a:spcPts val="0"/>
              </a:spcAft>
              <a:buClrTx/>
              <a:buSzTx/>
              <a:buFontTx/>
              <a:buNone/>
              <a:tabLst/>
              <a:defRPr/>
            </a:pPr>
            <a:r>
              <a:rPr lang="en-CA" sz="2000" dirty="0">
                <a:hlinkClick r:id="rId3"/>
              </a:rPr>
              <a:t>https://www.mmiwg-ffada.ca/final-report/</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61</a:t>
            </a:fld>
            <a:endParaRPr lang="en-US"/>
          </a:p>
        </p:txBody>
      </p:sp>
    </p:spTree>
    <p:extLst>
      <p:ext uri="{BB962C8B-B14F-4D97-AF65-F5344CB8AC3E}">
        <p14:creationId xmlns:p14="http://schemas.microsoft.com/office/powerpoint/2010/main" val="130859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For more information on the language we use, see </a:t>
            </a:r>
            <a:r>
              <a:rPr lang="en-US" sz="2000" dirty="0">
                <a:hlinkClick r:id="rId3"/>
              </a:rPr>
              <a:t>Language Matters: Talking about Fetal Alcohol Spectrum Disorder</a:t>
            </a: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a:t>
            </a:fld>
            <a:endParaRPr lang="en-US"/>
          </a:p>
        </p:txBody>
      </p:sp>
    </p:spTree>
    <p:extLst>
      <p:ext uri="{BB962C8B-B14F-4D97-AF65-F5344CB8AC3E}">
        <p14:creationId xmlns:p14="http://schemas.microsoft.com/office/powerpoint/2010/main" val="5672738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000" dirty="0">
                <a:hlinkClick r:id="rId3"/>
              </a:rPr>
              <a:t>Watch the trailer:</a:t>
            </a:r>
          </a:p>
          <a:p>
            <a:r>
              <a:rPr lang="en-CA" sz="2000" dirty="0">
                <a:hlinkClick r:id="rId3"/>
              </a:rPr>
              <a:t>https://youtu.be/VAcPNxvw0_A</a:t>
            </a:r>
            <a:endParaRPr lang="en-CA" sz="2000" dirty="0"/>
          </a:p>
          <a:p>
            <a:endParaRPr lang="en-CA" sz="2000" dirty="0"/>
          </a:p>
          <a:p>
            <a:r>
              <a:rPr lang="en-CA" sz="2000" dirty="0"/>
              <a:t>Register for course:</a:t>
            </a:r>
          </a:p>
          <a:p>
            <a:pPr marL="0" marR="0" lvl="0" indent="0" algn="l" defTabSz="1463040" rtl="0" eaLnBrk="1" fontAlgn="auto" latinLnBrk="0" hangingPunct="1">
              <a:lnSpc>
                <a:spcPct val="100000"/>
              </a:lnSpc>
              <a:spcBef>
                <a:spcPts val="0"/>
              </a:spcBef>
              <a:spcAft>
                <a:spcPts val="0"/>
              </a:spcAft>
              <a:buClrTx/>
              <a:buSzTx/>
              <a:buFontTx/>
              <a:buNone/>
              <a:tabLst/>
              <a:defRP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https://www.ualberta.ca/admissions-programs/online-courses/indigenous-canada</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62</a:t>
            </a:fld>
            <a:endParaRPr lang="en-US"/>
          </a:p>
        </p:txBody>
      </p:sp>
    </p:spTree>
    <p:extLst>
      <p:ext uri="{BB962C8B-B14F-4D97-AF65-F5344CB8AC3E}">
        <p14:creationId xmlns:p14="http://schemas.microsoft.com/office/powerpoint/2010/main" val="41683419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000" dirty="0"/>
              <a:t>https://</a:t>
            </a:r>
            <a:r>
              <a:rPr lang="en-CA" sz="2000" dirty="0" err="1"/>
              <a:t>canfasd.ca</a:t>
            </a:r>
            <a:r>
              <a:rPr lang="en-CA" sz="2000" dirty="0"/>
              <a:t>/wp-content/uploads/2019/11/Indigenous-FASD-Booklet-Revitalizing-Culture-and-</a:t>
            </a:r>
            <a:r>
              <a:rPr lang="en-CA" sz="2000" dirty="0" err="1"/>
              <a:t>Healing.pdf</a:t>
            </a:r>
            <a:endParaRPr lang="en-CA" sz="2000" dirty="0"/>
          </a:p>
          <a:p>
            <a:endParaRPr lang="en-CA"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US" sz="1400" dirty="0"/>
              <a:t>Conversations about FASD are incorporated into programs and initiatives that support learning life skills and making healthy decision-making related to contraception, sexual health, relationships, and substance use in general.</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63</a:t>
            </a:fld>
            <a:endParaRPr lang="en-US"/>
          </a:p>
        </p:txBody>
      </p:sp>
    </p:spTree>
    <p:extLst>
      <p:ext uri="{BB962C8B-B14F-4D97-AF65-F5344CB8AC3E}">
        <p14:creationId xmlns:p14="http://schemas.microsoft.com/office/powerpoint/2010/main" val="34660570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“Radiant is a brightly </a:t>
            </a:r>
            <a:r>
              <a:rPr lang="en-US" dirty="0" err="1"/>
              <a:t>coloured</a:t>
            </a:r>
            <a:r>
              <a:rPr lang="en-US" dirty="0"/>
              <a:t> painting made from oil paint on a wood panel. It has a yellow to orange gradient as a background, and a series of rolling hills, bouncing lines, and rounded shapes layer on top. Through the composition and </a:t>
            </a:r>
            <a:r>
              <a:rPr lang="en-US" dirty="0" err="1"/>
              <a:t>colours</a:t>
            </a:r>
            <a:r>
              <a:rPr lang="en-US" dirty="0"/>
              <a:t>, I aim to embody the feeling of hopefulness and new beginnings that arise through a journey to wellness and healthfulness. The energetic nature of the bouncing shapes, and the wiggle of lines are intended to display movement around the image, in an upward motion bringing the eye to the horizon. The top third of the painting is more monochromatic, fading into the bright yellow sky, demonstrating the room to grow and shift through stages of life.”</a:t>
            </a: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64</a:t>
            </a:fld>
            <a:endParaRPr lang="en-US"/>
          </a:p>
        </p:txBody>
      </p:sp>
    </p:spTree>
    <p:extLst>
      <p:ext uri="{BB962C8B-B14F-4D97-AF65-F5344CB8AC3E}">
        <p14:creationId xmlns:p14="http://schemas.microsoft.com/office/powerpoint/2010/main" val="8899063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for women to know they will not be judged for their alcohol use, that asking about alcohol is an approach to assist her to have a healthy pregnancy, and that the information will not be shared without her consent and involvement.</a:t>
            </a:r>
          </a:p>
          <a:p>
            <a:endParaRPr lang="en-US" dirty="0"/>
          </a:p>
          <a:p>
            <a:endParaRPr lang="en-US" dirty="0"/>
          </a:p>
          <a:p>
            <a:r>
              <a:rPr lang="en-US" dirty="0"/>
              <a:t>Screening can be conducted through practice-based approaches, such as single questions or brief dialogue and discussion using evidence-based approaches, or through formal structured questionnaires described later in this chapter (i.e., AUDIT-C, T-ACE, TWEAK, TLFB).</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65</a:t>
            </a:fld>
            <a:endParaRPr lang="en-US"/>
          </a:p>
        </p:txBody>
      </p:sp>
    </p:spTree>
    <p:extLst>
      <p:ext uri="{BB962C8B-B14F-4D97-AF65-F5344CB8AC3E}">
        <p14:creationId xmlns:p14="http://schemas.microsoft.com/office/powerpoint/2010/main" val="2474510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66</a:t>
            </a:fld>
            <a:endParaRPr lang="en-US"/>
          </a:p>
        </p:txBody>
      </p:sp>
    </p:spTree>
    <p:extLst>
      <p:ext uri="{BB962C8B-B14F-4D97-AF65-F5344CB8AC3E}">
        <p14:creationId xmlns:p14="http://schemas.microsoft.com/office/powerpoint/2010/main" val="14013418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Their overall purpose is to:</a:t>
            </a:r>
          </a:p>
          <a:p>
            <a:pPr>
              <a:buFont typeface="+mj-lt"/>
              <a:buAutoNum type="arabicPeriod"/>
            </a:pPr>
            <a:r>
              <a:rPr lang="en-US" dirty="0"/>
              <a:t>Support people in learning more about health issues affecting them, and to reflect on their health promotion strategies</a:t>
            </a:r>
          </a:p>
          <a:p>
            <a:pPr>
              <a:buFont typeface="+mj-lt"/>
              <a:buAutoNum type="arabicPeriod"/>
            </a:pPr>
            <a:r>
              <a:rPr lang="en-US" dirty="0"/>
              <a:t>Support people in making any needed changes in health and substance use</a:t>
            </a:r>
          </a:p>
          <a:p>
            <a:pPr>
              <a:buFont typeface="+mj-lt"/>
              <a:buAutoNum type="arabicPeriod"/>
            </a:pPr>
            <a:r>
              <a:rPr lang="en-US" dirty="0"/>
              <a:t>Support people in making connections between substance use sexual health, mental wellness, and other determinants of health that might support their plans for change in substance use</a:t>
            </a:r>
          </a:p>
          <a:p>
            <a:pPr>
              <a:buFont typeface="+mj-lt"/>
              <a:buAutoNum type="arabicPeriod"/>
            </a:pPr>
            <a:r>
              <a:rPr lang="en-US" dirty="0"/>
              <a:t>Support people to identify and strategize as to how to address underlying concerns that may be directly or indirectly affecting substance use (e.g., depression, gender-based violence, lack of resources)</a:t>
            </a:r>
          </a:p>
          <a:p>
            <a:r>
              <a:rPr lang="en-US" dirty="0"/>
              <a:t>These conversations can be an important step in engagement for people in all levels of substance use, and a link to building trust and other levels of support.</a:t>
            </a:r>
          </a:p>
          <a:p>
            <a:r>
              <a:rPr lang="en-US" dirty="0"/>
              <a:t>Most successful brief alcohol interventions include:</a:t>
            </a:r>
          </a:p>
          <a:p>
            <a:pPr>
              <a:buFont typeface="Arial" panose="020B0604020202020204" pitchFamily="34" charset="0"/>
              <a:buChar char="•"/>
            </a:pPr>
            <a:r>
              <a:rPr lang="en-US" dirty="0"/>
              <a:t>Awareness raising through discussion of risks and assessment of readiness for change;</a:t>
            </a:r>
          </a:p>
          <a:p>
            <a:pPr>
              <a:buFont typeface="Arial" panose="020B0604020202020204" pitchFamily="34" charset="0"/>
              <a:buChar char="•"/>
            </a:pPr>
            <a:r>
              <a:rPr lang="en-US" dirty="0"/>
              <a:t>Advice including provision of written or web materials and discussion of strategies for reducing or eliminating problematic alcohol use; and,</a:t>
            </a:r>
          </a:p>
          <a:p>
            <a:pPr>
              <a:buFont typeface="Arial" panose="020B0604020202020204" pitchFamily="34" charset="0"/>
              <a:buChar char="•"/>
            </a:pPr>
            <a:r>
              <a:rPr lang="en-US" dirty="0"/>
              <a:t>Assistance in the form of eliciting ideas about change strategies, supporting/enhancing readiness, goal setting to reduce or eliminate alcohol use, positive reinforcement, and/or referrals to supportive services.</a:t>
            </a:r>
          </a:p>
          <a:p>
            <a:r>
              <a:rPr lang="en-US" dirty="0"/>
              <a:t>However, brief interventions are very effective where relationships and trust have been built to ‘meet women where they are at.’ This creates a space to respond using a social determinants of health perspective, which recognizes the many reasons for which individuals may use substances.</a:t>
            </a:r>
          </a:p>
          <a:p>
            <a:r>
              <a:rPr lang="en-US" dirty="0"/>
              <a:t>Guidelines for brief interventions with pregnant women often suggest using the FRAMES model, which uses motivational interviewing and is consistent with a trauma-informed approach:</a:t>
            </a:r>
          </a:p>
          <a:p>
            <a:endParaRPr lang="en-US"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3"/>
              </a:rPr>
              <a:t>https://youtu.be/ZDuG8e4bhOA</a:t>
            </a:r>
            <a:endParaRPr lang="en-CA"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4"/>
              </a:rPr>
              <a:t>https://youtu.be/BQNSE9ZPivg</a:t>
            </a:r>
            <a:endParaRPr lang="en-CA"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hlinkClick r:id="rId5"/>
              </a:rPr>
              <a:t>http://bccewh.bc.ca/wp-content/uploads/2018/06/Doorways_ENGLISH_July-18-2018_online-version.pdf</a:t>
            </a:r>
            <a:endParaRPr lang="en-CA" sz="2000" dirty="0"/>
          </a:p>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67</a:t>
            </a:fld>
            <a:endParaRPr lang="en-US"/>
          </a:p>
        </p:txBody>
      </p:sp>
    </p:spTree>
    <p:extLst>
      <p:ext uri="{BB962C8B-B14F-4D97-AF65-F5344CB8AC3E}">
        <p14:creationId xmlns:p14="http://schemas.microsoft.com/office/powerpoint/2010/main" val="31513267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68</a:t>
            </a:fld>
            <a:endParaRPr lang="en-US"/>
          </a:p>
        </p:txBody>
      </p:sp>
    </p:spTree>
    <p:extLst>
      <p:ext uri="{BB962C8B-B14F-4D97-AF65-F5344CB8AC3E}">
        <p14:creationId xmlns:p14="http://schemas.microsoft.com/office/powerpoint/2010/main" val="34999332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69</a:t>
            </a:fld>
            <a:endParaRPr lang="en-US"/>
          </a:p>
        </p:txBody>
      </p:sp>
    </p:spTree>
    <p:extLst>
      <p:ext uri="{BB962C8B-B14F-4D97-AF65-F5344CB8AC3E}">
        <p14:creationId xmlns:p14="http://schemas.microsoft.com/office/powerpoint/2010/main" val="13429729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hlinkClick r:id="rId3"/>
              </a:rPr>
              <a:t>https://youtu.be/UbohrBPvV2A</a:t>
            </a:r>
            <a:endParaRPr lang="en-US" sz="2400" dirty="0"/>
          </a:p>
          <a:p>
            <a:endParaRPr lang="en-US" sz="2400" dirty="0"/>
          </a:p>
          <a:p>
            <a:r>
              <a:rPr lang="en-CA" sz="2400" dirty="0"/>
              <a:t>Centre of Excellence for Women’s Health </a:t>
            </a:r>
          </a:p>
          <a:p>
            <a:r>
              <a:rPr lang="en-CA" sz="2400" dirty="0"/>
              <a:t>YouTube Channel : </a:t>
            </a:r>
            <a:r>
              <a:rPr lang="en-CA" sz="2400" dirty="0" err="1">
                <a:solidFill>
                  <a:srgbClr val="91005D"/>
                </a:solidFill>
              </a:rPr>
              <a:t>www.youtube.com</a:t>
            </a:r>
            <a:r>
              <a:rPr lang="en-CA" sz="2400" dirty="0">
                <a:solidFill>
                  <a:srgbClr val="91005D"/>
                </a:solidFill>
              </a:rPr>
              <a:t>/user/BCCEWH</a:t>
            </a:r>
          </a:p>
        </p:txBody>
      </p:sp>
      <p:sp>
        <p:nvSpPr>
          <p:cNvPr id="4" name="Slide Number Placeholder 3"/>
          <p:cNvSpPr>
            <a:spLocks noGrp="1"/>
          </p:cNvSpPr>
          <p:nvPr>
            <p:ph type="sldNum" sz="quarter" idx="5"/>
          </p:nvPr>
        </p:nvSpPr>
        <p:spPr/>
        <p:txBody>
          <a:bodyPr/>
          <a:lstStyle/>
          <a:p>
            <a:fld id="{672B52D5-0F10-409C-88A1-07E8733E16BA}" type="slidenum">
              <a:rPr lang="en-US" smtClean="0"/>
              <a:t>70</a:t>
            </a:fld>
            <a:endParaRPr lang="en-US"/>
          </a:p>
        </p:txBody>
      </p:sp>
    </p:spTree>
    <p:extLst>
      <p:ext uri="{BB962C8B-B14F-4D97-AF65-F5344CB8AC3E}">
        <p14:creationId xmlns:p14="http://schemas.microsoft.com/office/powerpoint/2010/main" val="11662030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71</a:t>
            </a:fld>
            <a:endParaRPr lang="en-US"/>
          </a:p>
        </p:txBody>
      </p:sp>
    </p:spTree>
    <p:extLst>
      <p:ext uri="{BB962C8B-B14F-4D97-AF65-F5344CB8AC3E}">
        <p14:creationId xmlns:p14="http://schemas.microsoft.com/office/powerpoint/2010/main" val="2282732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2000" dirty="0">
              <a:latin typeface="Segoe UI" panose="020B0502040204020203" pitchFamily="34" charset="0"/>
              <a:cs typeface="Segoe UI" panose="020B0502040204020203" pitchFamily="34" charset="0"/>
            </a:endParaRPr>
          </a:p>
          <a:p>
            <a:endParaRPr lang="en-US" dirty="0"/>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7</a:t>
            </a:fld>
            <a:endParaRPr lang="en-US"/>
          </a:p>
        </p:txBody>
      </p:sp>
    </p:spTree>
    <p:extLst>
      <p:ext uri="{BB962C8B-B14F-4D97-AF65-F5344CB8AC3E}">
        <p14:creationId xmlns:p14="http://schemas.microsoft.com/office/powerpoint/2010/main" val="6484123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72</a:t>
            </a:fld>
            <a:endParaRPr lang="en-US"/>
          </a:p>
        </p:txBody>
      </p:sp>
    </p:spTree>
    <p:extLst>
      <p:ext uri="{BB962C8B-B14F-4D97-AF65-F5344CB8AC3E}">
        <p14:creationId xmlns:p14="http://schemas.microsoft.com/office/powerpoint/2010/main" val="23868041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Local Connections</a:t>
            </a:r>
            <a:endParaRPr lang="en-US" dirty="0"/>
          </a:p>
          <a:p>
            <a:r>
              <a:rPr lang="en-US" dirty="0"/>
              <a:t>In your Prevention Conversations, you can include resources developed by local community members and share information about Indigenous-specific programs and supports for people who might be interested. If you are leading a workshop, you can consider inviting an Elder or having an Indigenous colleague from the community you are working with to co-facilitate with you or to provide feedback on your presentation.</a:t>
            </a:r>
          </a:p>
          <a:p>
            <a:r>
              <a:rPr lang="en-US" b="1" dirty="0"/>
              <a:t>Support Cultural Identity</a:t>
            </a:r>
            <a:endParaRPr lang="en-US" dirty="0"/>
          </a:p>
          <a:p>
            <a:r>
              <a:rPr lang="en-US" dirty="0"/>
              <a:t>In your conversations with women, you can focus on their strengths by asking questions about their interests, skills, what they are already doing to take care of themselves, and the role of Indigenous culture in their lives. Support women to draw from their identity, culture and community (if they are interested).</a:t>
            </a:r>
          </a:p>
          <a:p>
            <a:r>
              <a:rPr lang="en-US" dirty="0"/>
              <a:t>While there is enormous diversity globally in Indigenous worldviews, traditions, and cultural practices, most Indigenous peoples view wellness from a holistic point of view that promotes balance between the mental, physical, emotional and spiritual aspects of life. For example, a more holistic approach for some Indigenous women might mean exploring alcohol use and discussing Indigenous practices that support mothering, healing and wellness.</a:t>
            </a:r>
          </a:p>
          <a:p>
            <a:r>
              <a:rPr lang="en-US" b="1" dirty="0"/>
              <a:t>Motivational Interviewing</a:t>
            </a:r>
            <a:endParaRPr lang="en-US" dirty="0"/>
          </a:p>
          <a:p>
            <a:r>
              <a:rPr lang="en-US" dirty="0"/>
              <a:t>There are many similarities between motivational interviewing and Indigenous worldviews and motivational interviewing techniques can support the concerns and priorities of Indigenous women.</a:t>
            </a:r>
          </a:p>
          <a:p>
            <a:r>
              <a:rPr lang="en-US" dirty="0"/>
              <a:t>In this short video, Richard San Cartier, an Indigenous nurse-practitioner discusses why motivational interviewing can be adapted to working with Indigenous people. (Note: In this video, Richard San Cartier is discussing quitting smoking, but the overall idea is relevant to FASD prevention).</a:t>
            </a:r>
          </a:p>
          <a:p>
            <a:r>
              <a:rPr lang="en-US" dirty="0"/>
              <a:t>Is Motivational Interviewing a culturally safe counselling approach to use with Indigenous Peoples? (2:33)</a:t>
            </a:r>
          </a:p>
        </p:txBody>
      </p:sp>
      <p:sp>
        <p:nvSpPr>
          <p:cNvPr id="4" name="Slide Number Placeholder 3"/>
          <p:cNvSpPr>
            <a:spLocks noGrp="1"/>
          </p:cNvSpPr>
          <p:nvPr>
            <p:ph type="sldNum" sz="quarter" idx="5"/>
          </p:nvPr>
        </p:nvSpPr>
        <p:spPr/>
        <p:txBody>
          <a:bodyPr/>
          <a:lstStyle/>
          <a:p>
            <a:fld id="{672B52D5-0F10-409C-88A1-07E8733E16BA}" type="slidenum">
              <a:rPr lang="en-US" smtClean="0"/>
              <a:t>73</a:t>
            </a:fld>
            <a:endParaRPr lang="en-US"/>
          </a:p>
        </p:txBody>
      </p:sp>
    </p:spTree>
    <p:extLst>
      <p:ext uri="{BB962C8B-B14F-4D97-AF65-F5344CB8AC3E}">
        <p14:creationId xmlns:p14="http://schemas.microsoft.com/office/powerpoint/2010/main" val="11087287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672B52D5-0F10-409C-88A1-07E8733E16BA}" type="slidenum">
              <a:rPr lang="en-US" smtClean="0"/>
              <a:t>75</a:t>
            </a:fld>
            <a:endParaRPr lang="en-US"/>
          </a:p>
        </p:txBody>
      </p:sp>
    </p:spTree>
    <p:extLst>
      <p:ext uri="{BB962C8B-B14F-4D97-AF65-F5344CB8AC3E}">
        <p14:creationId xmlns:p14="http://schemas.microsoft.com/office/powerpoint/2010/main" val="15385555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George, M.A., et al. (2007). Bridging the research gap: Aboriginal and academic collaboration in FASD prevention. The Healthy Communities, Mothers and Children Project. </a:t>
            </a:r>
            <a:r>
              <a:rPr lang="en-US" i="1" dirty="0">
                <a:effectLst/>
              </a:rPr>
              <a:t>Alaska Medicine, 49, </a:t>
            </a:r>
            <a:r>
              <a:rPr lang="en-US" dirty="0">
                <a:effectLst/>
              </a:rPr>
              <a:t>139 - 141.</a:t>
            </a:r>
          </a:p>
          <a:p>
            <a:r>
              <a:rPr lang="en-US" dirty="0">
                <a:effectLst/>
              </a:rPr>
              <a:t>Health Canada (2006).  </a:t>
            </a:r>
            <a:r>
              <a:rPr lang="en-US" i="1" dirty="0">
                <a:effectLst/>
              </a:rPr>
              <a:t>Best Practices: Early Intervention, Outreach and Community Linkages for Women with Substance Use Problems</a:t>
            </a:r>
            <a:r>
              <a:rPr lang="en-US" dirty="0">
                <a:effectLst/>
              </a:rPr>
              <a:t>. 2006, Health Canada: Ottawa, ON.</a:t>
            </a:r>
          </a:p>
          <a:p>
            <a:r>
              <a:rPr lang="en-US" dirty="0" err="1">
                <a:effectLst/>
              </a:rPr>
              <a:t>Latuskie</a:t>
            </a:r>
            <a:r>
              <a:rPr lang="en-US" dirty="0">
                <a:effectLst/>
              </a:rPr>
              <a:t>, K.A., et al. (2019). Reasons for Substance Use Continuation and Discontinuation During Pregnancy: A Qualitative Study. </a:t>
            </a:r>
            <a:r>
              <a:rPr lang="en-US" i="1" dirty="0">
                <a:effectLst/>
              </a:rPr>
              <a:t>Women &amp; Birth, 32</a:t>
            </a:r>
            <a:r>
              <a:rPr lang="en-US" dirty="0">
                <a:effectLst/>
              </a:rPr>
              <a:t>(1), e57 - e64.</a:t>
            </a:r>
          </a:p>
          <a:p>
            <a:r>
              <a:rPr lang="en-US" dirty="0">
                <a:effectLst/>
              </a:rPr>
              <a:t>Miller, W. R., &amp; Rollnick, S. (2002). Motivational Interviewing: Preparing People for Change (2nd ed.). New York, NY: The Guilford Press.</a:t>
            </a:r>
          </a:p>
          <a:p>
            <a:r>
              <a:rPr lang="en-US" dirty="0" err="1">
                <a:effectLst/>
              </a:rPr>
              <a:t>Nathoo</a:t>
            </a:r>
            <a:r>
              <a:rPr lang="en-US" dirty="0">
                <a:effectLst/>
              </a:rPr>
              <a:t>, T., et al., </a:t>
            </a:r>
            <a:r>
              <a:rPr lang="en-US" i="1" dirty="0">
                <a:effectLst/>
              </a:rPr>
              <a:t>Doorways to conversation: Brief intervention on substance use with girls and women</a:t>
            </a:r>
            <a:r>
              <a:rPr lang="en-US" dirty="0">
                <a:effectLst/>
              </a:rPr>
              <a:t>. 2018, Centre of Excellence for Women’s Health: Vancouver, BC.</a:t>
            </a:r>
          </a:p>
          <a:p>
            <a:r>
              <a:rPr lang="en-US" dirty="0">
                <a:effectLst/>
              </a:rPr>
              <a:t>Poole, N., T. </a:t>
            </a:r>
            <a:r>
              <a:rPr lang="en-US" dirty="0" err="1">
                <a:effectLst/>
              </a:rPr>
              <a:t>Nathoo</a:t>
            </a:r>
            <a:r>
              <a:rPr lang="en-US" dirty="0">
                <a:effectLst/>
              </a:rPr>
              <a:t>, &amp; </a:t>
            </a:r>
            <a:r>
              <a:rPr lang="en-US" dirty="0" err="1">
                <a:effectLst/>
              </a:rPr>
              <a:t>Hache</a:t>
            </a:r>
            <a:r>
              <a:rPr lang="en-US" dirty="0">
                <a:effectLst/>
              </a:rPr>
              <a:t>, A. (2013). Community-driven alcohol policy and Fetal Alcohol Spectrum Disorder prevention: Implications for Canada's North. </a:t>
            </a:r>
            <a:r>
              <a:rPr lang="en-US" i="1" dirty="0">
                <a:effectLst/>
              </a:rPr>
              <a:t>International Journal of Circumpolar Health, 72,</a:t>
            </a:r>
            <a:r>
              <a:rPr lang="en-US" dirty="0">
                <a:effectLst/>
              </a:rPr>
              <a:t> 250 - 251.</a:t>
            </a:r>
          </a:p>
        </p:txBody>
      </p:sp>
      <p:sp>
        <p:nvSpPr>
          <p:cNvPr id="4" name="Slide Number Placeholder 3"/>
          <p:cNvSpPr>
            <a:spLocks noGrp="1"/>
          </p:cNvSpPr>
          <p:nvPr>
            <p:ph type="sldNum" sz="quarter" idx="5"/>
          </p:nvPr>
        </p:nvSpPr>
        <p:spPr/>
        <p:txBody>
          <a:bodyPr/>
          <a:lstStyle/>
          <a:p>
            <a:fld id="{672B52D5-0F10-409C-88A1-07E8733E16BA}" type="slidenum">
              <a:rPr lang="en-US" smtClean="0"/>
              <a:t>76</a:t>
            </a:fld>
            <a:endParaRPr lang="en-US"/>
          </a:p>
        </p:txBody>
      </p:sp>
    </p:spTree>
    <p:extLst>
      <p:ext uri="{BB962C8B-B14F-4D97-AF65-F5344CB8AC3E}">
        <p14:creationId xmlns:p14="http://schemas.microsoft.com/office/powerpoint/2010/main" val="17477600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“My body is the safest place for me to be. Not a poisonous chamber. But a beautiful shelter and a true place of belonging. After years of working through so much heartbreak and pain, I’ve grown better at relying on my body instead of neglecting or abusing it. And with each new day I learn to better understand my body and the ever-changing landscapes hosted within me. I do this work and challenge you to do the same because it’s vital that we learn to be home to ourselves and believe that we always deserve to exist.”</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77</a:t>
            </a:fld>
            <a:endParaRPr lang="en-US"/>
          </a:p>
        </p:txBody>
      </p:sp>
    </p:spTree>
    <p:extLst>
      <p:ext uri="{BB962C8B-B14F-4D97-AF65-F5344CB8AC3E}">
        <p14:creationId xmlns:p14="http://schemas.microsoft.com/office/powerpoint/2010/main" val="945396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3622987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effectLst/>
              </a:rPr>
              <a:t>Sources</a:t>
            </a:r>
            <a:endParaRPr lang="en-US" sz="1400" dirty="0">
              <a:effectLst/>
            </a:endParaRPr>
          </a:p>
          <a:p>
            <a:r>
              <a:rPr lang="en-US" sz="1400" dirty="0" err="1">
                <a:effectLst/>
              </a:rPr>
              <a:t>Augiar</a:t>
            </a:r>
            <a:r>
              <a:rPr lang="en-US" sz="1400" dirty="0">
                <a:effectLst/>
              </a:rPr>
              <a:t>, W. &amp; </a:t>
            </a:r>
            <a:r>
              <a:rPr lang="en-US" sz="1400" dirty="0" err="1">
                <a:effectLst/>
              </a:rPr>
              <a:t>Halseth</a:t>
            </a:r>
            <a:r>
              <a:rPr lang="en-US" sz="1400" dirty="0">
                <a:effectLst/>
              </a:rPr>
              <a:t>, R. (2015). </a:t>
            </a:r>
            <a:r>
              <a:rPr lang="en-US" sz="1400" i="1" dirty="0">
                <a:effectLst/>
              </a:rPr>
              <a:t>Aboriginal peoples and historical trauma: The process of intergenerational trauma. </a:t>
            </a:r>
            <a:r>
              <a:rPr lang="en-US" sz="1400" dirty="0">
                <a:effectLst/>
              </a:rPr>
              <a:t>National Collaborating Centre on Aboriginal Peoples Health: Prince George, BC.</a:t>
            </a:r>
          </a:p>
          <a:p>
            <a:r>
              <a:rPr lang="en-US" sz="1400" dirty="0">
                <a:effectLst/>
              </a:rPr>
              <a:t>Wolfson et al. (2019). Collaborative action on Fetal Alcohol Spectrum Disorder prevention: Principles for enacting the Truth and Reconciliation Commission Call to Action #33. </a:t>
            </a:r>
            <a:r>
              <a:rPr lang="en-US" sz="1400" i="1" dirty="0">
                <a:effectLst/>
              </a:rPr>
              <a:t>International Journal of Environmental Research and Public Health, 16</a:t>
            </a:r>
            <a:r>
              <a:rPr lang="en-US" sz="1400" dirty="0">
                <a:effectLst/>
              </a:rPr>
              <a:t>(9), </a:t>
            </a:r>
            <a:r>
              <a:rPr lang="en-US" sz="1400" dirty="0" err="1">
                <a:effectLst/>
              </a:rPr>
              <a:t>doi</a:t>
            </a:r>
            <a:r>
              <a:rPr lang="en-US" sz="1400" dirty="0">
                <a:effectLst/>
              </a:rPr>
              <a:t>: </a:t>
            </a:r>
            <a:r>
              <a:rPr lang="en-US" sz="1400" u="sng" dirty="0">
                <a:effectLst/>
                <a:hlinkClick r:id="rId3"/>
              </a:rPr>
              <a:t>10.3390/ijerph16091589</a:t>
            </a:r>
            <a:endParaRPr lang="en-US" sz="1400"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79</a:t>
            </a:fld>
            <a:endParaRPr lang="en-US"/>
          </a:p>
        </p:txBody>
      </p:sp>
    </p:spTree>
    <p:extLst>
      <p:ext uri="{BB962C8B-B14F-4D97-AF65-F5344CB8AC3E}">
        <p14:creationId xmlns:p14="http://schemas.microsoft.com/office/powerpoint/2010/main" val="24398144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 Centre of Excellence for Women’s Health, Coalescing on Women and Substance Use</a:t>
            </a:r>
          </a:p>
          <a:p>
            <a:endParaRPr lang="en-US" dirty="0"/>
          </a:p>
          <a:p>
            <a:endParaRPr lang="en-US" dirty="0"/>
          </a:p>
          <a:p>
            <a:r>
              <a:rPr lang="en-US" dirty="0"/>
              <a:t>Conclude</a:t>
            </a:r>
            <a:r>
              <a:rPr lang="en-US" baseline="0" dirty="0"/>
              <a:t> by referencing the wide variety of reasons that women drink when pregnant, and the importance of working at multiple levels, across sectors to address this</a:t>
            </a:r>
          </a:p>
          <a:p>
            <a:endParaRPr lang="en-US" baseline="0" dirty="0"/>
          </a:p>
          <a:p>
            <a:r>
              <a:rPr lang="en-US" baseline="0" dirty="0"/>
              <a:t>This slide can be provided as a handout, “talking about substance use in pregnancy’ where there are some of these statements, but also responses that service providers can use:</a:t>
            </a:r>
            <a:endParaRPr lang="en-CA" sz="18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marR="0" lvl="0" indent="0" algn="l" defTabSz="1463040" rtl="0" eaLnBrk="1" fontAlgn="auto" latinLnBrk="0" hangingPunct="1">
              <a:lnSpc>
                <a:spcPct val="100000"/>
              </a:lnSpc>
              <a:spcBef>
                <a:spcPts val="0"/>
              </a:spcBef>
              <a:spcAft>
                <a:spcPts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https://bccewh.bc.ca/wp-content/uploads/2018/10/Collaborative-Conversation-Ideas_Sept-19-2018.pdf</a:t>
            </a: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72B52D5-0F10-409C-88A1-07E8733E16BA}" type="slidenum">
              <a:rPr lang="en-US" smtClean="0"/>
              <a:t>80</a:t>
            </a:fld>
            <a:endParaRPr lang="en-US"/>
          </a:p>
        </p:txBody>
      </p:sp>
    </p:spTree>
    <p:extLst>
      <p:ext uri="{BB962C8B-B14F-4D97-AF65-F5344CB8AC3E}">
        <p14:creationId xmlns:p14="http://schemas.microsoft.com/office/powerpoint/2010/main" val="381637536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 In the moment trauma responses</a:t>
            </a:r>
          </a:p>
          <a:p>
            <a:r>
              <a:rPr lang="en-US" dirty="0"/>
              <a:t>For those having conversations about alcohol and other substance use, it is also important to understand in-the-moment trauma responses. Often stressful situations may cause a trauma survivor to revert to a survival response, in which our bodies respond with an automatic reaction to feeling overwhelmed. When we feel threatened, the brain sends a signal to the body to be “on alert” which results in physiological changes including:</a:t>
            </a:r>
          </a:p>
          <a:p>
            <a:pPr>
              <a:buFont typeface="Arial" panose="020B0604020202020204" pitchFamily="34" charset="0"/>
              <a:buChar char="•"/>
            </a:pPr>
            <a:r>
              <a:rPr lang="en-US" dirty="0"/>
              <a:t>Increased heart rate</a:t>
            </a:r>
          </a:p>
          <a:p>
            <a:pPr>
              <a:buFont typeface="Arial" panose="020B0604020202020204" pitchFamily="34" charset="0"/>
              <a:buChar char="•"/>
            </a:pPr>
            <a:r>
              <a:rPr lang="en-US" dirty="0"/>
              <a:t>Increased blood pressure and muscle tension</a:t>
            </a:r>
          </a:p>
          <a:p>
            <a:pPr>
              <a:buFont typeface="Arial" panose="020B0604020202020204" pitchFamily="34" charset="0"/>
              <a:buChar char="•"/>
            </a:pPr>
            <a:r>
              <a:rPr lang="en-US" dirty="0"/>
              <a:t>Dilation of the eyes</a:t>
            </a:r>
          </a:p>
          <a:p>
            <a:pPr>
              <a:buFont typeface="Arial" panose="020B0604020202020204" pitchFamily="34" charset="0"/>
              <a:buChar char="•"/>
            </a:pPr>
            <a:r>
              <a:rPr lang="en-US" dirty="0"/>
              <a:t>Shallow breathing</a:t>
            </a:r>
          </a:p>
          <a:p>
            <a:pPr>
              <a:buFont typeface="Arial" panose="020B0604020202020204" pitchFamily="34" charset="0"/>
              <a:buChar char="•"/>
            </a:pPr>
            <a:r>
              <a:rPr lang="en-US" dirty="0"/>
              <a:t>Flushed skin</a:t>
            </a:r>
          </a:p>
          <a:p>
            <a:pPr>
              <a:buFont typeface="Arial" panose="020B0604020202020204" pitchFamily="34" charset="0"/>
              <a:buChar char="•"/>
            </a:pPr>
            <a:r>
              <a:rPr lang="en-US" dirty="0"/>
              <a:t>Release of adrenaline, cortisol and other chemicals into the body</a:t>
            </a:r>
          </a:p>
          <a:p>
            <a:r>
              <a:rPr lang="en-US" dirty="0"/>
              <a:t>This is an automatic (involuntary) physiological reaction that we share with other animals.</a:t>
            </a:r>
          </a:p>
          <a:p>
            <a:r>
              <a:rPr lang="en-US" dirty="0"/>
              <a:t>These reactions are often called “fight/flight/freeze” responses or  “hyper-arousal” (too much or over arousal) and “hypo-arousal” (too little or under arousal).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stop the conversation when these in-the-moment responses are noticed and support the person with getting back into a calmer and centered space. A service provider may offer the option of resuming the conversation later, taking a break and/or practicing self calming skills.</a:t>
            </a: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81</a:t>
            </a:fld>
            <a:endParaRPr lang="en-US"/>
          </a:p>
        </p:txBody>
      </p:sp>
    </p:spTree>
    <p:extLst>
      <p:ext uri="{BB962C8B-B14F-4D97-AF65-F5344CB8AC3E}">
        <p14:creationId xmlns:p14="http://schemas.microsoft.com/office/powerpoint/2010/main" val="19615012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0" dirty="0"/>
          </a:p>
        </p:txBody>
      </p:sp>
      <p:sp>
        <p:nvSpPr>
          <p:cNvPr id="4" name="Slide Number Placeholder 3"/>
          <p:cNvSpPr>
            <a:spLocks noGrp="1"/>
          </p:cNvSpPr>
          <p:nvPr>
            <p:ph type="sldNum" sz="quarter" idx="5"/>
          </p:nvPr>
        </p:nvSpPr>
        <p:spPr/>
        <p:txBody>
          <a:bodyPr/>
          <a:lstStyle/>
          <a:p>
            <a:fld id="{672B52D5-0F10-409C-88A1-07E8733E16BA}" type="slidenum">
              <a:rPr lang="en-US" smtClean="0"/>
              <a:t>82</a:t>
            </a:fld>
            <a:endParaRPr lang="en-US"/>
          </a:p>
        </p:txBody>
      </p:sp>
    </p:spTree>
    <p:extLst>
      <p:ext uri="{BB962C8B-B14F-4D97-AF65-F5344CB8AC3E}">
        <p14:creationId xmlns:p14="http://schemas.microsoft.com/office/powerpoint/2010/main" val="3414211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8</a:t>
            </a:fld>
            <a:endParaRPr lang="en-US"/>
          </a:p>
        </p:txBody>
      </p:sp>
    </p:spTree>
    <p:extLst>
      <p:ext uri="{BB962C8B-B14F-4D97-AF65-F5344CB8AC3E}">
        <p14:creationId xmlns:p14="http://schemas.microsoft.com/office/powerpoint/2010/main" val="400788395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i="1" dirty="0">
                <a:effectLst/>
              </a:rPr>
              <a:t>BC Mental Health and Substance Use Services and Centre of Excellence for Women’s Health. (2013).  Trauma-Informed Practice Guidelines.</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83</a:t>
            </a:fld>
            <a:endParaRPr lang="en-US"/>
          </a:p>
        </p:txBody>
      </p:sp>
    </p:spTree>
    <p:extLst>
      <p:ext uri="{BB962C8B-B14F-4D97-AF65-F5344CB8AC3E}">
        <p14:creationId xmlns:p14="http://schemas.microsoft.com/office/powerpoint/2010/main" val="31216246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a:t>
            </a:r>
            <a:r>
              <a:rPr lang="en-CA" dirty="0" err="1"/>
              <a:t>www.ccsa.ca</a:t>
            </a:r>
            <a:r>
              <a:rPr lang="en-CA" dirty="0"/>
              <a:t>/sites/default/files/2019-04/CCSA-Trauma-informed-Care-Toolkit-2014-en.pdf</a:t>
            </a:r>
          </a:p>
          <a:p>
            <a:endParaRPr lang="en-CA"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t>https://www2.gov.bc.ca/assets/gov/health/child-teen-mental-health/trauma-</a:t>
            </a:r>
            <a:r>
              <a:rPr lang="en-CA" sz="2000" dirty="0" err="1"/>
              <a:t>informed_practice_guide.pdf</a:t>
            </a:r>
            <a:endParaRPr lang="en-CA" sz="2000" dirty="0"/>
          </a:p>
          <a:p>
            <a:pPr marL="0" marR="0" lvl="0" indent="0" algn="l" defTabSz="1463040" rtl="0" eaLnBrk="1" fontAlgn="auto" latinLnBrk="0" hangingPunct="1">
              <a:lnSpc>
                <a:spcPct val="100000"/>
              </a:lnSpc>
              <a:spcBef>
                <a:spcPts val="0"/>
              </a:spcBef>
              <a:spcAft>
                <a:spcPts val="0"/>
              </a:spcAft>
              <a:buClrTx/>
              <a:buSzTx/>
              <a:buFontTx/>
              <a:buNone/>
              <a:tabLst/>
              <a:defRPr/>
            </a:pPr>
            <a:endParaRPr lang="en-CA" sz="2000"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t>https://</a:t>
            </a:r>
            <a:r>
              <a:rPr lang="en-CA" sz="2000" dirty="0" err="1"/>
              <a:t>equiphealthcare.ca</a:t>
            </a:r>
            <a:r>
              <a:rPr lang="en-CA" sz="2000" dirty="0"/>
              <a:t>/resources/trauma-and-violence-informed-care/</a:t>
            </a:r>
          </a:p>
        </p:txBody>
      </p:sp>
      <p:sp>
        <p:nvSpPr>
          <p:cNvPr id="4" name="Slide Number Placeholder 3"/>
          <p:cNvSpPr>
            <a:spLocks noGrp="1"/>
          </p:cNvSpPr>
          <p:nvPr>
            <p:ph type="sldNum" sz="quarter" idx="5"/>
          </p:nvPr>
        </p:nvSpPr>
        <p:spPr/>
        <p:txBody>
          <a:bodyPr/>
          <a:lstStyle/>
          <a:p>
            <a:fld id="{672B52D5-0F10-409C-88A1-07E8733E16BA}" type="slidenum">
              <a:rPr lang="en-US" smtClean="0"/>
              <a:t>84</a:t>
            </a:fld>
            <a:endParaRPr lang="en-US"/>
          </a:p>
        </p:txBody>
      </p:sp>
    </p:spTree>
    <p:extLst>
      <p:ext uri="{BB962C8B-B14F-4D97-AF65-F5344CB8AC3E}">
        <p14:creationId xmlns:p14="http://schemas.microsoft.com/office/powerpoint/2010/main" val="40885689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1" dirty="0">
                <a:effectLst/>
              </a:rPr>
              <a:t>Sources</a:t>
            </a:r>
            <a:endParaRPr lang="en-CA" sz="1400" dirty="0">
              <a:effectLst/>
            </a:endParaRPr>
          </a:p>
          <a:p>
            <a:r>
              <a:rPr lang="en-CA" sz="1400" i="1" dirty="0">
                <a:effectLst/>
              </a:rPr>
              <a:t>Astley, S. J., Bailey, D., Talbot, C., &amp; Clarren, S. K. (2000). Fetal Alcohol Syndrome (FAS) Primary Prevention through FASD Diagnosis II: A comprehensive profile of 80 birth mothers of children with FAS. Alcohol and Alcoholism, 35(5), 509-519.</a:t>
            </a:r>
            <a:endParaRPr lang="en-CA" sz="1400" dirty="0">
              <a:effectLst/>
            </a:endParaRPr>
          </a:p>
          <a:p>
            <a:r>
              <a:rPr lang="en-CA" sz="1400" dirty="0" err="1">
                <a:effectLst/>
              </a:rPr>
              <a:t>Bakhireva</a:t>
            </a:r>
            <a:r>
              <a:rPr lang="en-CA" sz="1400" dirty="0">
                <a:effectLst/>
              </a:rPr>
              <a:t>, L.N., et al., Paternal drinking, intimate relationship quality, and alcohol consumption in pregnant Ukrainian women. </a:t>
            </a:r>
            <a:r>
              <a:rPr lang="en-CA" sz="1400" i="1" dirty="0">
                <a:effectLst/>
              </a:rPr>
              <a:t>Journal of Studies on Alcohol and Drugs</a:t>
            </a:r>
            <a:r>
              <a:rPr lang="en-CA" sz="1400" dirty="0">
                <a:effectLst/>
              </a:rPr>
              <a:t>, 2011. 2011: p. 536-544.</a:t>
            </a:r>
          </a:p>
          <a:p>
            <a:r>
              <a:rPr lang="en-CA" sz="1400" i="1" dirty="0">
                <a:effectLst/>
              </a:rPr>
              <a:t>Daoud, N., </a:t>
            </a:r>
            <a:r>
              <a:rPr lang="en-CA" sz="1400" i="1" dirty="0" err="1">
                <a:effectLst/>
              </a:rPr>
              <a:t>Urquia</a:t>
            </a:r>
            <a:r>
              <a:rPr lang="en-CA" sz="1400" i="1" dirty="0">
                <a:effectLst/>
              </a:rPr>
              <a:t>, M.L., </a:t>
            </a:r>
            <a:r>
              <a:rPr lang="en-CA" sz="1400" i="1" dirty="0" err="1">
                <a:effectLst/>
              </a:rPr>
              <a:t>O’Campo</a:t>
            </a:r>
            <a:r>
              <a:rPr lang="en-CA" sz="1400" i="1" dirty="0">
                <a:effectLst/>
              </a:rPr>
              <a:t>, P., </a:t>
            </a:r>
            <a:r>
              <a:rPr lang="en-CA" sz="1400" i="1" dirty="0" err="1">
                <a:effectLst/>
              </a:rPr>
              <a:t>Heaman</a:t>
            </a:r>
            <a:r>
              <a:rPr lang="en-CA" sz="1400" i="1" dirty="0">
                <a:effectLst/>
              </a:rPr>
              <a:t>, M., Janssen, P.A., Smylie, J., and Thiessen, K. (2012). Prevalence of abuse and violence before, during, and after pregnancy in a national sample of Canadian women. American Journal of Public Health, 102(10): 1893-901.</a:t>
            </a:r>
            <a:endParaRPr lang="en-CA" sz="1400" dirty="0">
              <a:effectLst/>
            </a:endParaRPr>
          </a:p>
          <a:p>
            <a:r>
              <a:rPr lang="en-CA" sz="1400" dirty="0">
                <a:effectLst/>
              </a:rPr>
              <a:t>Deutsch, A.R., The importance of intimate partner violence in within-relationship and between-person risk for alcohol-exposed pregnancy. </a:t>
            </a:r>
            <a:r>
              <a:rPr lang="en-CA" sz="1400" i="1" dirty="0">
                <a:effectLst/>
              </a:rPr>
              <a:t>Alcoholism: Clinical and Experimental Research</a:t>
            </a:r>
            <a:r>
              <a:rPr lang="en-CA" sz="1400" dirty="0">
                <a:effectLst/>
              </a:rPr>
              <a:t>, 2019. 43(4): p. 679 - 689.</a:t>
            </a:r>
          </a:p>
          <a:p>
            <a:r>
              <a:rPr lang="en-CA" sz="1400" dirty="0">
                <a:effectLst/>
              </a:rPr>
              <a:t>Eaton, L.A., et al., Pregnancy, alcohol intake, and intimate partner violence among men and women attending drinking establishments in a Cape Town, South Africa Township. J</a:t>
            </a:r>
            <a:r>
              <a:rPr lang="en-CA" sz="1400" i="1" dirty="0">
                <a:effectLst/>
              </a:rPr>
              <a:t>ournal of Community Health</a:t>
            </a:r>
            <a:r>
              <a:rPr lang="en-CA" sz="1400" dirty="0">
                <a:effectLst/>
              </a:rPr>
              <a:t>, 2011. 37: p. 208 - 216. 16.</a:t>
            </a:r>
          </a:p>
        </p:txBody>
      </p:sp>
      <p:sp>
        <p:nvSpPr>
          <p:cNvPr id="4" name="Slide Number Placeholder 3"/>
          <p:cNvSpPr>
            <a:spLocks noGrp="1"/>
          </p:cNvSpPr>
          <p:nvPr>
            <p:ph type="sldNum" sz="quarter" idx="5"/>
          </p:nvPr>
        </p:nvSpPr>
        <p:spPr/>
        <p:txBody>
          <a:bodyPr/>
          <a:lstStyle/>
          <a:p>
            <a:fld id="{672B52D5-0F10-409C-88A1-07E8733E16BA}" type="slidenum">
              <a:rPr lang="en-US" smtClean="0"/>
              <a:t>85</a:t>
            </a:fld>
            <a:endParaRPr lang="en-US"/>
          </a:p>
        </p:txBody>
      </p:sp>
    </p:spTree>
    <p:extLst>
      <p:ext uri="{BB962C8B-B14F-4D97-AF65-F5344CB8AC3E}">
        <p14:creationId xmlns:p14="http://schemas.microsoft.com/office/powerpoint/2010/main" val="221406595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effectLst/>
              </a:rPr>
              <a:t>IPV – </a:t>
            </a:r>
            <a:r>
              <a:rPr lang="en-CA" b="0" dirty="0">
                <a:effectLst/>
              </a:rPr>
              <a:t>intimate partner violence</a:t>
            </a:r>
          </a:p>
          <a:p>
            <a:endParaRPr lang="en-CA" b="0" dirty="0">
              <a:effectLst/>
            </a:endParaRPr>
          </a:p>
          <a:p>
            <a:r>
              <a:rPr lang="en-CA" b="1" dirty="0">
                <a:effectLst/>
              </a:rPr>
              <a:t>Sources</a:t>
            </a:r>
            <a:endParaRPr lang="en-CA" dirty="0">
              <a:effectLst/>
            </a:endParaRPr>
          </a:p>
          <a:p>
            <a:r>
              <a:rPr lang="en-CA" i="1" dirty="0">
                <a:effectLst/>
              </a:rPr>
              <a:t>Astley, S. J., Bailey, D., Talbot, C., &amp; Clarren, S. K. (2000). Fetal Alcohol Syndrome (FAS) Primary Prevention through FASD Diagnosis II: A comprehensive profile of 80 birth mothers of children with FAS. Alcohol and Alcoholism, 35(5), 509-519.</a:t>
            </a:r>
            <a:endParaRPr lang="en-CA" dirty="0">
              <a:effectLst/>
            </a:endParaRPr>
          </a:p>
          <a:p>
            <a:r>
              <a:rPr lang="en-CA" dirty="0" err="1">
                <a:effectLst/>
              </a:rPr>
              <a:t>Bakhireva</a:t>
            </a:r>
            <a:r>
              <a:rPr lang="en-CA" dirty="0">
                <a:effectLst/>
              </a:rPr>
              <a:t>, L.N., et al., Paternal drinking, intimate relationship quality, and alcohol consumption in pregnant Ukrainian women. </a:t>
            </a:r>
            <a:r>
              <a:rPr lang="en-CA" i="1" dirty="0">
                <a:effectLst/>
              </a:rPr>
              <a:t>Journal of Studies on Alcohol and Drugs</a:t>
            </a:r>
            <a:r>
              <a:rPr lang="en-CA" dirty="0">
                <a:effectLst/>
              </a:rPr>
              <a:t>, 2011. 2011: p. 536-544.</a:t>
            </a:r>
          </a:p>
          <a:p>
            <a:r>
              <a:rPr lang="en-CA" i="1" dirty="0">
                <a:effectLst/>
              </a:rPr>
              <a:t>Daoud, N., </a:t>
            </a:r>
            <a:r>
              <a:rPr lang="en-CA" i="1" dirty="0" err="1">
                <a:effectLst/>
              </a:rPr>
              <a:t>Urquia</a:t>
            </a:r>
            <a:r>
              <a:rPr lang="en-CA" i="1" dirty="0">
                <a:effectLst/>
              </a:rPr>
              <a:t>, M.L., </a:t>
            </a:r>
            <a:r>
              <a:rPr lang="en-CA" i="1" dirty="0" err="1">
                <a:effectLst/>
              </a:rPr>
              <a:t>O’Campo</a:t>
            </a:r>
            <a:r>
              <a:rPr lang="en-CA" i="1" dirty="0">
                <a:effectLst/>
              </a:rPr>
              <a:t>, P., </a:t>
            </a:r>
            <a:r>
              <a:rPr lang="en-CA" i="1" dirty="0" err="1">
                <a:effectLst/>
              </a:rPr>
              <a:t>Heaman</a:t>
            </a:r>
            <a:r>
              <a:rPr lang="en-CA" i="1" dirty="0">
                <a:effectLst/>
              </a:rPr>
              <a:t>, M., Janssen, P.A., Smylie, J., and Thiessen, K. (2012). Prevalence of abuse and violence before, during, and after pregnancy in a national sample of Canadian women. American Journal of Public Health, 102(10): 1893-901.</a:t>
            </a:r>
            <a:endParaRPr lang="en-CA" dirty="0">
              <a:effectLst/>
            </a:endParaRPr>
          </a:p>
          <a:p>
            <a:r>
              <a:rPr lang="en-CA" dirty="0">
                <a:effectLst/>
              </a:rPr>
              <a:t>Deutsch, A.R., The importance of intimate partner violence in within-relationship and between-person risk for alcohol-exposed pregnancy. </a:t>
            </a:r>
            <a:r>
              <a:rPr lang="en-CA" i="1" dirty="0">
                <a:effectLst/>
              </a:rPr>
              <a:t>Alcoholism: Clinical and Experimental Research</a:t>
            </a:r>
            <a:r>
              <a:rPr lang="en-CA" dirty="0">
                <a:effectLst/>
              </a:rPr>
              <a:t>, 2019. 43(4): p. 679 - 689.</a:t>
            </a:r>
          </a:p>
          <a:p>
            <a:r>
              <a:rPr lang="en-CA" dirty="0">
                <a:effectLst/>
              </a:rPr>
              <a:t>Eaton, L.A., et al., Pregnancy, alcohol intake, and intimate partner violence among men and women attending drinking establishments in a Cape Town, South Africa Township. J</a:t>
            </a:r>
            <a:r>
              <a:rPr lang="en-CA" i="1" dirty="0">
                <a:effectLst/>
              </a:rPr>
              <a:t>ournal of Community Health</a:t>
            </a:r>
            <a:r>
              <a:rPr lang="en-CA" dirty="0">
                <a:effectLst/>
              </a:rPr>
              <a:t>, 2011. 37: p. 208 - 216. 16.</a:t>
            </a:r>
          </a:p>
        </p:txBody>
      </p:sp>
      <p:sp>
        <p:nvSpPr>
          <p:cNvPr id="4" name="Slide Number Placeholder 3"/>
          <p:cNvSpPr>
            <a:spLocks noGrp="1"/>
          </p:cNvSpPr>
          <p:nvPr>
            <p:ph type="sldNum" sz="quarter" idx="5"/>
          </p:nvPr>
        </p:nvSpPr>
        <p:spPr/>
        <p:txBody>
          <a:bodyPr/>
          <a:lstStyle/>
          <a:p>
            <a:fld id="{672B52D5-0F10-409C-88A1-07E8733E16BA}" type="slidenum">
              <a:rPr lang="en-US" smtClean="0"/>
              <a:t>86</a:t>
            </a:fld>
            <a:endParaRPr lang="en-US"/>
          </a:p>
        </p:txBody>
      </p:sp>
    </p:spTree>
    <p:extLst>
      <p:ext uri="{BB962C8B-B14F-4D97-AF65-F5344CB8AC3E}">
        <p14:creationId xmlns:p14="http://schemas.microsoft.com/office/powerpoint/2010/main" val="35639658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effectLst/>
              </a:rPr>
              <a:t>Sources</a:t>
            </a:r>
            <a:endParaRPr lang="en-CA" dirty="0">
              <a:effectLst/>
            </a:endParaRPr>
          </a:p>
          <a:p>
            <a:r>
              <a:rPr lang="en-CA" i="1" dirty="0">
                <a:effectLst/>
              </a:rPr>
              <a:t>Astley, S. J., Bailey, D., Talbot, C., &amp; Clarren, S. K. (2000). Fetal Alcohol Syndrome (FAS) Primary Prevention through FASD Diagnosis II: A comprehensive profile of 80 birth mothers of children with FAS. Alcohol and Alcoholism, 35(5), 509-519.</a:t>
            </a:r>
            <a:endParaRPr lang="en-CA" dirty="0">
              <a:effectLst/>
            </a:endParaRPr>
          </a:p>
          <a:p>
            <a:r>
              <a:rPr lang="en-CA" dirty="0" err="1">
                <a:effectLst/>
              </a:rPr>
              <a:t>Bakhireva</a:t>
            </a:r>
            <a:r>
              <a:rPr lang="en-CA" dirty="0">
                <a:effectLst/>
              </a:rPr>
              <a:t>, L.N., et al., Paternal drinking, intimate relationship quality, and alcohol consumption in pregnant Ukrainian women. </a:t>
            </a:r>
            <a:r>
              <a:rPr lang="en-CA" i="1" dirty="0">
                <a:effectLst/>
              </a:rPr>
              <a:t>Journal of Studies on Alcohol and Drugs</a:t>
            </a:r>
            <a:r>
              <a:rPr lang="en-CA" dirty="0">
                <a:effectLst/>
              </a:rPr>
              <a:t>, 2011. 2011: p. 536-544.</a:t>
            </a:r>
          </a:p>
          <a:p>
            <a:r>
              <a:rPr lang="en-CA" i="1" dirty="0">
                <a:effectLst/>
              </a:rPr>
              <a:t>Daoud, N., </a:t>
            </a:r>
            <a:r>
              <a:rPr lang="en-CA" i="1" dirty="0" err="1">
                <a:effectLst/>
              </a:rPr>
              <a:t>Urquia</a:t>
            </a:r>
            <a:r>
              <a:rPr lang="en-CA" i="1" dirty="0">
                <a:effectLst/>
              </a:rPr>
              <a:t>, M.L., </a:t>
            </a:r>
            <a:r>
              <a:rPr lang="en-CA" i="1" dirty="0" err="1">
                <a:effectLst/>
              </a:rPr>
              <a:t>O’Campo</a:t>
            </a:r>
            <a:r>
              <a:rPr lang="en-CA" i="1" dirty="0">
                <a:effectLst/>
              </a:rPr>
              <a:t>, P., </a:t>
            </a:r>
            <a:r>
              <a:rPr lang="en-CA" i="1" dirty="0" err="1">
                <a:effectLst/>
              </a:rPr>
              <a:t>Heaman</a:t>
            </a:r>
            <a:r>
              <a:rPr lang="en-CA" i="1" dirty="0">
                <a:effectLst/>
              </a:rPr>
              <a:t>, M., Janssen, P.A., Smylie, J., and Thiessen, K. (2012). Prevalence of abuse and violence before, during, and after pregnancy in a national sample of Canadian women. American Journal of Public Health, 102(10): 1893-901.</a:t>
            </a:r>
            <a:endParaRPr lang="en-CA" dirty="0">
              <a:effectLst/>
            </a:endParaRPr>
          </a:p>
          <a:p>
            <a:r>
              <a:rPr lang="en-CA" dirty="0">
                <a:effectLst/>
              </a:rPr>
              <a:t>Deutsch, A.R., The importance of intimate partner violence in within-relationship and between-person risk for alcohol-exposed pregnancy. </a:t>
            </a:r>
            <a:r>
              <a:rPr lang="en-CA" i="1" dirty="0">
                <a:effectLst/>
              </a:rPr>
              <a:t>Alcoholism: Clinical and Experimental Research</a:t>
            </a:r>
            <a:r>
              <a:rPr lang="en-CA" dirty="0">
                <a:effectLst/>
              </a:rPr>
              <a:t>, 2019. 43(4): p. 679 - 689.</a:t>
            </a:r>
          </a:p>
          <a:p>
            <a:r>
              <a:rPr lang="en-CA" dirty="0">
                <a:effectLst/>
              </a:rPr>
              <a:t>Eaton, L.A., et al., Pregnancy, alcohol intake, and intimate partner violence among men and women attending drinking establishments in a Cape Town, South Africa Township. J</a:t>
            </a:r>
            <a:r>
              <a:rPr lang="en-CA" i="1" dirty="0">
                <a:effectLst/>
              </a:rPr>
              <a:t>ournal of Community Health</a:t>
            </a:r>
            <a:r>
              <a:rPr lang="en-CA" dirty="0">
                <a:effectLst/>
              </a:rPr>
              <a:t>, 2011. 37: p. 208 - 216. 16.</a:t>
            </a:r>
          </a:p>
        </p:txBody>
      </p:sp>
      <p:sp>
        <p:nvSpPr>
          <p:cNvPr id="4" name="Slide Number Placeholder 3"/>
          <p:cNvSpPr>
            <a:spLocks noGrp="1"/>
          </p:cNvSpPr>
          <p:nvPr>
            <p:ph type="sldNum" sz="quarter" idx="5"/>
          </p:nvPr>
        </p:nvSpPr>
        <p:spPr/>
        <p:txBody>
          <a:bodyPr/>
          <a:lstStyle/>
          <a:p>
            <a:fld id="{672B52D5-0F10-409C-88A1-07E8733E16BA}" type="slidenum">
              <a:rPr lang="en-US" smtClean="0"/>
              <a:t>87</a:t>
            </a:fld>
            <a:endParaRPr lang="en-US"/>
          </a:p>
        </p:txBody>
      </p:sp>
    </p:spTree>
    <p:extLst>
      <p:ext uri="{BB962C8B-B14F-4D97-AF65-F5344CB8AC3E}">
        <p14:creationId xmlns:p14="http://schemas.microsoft.com/office/powerpoint/2010/main" val="18726517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10400183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89</a:t>
            </a:fld>
            <a:endParaRPr lang="en-US"/>
          </a:p>
        </p:txBody>
      </p:sp>
    </p:spTree>
    <p:extLst>
      <p:ext uri="{BB962C8B-B14F-4D97-AF65-F5344CB8AC3E}">
        <p14:creationId xmlns:p14="http://schemas.microsoft.com/office/powerpoint/2010/main" val="34440750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effectLst/>
              </a:rPr>
              <a:t>In 2013, the Native Youth Sexual Health Network launched internet memes as part of National Sexual and Reproductive Health Awareness Week. These memes were intended to be a fun way to share information about sexual and reproductive health and culture through memes created by Indigenous youth.</a:t>
            </a:r>
          </a:p>
          <a:p>
            <a:r>
              <a:rPr lang="en-US" sz="1400" dirty="0">
                <a:effectLst/>
              </a:rPr>
              <a:t>The Native Youth Sexual Health Network has found ways to make sexual and reproductive health fun, and a way for Indigenous youth to reclaim their identities and self-determination over their bodies. For more information, visit their website at: </a:t>
            </a:r>
            <a:r>
              <a:rPr lang="en-US" sz="1400" dirty="0">
                <a:effectLst/>
                <a:hlinkClick r:id="rId3"/>
              </a:rPr>
              <a:t>https://www.nativeyouthsexualhealth.com/</a:t>
            </a:r>
            <a:endParaRPr lang="en-US" sz="1400"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90</a:t>
            </a:fld>
            <a:endParaRPr lang="en-US"/>
          </a:p>
        </p:txBody>
      </p:sp>
    </p:spTree>
    <p:extLst>
      <p:ext uri="{BB962C8B-B14F-4D97-AF65-F5344CB8AC3E}">
        <p14:creationId xmlns:p14="http://schemas.microsoft.com/office/powerpoint/2010/main" val="30681417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Hanson, J.D. and S. </a:t>
            </a:r>
            <a:r>
              <a:rPr lang="en-US" dirty="0" err="1">
                <a:effectLst/>
              </a:rPr>
              <a:t>Pourier</a:t>
            </a:r>
            <a:r>
              <a:rPr lang="en-US" dirty="0">
                <a:effectLst/>
              </a:rPr>
              <a:t>. (2015). The Oglala Sioux Tribe CHOICES Program: Modifying an Existing Alcohol-Exposed Pregnancy Intervention for Use in an American Indian Community. </a:t>
            </a:r>
            <a:r>
              <a:rPr lang="en-US" i="1" dirty="0">
                <a:effectLst/>
              </a:rPr>
              <a:t>International Journal Of Environmental Research And Public Health</a:t>
            </a:r>
            <a:r>
              <a:rPr lang="en-US" dirty="0">
                <a:effectLst/>
              </a:rPr>
              <a:t>, </a:t>
            </a:r>
            <a:r>
              <a:rPr lang="en-US" i="1" dirty="0">
                <a:effectLst/>
              </a:rPr>
              <a:t>13</a:t>
            </a:r>
            <a:r>
              <a:rPr lang="en-US" dirty="0">
                <a:effectLst/>
              </a:rPr>
              <a:t>(1).</a:t>
            </a:r>
          </a:p>
          <a:p>
            <a:r>
              <a:rPr lang="en-US" dirty="0">
                <a:effectLst/>
              </a:rPr>
              <a:t>Ingersoll, K.S., et al., (2011). Preconception markers of dual risk for alcohol and smoking exposed pregnancy: Tools for primary prevention. </a:t>
            </a:r>
            <a:r>
              <a:rPr lang="en-US" i="1" dirty="0">
                <a:effectLst/>
              </a:rPr>
              <a:t>Journal of Women’s Health</a:t>
            </a:r>
            <a:r>
              <a:rPr lang="en-US" dirty="0">
                <a:effectLst/>
              </a:rPr>
              <a:t>, </a:t>
            </a:r>
            <a:r>
              <a:rPr lang="en-US" i="1" dirty="0">
                <a:effectLst/>
              </a:rPr>
              <a:t>20</a:t>
            </a:r>
            <a:r>
              <a:rPr lang="en-US" dirty="0">
                <a:effectLst/>
              </a:rPr>
              <a:t>(11), 1627-1633.</a:t>
            </a:r>
          </a:p>
          <a:p>
            <a:r>
              <a:rPr lang="en-US" dirty="0" err="1">
                <a:effectLst/>
              </a:rPr>
              <a:t>Nathoo</a:t>
            </a:r>
            <a:r>
              <a:rPr lang="en-US" dirty="0">
                <a:effectLst/>
              </a:rPr>
              <a:t>, T., Poole, N., Wolfson, L., Schmidt, R., Gelb, K. (2018). </a:t>
            </a:r>
            <a:r>
              <a:rPr lang="en-US" i="1" dirty="0">
                <a:effectLst/>
              </a:rPr>
              <a:t>Doorways to conversation: Brief intervention on substance use with girls and women. </a:t>
            </a:r>
            <a:r>
              <a:rPr lang="en-US" dirty="0">
                <a:effectLst/>
              </a:rPr>
              <a:t>Vancouver, BC: Centre of Excellence for Women’s Health.  </a:t>
            </a:r>
          </a:p>
          <a:p>
            <a:r>
              <a:rPr lang="en-US" dirty="0">
                <a:effectLst/>
              </a:rPr>
              <a:t>Sobell, L.C., et al., (2017). Preventing Alcohol-Exposed Pregnancies: A Randomized Controlled Trial of a Self-Administered Version of Project CHOICES With College Students and Nonstudents. </a:t>
            </a:r>
            <a:r>
              <a:rPr lang="en-US" i="1" dirty="0">
                <a:effectLst/>
              </a:rPr>
              <a:t>Alcoholism, Clinical And Experimental Research.</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91</a:t>
            </a:fld>
            <a:endParaRPr lang="en-US"/>
          </a:p>
        </p:txBody>
      </p:sp>
    </p:spTree>
    <p:extLst>
      <p:ext uri="{BB962C8B-B14F-4D97-AF65-F5344CB8AC3E}">
        <p14:creationId xmlns:p14="http://schemas.microsoft.com/office/powerpoint/2010/main" val="6619509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92</a:t>
            </a:fld>
            <a:endParaRPr lang="en-US"/>
          </a:p>
        </p:txBody>
      </p:sp>
    </p:spTree>
    <p:extLst>
      <p:ext uri="{BB962C8B-B14F-4D97-AF65-F5344CB8AC3E}">
        <p14:creationId xmlns:p14="http://schemas.microsoft.com/office/powerpoint/2010/main" val="370700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FASD affects everyone</a:t>
            </a:r>
          </a:p>
          <a:p>
            <a:r>
              <a:rPr lang="en-US" sz="2000" dirty="0"/>
              <a:t> -  FASD occurs in all segments of society including all cultures, any social standing </a:t>
            </a:r>
            <a:r>
              <a:rPr lang="en-US" dirty="0"/>
              <a:t>and</a:t>
            </a:r>
            <a:r>
              <a:rPr lang="en-US" sz="2000" dirty="0"/>
              <a:t> economic status.  Alcohol use in pregnancy does not discriminate.  FASD is a highly complex disability intertwined with the social determinates of health and other factors which can affect people from all economic, ethnic, religious, racial or social backgrounds.  All populations where alcohol is used are at risk of FASD.</a:t>
            </a:r>
          </a:p>
        </p:txBody>
      </p:sp>
      <p:sp>
        <p:nvSpPr>
          <p:cNvPr id="4" name="Slide Number Placeholder 3"/>
          <p:cNvSpPr>
            <a:spLocks noGrp="1"/>
          </p:cNvSpPr>
          <p:nvPr>
            <p:ph type="sldNum" sz="quarter" idx="5"/>
          </p:nvPr>
        </p:nvSpPr>
        <p:spPr/>
        <p:txBody>
          <a:bodyPr/>
          <a:lstStyle/>
          <a:p>
            <a:fld id="{672B52D5-0F10-409C-88A1-07E8733E16BA}" type="slidenum">
              <a:rPr lang="en-US" smtClean="0"/>
              <a:t>9</a:t>
            </a:fld>
            <a:endParaRPr lang="en-US"/>
          </a:p>
        </p:txBody>
      </p:sp>
    </p:spTree>
    <p:extLst>
      <p:ext uri="{BB962C8B-B14F-4D97-AF65-F5344CB8AC3E}">
        <p14:creationId xmlns:p14="http://schemas.microsoft.com/office/powerpoint/2010/main" val="28163466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93</a:t>
            </a:fld>
            <a:endParaRPr lang="en-US"/>
          </a:p>
        </p:txBody>
      </p:sp>
    </p:spTree>
    <p:extLst>
      <p:ext uri="{BB962C8B-B14F-4D97-AF65-F5344CB8AC3E}">
        <p14:creationId xmlns:p14="http://schemas.microsoft.com/office/powerpoint/2010/main" val="292843269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Supporting Women in Identifying the Best Control Options</a:t>
            </a:r>
          </a:p>
          <a:p>
            <a:r>
              <a:rPr lang="en-US" dirty="0"/>
              <a:t>The </a:t>
            </a:r>
            <a:r>
              <a:rPr lang="en-US" dirty="0">
                <a:hlinkClick r:id="rId3"/>
              </a:rPr>
              <a:t>myhealth.alberta.ca</a:t>
            </a:r>
            <a:r>
              <a:rPr lang="en-US" dirty="0"/>
              <a:t> website provides information on different forms of birth control, acknowledging that the best form of birth control is the one that protects individuals every time they have sex. Here is some information that service providers may choose to share with their clients (from the </a:t>
            </a:r>
            <a:r>
              <a:rPr lang="en-US" dirty="0">
                <a:hlinkClick r:id="rId3"/>
              </a:rPr>
              <a:t>myhealth.alberta.ca</a:t>
            </a:r>
            <a:r>
              <a:rPr lang="en-US" dirty="0"/>
              <a:t> website). </a:t>
            </a:r>
          </a:p>
          <a:p>
            <a:r>
              <a:rPr lang="en-US" dirty="0"/>
              <a:t>To find a method that will work for you every time, some things to think about include:</a:t>
            </a:r>
          </a:p>
          <a:p>
            <a:pPr>
              <a:buFont typeface="Arial" panose="020B0604020202020204" pitchFamily="34" charset="0"/>
              <a:buChar char="•"/>
            </a:pPr>
            <a:r>
              <a:rPr lang="en-US" b="1" dirty="0"/>
              <a:t>How well it works</a:t>
            </a:r>
            <a:r>
              <a:rPr lang="en-US" dirty="0"/>
              <a:t>. Think about how important it is to you to avoid pregnancy. Then look at how well each method works. For example, if you plan to have a child soon anyway, you may not need a very reliable method. If you don't want children but feel it is wrong to end a pregnancy, choose a type of birth control that works very well.</a:t>
            </a:r>
          </a:p>
          <a:p>
            <a:pPr>
              <a:buFont typeface="Arial" panose="020B0604020202020204" pitchFamily="34" charset="0"/>
              <a:buChar char="•"/>
            </a:pPr>
            <a:r>
              <a:rPr lang="en-US" b="1" dirty="0"/>
              <a:t>How much effort it takes</a:t>
            </a:r>
            <a:r>
              <a:rPr lang="en-US" dirty="0"/>
              <a:t>. For example, birth control pills may not be a good choice if you often forget to take medicine. If you are not sure you will stop and use a barrier method each time you have sex, pick another method.</a:t>
            </a:r>
          </a:p>
          <a:p>
            <a:pPr>
              <a:buFont typeface="Arial" panose="020B0604020202020204" pitchFamily="34" charset="0"/>
              <a:buChar char="•"/>
            </a:pPr>
            <a:r>
              <a:rPr lang="en-US" b="1" dirty="0"/>
              <a:t>When you want to have children</a:t>
            </a:r>
            <a:r>
              <a:rPr lang="en-US" dirty="0"/>
              <a:t>. For example, if you want to have children in the next year or two, birth control shots may not be a good choice. They can make it hard to get pregnant for several months after you stop them. If you never want to have children, natural family planning is not a good choice because it often fails.</a:t>
            </a:r>
          </a:p>
          <a:p>
            <a:pPr>
              <a:buFont typeface="Arial" panose="020B0604020202020204" pitchFamily="34" charset="0"/>
              <a:buChar char="•"/>
            </a:pPr>
            <a:r>
              <a:rPr lang="en-US" b="1" dirty="0"/>
              <a:t>How much the method costs</a:t>
            </a:r>
            <a:r>
              <a:rPr lang="en-US" dirty="0"/>
              <a:t>. For example, condoms are cheap or free in some clinics. Some health plans cover the cost of prescription birth control. But cost can sometimes be misleading. An IUD costs a lot up front. But it works for years, making it low-cost over time.</a:t>
            </a:r>
          </a:p>
          <a:p>
            <a:pPr>
              <a:buFont typeface="Arial" panose="020B0604020202020204" pitchFamily="34" charset="0"/>
              <a:buChar char="•"/>
            </a:pPr>
            <a:r>
              <a:rPr lang="en-US" b="1" dirty="0"/>
              <a:t>Whether it protects you from infection</a:t>
            </a:r>
            <a:r>
              <a:rPr lang="en-US" dirty="0"/>
              <a:t>. Latex condoms can help protect you from </a:t>
            </a:r>
            <a:r>
              <a:rPr lang="en-US" dirty="0">
                <a:hlinkClick r:id="rId4"/>
              </a:rPr>
              <a:t>sexually transmitted infections (STIs)</a:t>
            </a:r>
            <a:r>
              <a:rPr lang="en-US" dirty="0"/>
              <a:t>, such as </a:t>
            </a:r>
            <a:r>
              <a:rPr lang="en-US" dirty="0">
                <a:hlinkClick r:id="rId5"/>
              </a:rPr>
              <a:t>HIV</a:t>
            </a:r>
            <a:r>
              <a:rPr lang="en-US" dirty="0"/>
              <a:t>. But they are not the best way to prevent pregnancy. To avoid both STIs and pregnancy, use condoms along with another type of birth control.</a:t>
            </a:r>
          </a:p>
          <a:p>
            <a:pPr>
              <a:buFont typeface="Arial" panose="020B0604020202020204" pitchFamily="34" charset="0"/>
              <a:buChar char="•"/>
            </a:pPr>
            <a:r>
              <a:rPr lang="en-US" b="1" dirty="0"/>
              <a:t>If you've had a problem with one kind of birth control.</a:t>
            </a:r>
            <a:r>
              <a:rPr lang="en-US" dirty="0"/>
              <a:t> Finding the best method of birth control may involve trying something different. Also, you may need to change a method that once worked well for you.</a:t>
            </a:r>
          </a:p>
          <a:p>
            <a:endParaRPr lang="en-US" b="1" dirty="0">
              <a:effectLst/>
            </a:endParaRPr>
          </a:p>
          <a:p>
            <a:endParaRPr lang="en-US" b="1" dirty="0">
              <a:effectLst/>
            </a:endParaRPr>
          </a:p>
          <a:p>
            <a:r>
              <a:rPr lang="en-US" b="1" dirty="0">
                <a:effectLst/>
              </a:rPr>
              <a:t>Sources</a:t>
            </a:r>
            <a:endParaRPr lang="en-US" dirty="0">
              <a:effectLst/>
            </a:endParaRPr>
          </a:p>
          <a:p>
            <a:r>
              <a:rPr lang="en-US" dirty="0">
                <a:effectLst/>
              </a:rPr>
              <a:t>Fisher, W. et al. (2004) The 2002 Canadian Contraception Study: Part I.</a:t>
            </a:r>
            <a:r>
              <a:rPr lang="en-US" i="1" dirty="0">
                <a:effectLst/>
              </a:rPr>
              <a:t> JOGC, </a:t>
            </a:r>
            <a:r>
              <a:rPr lang="en-US" dirty="0">
                <a:effectLst/>
                <a:hlinkClick r:id="rId6"/>
              </a:rPr>
              <a:t>https://doi.org/10.1016/S1701-2163(16)30377-2</a:t>
            </a:r>
            <a:endParaRPr lang="en-US" dirty="0">
              <a:effectLst/>
            </a:endParaRPr>
          </a:p>
          <a:p>
            <a:r>
              <a:rPr lang="en-US" dirty="0">
                <a:effectLst/>
              </a:rPr>
              <a:t>Hutton, H.E., et al., (2014) A Novel Integration Effort to Reduce the Risk for Alcohol-Exposed Pregnancy Among Women Attending Urban STD Clinics.</a:t>
            </a:r>
            <a:r>
              <a:rPr lang="en-US" i="1" dirty="0">
                <a:effectLst/>
              </a:rPr>
              <a:t> Public Health Reports, 129, </a:t>
            </a:r>
            <a:r>
              <a:rPr lang="en-US" dirty="0">
                <a:effectLst/>
              </a:rPr>
              <a:t>56-62.</a:t>
            </a:r>
          </a:p>
          <a:p>
            <a:r>
              <a:rPr lang="en-US" dirty="0" err="1">
                <a:effectLst/>
              </a:rPr>
              <a:t>Nethery</a:t>
            </a:r>
            <a:r>
              <a:rPr lang="en-US" dirty="0">
                <a:effectLst/>
              </a:rPr>
              <a:t>, E., et al. (2019). Household income and contraceptive methods among youth: A cross-sectional study using the Canadian Community Health Survey (2009 - 2010 and 2013 - 2014). </a:t>
            </a:r>
            <a:r>
              <a:rPr lang="en-US" i="1" dirty="0">
                <a:effectLst/>
              </a:rPr>
              <a:t>CMAJ Open</a:t>
            </a:r>
            <a:r>
              <a:rPr lang="en-US" dirty="0">
                <a:effectLst/>
              </a:rPr>
              <a:t>, </a:t>
            </a:r>
            <a:r>
              <a:rPr lang="en-US" i="1" dirty="0">
                <a:effectLst/>
              </a:rPr>
              <a:t>7</a:t>
            </a:r>
            <a:r>
              <a:rPr lang="en-US" dirty="0">
                <a:effectLst/>
              </a:rPr>
              <a:t>(43).</a:t>
            </a:r>
          </a:p>
          <a:p>
            <a:r>
              <a:rPr lang="en-US" dirty="0">
                <a:effectLst/>
              </a:rPr>
              <a:t>Public Health Agency of Canada. (2009) </a:t>
            </a:r>
            <a:r>
              <a:rPr lang="en-US" i="1" dirty="0">
                <a:effectLst/>
              </a:rPr>
              <a:t>What Mothers Say: The Canadian Maternity Experiences Survey. </a:t>
            </a:r>
            <a:r>
              <a:rPr lang="en-US" dirty="0">
                <a:effectLst/>
              </a:rPr>
              <a:t>Ottawa. Available from </a:t>
            </a:r>
            <a:r>
              <a:rPr lang="en-US" dirty="0">
                <a:effectLst/>
                <a:hlinkClick r:id="rId7"/>
              </a:rPr>
              <a:t>http://www.phac-aspc.gc.ca/rhs-ssg/pdf/survey-eng.pdf</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94</a:t>
            </a:fld>
            <a:endParaRPr lang="en-US"/>
          </a:p>
        </p:txBody>
      </p:sp>
    </p:spTree>
    <p:extLst>
      <p:ext uri="{BB962C8B-B14F-4D97-AF65-F5344CB8AC3E}">
        <p14:creationId xmlns:p14="http://schemas.microsoft.com/office/powerpoint/2010/main" val="1481445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Preparing for Pregnancy.</a:t>
            </a:r>
            <a:r>
              <a:rPr lang="en-US" dirty="0"/>
              <a:t> Discuss alcohol and/or contraception use when sharing important preconception information with women considering or planning a pregnancy (such as preparing to stop drinking, taking folic acid, etc.). You might want to use the Ready or Not website from Alberta Health Services to guide your discussion.</a:t>
            </a:r>
          </a:p>
          <a:p>
            <a:r>
              <a:rPr lang="en-US" b="1" dirty="0"/>
              <a:t>Birth control effectiveness.</a:t>
            </a:r>
            <a:r>
              <a:rPr lang="en-US" dirty="0"/>
              <a:t> When asking questions about whether women are interested in becoming pregnant or in preventing a pregnancy, you can share information about the effectiveness of various methods. If women are unsure about pregnancy or are interested in using a less effective method of birth control, they might find it helpful to reflect on their substance use while deciding. They might be open to not drinking alcohol if they are sexually active and not using effective birth control.</a:t>
            </a:r>
          </a:p>
          <a:p>
            <a:r>
              <a:rPr lang="en-US" dirty="0"/>
              <a:t>Review contraception options with your client to ensure that she has full contraceptive coverage every time she has sexual intercourse. This might include providing secondary, back-up, or emergency contraception methods. For example, along with oral contraceptives, advise her to use condoms, which have the added benefit of reducing sexually transmitted diseases. The website </a:t>
            </a:r>
            <a:r>
              <a:rPr lang="en-US" dirty="0">
                <a:hlinkClick r:id="rId3"/>
              </a:rPr>
              <a:t>It’s a Plan</a:t>
            </a:r>
            <a:r>
              <a:rPr lang="en-US" dirty="0"/>
              <a:t>, https://</a:t>
            </a:r>
            <a:r>
              <a:rPr lang="en-US" dirty="0" err="1"/>
              <a:t>www.itsaplan.ca</a:t>
            </a:r>
            <a:r>
              <a:rPr lang="en-US" dirty="0"/>
              <a:t>/ may be helpful for you to walk through together.</a:t>
            </a:r>
          </a:p>
          <a:p>
            <a:r>
              <a:rPr lang="en-US" b="1" dirty="0"/>
              <a:t>Support reflection. </a:t>
            </a:r>
            <a:r>
              <a:rPr lang="en-US" dirty="0"/>
              <a:t>Support reflection, healthy decision-making, and skill-building related to contraception, substance use, and sexual health. This may include reflection and decision-making around finding personal drinking limits, skill-building such as negotiating condom use. See </a:t>
            </a:r>
            <a:r>
              <a:rPr lang="en-US" dirty="0">
                <a:hlinkClick r:id="rId4"/>
              </a:rPr>
              <a:t>this</a:t>
            </a:r>
            <a:r>
              <a:rPr lang="en-US" dirty="0"/>
              <a:t> resource from the Centre of Excellence for Women’s Health for more information.</a:t>
            </a:r>
          </a:p>
          <a:p>
            <a:endParaRPr lang="en-US" dirty="0"/>
          </a:p>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t>https://</a:t>
            </a:r>
            <a:r>
              <a:rPr lang="en-CA" sz="2000" dirty="0" err="1"/>
              <a:t>bccewh.bc.ca</a:t>
            </a:r>
            <a:r>
              <a:rPr lang="en-CA" sz="2000" dirty="0"/>
              <a:t>/wp-content/uploads/2018/06/50-Brief-Intervention-Ideas_June-4-2018.pdf</a:t>
            </a:r>
          </a:p>
        </p:txBody>
      </p:sp>
      <p:sp>
        <p:nvSpPr>
          <p:cNvPr id="4" name="Slide Number Placeholder 3"/>
          <p:cNvSpPr>
            <a:spLocks noGrp="1"/>
          </p:cNvSpPr>
          <p:nvPr>
            <p:ph type="sldNum" sz="quarter" idx="5"/>
          </p:nvPr>
        </p:nvSpPr>
        <p:spPr/>
        <p:txBody>
          <a:bodyPr/>
          <a:lstStyle/>
          <a:p>
            <a:fld id="{672B52D5-0F10-409C-88A1-07E8733E16BA}" type="slidenum">
              <a:rPr lang="en-US" smtClean="0"/>
              <a:t>95</a:t>
            </a:fld>
            <a:endParaRPr lang="en-US"/>
          </a:p>
        </p:txBody>
      </p:sp>
    </p:spTree>
    <p:extLst>
      <p:ext uri="{BB962C8B-B14F-4D97-AF65-F5344CB8AC3E}">
        <p14:creationId xmlns:p14="http://schemas.microsoft.com/office/powerpoint/2010/main" val="41250227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err="1">
                <a:effectLst/>
              </a:rPr>
              <a:t>Bodin</a:t>
            </a:r>
            <a:r>
              <a:rPr lang="en-US" dirty="0">
                <a:effectLst/>
              </a:rPr>
              <a:t>, M., et al. (2017). Exploring men’s pregnancy-planning </a:t>
            </a:r>
            <a:r>
              <a:rPr lang="en-US" dirty="0" err="1">
                <a:effectLst/>
              </a:rPr>
              <a:t>behaviour</a:t>
            </a:r>
            <a:r>
              <a:rPr lang="en-US" dirty="0">
                <a:effectLst/>
              </a:rPr>
              <a:t> and fertility knowledge: A survey among fathers in Sweden. </a:t>
            </a:r>
            <a:r>
              <a:rPr lang="en-US" i="1" dirty="0">
                <a:effectLst/>
              </a:rPr>
              <a:t>Upsala Journal of Medical Sciences, 122</a:t>
            </a:r>
            <a:r>
              <a:rPr lang="en-US" dirty="0">
                <a:effectLst/>
              </a:rPr>
              <a:t>(2), 127-135.</a:t>
            </a:r>
          </a:p>
          <a:p>
            <a:r>
              <a:rPr lang="en-US" dirty="0">
                <a:effectLst/>
              </a:rPr>
              <a:t>Chang, G., et al. (2005). Brief intervention for prenatal alcohol use: a randomized trial. </a:t>
            </a:r>
            <a:r>
              <a:rPr lang="en-US" i="1" dirty="0">
                <a:effectLst/>
              </a:rPr>
              <a:t>Obstetrics &amp; Gynecology, 105</a:t>
            </a:r>
            <a:r>
              <a:rPr lang="en-US" dirty="0">
                <a:effectLst/>
              </a:rPr>
              <a:t>(5 part 1), 991-998.</a:t>
            </a:r>
          </a:p>
          <a:p>
            <a:r>
              <a:rPr lang="en-US" dirty="0">
                <a:effectLst/>
              </a:rPr>
              <a:t>Frey, K.A., R. Engle, and B. Noble (2012).  Preconception healthcare: what do men know and believe? </a:t>
            </a:r>
            <a:r>
              <a:rPr lang="en-US" i="1" dirty="0">
                <a:effectLst/>
              </a:rPr>
              <a:t>Journal of Men’s Health,. 9</a:t>
            </a:r>
            <a:r>
              <a:rPr lang="en-US" dirty="0">
                <a:effectLst/>
              </a:rPr>
              <a:t>(1), 25 - 35.</a:t>
            </a:r>
          </a:p>
          <a:p>
            <a:r>
              <a:rPr lang="en-US" dirty="0">
                <a:effectLst/>
              </a:rPr>
              <a:t>Frey, K.A. and J.A. (2006). Files, Preconception healthcare: What women know and believe.</a:t>
            </a:r>
            <a:r>
              <a:rPr lang="en-US" i="1" dirty="0">
                <a:effectLst/>
              </a:rPr>
              <a:t> Maternal Child Health Journal, 10,</a:t>
            </a:r>
            <a:r>
              <a:rPr lang="en-US" dirty="0">
                <a:effectLst/>
              </a:rPr>
              <a:t> S73 - S77. </a:t>
            </a:r>
          </a:p>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96</a:t>
            </a:fld>
            <a:endParaRPr lang="en-US"/>
          </a:p>
        </p:txBody>
      </p:sp>
    </p:spTree>
    <p:extLst>
      <p:ext uri="{BB962C8B-B14F-4D97-AF65-F5344CB8AC3E}">
        <p14:creationId xmlns:p14="http://schemas.microsoft.com/office/powerpoint/2010/main" val="256207080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dirty="0">
                <a:effectLst/>
              </a:rPr>
              <a:t>Hanson, J.D. and S. </a:t>
            </a:r>
            <a:r>
              <a:rPr lang="en-US" dirty="0" err="1">
                <a:effectLst/>
              </a:rPr>
              <a:t>Pourier</a:t>
            </a:r>
            <a:r>
              <a:rPr lang="en-US" dirty="0">
                <a:effectLst/>
              </a:rPr>
              <a:t>. (2015). The Oglala Sioux Tribe CHOICES Program: Modifying an Existing Alcohol-Exposed Pregnancy Intervention for Use in an American Indian Community. </a:t>
            </a:r>
            <a:r>
              <a:rPr lang="en-US" i="1" dirty="0">
                <a:effectLst/>
              </a:rPr>
              <a:t>International Journal Of Environmental Research And Public Health</a:t>
            </a:r>
            <a:r>
              <a:rPr lang="en-US" dirty="0">
                <a:effectLst/>
              </a:rPr>
              <a:t>, </a:t>
            </a:r>
            <a:r>
              <a:rPr lang="en-US" i="1" dirty="0">
                <a:effectLst/>
              </a:rPr>
              <a:t>13</a:t>
            </a:r>
            <a:r>
              <a:rPr lang="en-US" dirty="0">
                <a:effectLst/>
              </a:rPr>
              <a:t>(1)</a:t>
            </a:r>
          </a:p>
        </p:txBody>
      </p:sp>
      <p:sp>
        <p:nvSpPr>
          <p:cNvPr id="4" name="Slide Number Placeholder 3"/>
          <p:cNvSpPr>
            <a:spLocks noGrp="1"/>
          </p:cNvSpPr>
          <p:nvPr>
            <p:ph type="sldNum" sz="quarter" idx="5"/>
          </p:nvPr>
        </p:nvSpPr>
        <p:spPr/>
        <p:txBody>
          <a:bodyPr/>
          <a:lstStyle/>
          <a:p>
            <a:fld id="{672B52D5-0F10-409C-88A1-07E8733E16BA}" type="slidenum">
              <a:rPr lang="en-US" smtClean="0"/>
              <a:t>98</a:t>
            </a:fld>
            <a:endParaRPr lang="en-US"/>
          </a:p>
        </p:txBody>
      </p:sp>
    </p:spTree>
    <p:extLst>
      <p:ext uri="{BB962C8B-B14F-4D97-AF65-F5344CB8AC3E}">
        <p14:creationId xmlns:p14="http://schemas.microsoft.com/office/powerpoint/2010/main" val="176803201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2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Women's Health Forum - "Contraception" </a:t>
            </a:r>
          </a:p>
          <a:p>
            <a:pPr defTabSz="2321446"/>
            <a:r>
              <a:rPr lang="en-US" sz="20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with Dr. Dustin </a:t>
            </a:r>
            <a:r>
              <a:rPr lang="en-US" sz="2000" i="1"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Costescu</a:t>
            </a:r>
            <a:endParaRPr lang="en-US" sz="20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0" marR="0" lvl="0" indent="0" algn="l" defTabSz="1463040" rtl="0" eaLnBrk="1" fontAlgn="auto" latinLnBrk="0" hangingPunct="1">
              <a:lnSpc>
                <a:spcPct val="80000"/>
              </a:lnSpc>
              <a:spcBef>
                <a:spcPts val="0"/>
              </a:spcBef>
              <a:spcAft>
                <a:spcPts val="0"/>
              </a:spcAft>
              <a:buClrTx/>
              <a:buSzTx/>
              <a:buFontTx/>
              <a:buNone/>
              <a:tabLst/>
              <a:defRPr/>
            </a:pPr>
            <a:endParaRPr lang="en-CA" sz="2000" dirty="0">
              <a:hlinkClick r:id="rId3"/>
            </a:endParaRPr>
          </a:p>
          <a:p>
            <a:pPr marL="0" marR="0" lvl="0" indent="0" algn="l" defTabSz="1463040" rtl="0" eaLnBrk="1" fontAlgn="auto" latinLnBrk="0" hangingPunct="1">
              <a:lnSpc>
                <a:spcPct val="80000"/>
              </a:lnSpc>
              <a:spcBef>
                <a:spcPts val="0"/>
              </a:spcBef>
              <a:spcAft>
                <a:spcPts val="0"/>
              </a:spcAft>
              <a:buClrTx/>
              <a:buSzTx/>
              <a:buFontTx/>
              <a:buNone/>
              <a:tabLst/>
              <a:defRPr/>
            </a:pPr>
            <a:r>
              <a:rPr lang="en-CA" sz="2000" dirty="0">
                <a:hlinkClick r:id="rId3"/>
              </a:rPr>
              <a:t>https://youtu.be/z3zr93eDzts</a:t>
            </a:r>
            <a:endParaRPr lang="en-CA" sz="2000" dirty="0"/>
          </a:p>
          <a:p>
            <a:pPr eaLnBrk="1" hangingPunct="1">
              <a:lnSpc>
                <a:spcPct val="80000"/>
              </a:lnSpc>
            </a:pPr>
            <a:endParaRPr lang="en-CA" dirty="0"/>
          </a:p>
          <a:p>
            <a:pPr marL="0" marR="0" lvl="0" indent="0" algn="l" defTabSz="1463040" rtl="0" eaLnBrk="1" fontAlgn="auto" latinLnBrk="0" hangingPunct="1">
              <a:lnSpc>
                <a:spcPct val="80000"/>
              </a:lnSpc>
              <a:spcBef>
                <a:spcPts val="0"/>
              </a:spcBef>
              <a:spcAft>
                <a:spcPts val="0"/>
              </a:spcAft>
              <a:buClrTx/>
              <a:buSzTx/>
              <a:buFontTx/>
              <a:buNone/>
              <a:tabLst/>
              <a:defRPr/>
            </a:pPr>
            <a:r>
              <a:rPr lang="en-US" sz="2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Contraception - it's a plan, not an afterthought</a:t>
            </a:r>
          </a:p>
          <a:p>
            <a:pPr marL="0" marR="0" lvl="0" indent="0" algn="l" defTabSz="1463040" rtl="0" eaLnBrk="1" fontAlgn="auto" latinLnBrk="0" hangingPunct="1">
              <a:lnSpc>
                <a:spcPct val="80000"/>
              </a:lnSpc>
              <a:spcBef>
                <a:spcPts val="0"/>
              </a:spcBef>
              <a:spcAft>
                <a:spcPts val="0"/>
              </a:spcAft>
              <a:buClrTx/>
              <a:buSzTx/>
              <a:buFontTx/>
              <a:buNone/>
              <a:tabLst/>
              <a:defRPr/>
            </a:pPr>
            <a:r>
              <a:rPr lang="en-CA" sz="2000" dirty="0">
                <a:hlinkClick r:id="rId4"/>
              </a:rPr>
              <a:t>https://youtu.be/CIx488jjKbU</a:t>
            </a:r>
            <a:endParaRPr lang="en-CA" sz="2000" dirty="0"/>
          </a:p>
        </p:txBody>
      </p:sp>
      <p:sp>
        <p:nvSpPr>
          <p:cNvPr id="4" name="Slide Number Placeholder 3"/>
          <p:cNvSpPr>
            <a:spLocks noGrp="1"/>
          </p:cNvSpPr>
          <p:nvPr>
            <p:ph type="sldNum" sz="quarter" idx="5"/>
          </p:nvPr>
        </p:nvSpPr>
        <p:spPr/>
        <p:txBody>
          <a:bodyPr/>
          <a:lstStyle/>
          <a:p>
            <a:fld id="{672B52D5-0F10-409C-88A1-07E8733E16BA}" type="slidenum">
              <a:rPr lang="en-US" smtClean="0"/>
              <a:t>99</a:t>
            </a:fld>
            <a:endParaRPr lang="en-US"/>
          </a:p>
        </p:txBody>
      </p:sp>
    </p:spTree>
    <p:extLst>
      <p:ext uri="{BB962C8B-B14F-4D97-AF65-F5344CB8AC3E}">
        <p14:creationId xmlns:p14="http://schemas.microsoft.com/office/powerpoint/2010/main" val="314669924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song was written and recorded with youth from Alexis </a:t>
            </a:r>
            <a:r>
              <a:rPr lang="en-US" sz="1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Nakota</a:t>
            </a:r>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Sioux Nation and released on September 9, 2019 during the ANSN FASD Awareness Day. This inspirational song and video’s message shows how youth and culture can help break cycles of substance use and intergenerational trauma.</a:t>
            </a:r>
          </a:p>
          <a:p>
            <a:pPr defTabSz="2321446"/>
            <a:r>
              <a:rPr lang="en-CA" sz="1400" dirty="0">
                <a:hlinkClick r:id="rId3"/>
              </a:rPr>
              <a:t>https://www.youtube.com/watch?v=V8h0qKbipgg</a:t>
            </a:r>
            <a:endParaRPr lang="en-CA" sz="1400" dirty="0"/>
          </a:p>
        </p:txBody>
      </p:sp>
      <p:sp>
        <p:nvSpPr>
          <p:cNvPr id="4" name="Slide Number Placeholder 3"/>
          <p:cNvSpPr>
            <a:spLocks noGrp="1"/>
          </p:cNvSpPr>
          <p:nvPr>
            <p:ph type="sldNum" sz="quarter" idx="5"/>
          </p:nvPr>
        </p:nvSpPr>
        <p:spPr/>
        <p:txBody>
          <a:bodyPr/>
          <a:lstStyle/>
          <a:p>
            <a:fld id="{672B52D5-0F10-409C-88A1-07E8733E16BA}" type="slidenum">
              <a:rPr lang="en-US" smtClean="0"/>
              <a:t>100</a:t>
            </a:fld>
            <a:endParaRPr lang="en-US"/>
          </a:p>
        </p:txBody>
      </p:sp>
    </p:spTree>
    <p:extLst>
      <p:ext uri="{BB962C8B-B14F-4D97-AF65-F5344CB8AC3E}">
        <p14:creationId xmlns:p14="http://schemas.microsoft.com/office/powerpoint/2010/main" val="278432661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Sources</a:t>
            </a:r>
            <a:endParaRPr lang="en-US" dirty="0">
              <a:effectLst/>
            </a:endParaRPr>
          </a:p>
          <a:p>
            <a:r>
              <a:rPr lang="en-US" i="1" dirty="0">
                <a:effectLst/>
              </a:rPr>
              <a:t>Ko, J. Y., Tong, V. T., Bombard, J. M., Hayes, D. K., Davy, J., &amp; Perham-Hester, K. A. (2018). Marijuana use during and after pregnancy and association of prenatal use on birth outcomes: A population-based study. Drug and Alcohol Dependence, 187, 72-78. </a:t>
            </a:r>
            <a:r>
              <a:rPr lang="en-US" i="1" dirty="0" err="1">
                <a:effectLst/>
              </a:rPr>
              <a:t>doi:</a:t>
            </a:r>
            <a:r>
              <a:rPr lang="en-US" i="1" dirty="0" err="1">
                <a:effectLst/>
                <a:hlinkClick r:id="rId3"/>
              </a:rPr>
              <a:t>https</a:t>
            </a:r>
            <a:r>
              <a:rPr lang="en-US" i="1" dirty="0">
                <a:effectLst/>
                <a:hlinkClick r:id="rId3"/>
              </a:rPr>
              <a:t>://doi.org/10.1016/j.drugalcdep.2018.02.017</a:t>
            </a:r>
            <a:endParaRPr lang="en-US" dirty="0">
              <a:effectLst/>
            </a:endParaRPr>
          </a:p>
          <a:p>
            <a:r>
              <a:rPr lang="en-US" i="1" dirty="0">
                <a:effectLst/>
              </a:rPr>
              <a:t>Parrish, D., et al., Characteristics and Factors Associated with the Risk of a Nicotine Exposed Pregnancy: Expanding the CHOICES Preconception Counseling Model to Tobacco. Maternal &amp; Child Health Journal, 2012. </a:t>
            </a:r>
            <a:r>
              <a:rPr lang="en-US" b="1" i="1" dirty="0">
                <a:effectLst/>
              </a:rPr>
              <a:t>16</a:t>
            </a:r>
            <a:r>
              <a:rPr lang="en-US" i="1" dirty="0">
                <a:effectLst/>
              </a:rPr>
              <a:t>(6): p. 1224-1231.</a:t>
            </a:r>
            <a:endParaRPr lang="en-US" dirty="0">
              <a:effectLst/>
            </a:endParaRPr>
          </a:p>
          <a:p>
            <a:r>
              <a:rPr lang="en-US" i="1" dirty="0">
                <a:effectLst/>
              </a:rPr>
              <a:t>Velasquez, M.M., et al., A dual-focus motivational intervention to reduce the risk of alcohol-exposed pregnancy. Cognitive and Behavioral Practice, 2010. </a:t>
            </a:r>
            <a:r>
              <a:rPr lang="en-US" b="1" i="1" dirty="0">
                <a:effectLst/>
              </a:rPr>
              <a:t>17</a:t>
            </a:r>
            <a:r>
              <a:rPr lang="en-US" i="1" dirty="0">
                <a:effectLst/>
              </a:rPr>
              <a:t>(2): p. 203-212.</a:t>
            </a:r>
            <a:endParaRPr lang="en-US" dirty="0">
              <a:effectLst/>
            </a:endParaRPr>
          </a:p>
        </p:txBody>
      </p:sp>
      <p:sp>
        <p:nvSpPr>
          <p:cNvPr id="4" name="Slide Number Placeholder 3"/>
          <p:cNvSpPr>
            <a:spLocks noGrp="1"/>
          </p:cNvSpPr>
          <p:nvPr>
            <p:ph type="sldNum" sz="quarter" idx="5"/>
          </p:nvPr>
        </p:nvSpPr>
        <p:spPr/>
        <p:txBody>
          <a:bodyPr/>
          <a:lstStyle/>
          <a:p>
            <a:fld id="{672B52D5-0F10-409C-88A1-07E8733E16BA}" type="slidenum">
              <a:rPr lang="en-US" smtClean="0"/>
              <a:t>101</a:t>
            </a:fld>
            <a:endParaRPr lang="en-US"/>
          </a:p>
        </p:txBody>
      </p:sp>
    </p:spTree>
    <p:extLst>
      <p:ext uri="{BB962C8B-B14F-4D97-AF65-F5344CB8AC3E}">
        <p14:creationId xmlns:p14="http://schemas.microsoft.com/office/powerpoint/2010/main" val="11057192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2B52D5-0F10-409C-88A1-07E8733E16BA}" type="slidenum">
              <a:rPr lang="en-US" smtClean="0"/>
              <a:t>102</a:t>
            </a:fld>
            <a:endParaRPr lang="en-US"/>
          </a:p>
        </p:txBody>
      </p:sp>
    </p:spTree>
    <p:extLst>
      <p:ext uri="{BB962C8B-B14F-4D97-AF65-F5344CB8AC3E}">
        <p14:creationId xmlns:p14="http://schemas.microsoft.com/office/powerpoint/2010/main" val="11090825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CA" sz="2000" dirty="0"/>
              <a:t>http://</a:t>
            </a:r>
            <a:r>
              <a:rPr lang="en-CA" sz="2000" dirty="0" err="1"/>
              <a:t>bccewh.bc.ca</a:t>
            </a:r>
            <a:r>
              <a:rPr lang="en-CA" sz="2000" dirty="0"/>
              <a:t>/wp-content/uploads/2018/03/InfoSheet-Women-Tobacco0308.pdf</a:t>
            </a:r>
          </a:p>
        </p:txBody>
      </p:sp>
      <p:sp>
        <p:nvSpPr>
          <p:cNvPr id="4" name="Slide Number Placeholder 3"/>
          <p:cNvSpPr>
            <a:spLocks noGrp="1"/>
          </p:cNvSpPr>
          <p:nvPr>
            <p:ph type="sldNum" sz="quarter" idx="5"/>
          </p:nvPr>
        </p:nvSpPr>
        <p:spPr/>
        <p:txBody>
          <a:bodyPr/>
          <a:lstStyle/>
          <a:p>
            <a:fld id="{672B52D5-0F10-409C-88A1-07E8733E16BA}" type="slidenum">
              <a:rPr lang="en-US" smtClean="0"/>
              <a:t>103</a:t>
            </a:fld>
            <a:endParaRPr lang="en-US"/>
          </a:p>
        </p:txBody>
      </p:sp>
    </p:spTree>
    <p:extLst>
      <p:ext uri="{BB962C8B-B14F-4D97-AF65-F5344CB8AC3E}">
        <p14:creationId xmlns:p14="http://schemas.microsoft.com/office/powerpoint/2010/main" val="1062218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584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9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634515" y="4731657"/>
            <a:ext cx="4231701" cy="6241143"/>
          </a:xfrm>
          <a:custGeom>
            <a:avLst/>
            <a:gdLst>
              <a:gd name="connsiteX0" fmla="*/ 0 w 4231701"/>
              <a:gd name="connsiteY0" fmla="*/ 0 h 6241143"/>
              <a:gd name="connsiteX1" fmla="*/ 4231701 w 4231701"/>
              <a:gd name="connsiteY1" fmla="*/ 0 h 6241143"/>
              <a:gd name="connsiteX2" fmla="*/ 4231701 w 4231701"/>
              <a:gd name="connsiteY2" fmla="*/ 6241143 h 6241143"/>
              <a:gd name="connsiteX3" fmla="*/ 0 w 4231701"/>
              <a:gd name="connsiteY3" fmla="*/ 6241143 h 6241143"/>
            </a:gdLst>
            <a:ahLst/>
            <a:cxnLst>
              <a:cxn ang="0">
                <a:pos x="connsiteX0" y="connsiteY0"/>
              </a:cxn>
              <a:cxn ang="0">
                <a:pos x="connsiteX1" y="connsiteY1"/>
              </a:cxn>
              <a:cxn ang="0">
                <a:pos x="connsiteX2" y="connsiteY2"/>
              </a:cxn>
              <a:cxn ang="0">
                <a:pos x="connsiteX3" y="connsiteY3"/>
              </a:cxn>
            </a:cxnLst>
            <a:rect l="l" t="t" r="r" b="b"/>
            <a:pathLst>
              <a:path w="4231701" h="6241143">
                <a:moveTo>
                  <a:pt x="0" y="0"/>
                </a:moveTo>
                <a:lnTo>
                  <a:pt x="4231701" y="0"/>
                </a:lnTo>
                <a:lnTo>
                  <a:pt x="4231701" y="6241143"/>
                </a:lnTo>
                <a:lnTo>
                  <a:pt x="0" y="624114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42101800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5" name="Picture Placeholder 14"/>
          <p:cNvSpPr>
            <a:spLocks noGrp="1"/>
          </p:cNvSpPr>
          <p:nvPr>
            <p:ph type="pic" sz="quarter" idx="4294967295"/>
          </p:nvPr>
        </p:nvSpPr>
        <p:spPr>
          <a:xfrm>
            <a:off x="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pct80">
            <a:fgClr>
              <a:schemeClr val="bg1">
                <a:lumMod val="75000"/>
              </a:schemeClr>
            </a:fgClr>
            <a:bgClr>
              <a:schemeClr val="bg1"/>
            </a:bgClr>
          </a:pattFill>
        </p:spPr>
      </p:sp>
      <p:sp>
        <p:nvSpPr>
          <p:cNvPr id="14" name="Picture Placeholder 13"/>
          <p:cNvSpPr>
            <a:spLocks noGrp="1"/>
          </p:cNvSpPr>
          <p:nvPr>
            <p:ph type="pic" sz="quarter" idx="4294967295"/>
          </p:nvPr>
        </p:nvSpPr>
        <p:spPr>
          <a:xfrm>
            <a:off x="48768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dkUpDiag">
            <a:fgClr>
              <a:schemeClr val="bg1">
                <a:lumMod val="75000"/>
              </a:schemeClr>
            </a:fgClr>
            <a:bgClr>
              <a:schemeClr val="bg1"/>
            </a:bgClr>
          </a:pattFill>
        </p:spPr>
      </p:sp>
      <p:sp>
        <p:nvSpPr>
          <p:cNvPr id="13" name="Picture Placeholder 12"/>
          <p:cNvSpPr>
            <a:spLocks noGrp="1"/>
          </p:cNvSpPr>
          <p:nvPr>
            <p:ph type="pic" sz="quarter" idx="4294967295"/>
          </p:nvPr>
        </p:nvSpPr>
        <p:spPr>
          <a:xfrm>
            <a:off x="97536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pct80">
            <a:fgClr>
              <a:schemeClr val="bg1">
                <a:lumMod val="75000"/>
              </a:schemeClr>
            </a:fgClr>
            <a:bgClr>
              <a:schemeClr val="bg1"/>
            </a:bgClr>
          </a:pattFill>
        </p:spPr>
      </p:sp>
      <p:sp>
        <p:nvSpPr>
          <p:cNvPr id="12" name="Picture Placeholder 11"/>
          <p:cNvSpPr>
            <a:spLocks noGrp="1"/>
          </p:cNvSpPr>
          <p:nvPr>
            <p:ph type="pic" sz="quarter" idx="4294967295"/>
          </p:nvPr>
        </p:nvSpPr>
        <p:spPr>
          <a:xfrm>
            <a:off x="146304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dkUpDiag">
            <a:fgClr>
              <a:schemeClr val="bg1">
                <a:lumMod val="75000"/>
              </a:schemeClr>
            </a:fgClr>
            <a:bgClr>
              <a:schemeClr val="bg1"/>
            </a:bgClr>
          </a:pattFill>
        </p:spPr>
      </p:sp>
    </p:spTree>
    <p:extLst>
      <p:ext uri="{BB962C8B-B14F-4D97-AF65-F5344CB8AC3E}">
        <p14:creationId xmlns:p14="http://schemas.microsoft.com/office/powerpoint/2010/main" val="22186826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2" y="-9836"/>
            <a:ext cx="6502400" cy="5491320"/>
          </a:xfrm>
          <a:prstGeom prst="rect">
            <a:avLst/>
          </a:prstGeom>
          <a:pattFill prst="pct80">
            <a:fgClr>
              <a:schemeClr val="bg1">
                <a:lumMod val="75000"/>
              </a:schemeClr>
            </a:fgClr>
            <a:bgClr>
              <a:schemeClr val="bg1"/>
            </a:bgClr>
          </a:pattFill>
        </p:spPr>
      </p:sp>
      <p:sp>
        <p:nvSpPr>
          <p:cNvPr id="7" name="Picture Placeholder 3"/>
          <p:cNvSpPr>
            <a:spLocks noGrp="1"/>
          </p:cNvSpPr>
          <p:nvPr>
            <p:ph type="pic" sz="quarter" idx="11"/>
          </p:nvPr>
        </p:nvSpPr>
        <p:spPr>
          <a:xfrm>
            <a:off x="6502401" y="-4917"/>
            <a:ext cx="6495898" cy="5486400"/>
          </a:xfrm>
          <a:prstGeom prst="rect">
            <a:avLst/>
          </a:prstGeom>
          <a:pattFill prst="dkUpDiag">
            <a:fgClr>
              <a:schemeClr val="bg1">
                <a:lumMod val="75000"/>
              </a:schemeClr>
            </a:fgClr>
            <a:bgClr>
              <a:schemeClr val="bg1"/>
            </a:bgClr>
          </a:pattFill>
        </p:spPr>
      </p:sp>
      <p:sp>
        <p:nvSpPr>
          <p:cNvPr id="8" name="Picture Placeholder 4"/>
          <p:cNvSpPr>
            <a:spLocks noGrp="1"/>
          </p:cNvSpPr>
          <p:nvPr>
            <p:ph type="pic" sz="quarter" idx="12"/>
          </p:nvPr>
        </p:nvSpPr>
        <p:spPr>
          <a:xfrm>
            <a:off x="13011302" y="0"/>
            <a:ext cx="6495898" cy="5486400"/>
          </a:xfrm>
          <a:prstGeom prst="rect">
            <a:avLst/>
          </a:prstGeom>
          <a:pattFill prst="pct80">
            <a:fgClr>
              <a:schemeClr val="bg1">
                <a:lumMod val="75000"/>
              </a:schemeClr>
            </a:fgClr>
            <a:bgClr>
              <a:schemeClr val="bg1"/>
            </a:bgClr>
          </a:pattFill>
        </p:spPr>
      </p:sp>
      <p:sp>
        <p:nvSpPr>
          <p:cNvPr id="9" name="Picture Placeholder 5"/>
          <p:cNvSpPr>
            <a:spLocks noGrp="1"/>
          </p:cNvSpPr>
          <p:nvPr>
            <p:ph type="pic" sz="quarter" idx="13"/>
          </p:nvPr>
        </p:nvSpPr>
        <p:spPr>
          <a:xfrm>
            <a:off x="6504" y="5486400"/>
            <a:ext cx="6495898" cy="5486400"/>
          </a:xfrm>
          <a:prstGeom prst="rect">
            <a:avLst/>
          </a:prstGeom>
          <a:pattFill prst="dkUpDiag">
            <a:fgClr>
              <a:schemeClr val="bg1">
                <a:lumMod val="75000"/>
              </a:schemeClr>
            </a:fgClr>
            <a:bgClr>
              <a:schemeClr val="bg1"/>
            </a:bgClr>
          </a:pattFill>
        </p:spPr>
      </p:sp>
      <p:sp>
        <p:nvSpPr>
          <p:cNvPr id="10" name="Picture Placeholder 6"/>
          <p:cNvSpPr>
            <a:spLocks noGrp="1"/>
          </p:cNvSpPr>
          <p:nvPr>
            <p:ph type="pic" sz="quarter" idx="14"/>
          </p:nvPr>
        </p:nvSpPr>
        <p:spPr>
          <a:xfrm>
            <a:off x="6502401" y="5486400"/>
            <a:ext cx="6495898" cy="5486400"/>
          </a:xfrm>
          <a:prstGeom prst="rect">
            <a:avLst/>
          </a:prstGeom>
          <a:pattFill prst="pct80">
            <a:fgClr>
              <a:schemeClr val="bg1">
                <a:lumMod val="75000"/>
              </a:schemeClr>
            </a:fgClr>
            <a:bgClr>
              <a:schemeClr val="bg1"/>
            </a:bgClr>
          </a:pattFill>
        </p:spPr>
      </p:sp>
      <p:sp>
        <p:nvSpPr>
          <p:cNvPr id="11" name="Picture Placeholder 7"/>
          <p:cNvSpPr>
            <a:spLocks noGrp="1"/>
          </p:cNvSpPr>
          <p:nvPr>
            <p:ph type="pic" sz="quarter" idx="15"/>
          </p:nvPr>
        </p:nvSpPr>
        <p:spPr>
          <a:xfrm>
            <a:off x="12997447" y="5486400"/>
            <a:ext cx="6495898" cy="5486400"/>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17968036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Rectangle 5"/>
          <p:cNvSpPr/>
          <p:nvPr userDrawn="1"/>
        </p:nvSpPr>
        <p:spPr>
          <a:xfrm flipH="1">
            <a:off x="12683369" y="3350521"/>
            <a:ext cx="5141112" cy="6191896"/>
          </a:xfrm>
          <a:prstGeom prst="rect">
            <a:avLst/>
          </a:prstGeom>
          <a:pattFill prst="pct80">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58"/>
          </a:p>
        </p:txBody>
      </p:sp>
      <p:sp>
        <p:nvSpPr>
          <p:cNvPr id="7" name="Rectangle 6"/>
          <p:cNvSpPr/>
          <p:nvPr userDrawn="1"/>
        </p:nvSpPr>
        <p:spPr>
          <a:xfrm flipH="1">
            <a:off x="5794565" y="6507519"/>
            <a:ext cx="6698221" cy="3034898"/>
          </a:xfrm>
          <a:prstGeom prst="rect">
            <a:avLst/>
          </a:prstGeom>
          <a:pattFill prst="pct80">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58"/>
          </a:p>
        </p:txBody>
      </p:sp>
      <p:sp>
        <p:nvSpPr>
          <p:cNvPr id="8" name="Rectangle 7"/>
          <p:cNvSpPr/>
          <p:nvPr userDrawn="1"/>
        </p:nvSpPr>
        <p:spPr>
          <a:xfrm flipH="1">
            <a:off x="1784592" y="3350521"/>
            <a:ext cx="6698221" cy="3025925"/>
          </a:xfrm>
          <a:prstGeom prst="rect">
            <a:avLst/>
          </a:prstGeom>
          <a:pattFill prst="pct80">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58"/>
          </a:p>
        </p:txBody>
      </p:sp>
      <p:sp>
        <p:nvSpPr>
          <p:cNvPr id="9" name="Rectangle 8"/>
          <p:cNvSpPr/>
          <p:nvPr userDrawn="1"/>
        </p:nvSpPr>
        <p:spPr>
          <a:xfrm flipH="1">
            <a:off x="8684433" y="3350521"/>
            <a:ext cx="3808357" cy="3025925"/>
          </a:xfrm>
          <a:prstGeom prst="rect">
            <a:avLst/>
          </a:prstGeom>
          <a:pattFill prst="pct80">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58"/>
          </a:p>
        </p:txBody>
      </p:sp>
      <p:sp>
        <p:nvSpPr>
          <p:cNvPr id="10" name="Rectangle 9"/>
          <p:cNvSpPr/>
          <p:nvPr userDrawn="1"/>
        </p:nvSpPr>
        <p:spPr>
          <a:xfrm flipH="1">
            <a:off x="1784593" y="6517657"/>
            <a:ext cx="3808357" cy="3024760"/>
          </a:xfrm>
          <a:prstGeom prst="rect">
            <a:avLst/>
          </a:prstGeom>
          <a:pattFill prst="pct80">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758"/>
          </a:p>
        </p:txBody>
      </p:sp>
      <p:sp>
        <p:nvSpPr>
          <p:cNvPr id="11" name="Picture Placeholder 5"/>
          <p:cNvSpPr>
            <a:spLocks noGrp="1"/>
          </p:cNvSpPr>
          <p:nvPr>
            <p:ph type="pic" sz="quarter" idx="10"/>
          </p:nvPr>
        </p:nvSpPr>
        <p:spPr>
          <a:xfrm>
            <a:off x="1784591" y="3355974"/>
            <a:ext cx="6679272" cy="3020472"/>
          </a:xfrm>
          <a:prstGeom prst="rect">
            <a:avLst/>
          </a:prstGeom>
          <a:pattFill prst="pct80">
            <a:fgClr>
              <a:schemeClr val="bg1">
                <a:lumMod val="75000"/>
              </a:schemeClr>
            </a:fgClr>
            <a:bgClr>
              <a:schemeClr val="bg1"/>
            </a:bgClr>
          </a:pattFill>
        </p:spPr>
      </p:sp>
      <p:sp>
        <p:nvSpPr>
          <p:cNvPr id="12" name="Picture Placeholder 7"/>
          <p:cNvSpPr>
            <a:spLocks noGrp="1"/>
          </p:cNvSpPr>
          <p:nvPr>
            <p:ph type="pic" sz="quarter" idx="11"/>
          </p:nvPr>
        </p:nvSpPr>
        <p:spPr>
          <a:xfrm>
            <a:off x="8673396" y="3350521"/>
            <a:ext cx="3819394" cy="3025925"/>
          </a:xfrm>
          <a:prstGeom prst="rect">
            <a:avLst/>
          </a:prstGeom>
          <a:pattFill prst="pct80">
            <a:fgClr>
              <a:schemeClr val="bg1">
                <a:lumMod val="75000"/>
              </a:schemeClr>
            </a:fgClr>
            <a:bgClr>
              <a:schemeClr val="bg1"/>
            </a:bgClr>
          </a:pattFill>
        </p:spPr>
      </p:sp>
      <p:sp>
        <p:nvSpPr>
          <p:cNvPr id="13" name="Picture Placeholder 10"/>
          <p:cNvSpPr>
            <a:spLocks noGrp="1"/>
          </p:cNvSpPr>
          <p:nvPr>
            <p:ph type="pic" sz="quarter" idx="12"/>
          </p:nvPr>
        </p:nvSpPr>
        <p:spPr>
          <a:xfrm>
            <a:off x="1784587" y="6523775"/>
            <a:ext cx="3789408" cy="3018642"/>
          </a:xfrm>
          <a:prstGeom prst="rect">
            <a:avLst/>
          </a:prstGeom>
          <a:pattFill prst="pct80">
            <a:fgClr>
              <a:schemeClr val="bg1">
                <a:lumMod val="75000"/>
              </a:schemeClr>
            </a:fgClr>
            <a:bgClr>
              <a:schemeClr val="bg1"/>
            </a:bgClr>
          </a:pattFill>
        </p:spPr>
      </p:sp>
      <p:sp>
        <p:nvSpPr>
          <p:cNvPr id="14" name="Picture Placeholder 11"/>
          <p:cNvSpPr>
            <a:spLocks noGrp="1"/>
          </p:cNvSpPr>
          <p:nvPr>
            <p:ph type="pic" sz="quarter" idx="13"/>
          </p:nvPr>
        </p:nvSpPr>
        <p:spPr>
          <a:xfrm>
            <a:off x="5808127" y="6523775"/>
            <a:ext cx="6684659" cy="3018642"/>
          </a:xfrm>
          <a:prstGeom prst="rect">
            <a:avLst/>
          </a:prstGeom>
          <a:pattFill prst="pct80">
            <a:fgClr>
              <a:schemeClr val="bg1">
                <a:lumMod val="75000"/>
              </a:schemeClr>
            </a:fgClr>
            <a:bgClr>
              <a:schemeClr val="bg1"/>
            </a:bgClr>
          </a:pattFill>
        </p:spPr>
      </p:sp>
      <p:sp>
        <p:nvSpPr>
          <p:cNvPr id="15" name="Picture Placeholder 12"/>
          <p:cNvSpPr>
            <a:spLocks noGrp="1"/>
          </p:cNvSpPr>
          <p:nvPr>
            <p:ph type="pic" sz="quarter" idx="14"/>
          </p:nvPr>
        </p:nvSpPr>
        <p:spPr>
          <a:xfrm>
            <a:off x="12690042" y="3350524"/>
            <a:ext cx="5134438" cy="617564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4220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 calcmode="lin" valueType="num">
                                      <p:cBhvr>
                                        <p:cTn id="33" dur="500" fill="hold"/>
                                        <p:tgtEl>
                                          <p:spTgt spid="10"/>
                                        </p:tgtEl>
                                        <p:attrNameLst>
                                          <p:attrName>style.rotation</p:attrName>
                                        </p:attrNameLst>
                                      </p:cBhvr>
                                      <p:tavLst>
                                        <p:tav tm="0">
                                          <p:val>
                                            <p:fltVal val="360"/>
                                          </p:val>
                                        </p:tav>
                                        <p:tav tm="100000">
                                          <p:val>
                                            <p:fltVal val="0"/>
                                          </p:val>
                                        </p:tav>
                                      </p:tavLst>
                                    </p:anim>
                                    <p:animEffect transition="in" filter="fade">
                                      <p:cBhvr>
                                        <p:cTn id="34" dur="500"/>
                                        <p:tgtEl>
                                          <p:spTgt spid="10"/>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par>
                                <p:cTn id="41" presetID="49" presetClass="entr" presetSubtype="0" decel="10000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 calcmode="lin" valueType="num">
                                      <p:cBhvr>
                                        <p:cTn id="45" dur="500" fill="hold"/>
                                        <p:tgtEl>
                                          <p:spTgt spid="13"/>
                                        </p:tgtEl>
                                        <p:attrNameLst>
                                          <p:attrName>style.rotation</p:attrName>
                                        </p:attrNameLst>
                                      </p:cBhvr>
                                      <p:tavLst>
                                        <p:tav tm="0">
                                          <p:val>
                                            <p:fltVal val="360"/>
                                          </p:val>
                                        </p:tav>
                                        <p:tav tm="100000">
                                          <p:val>
                                            <p:fltVal val="0"/>
                                          </p:val>
                                        </p:tav>
                                      </p:tavLst>
                                    </p:anim>
                                    <p:animEffect transition="in" filter="fade">
                                      <p:cBhvr>
                                        <p:cTn id="46" dur="500"/>
                                        <p:tgtEl>
                                          <p:spTgt spid="13"/>
                                        </p:tgtEl>
                                      </p:cBhvr>
                                    </p:animEffect>
                                  </p:childTnLst>
                                </p:cTn>
                              </p:par>
                              <p:par>
                                <p:cTn id="47" presetID="49" presetClass="entr" presetSubtype="0" decel="10000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 calcmode="lin" valueType="num">
                                      <p:cBhvr>
                                        <p:cTn id="51" dur="500" fill="hold"/>
                                        <p:tgtEl>
                                          <p:spTgt spid="14"/>
                                        </p:tgtEl>
                                        <p:attrNameLst>
                                          <p:attrName>style.rotation</p:attrName>
                                        </p:attrNameLst>
                                      </p:cBhvr>
                                      <p:tavLst>
                                        <p:tav tm="0">
                                          <p:val>
                                            <p:fltVal val="360"/>
                                          </p:val>
                                        </p:tav>
                                        <p:tav tm="100000">
                                          <p:val>
                                            <p:fltVal val="0"/>
                                          </p:val>
                                        </p:tav>
                                      </p:tavLst>
                                    </p:anim>
                                    <p:animEffect transition="in" filter="fade">
                                      <p:cBhvr>
                                        <p:cTn id="52" dur="500"/>
                                        <p:tgtEl>
                                          <p:spTgt spid="14"/>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 calcmode="lin" valueType="num">
                                      <p:cBhvr>
                                        <p:cTn id="57" dur="500" fill="hold"/>
                                        <p:tgtEl>
                                          <p:spTgt spid="12"/>
                                        </p:tgtEl>
                                        <p:attrNameLst>
                                          <p:attrName>style.rotation</p:attrName>
                                        </p:attrNameLst>
                                      </p:cBhvr>
                                      <p:tavLst>
                                        <p:tav tm="0">
                                          <p:val>
                                            <p:fltVal val="360"/>
                                          </p:val>
                                        </p:tav>
                                        <p:tav tm="100000">
                                          <p:val>
                                            <p:fltVal val="0"/>
                                          </p:val>
                                        </p:tav>
                                      </p:tavLst>
                                    </p:anim>
                                    <p:animEffect transition="in" filter="fade">
                                      <p:cBhvr>
                                        <p:cTn id="58" dur="500"/>
                                        <p:tgtEl>
                                          <p:spTgt spid="12"/>
                                        </p:tgtEl>
                                      </p:cBhvr>
                                    </p:animEffect>
                                  </p:childTnLst>
                                </p:cTn>
                              </p:par>
                              <p:par>
                                <p:cTn id="59" presetID="49" presetClass="entr" presetSubtype="0" decel="10000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 calcmode="lin" valueType="num">
                                      <p:cBhvr>
                                        <p:cTn id="63" dur="500" fill="hold"/>
                                        <p:tgtEl>
                                          <p:spTgt spid="15"/>
                                        </p:tgtEl>
                                        <p:attrNameLst>
                                          <p:attrName>style.rotation</p:attrName>
                                        </p:attrNameLst>
                                      </p:cBhvr>
                                      <p:tavLst>
                                        <p:tav tm="0">
                                          <p:val>
                                            <p:fltVal val="360"/>
                                          </p:val>
                                        </p:tav>
                                        <p:tav tm="100000">
                                          <p:val>
                                            <p:fltVal val="0"/>
                                          </p:val>
                                        </p:tav>
                                      </p:tavLst>
                                    </p:anim>
                                    <p:animEffect transition="in" filter="fade">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6" name="Picture Placeholder 3"/>
          <p:cNvSpPr>
            <a:spLocks noGrp="1"/>
          </p:cNvSpPr>
          <p:nvPr>
            <p:ph type="pic" sz="quarter" idx="10"/>
          </p:nvPr>
        </p:nvSpPr>
        <p:spPr>
          <a:xfrm>
            <a:off x="5137375" y="3484856"/>
            <a:ext cx="3272379" cy="2708555"/>
          </a:xfrm>
          <a:prstGeom prst="rect">
            <a:avLst/>
          </a:prstGeom>
          <a:pattFill prst="pct80">
            <a:fgClr>
              <a:schemeClr val="bg1">
                <a:lumMod val="75000"/>
              </a:schemeClr>
            </a:fgClr>
            <a:bgClr>
              <a:schemeClr val="bg1"/>
            </a:bgClr>
          </a:pattFill>
        </p:spPr>
      </p:sp>
      <p:sp>
        <p:nvSpPr>
          <p:cNvPr id="7" name="Picture Placeholder 4"/>
          <p:cNvSpPr>
            <a:spLocks noGrp="1"/>
          </p:cNvSpPr>
          <p:nvPr>
            <p:ph type="pic" sz="quarter" idx="11"/>
          </p:nvPr>
        </p:nvSpPr>
        <p:spPr>
          <a:xfrm>
            <a:off x="8427172" y="3484856"/>
            <a:ext cx="3290482" cy="2708555"/>
          </a:xfrm>
          <a:prstGeom prst="rect">
            <a:avLst/>
          </a:prstGeom>
          <a:pattFill prst="pct80">
            <a:fgClr>
              <a:schemeClr val="bg1">
                <a:lumMod val="75000"/>
              </a:schemeClr>
            </a:fgClr>
            <a:bgClr>
              <a:schemeClr val="bg1"/>
            </a:bgClr>
          </a:pattFill>
        </p:spPr>
      </p:sp>
      <p:sp>
        <p:nvSpPr>
          <p:cNvPr id="8" name="Picture Placeholder 5"/>
          <p:cNvSpPr>
            <a:spLocks noGrp="1"/>
          </p:cNvSpPr>
          <p:nvPr>
            <p:ph type="pic" sz="quarter" idx="12"/>
          </p:nvPr>
        </p:nvSpPr>
        <p:spPr>
          <a:xfrm>
            <a:off x="11735063" y="3484850"/>
            <a:ext cx="5873672" cy="5649619"/>
          </a:xfrm>
          <a:prstGeom prst="rect">
            <a:avLst/>
          </a:prstGeom>
          <a:pattFill prst="pct80">
            <a:fgClr>
              <a:schemeClr val="bg1">
                <a:lumMod val="75000"/>
              </a:schemeClr>
            </a:fgClr>
            <a:bgClr>
              <a:schemeClr val="bg1"/>
            </a:bgClr>
          </a:pattFill>
        </p:spPr>
      </p:sp>
      <p:sp>
        <p:nvSpPr>
          <p:cNvPr id="9" name="Picture Placeholder 6"/>
          <p:cNvSpPr>
            <a:spLocks noGrp="1"/>
          </p:cNvSpPr>
          <p:nvPr>
            <p:ph type="pic" sz="quarter" idx="13"/>
          </p:nvPr>
        </p:nvSpPr>
        <p:spPr>
          <a:xfrm>
            <a:off x="1793964" y="3484856"/>
            <a:ext cx="3307896" cy="2708555"/>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97652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6" name="Picture Placeholder 7"/>
          <p:cNvSpPr>
            <a:spLocks noGrp="1"/>
          </p:cNvSpPr>
          <p:nvPr>
            <p:ph type="pic" sz="quarter" idx="4294967295"/>
          </p:nvPr>
        </p:nvSpPr>
        <p:spPr>
          <a:xfrm>
            <a:off x="1680526" y="3095739"/>
            <a:ext cx="2340864" cy="2077517"/>
          </a:xfrm>
          <a:prstGeom prst="rect">
            <a:avLst/>
          </a:prstGeom>
          <a:pattFill prst="pct80">
            <a:fgClr>
              <a:schemeClr val="bg1">
                <a:lumMod val="75000"/>
              </a:schemeClr>
            </a:fgClr>
            <a:bgClr>
              <a:schemeClr val="bg1"/>
            </a:bgClr>
          </a:pattFill>
        </p:spPr>
      </p:sp>
      <p:sp>
        <p:nvSpPr>
          <p:cNvPr id="7" name="Picture Placeholder 8"/>
          <p:cNvSpPr>
            <a:spLocks noGrp="1"/>
          </p:cNvSpPr>
          <p:nvPr>
            <p:ph type="pic" sz="quarter" idx="4294967295"/>
          </p:nvPr>
        </p:nvSpPr>
        <p:spPr>
          <a:xfrm>
            <a:off x="4118752" y="3095739"/>
            <a:ext cx="2340864" cy="2077517"/>
          </a:xfrm>
          <a:prstGeom prst="rect">
            <a:avLst/>
          </a:prstGeom>
          <a:pattFill prst="pct80">
            <a:fgClr>
              <a:schemeClr val="bg1">
                <a:lumMod val="75000"/>
              </a:schemeClr>
            </a:fgClr>
            <a:bgClr>
              <a:schemeClr val="bg1"/>
            </a:bgClr>
          </a:pattFill>
        </p:spPr>
      </p:sp>
      <p:sp>
        <p:nvSpPr>
          <p:cNvPr id="8" name="Picture Placeholder 12"/>
          <p:cNvSpPr>
            <a:spLocks noGrp="1"/>
          </p:cNvSpPr>
          <p:nvPr>
            <p:ph type="pic" sz="quarter" idx="4294967295"/>
          </p:nvPr>
        </p:nvSpPr>
        <p:spPr>
          <a:xfrm>
            <a:off x="6551405" y="3095739"/>
            <a:ext cx="2340864" cy="2077517"/>
          </a:xfrm>
          <a:prstGeom prst="rect">
            <a:avLst/>
          </a:prstGeom>
          <a:pattFill prst="pct80">
            <a:fgClr>
              <a:schemeClr val="bg1">
                <a:lumMod val="75000"/>
              </a:schemeClr>
            </a:fgClr>
            <a:bgClr>
              <a:schemeClr val="bg1"/>
            </a:bgClr>
          </a:pattFill>
        </p:spPr>
      </p:sp>
      <p:sp>
        <p:nvSpPr>
          <p:cNvPr id="9" name="Picture Placeholder 19"/>
          <p:cNvSpPr>
            <a:spLocks noGrp="1"/>
          </p:cNvSpPr>
          <p:nvPr>
            <p:ph type="pic" sz="quarter" idx="4294967295"/>
          </p:nvPr>
        </p:nvSpPr>
        <p:spPr>
          <a:xfrm>
            <a:off x="1680526" y="5253646"/>
            <a:ext cx="2340864" cy="2077517"/>
          </a:xfrm>
          <a:prstGeom prst="rect">
            <a:avLst/>
          </a:prstGeom>
          <a:pattFill prst="pct80">
            <a:fgClr>
              <a:schemeClr val="bg1">
                <a:lumMod val="75000"/>
              </a:schemeClr>
            </a:fgClr>
            <a:bgClr>
              <a:schemeClr val="bg1"/>
            </a:bgClr>
          </a:pattFill>
        </p:spPr>
      </p:sp>
      <p:sp>
        <p:nvSpPr>
          <p:cNvPr id="10" name="Picture Placeholder 20"/>
          <p:cNvSpPr>
            <a:spLocks noGrp="1"/>
          </p:cNvSpPr>
          <p:nvPr>
            <p:ph type="pic" sz="quarter" idx="4294967295"/>
          </p:nvPr>
        </p:nvSpPr>
        <p:spPr>
          <a:xfrm>
            <a:off x="4118752" y="5253646"/>
            <a:ext cx="2340864" cy="2077517"/>
          </a:xfrm>
          <a:prstGeom prst="rect">
            <a:avLst/>
          </a:prstGeom>
          <a:pattFill prst="pct80">
            <a:fgClr>
              <a:schemeClr val="bg1">
                <a:lumMod val="75000"/>
              </a:schemeClr>
            </a:fgClr>
            <a:bgClr>
              <a:schemeClr val="bg1"/>
            </a:bgClr>
          </a:pattFill>
        </p:spPr>
      </p:sp>
      <p:sp>
        <p:nvSpPr>
          <p:cNvPr id="11" name="Picture Placeholder 21"/>
          <p:cNvSpPr>
            <a:spLocks noGrp="1"/>
          </p:cNvSpPr>
          <p:nvPr>
            <p:ph type="pic" sz="quarter" idx="4294967295"/>
          </p:nvPr>
        </p:nvSpPr>
        <p:spPr>
          <a:xfrm>
            <a:off x="6551405" y="5253646"/>
            <a:ext cx="2340864" cy="2077517"/>
          </a:xfrm>
          <a:prstGeom prst="rect">
            <a:avLst/>
          </a:prstGeom>
          <a:pattFill prst="pct80">
            <a:fgClr>
              <a:schemeClr val="bg1">
                <a:lumMod val="75000"/>
              </a:schemeClr>
            </a:fgClr>
            <a:bgClr>
              <a:schemeClr val="bg1"/>
            </a:bgClr>
          </a:pattFill>
        </p:spPr>
      </p:sp>
      <p:sp>
        <p:nvSpPr>
          <p:cNvPr id="12" name="Picture Placeholder 22"/>
          <p:cNvSpPr>
            <a:spLocks noGrp="1"/>
          </p:cNvSpPr>
          <p:nvPr>
            <p:ph type="pic" sz="quarter" idx="4294967295"/>
          </p:nvPr>
        </p:nvSpPr>
        <p:spPr>
          <a:xfrm>
            <a:off x="4115965" y="7439681"/>
            <a:ext cx="2340864" cy="2077517"/>
          </a:xfrm>
          <a:prstGeom prst="rect">
            <a:avLst/>
          </a:prstGeom>
          <a:pattFill prst="pct80">
            <a:fgClr>
              <a:schemeClr val="bg1">
                <a:lumMod val="75000"/>
              </a:schemeClr>
            </a:fgClr>
            <a:bgClr>
              <a:schemeClr val="bg1"/>
            </a:bgClr>
          </a:pattFill>
        </p:spPr>
      </p:sp>
      <p:sp>
        <p:nvSpPr>
          <p:cNvPr id="13" name="Picture Placeholder 23"/>
          <p:cNvSpPr>
            <a:spLocks noGrp="1"/>
          </p:cNvSpPr>
          <p:nvPr>
            <p:ph type="pic" sz="quarter" idx="4294967295"/>
          </p:nvPr>
        </p:nvSpPr>
        <p:spPr>
          <a:xfrm>
            <a:off x="6536774" y="7439681"/>
            <a:ext cx="2340864" cy="2077517"/>
          </a:xfrm>
          <a:prstGeom prst="rect">
            <a:avLst/>
          </a:prstGeom>
          <a:pattFill prst="pct80">
            <a:fgClr>
              <a:schemeClr val="bg1">
                <a:lumMod val="75000"/>
              </a:schemeClr>
            </a:fgClr>
            <a:bgClr>
              <a:schemeClr val="bg1"/>
            </a:bgClr>
          </a:pattFill>
        </p:spPr>
      </p:sp>
      <p:sp>
        <p:nvSpPr>
          <p:cNvPr id="14" name="Picture Placeholder 24"/>
          <p:cNvSpPr>
            <a:spLocks noGrp="1"/>
          </p:cNvSpPr>
          <p:nvPr>
            <p:ph type="pic" sz="quarter" idx="4294967295"/>
          </p:nvPr>
        </p:nvSpPr>
        <p:spPr>
          <a:xfrm>
            <a:off x="1695157" y="7439681"/>
            <a:ext cx="2340864" cy="207751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52727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 calcmode="lin" valueType="num">
                                      <p:cBhvr>
                                        <p:cTn id="33" dur="500" fill="hold"/>
                                        <p:tgtEl>
                                          <p:spTgt spid="10"/>
                                        </p:tgtEl>
                                        <p:attrNameLst>
                                          <p:attrName>style.rotation</p:attrName>
                                        </p:attrNameLst>
                                      </p:cBhvr>
                                      <p:tavLst>
                                        <p:tav tm="0">
                                          <p:val>
                                            <p:fltVal val="360"/>
                                          </p:val>
                                        </p:tav>
                                        <p:tav tm="100000">
                                          <p:val>
                                            <p:fltVal val="0"/>
                                          </p:val>
                                        </p:tav>
                                      </p:tavLst>
                                    </p:anim>
                                    <p:animEffect transition="in" filter="fade">
                                      <p:cBhvr>
                                        <p:cTn id="34" dur="500"/>
                                        <p:tgtEl>
                                          <p:spTgt spid="10"/>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par>
                                <p:cTn id="41" presetID="49" presetClass="entr" presetSubtype="0" decel="10000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 calcmode="lin" valueType="num">
                                      <p:cBhvr>
                                        <p:cTn id="45" dur="500" fill="hold"/>
                                        <p:tgtEl>
                                          <p:spTgt spid="12"/>
                                        </p:tgtEl>
                                        <p:attrNameLst>
                                          <p:attrName>style.rotation</p:attrName>
                                        </p:attrNameLst>
                                      </p:cBhvr>
                                      <p:tavLst>
                                        <p:tav tm="0">
                                          <p:val>
                                            <p:fltVal val="360"/>
                                          </p:val>
                                        </p:tav>
                                        <p:tav tm="100000">
                                          <p:val>
                                            <p:fltVal val="0"/>
                                          </p:val>
                                        </p:tav>
                                      </p:tavLst>
                                    </p:anim>
                                    <p:animEffect transition="in" filter="fade">
                                      <p:cBhvr>
                                        <p:cTn id="46" dur="500"/>
                                        <p:tgtEl>
                                          <p:spTgt spid="12"/>
                                        </p:tgtEl>
                                      </p:cBhvr>
                                    </p:animEffect>
                                  </p:childTnLst>
                                </p:cTn>
                              </p:par>
                              <p:par>
                                <p:cTn id="47" presetID="49" presetClass="entr" presetSubtype="0" decel="10000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 calcmode="lin" valueType="num">
                                      <p:cBhvr>
                                        <p:cTn id="51" dur="500" fill="hold"/>
                                        <p:tgtEl>
                                          <p:spTgt spid="13"/>
                                        </p:tgtEl>
                                        <p:attrNameLst>
                                          <p:attrName>style.rotation</p:attrName>
                                        </p:attrNameLst>
                                      </p:cBhvr>
                                      <p:tavLst>
                                        <p:tav tm="0">
                                          <p:val>
                                            <p:fltVal val="360"/>
                                          </p:val>
                                        </p:tav>
                                        <p:tav tm="100000">
                                          <p:val>
                                            <p:fltVal val="0"/>
                                          </p:val>
                                        </p:tav>
                                      </p:tavLst>
                                    </p:anim>
                                    <p:animEffect transition="in" filter="fade">
                                      <p:cBhvr>
                                        <p:cTn id="52" dur="500"/>
                                        <p:tgtEl>
                                          <p:spTgt spid="13"/>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 calcmode="lin" valueType="num">
                                      <p:cBhvr>
                                        <p:cTn id="57" dur="500" fill="hold"/>
                                        <p:tgtEl>
                                          <p:spTgt spid="14"/>
                                        </p:tgtEl>
                                        <p:attrNameLst>
                                          <p:attrName>style.rotation</p:attrName>
                                        </p:attrNameLst>
                                      </p:cBhvr>
                                      <p:tavLst>
                                        <p:tav tm="0">
                                          <p:val>
                                            <p:fltVal val="360"/>
                                          </p:val>
                                        </p:tav>
                                        <p:tav tm="100000">
                                          <p:val>
                                            <p:fltVal val="0"/>
                                          </p:val>
                                        </p:tav>
                                      </p:tavLst>
                                    </p:anim>
                                    <p:animEffect transition="in" filter="fade">
                                      <p:cBhvr>
                                        <p:cTn id="5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Picture Placeholder 4"/>
          <p:cNvSpPr>
            <a:spLocks noGrp="1"/>
          </p:cNvSpPr>
          <p:nvPr>
            <p:ph type="pic" sz="quarter" idx="4294967295"/>
          </p:nvPr>
        </p:nvSpPr>
        <p:spPr>
          <a:xfrm>
            <a:off x="2196176" y="3123119"/>
            <a:ext cx="4760858" cy="2618542"/>
          </a:xfrm>
          <a:prstGeom prst="rect">
            <a:avLst/>
          </a:prstGeom>
          <a:pattFill prst="pct80">
            <a:fgClr>
              <a:schemeClr val="bg1">
                <a:lumMod val="75000"/>
              </a:schemeClr>
            </a:fgClr>
            <a:bgClr>
              <a:schemeClr val="bg1"/>
            </a:bgClr>
          </a:pattFill>
        </p:spPr>
      </p:sp>
      <p:sp>
        <p:nvSpPr>
          <p:cNvPr id="7" name="Picture Placeholder 5"/>
          <p:cNvSpPr>
            <a:spLocks noGrp="1"/>
          </p:cNvSpPr>
          <p:nvPr>
            <p:ph type="pic" sz="quarter" idx="4294967295"/>
          </p:nvPr>
        </p:nvSpPr>
        <p:spPr>
          <a:xfrm>
            <a:off x="7311090" y="3123119"/>
            <a:ext cx="4760858" cy="2618542"/>
          </a:xfrm>
          <a:prstGeom prst="rect">
            <a:avLst/>
          </a:prstGeom>
          <a:pattFill prst="pct80">
            <a:fgClr>
              <a:schemeClr val="bg1">
                <a:lumMod val="75000"/>
              </a:schemeClr>
            </a:fgClr>
            <a:bgClr>
              <a:schemeClr val="bg1"/>
            </a:bgClr>
          </a:pattFill>
        </p:spPr>
      </p:sp>
      <p:sp>
        <p:nvSpPr>
          <p:cNvPr id="8" name="Picture Placeholder 6"/>
          <p:cNvSpPr>
            <a:spLocks noGrp="1"/>
          </p:cNvSpPr>
          <p:nvPr>
            <p:ph type="pic" sz="quarter" idx="4294967295"/>
          </p:nvPr>
        </p:nvSpPr>
        <p:spPr>
          <a:xfrm>
            <a:off x="12426007" y="3123119"/>
            <a:ext cx="4760858" cy="2618542"/>
          </a:xfrm>
          <a:prstGeom prst="rect">
            <a:avLst/>
          </a:prstGeom>
          <a:pattFill prst="pct80">
            <a:fgClr>
              <a:schemeClr val="bg1">
                <a:lumMod val="75000"/>
              </a:schemeClr>
            </a:fgClr>
            <a:bgClr>
              <a:schemeClr val="bg1"/>
            </a:bgClr>
          </a:pattFill>
        </p:spPr>
      </p:sp>
      <p:sp>
        <p:nvSpPr>
          <p:cNvPr id="9" name="Picture Placeholder 7"/>
          <p:cNvSpPr>
            <a:spLocks noGrp="1"/>
          </p:cNvSpPr>
          <p:nvPr>
            <p:ph type="pic" sz="quarter" idx="4294967295"/>
          </p:nvPr>
        </p:nvSpPr>
        <p:spPr>
          <a:xfrm>
            <a:off x="2196176" y="6586082"/>
            <a:ext cx="4760858" cy="2618542"/>
          </a:xfrm>
          <a:prstGeom prst="rect">
            <a:avLst/>
          </a:prstGeom>
          <a:pattFill prst="pct80">
            <a:fgClr>
              <a:schemeClr val="bg1">
                <a:lumMod val="75000"/>
              </a:schemeClr>
            </a:fgClr>
            <a:bgClr>
              <a:schemeClr val="bg1"/>
            </a:bgClr>
          </a:pattFill>
        </p:spPr>
      </p:sp>
      <p:sp>
        <p:nvSpPr>
          <p:cNvPr id="10" name="Picture Placeholder 8"/>
          <p:cNvSpPr>
            <a:spLocks noGrp="1"/>
          </p:cNvSpPr>
          <p:nvPr>
            <p:ph type="pic" sz="quarter" idx="4294967295"/>
          </p:nvPr>
        </p:nvSpPr>
        <p:spPr>
          <a:xfrm>
            <a:off x="7311090" y="6586082"/>
            <a:ext cx="4760858" cy="2618542"/>
          </a:xfrm>
          <a:prstGeom prst="rect">
            <a:avLst/>
          </a:prstGeom>
          <a:pattFill prst="pct80">
            <a:fgClr>
              <a:schemeClr val="bg1">
                <a:lumMod val="75000"/>
              </a:schemeClr>
            </a:fgClr>
            <a:bgClr>
              <a:schemeClr val="bg1"/>
            </a:bgClr>
          </a:pattFill>
        </p:spPr>
      </p:sp>
      <p:sp>
        <p:nvSpPr>
          <p:cNvPr id="11" name="Picture Placeholder 9"/>
          <p:cNvSpPr>
            <a:spLocks noGrp="1"/>
          </p:cNvSpPr>
          <p:nvPr>
            <p:ph type="pic" sz="quarter" idx="4294967295"/>
          </p:nvPr>
        </p:nvSpPr>
        <p:spPr>
          <a:xfrm>
            <a:off x="12426007" y="6586082"/>
            <a:ext cx="4760858" cy="2618542"/>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82309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 calcmode="lin" valueType="num">
                                      <p:cBhvr>
                                        <p:cTn id="33" dur="500" fill="hold"/>
                                        <p:tgtEl>
                                          <p:spTgt spid="10"/>
                                        </p:tgtEl>
                                        <p:attrNameLst>
                                          <p:attrName>style.rotation</p:attrName>
                                        </p:attrNameLst>
                                      </p:cBhvr>
                                      <p:tavLst>
                                        <p:tav tm="0">
                                          <p:val>
                                            <p:fltVal val="360"/>
                                          </p:val>
                                        </p:tav>
                                        <p:tav tm="100000">
                                          <p:val>
                                            <p:fltVal val="0"/>
                                          </p:val>
                                        </p:tav>
                                      </p:tavLst>
                                    </p:anim>
                                    <p:animEffect transition="in" filter="fade">
                                      <p:cBhvr>
                                        <p:cTn id="34" dur="500"/>
                                        <p:tgtEl>
                                          <p:spTgt spid="10"/>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6" name="Picture Placeholder 4"/>
          <p:cNvSpPr>
            <a:spLocks noGrp="1"/>
          </p:cNvSpPr>
          <p:nvPr>
            <p:ph type="pic" sz="quarter" idx="4294967295"/>
          </p:nvPr>
        </p:nvSpPr>
        <p:spPr>
          <a:xfrm>
            <a:off x="-15731" y="3288881"/>
            <a:ext cx="3891686" cy="3165707"/>
          </a:xfrm>
          <a:prstGeom prst="rect">
            <a:avLst/>
          </a:prstGeom>
          <a:pattFill prst="pct80">
            <a:fgClr>
              <a:schemeClr val="bg1">
                <a:lumMod val="75000"/>
              </a:schemeClr>
            </a:fgClr>
            <a:bgClr>
              <a:schemeClr val="bg1"/>
            </a:bgClr>
          </a:pattFill>
        </p:spPr>
      </p:sp>
      <p:sp>
        <p:nvSpPr>
          <p:cNvPr id="7" name="Picture Placeholder 6"/>
          <p:cNvSpPr>
            <a:spLocks noGrp="1"/>
          </p:cNvSpPr>
          <p:nvPr>
            <p:ph type="pic" sz="quarter" idx="4294967295"/>
          </p:nvPr>
        </p:nvSpPr>
        <p:spPr>
          <a:xfrm>
            <a:off x="7796903" y="3288883"/>
            <a:ext cx="3891686" cy="3165707"/>
          </a:xfrm>
          <a:prstGeom prst="rect">
            <a:avLst/>
          </a:prstGeom>
          <a:pattFill prst="pct80">
            <a:fgClr>
              <a:schemeClr val="bg1">
                <a:lumMod val="75000"/>
              </a:schemeClr>
            </a:fgClr>
            <a:bgClr>
              <a:schemeClr val="bg1"/>
            </a:bgClr>
          </a:pattFill>
        </p:spPr>
      </p:sp>
      <p:sp>
        <p:nvSpPr>
          <p:cNvPr id="8" name="Picture Placeholder 8"/>
          <p:cNvSpPr>
            <a:spLocks noGrp="1"/>
          </p:cNvSpPr>
          <p:nvPr>
            <p:ph type="pic" sz="quarter" idx="4294967295"/>
          </p:nvPr>
        </p:nvSpPr>
        <p:spPr>
          <a:xfrm>
            <a:off x="3890586" y="6454590"/>
            <a:ext cx="3891686" cy="3165707"/>
          </a:xfrm>
          <a:prstGeom prst="rect">
            <a:avLst/>
          </a:prstGeom>
          <a:pattFill prst="pct80">
            <a:fgClr>
              <a:schemeClr val="bg1">
                <a:lumMod val="75000"/>
              </a:schemeClr>
            </a:fgClr>
            <a:bgClr>
              <a:schemeClr val="bg1"/>
            </a:bgClr>
          </a:pattFill>
        </p:spPr>
      </p:sp>
      <p:sp>
        <p:nvSpPr>
          <p:cNvPr id="9" name="Picture Placeholder 11"/>
          <p:cNvSpPr>
            <a:spLocks noGrp="1"/>
          </p:cNvSpPr>
          <p:nvPr>
            <p:ph type="pic" sz="quarter" idx="4294967295"/>
          </p:nvPr>
        </p:nvSpPr>
        <p:spPr>
          <a:xfrm>
            <a:off x="15615922" y="3288883"/>
            <a:ext cx="3891686" cy="3165707"/>
          </a:xfrm>
          <a:prstGeom prst="rect">
            <a:avLst/>
          </a:prstGeom>
          <a:pattFill prst="pct80">
            <a:fgClr>
              <a:schemeClr val="bg1">
                <a:lumMod val="75000"/>
              </a:schemeClr>
            </a:fgClr>
            <a:bgClr>
              <a:schemeClr val="bg1"/>
            </a:bgClr>
          </a:pattFill>
        </p:spPr>
      </p:sp>
      <p:sp>
        <p:nvSpPr>
          <p:cNvPr id="10" name="Picture Placeholder 12"/>
          <p:cNvSpPr>
            <a:spLocks noGrp="1"/>
          </p:cNvSpPr>
          <p:nvPr>
            <p:ph type="pic" sz="quarter" idx="4294967295"/>
          </p:nvPr>
        </p:nvSpPr>
        <p:spPr>
          <a:xfrm>
            <a:off x="11703219" y="6454590"/>
            <a:ext cx="3891686" cy="316570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94888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6" name="Picture Placeholder 1"/>
          <p:cNvSpPr>
            <a:spLocks noGrp="1"/>
          </p:cNvSpPr>
          <p:nvPr>
            <p:ph type="pic" sz="quarter" idx="4294967295"/>
          </p:nvPr>
        </p:nvSpPr>
        <p:spPr>
          <a:xfrm>
            <a:off x="-5864" y="3161532"/>
            <a:ext cx="4886554" cy="2684998"/>
          </a:xfrm>
          <a:prstGeom prst="rect">
            <a:avLst/>
          </a:prstGeom>
          <a:pattFill prst="pct80">
            <a:fgClr>
              <a:schemeClr val="bg1">
                <a:lumMod val="75000"/>
              </a:schemeClr>
            </a:fgClr>
            <a:bgClr>
              <a:schemeClr val="bg1"/>
            </a:bgClr>
          </a:pattFill>
        </p:spPr>
      </p:sp>
      <p:sp>
        <p:nvSpPr>
          <p:cNvPr id="7" name="Picture Placeholder 2"/>
          <p:cNvSpPr>
            <a:spLocks noGrp="1"/>
          </p:cNvSpPr>
          <p:nvPr>
            <p:ph type="pic" sz="quarter" idx="4294967295"/>
          </p:nvPr>
        </p:nvSpPr>
        <p:spPr>
          <a:xfrm>
            <a:off x="4863832" y="3161531"/>
            <a:ext cx="4886554" cy="2691994"/>
          </a:xfrm>
          <a:prstGeom prst="rect">
            <a:avLst/>
          </a:prstGeom>
          <a:pattFill prst="dkUpDiag">
            <a:fgClr>
              <a:schemeClr val="bg1">
                <a:lumMod val="75000"/>
              </a:schemeClr>
            </a:fgClr>
            <a:bgClr>
              <a:schemeClr val="bg1"/>
            </a:bgClr>
          </a:pattFill>
        </p:spPr>
      </p:sp>
      <p:sp>
        <p:nvSpPr>
          <p:cNvPr id="8" name="Picture Placeholder 3"/>
          <p:cNvSpPr>
            <a:spLocks noGrp="1"/>
          </p:cNvSpPr>
          <p:nvPr>
            <p:ph type="pic" sz="quarter" idx="4294967295"/>
          </p:nvPr>
        </p:nvSpPr>
        <p:spPr>
          <a:xfrm>
            <a:off x="9750245" y="3161525"/>
            <a:ext cx="4886554" cy="2691994"/>
          </a:xfrm>
          <a:prstGeom prst="rect">
            <a:avLst/>
          </a:prstGeom>
          <a:pattFill prst="pct80">
            <a:fgClr>
              <a:schemeClr val="bg1">
                <a:lumMod val="75000"/>
              </a:schemeClr>
            </a:fgClr>
            <a:bgClr>
              <a:schemeClr val="bg1"/>
            </a:bgClr>
          </a:pattFill>
        </p:spPr>
      </p:sp>
      <p:sp>
        <p:nvSpPr>
          <p:cNvPr id="9" name="Picture Placeholder 4"/>
          <p:cNvSpPr>
            <a:spLocks noGrp="1"/>
          </p:cNvSpPr>
          <p:nvPr>
            <p:ph type="pic" sz="quarter" idx="4294967295"/>
          </p:nvPr>
        </p:nvSpPr>
        <p:spPr>
          <a:xfrm>
            <a:off x="-5864" y="6501944"/>
            <a:ext cx="4886554" cy="2691994"/>
          </a:xfrm>
          <a:prstGeom prst="rect">
            <a:avLst/>
          </a:prstGeom>
          <a:pattFill prst="pct80">
            <a:fgClr>
              <a:schemeClr val="bg1">
                <a:lumMod val="75000"/>
              </a:schemeClr>
            </a:fgClr>
            <a:bgClr>
              <a:schemeClr val="bg1"/>
            </a:bgClr>
          </a:pattFill>
        </p:spPr>
      </p:sp>
      <p:sp>
        <p:nvSpPr>
          <p:cNvPr id="10" name="Picture Placeholder 5"/>
          <p:cNvSpPr>
            <a:spLocks noGrp="1"/>
          </p:cNvSpPr>
          <p:nvPr>
            <p:ph type="pic" sz="quarter" idx="4294967295"/>
          </p:nvPr>
        </p:nvSpPr>
        <p:spPr>
          <a:xfrm>
            <a:off x="4863832" y="6501944"/>
            <a:ext cx="4886554" cy="2691994"/>
          </a:xfrm>
          <a:prstGeom prst="rect">
            <a:avLst/>
          </a:prstGeom>
          <a:pattFill prst="dkUpDiag">
            <a:fgClr>
              <a:schemeClr val="bg1">
                <a:lumMod val="75000"/>
              </a:schemeClr>
            </a:fgClr>
            <a:bgClr>
              <a:schemeClr val="bg1"/>
            </a:bgClr>
          </a:pattFill>
        </p:spPr>
      </p:sp>
      <p:sp>
        <p:nvSpPr>
          <p:cNvPr id="11" name="Picture Placeholder 6"/>
          <p:cNvSpPr>
            <a:spLocks noGrp="1"/>
          </p:cNvSpPr>
          <p:nvPr>
            <p:ph type="pic" sz="quarter" idx="4294967295"/>
          </p:nvPr>
        </p:nvSpPr>
        <p:spPr>
          <a:xfrm>
            <a:off x="9750245" y="6501944"/>
            <a:ext cx="4886554" cy="2691994"/>
          </a:xfrm>
          <a:prstGeom prst="rect">
            <a:avLst/>
          </a:prstGeom>
          <a:pattFill prst="pct80">
            <a:fgClr>
              <a:schemeClr val="bg1">
                <a:lumMod val="75000"/>
              </a:schemeClr>
            </a:fgClr>
            <a:bgClr>
              <a:schemeClr val="bg1"/>
            </a:bgClr>
          </a:pattFill>
        </p:spPr>
      </p:sp>
      <p:sp>
        <p:nvSpPr>
          <p:cNvPr id="12" name="Picture Placeholder 7"/>
          <p:cNvSpPr>
            <a:spLocks noGrp="1"/>
          </p:cNvSpPr>
          <p:nvPr>
            <p:ph type="pic" sz="quarter" idx="4294967295"/>
          </p:nvPr>
        </p:nvSpPr>
        <p:spPr>
          <a:xfrm>
            <a:off x="14636203" y="3161526"/>
            <a:ext cx="4886554" cy="2691994"/>
          </a:xfrm>
          <a:prstGeom prst="rect">
            <a:avLst/>
          </a:prstGeom>
          <a:pattFill prst="dkUpDiag">
            <a:fgClr>
              <a:schemeClr val="bg1">
                <a:lumMod val="75000"/>
              </a:schemeClr>
            </a:fgClr>
            <a:bgClr>
              <a:schemeClr val="bg1"/>
            </a:bgClr>
          </a:pattFill>
        </p:spPr>
      </p:sp>
      <p:sp>
        <p:nvSpPr>
          <p:cNvPr id="13" name="Picture Placeholder 9"/>
          <p:cNvSpPr>
            <a:spLocks noGrp="1"/>
          </p:cNvSpPr>
          <p:nvPr>
            <p:ph type="pic" sz="quarter" idx="4294967295"/>
          </p:nvPr>
        </p:nvSpPr>
        <p:spPr>
          <a:xfrm>
            <a:off x="14636203" y="6501944"/>
            <a:ext cx="4886554" cy="2691994"/>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409575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 calcmode="lin" valueType="num">
                                      <p:cBhvr>
                                        <p:cTn id="33" dur="500" fill="hold"/>
                                        <p:tgtEl>
                                          <p:spTgt spid="10"/>
                                        </p:tgtEl>
                                        <p:attrNameLst>
                                          <p:attrName>style.rotation</p:attrName>
                                        </p:attrNameLst>
                                      </p:cBhvr>
                                      <p:tavLst>
                                        <p:tav tm="0">
                                          <p:val>
                                            <p:fltVal val="360"/>
                                          </p:val>
                                        </p:tav>
                                        <p:tav tm="100000">
                                          <p:val>
                                            <p:fltVal val="0"/>
                                          </p:val>
                                        </p:tav>
                                      </p:tavLst>
                                    </p:anim>
                                    <p:animEffect transition="in" filter="fade">
                                      <p:cBhvr>
                                        <p:cTn id="34" dur="500"/>
                                        <p:tgtEl>
                                          <p:spTgt spid="10"/>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par>
                                <p:cTn id="41" presetID="49" presetClass="entr" presetSubtype="0" decel="10000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 calcmode="lin" valueType="num">
                                      <p:cBhvr>
                                        <p:cTn id="45" dur="500" fill="hold"/>
                                        <p:tgtEl>
                                          <p:spTgt spid="12"/>
                                        </p:tgtEl>
                                        <p:attrNameLst>
                                          <p:attrName>style.rotation</p:attrName>
                                        </p:attrNameLst>
                                      </p:cBhvr>
                                      <p:tavLst>
                                        <p:tav tm="0">
                                          <p:val>
                                            <p:fltVal val="360"/>
                                          </p:val>
                                        </p:tav>
                                        <p:tav tm="100000">
                                          <p:val>
                                            <p:fltVal val="0"/>
                                          </p:val>
                                        </p:tav>
                                      </p:tavLst>
                                    </p:anim>
                                    <p:animEffect transition="in" filter="fade">
                                      <p:cBhvr>
                                        <p:cTn id="46" dur="500"/>
                                        <p:tgtEl>
                                          <p:spTgt spid="12"/>
                                        </p:tgtEl>
                                      </p:cBhvr>
                                    </p:animEffect>
                                  </p:childTnLst>
                                </p:cTn>
                              </p:par>
                              <p:par>
                                <p:cTn id="47" presetID="49" presetClass="entr" presetSubtype="0" decel="10000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 calcmode="lin" valueType="num">
                                      <p:cBhvr>
                                        <p:cTn id="51" dur="500" fill="hold"/>
                                        <p:tgtEl>
                                          <p:spTgt spid="13"/>
                                        </p:tgtEl>
                                        <p:attrNameLst>
                                          <p:attrName>style.rotation</p:attrName>
                                        </p:attrNameLst>
                                      </p:cBhvr>
                                      <p:tavLst>
                                        <p:tav tm="0">
                                          <p:val>
                                            <p:fltVal val="360"/>
                                          </p:val>
                                        </p:tav>
                                        <p:tav tm="100000">
                                          <p:val>
                                            <p:fltVal val="0"/>
                                          </p:val>
                                        </p:tav>
                                      </p:tavLst>
                                    </p:anim>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6" name="Picture Placeholder 6"/>
          <p:cNvSpPr>
            <a:spLocks noGrp="1"/>
          </p:cNvSpPr>
          <p:nvPr>
            <p:ph type="pic" sz="quarter" idx="4294967295"/>
          </p:nvPr>
        </p:nvSpPr>
        <p:spPr>
          <a:xfrm>
            <a:off x="6213987" y="3500422"/>
            <a:ext cx="5474603" cy="5441234"/>
          </a:xfrm>
          <a:prstGeom prst="rect">
            <a:avLst/>
          </a:prstGeom>
          <a:pattFill prst="pct80">
            <a:fgClr>
              <a:schemeClr val="bg1">
                <a:lumMod val="75000"/>
              </a:schemeClr>
            </a:fgClr>
            <a:bgClr>
              <a:schemeClr val="bg1"/>
            </a:bgClr>
          </a:pattFill>
        </p:spPr>
      </p:sp>
      <p:sp>
        <p:nvSpPr>
          <p:cNvPr id="7" name="Picture Placeholder 10"/>
          <p:cNvSpPr>
            <a:spLocks noGrp="1"/>
          </p:cNvSpPr>
          <p:nvPr>
            <p:ph type="pic" sz="quarter" idx="4294967295"/>
          </p:nvPr>
        </p:nvSpPr>
        <p:spPr>
          <a:xfrm>
            <a:off x="11703222" y="3500425"/>
            <a:ext cx="7804389" cy="2708555"/>
          </a:xfrm>
          <a:prstGeom prst="rect">
            <a:avLst/>
          </a:prstGeom>
          <a:pattFill prst="trellis">
            <a:fgClr>
              <a:schemeClr val="bg1">
                <a:lumMod val="75000"/>
              </a:schemeClr>
            </a:fgClr>
            <a:bgClr>
              <a:schemeClr val="bg1"/>
            </a:bgClr>
          </a:pattFill>
        </p:spPr>
      </p:sp>
      <p:sp>
        <p:nvSpPr>
          <p:cNvPr id="8" name="Picture Placeholder 12"/>
          <p:cNvSpPr>
            <a:spLocks noGrp="1"/>
          </p:cNvSpPr>
          <p:nvPr>
            <p:ph type="pic" sz="quarter" idx="4294967295"/>
          </p:nvPr>
        </p:nvSpPr>
        <p:spPr>
          <a:xfrm>
            <a:off x="11703219" y="6233101"/>
            <a:ext cx="3891686" cy="2708555"/>
          </a:xfrm>
          <a:prstGeom prst="rect">
            <a:avLst/>
          </a:prstGeom>
          <a:pattFill prst="dkUpDiag">
            <a:fgClr>
              <a:schemeClr val="bg1">
                <a:lumMod val="75000"/>
              </a:schemeClr>
            </a:fgClr>
            <a:bgClr>
              <a:schemeClr val="bg1"/>
            </a:bgClr>
          </a:pattFill>
        </p:spPr>
      </p:sp>
      <p:sp>
        <p:nvSpPr>
          <p:cNvPr id="9" name="Picture Placeholder 13"/>
          <p:cNvSpPr>
            <a:spLocks noGrp="1"/>
          </p:cNvSpPr>
          <p:nvPr>
            <p:ph type="pic" sz="quarter" idx="4294967295"/>
          </p:nvPr>
        </p:nvSpPr>
        <p:spPr>
          <a:xfrm>
            <a:off x="15615922" y="6233101"/>
            <a:ext cx="3891686" cy="2708555"/>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07032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6" name="Picture Placeholder 2"/>
          <p:cNvSpPr>
            <a:spLocks noGrp="1"/>
          </p:cNvSpPr>
          <p:nvPr>
            <p:ph type="pic" sz="quarter" idx="4294967295"/>
          </p:nvPr>
        </p:nvSpPr>
        <p:spPr>
          <a:xfrm>
            <a:off x="1173170" y="3385712"/>
            <a:ext cx="10145893" cy="623845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823865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350041" y="5138056"/>
            <a:ext cx="4079745" cy="5834744"/>
          </a:xfrm>
          <a:custGeom>
            <a:avLst/>
            <a:gdLst>
              <a:gd name="connsiteX0" fmla="*/ 0 w 4079745"/>
              <a:gd name="connsiteY0" fmla="*/ 0 h 5834744"/>
              <a:gd name="connsiteX1" fmla="*/ 4079745 w 4079745"/>
              <a:gd name="connsiteY1" fmla="*/ 0 h 5834744"/>
              <a:gd name="connsiteX2" fmla="*/ 4079745 w 4079745"/>
              <a:gd name="connsiteY2" fmla="*/ 5834744 h 5834744"/>
              <a:gd name="connsiteX3" fmla="*/ 0 w 4079745"/>
              <a:gd name="connsiteY3" fmla="*/ 5834744 h 5834744"/>
            </a:gdLst>
            <a:ahLst/>
            <a:cxnLst>
              <a:cxn ang="0">
                <a:pos x="connsiteX0" y="connsiteY0"/>
              </a:cxn>
              <a:cxn ang="0">
                <a:pos x="connsiteX1" y="connsiteY1"/>
              </a:cxn>
              <a:cxn ang="0">
                <a:pos x="connsiteX2" y="connsiteY2"/>
              </a:cxn>
              <a:cxn ang="0">
                <a:pos x="connsiteX3" y="connsiteY3"/>
              </a:cxn>
            </a:cxnLst>
            <a:rect l="l" t="t" r="r" b="b"/>
            <a:pathLst>
              <a:path w="4079745" h="5834744">
                <a:moveTo>
                  <a:pt x="0" y="0"/>
                </a:moveTo>
                <a:lnTo>
                  <a:pt x="4079745" y="0"/>
                </a:lnTo>
                <a:lnTo>
                  <a:pt x="4079745" y="5834744"/>
                </a:lnTo>
                <a:lnTo>
                  <a:pt x="0" y="583474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7" name="Picture Placeholder 6"/>
          <p:cNvSpPr>
            <a:spLocks noGrp="1"/>
          </p:cNvSpPr>
          <p:nvPr>
            <p:ph type="pic" sz="quarter" idx="11"/>
          </p:nvPr>
        </p:nvSpPr>
        <p:spPr>
          <a:xfrm>
            <a:off x="11087683" y="5138056"/>
            <a:ext cx="4079745" cy="5834744"/>
          </a:xfrm>
          <a:custGeom>
            <a:avLst/>
            <a:gdLst>
              <a:gd name="connsiteX0" fmla="*/ 0 w 4079745"/>
              <a:gd name="connsiteY0" fmla="*/ 0 h 5834744"/>
              <a:gd name="connsiteX1" fmla="*/ 4079745 w 4079745"/>
              <a:gd name="connsiteY1" fmla="*/ 0 h 5834744"/>
              <a:gd name="connsiteX2" fmla="*/ 4079745 w 4079745"/>
              <a:gd name="connsiteY2" fmla="*/ 5834744 h 5834744"/>
              <a:gd name="connsiteX3" fmla="*/ 0 w 4079745"/>
              <a:gd name="connsiteY3" fmla="*/ 5834744 h 5834744"/>
            </a:gdLst>
            <a:ahLst/>
            <a:cxnLst>
              <a:cxn ang="0">
                <a:pos x="connsiteX0" y="connsiteY0"/>
              </a:cxn>
              <a:cxn ang="0">
                <a:pos x="connsiteX1" y="connsiteY1"/>
              </a:cxn>
              <a:cxn ang="0">
                <a:pos x="connsiteX2" y="connsiteY2"/>
              </a:cxn>
              <a:cxn ang="0">
                <a:pos x="connsiteX3" y="connsiteY3"/>
              </a:cxn>
            </a:cxnLst>
            <a:rect l="l" t="t" r="r" b="b"/>
            <a:pathLst>
              <a:path w="4079745" h="5834744">
                <a:moveTo>
                  <a:pt x="0" y="0"/>
                </a:moveTo>
                <a:lnTo>
                  <a:pt x="4079745" y="0"/>
                </a:lnTo>
                <a:lnTo>
                  <a:pt x="4079745" y="5834744"/>
                </a:lnTo>
                <a:lnTo>
                  <a:pt x="0" y="583474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3183244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6" name="Picture Placeholder 28"/>
          <p:cNvSpPr>
            <a:spLocks noGrp="1"/>
          </p:cNvSpPr>
          <p:nvPr>
            <p:ph type="pic" sz="quarter" idx="11"/>
          </p:nvPr>
        </p:nvSpPr>
        <p:spPr>
          <a:xfrm>
            <a:off x="6502385" y="2"/>
            <a:ext cx="6502411" cy="5499448"/>
          </a:xfrm>
          <a:prstGeom prst="rect">
            <a:avLst/>
          </a:prstGeom>
          <a:pattFill prst="pct80">
            <a:fgClr>
              <a:schemeClr val="bg1">
                <a:lumMod val="75000"/>
              </a:schemeClr>
            </a:fgClr>
            <a:bgClr>
              <a:schemeClr val="bg1"/>
            </a:bgClr>
          </a:pattFill>
        </p:spPr>
      </p:sp>
      <p:sp>
        <p:nvSpPr>
          <p:cNvPr id="7" name="Picture Placeholder 31"/>
          <p:cNvSpPr>
            <a:spLocks noGrp="1"/>
          </p:cNvSpPr>
          <p:nvPr>
            <p:ph type="pic" sz="quarter" idx="14"/>
          </p:nvPr>
        </p:nvSpPr>
        <p:spPr>
          <a:xfrm>
            <a:off x="15566" y="5473356"/>
            <a:ext cx="6486830" cy="5499446"/>
          </a:xfrm>
          <a:prstGeom prst="rect">
            <a:avLst/>
          </a:prstGeom>
          <a:pattFill prst="pct80">
            <a:fgClr>
              <a:schemeClr val="bg1">
                <a:lumMod val="75000"/>
              </a:schemeClr>
            </a:fgClr>
            <a:bgClr>
              <a:schemeClr val="bg1"/>
            </a:bgClr>
          </a:pattFill>
        </p:spPr>
      </p:sp>
      <p:sp>
        <p:nvSpPr>
          <p:cNvPr id="8" name="Picture Placeholder 32"/>
          <p:cNvSpPr>
            <a:spLocks noGrp="1"/>
          </p:cNvSpPr>
          <p:nvPr>
            <p:ph type="pic" sz="quarter" idx="15"/>
          </p:nvPr>
        </p:nvSpPr>
        <p:spPr>
          <a:xfrm>
            <a:off x="13004791" y="5473356"/>
            <a:ext cx="6502411" cy="5499446"/>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87593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6" name="Picture Placeholder 13"/>
          <p:cNvSpPr>
            <a:spLocks noGrp="1"/>
          </p:cNvSpPr>
          <p:nvPr>
            <p:ph type="pic" sz="quarter" idx="4294967295"/>
          </p:nvPr>
        </p:nvSpPr>
        <p:spPr>
          <a:xfrm>
            <a:off x="4890881" y="-4706"/>
            <a:ext cx="4862315" cy="5468651"/>
          </a:xfrm>
          <a:prstGeom prst="rect">
            <a:avLst/>
          </a:prstGeom>
          <a:pattFill prst="pct80">
            <a:fgClr>
              <a:schemeClr val="bg1">
                <a:lumMod val="75000"/>
              </a:schemeClr>
            </a:fgClr>
            <a:bgClr>
              <a:schemeClr val="bg1"/>
            </a:bgClr>
          </a:pattFill>
        </p:spPr>
      </p:sp>
      <p:sp>
        <p:nvSpPr>
          <p:cNvPr id="7" name="Picture Placeholder 15"/>
          <p:cNvSpPr>
            <a:spLocks noGrp="1"/>
          </p:cNvSpPr>
          <p:nvPr>
            <p:ph type="pic" sz="quarter" idx="4294967295"/>
          </p:nvPr>
        </p:nvSpPr>
        <p:spPr>
          <a:xfrm>
            <a:off x="-550" y="5463944"/>
            <a:ext cx="4876944" cy="5508858"/>
          </a:xfrm>
          <a:prstGeom prst="rect">
            <a:avLst/>
          </a:prstGeom>
          <a:pattFill prst="pct80">
            <a:fgClr>
              <a:schemeClr val="bg1">
                <a:lumMod val="75000"/>
              </a:schemeClr>
            </a:fgClr>
            <a:bgClr>
              <a:schemeClr val="bg1"/>
            </a:bgClr>
          </a:pattFill>
        </p:spPr>
      </p:sp>
      <p:sp>
        <p:nvSpPr>
          <p:cNvPr id="8" name="Picture Placeholder 22"/>
          <p:cNvSpPr>
            <a:spLocks noGrp="1"/>
          </p:cNvSpPr>
          <p:nvPr>
            <p:ph type="pic" sz="quarter" idx="4294967295"/>
          </p:nvPr>
        </p:nvSpPr>
        <p:spPr>
          <a:xfrm>
            <a:off x="14630400" y="2"/>
            <a:ext cx="4876800" cy="5463941"/>
          </a:xfrm>
          <a:prstGeom prst="rect">
            <a:avLst/>
          </a:prstGeom>
          <a:pattFill prst="pct80">
            <a:fgClr>
              <a:schemeClr val="bg1">
                <a:lumMod val="75000"/>
              </a:schemeClr>
            </a:fgClr>
            <a:bgClr>
              <a:schemeClr val="bg1"/>
            </a:bgClr>
          </a:pattFill>
        </p:spPr>
      </p:sp>
      <p:sp>
        <p:nvSpPr>
          <p:cNvPr id="9" name="Picture Placeholder 23"/>
          <p:cNvSpPr>
            <a:spLocks noGrp="1"/>
          </p:cNvSpPr>
          <p:nvPr>
            <p:ph type="pic" sz="quarter" idx="4294967295"/>
          </p:nvPr>
        </p:nvSpPr>
        <p:spPr>
          <a:xfrm>
            <a:off x="9766870" y="5463943"/>
            <a:ext cx="4877208" cy="550885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65472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6" name="Picture Placeholder 9"/>
          <p:cNvSpPr>
            <a:spLocks noGrp="1"/>
          </p:cNvSpPr>
          <p:nvPr>
            <p:ph type="pic" sz="quarter" idx="4294967295"/>
          </p:nvPr>
        </p:nvSpPr>
        <p:spPr>
          <a:xfrm>
            <a:off x="-39015" y="-12283"/>
            <a:ext cx="4886554" cy="3657600"/>
          </a:xfrm>
          <a:prstGeom prst="rect">
            <a:avLst/>
          </a:prstGeom>
          <a:pattFill prst="pct80">
            <a:fgClr>
              <a:schemeClr val="bg1">
                <a:lumMod val="75000"/>
              </a:schemeClr>
            </a:fgClr>
            <a:bgClr>
              <a:schemeClr val="bg1"/>
            </a:bgClr>
          </a:pattFill>
        </p:spPr>
      </p:sp>
      <p:sp>
        <p:nvSpPr>
          <p:cNvPr id="7" name="Picture Placeholder 11"/>
          <p:cNvSpPr>
            <a:spLocks noGrp="1"/>
          </p:cNvSpPr>
          <p:nvPr>
            <p:ph type="pic" sz="quarter" idx="4294967295"/>
          </p:nvPr>
        </p:nvSpPr>
        <p:spPr>
          <a:xfrm>
            <a:off x="9734093" y="-12283"/>
            <a:ext cx="4886554" cy="3657600"/>
          </a:xfrm>
          <a:prstGeom prst="rect">
            <a:avLst/>
          </a:prstGeom>
          <a:pattFill prst="pct80">
            <a:fgClr>
              <a:schemeClr val="bg1">
                <a:lumMod val="75000"/>
              </a:schemeClr>
            </a:fgClr>
            <a:bgClr>
              <a:schemeClr val="bg1"/>
            </a:bgClr>
          </a:pattFill>
        </p:spPr>
      </p:sp>
      <p:sp>
        <p:nvSpPr>
          <p:cNvPr id="8" name="Picture Placeholder 12"/>
          <p:cNvSpPr>
            <a:spLocks noGrp="1"/>
          </p:cNvSpPr>
          <p:nvPr>
            <p:ph type="pic" sz="quarter" idx="4294967295"/>
          </p:nvPr>
        </p:nvSpPr>
        <p:spPr>
          <a:xfrm>
            <a:off x="-39015" y="3678245"/>
            <a:ext cx="4886554" cy="3657600"/>
          </a:xfrm>
          <a:prstGeom prst="rect">
            <a:avLst/>
          </a:prstGeom>
          <a:pattFill prst="dkUpDiag">
            <a:fgClr>
              <a:schemeClr val="bg1">
                <a:lumMod val="75000"/>
              </a:schemeClr>
            </a:fgClr>
            <a:bgClr>
              <a:schemeClr val="bg1"/>
            </a:bgClr>
          </a:pattFill>
        </p:spPr>
      </p:sp>
      <p:sp>
        <p:nvSpPr>
          <p:cNvPr id="9" name="Picture Placeholder 13"/>
          <p:cNvSpPr>
            <a:spLocks noGrp="1"/>
          </p:cNvSpPr>
          <p:nvPr>
            <p:ph type="pic" sz="quarter" idx="4294967295"/>
          </p:nvPr>
        </p:nvSpPr>
        <p:spPr>
          <a:xfrm>
            <a:off x="4857547" y="3678245"/>
            <a:ext cx="4886554" cy="3657600"/>
          </a:xfrm>
          <a:prstGeom prst="rect">
            <a:avLst/>
          </a:prstGeom>
          <a:pattFill prst="pct80">
            <a:fgClr>
              <a:schemeClr val="bg1">
                <a:lumMod val="75000"/>
              </a:schemeClr>
            </a:fgClr>
            <a:bgClr>
              <a:schemeClr val="bg1"/>
            </a:bgClr>
          </a:pattFill>
        </p:spPr>
      </p:sp>
      <p:sp>
        <p:nvSpPr>
          <p:cNvPr id="10" name="Picture Placeholder 14"/>
          <p:cNvSpPr>
            <a:spLocks noGrp="1"/>
          </p:cNvSpPr>
          <p:nvPr>
            <p:ph type="pic" sz="quarter" idx="4294967295"/>
          </p:nvPr>
        </p:nvSpPr>
        <p:spPr>
          <a:xfrm>
            <a:off x="9741349" y="3678245"/>
            <a:ext cx="4886554" cy="3657600"/>
          </a:xfrm>
          <a:prstGeom prst="rect">
            <a:avLst/>
          </a:prstGeom>
          <a:pattFill prst="dkUpDiag">
            <a:fgClr>
              <a:schemeClr val="bg1">
                <a:lumMod val="75000"/>
              </a:schemeClr>
            </a:fgClr>
            <a:bgClr>
              <a:schemeClr val="bg1"/>
            </a:bgClr>
          </a:pattFill>
        </p:spPr>
      </p:sp>
      <p:sp>
        <p:nvSpPr>
          <p:cNvPr id="11" name="Picture Placeholder 15"/>
          <p:cNvSpPr>
            <a:spLocks noGrp="1"/>
          </p:cNvSpPr>
          <p:nvPr>
            <p:ph type="pic" sz="quarter" idx="4294967295"/>
          </p:nvPr>
        </p:nvSpPr>
        <p:spPr>
          <a:xfrm>
            <a:off x="14620646" y="-12283"/>
            <a:ext cx="4886554" cy="3657600"/>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150784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360"/>
                                          </p:val>
                                        </p:tav>
                                        <p:tav tm="100000">
                                          <p:val>
                                            <p:fltVal val="0"/>
                                          </p:val>
                                        </p:tav>
                                      </p:tavLst>
                                    </p:anim>
                                    <p:animEffect transition="in" filter="fade">
                                      <p:cBhvr>
                                        <p:cTn id="22" dur="500"/>
                                        <p:tgtEl>
                                          <p:spTgt spid="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360"/>
                                          </p:val>
                                        </p:tav>
                                        <p:tav tm="100000">
                                          <p:val>
                                            <p:fltVal val="0"/>
                                          </p:val>
                                        </p:tav>
                                      </p:tavLst>
                                    </p:anim>
                                    <p:animEffect transition="in" filter="fade">
                                      <p:cBhvr>
                                        <p:cTn id="28" dur="500"/>
                                        <p:tgtEl>
                                          <p:spTgt spid="9"/>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 calcmode="lin" valueType="num">
                                      <p:cBhvr>
                                        <p:cTn id="33" dur="500" fill="hold"/>
                                        <p:tgtEl>
                                          <p:spTgt spid="10"/>
                                        </p:tgtEl>
                                        <p:attrNameLst>
                                          <p:attrName>style.rotation</p:attrName>
                                        </p:attrNameLst>
                                      </p:cBhvr>
                                      <p:tavLst>
                                        <p:tav tm="0">
                                          <p:val>
                                            <p:fltVal val="360"/>
                                          </p:val>
                                        </p:tav>
                                        <p:tav tm="100000">
                                          <p:val>
                                            <p:fltVal val="0"/>
                                          </p:val>
                                        </p:tav>
                                      </p:tavLst>
                                    </p:anim>
                                    <p:animEffect transition="in" filter="fade">
                                      <p:cBhvr>
                                        <p:cTn id="34" dur="500"/>
                                        <p:tgtEl>
                                          <p:spTgt spid="10"/>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6" name="Picture Placeholder 25"/>
          <p:cNvSpPr>
            <a:spLocks noGrp="1"/>
          </p:cNvSpPr>
          <p:nvPr>
            <p:ph type="pic" sz="quarter" idx="11"/>
          </p:nvPr>
        </p:nvSpPr>
        <p:spPr>
          <a:xfrm>
            <a:off x="7395" y="6380"/>
            <a:ext cx="19499806" cy="647062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0160575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6" name="Picture Placeholder 4"/>
          <p:cNvSpPr>
            <a:spLocks noGrp="1"/>
          </p:cNvSpPr>
          <p:nvPr>
            <p:ph type="pic" sz="quarter" idx="11"/>
          </p:nvPr>
        </p:nvSpPr>
        <p:spPr>
          <a:xfrm>
            <a:off x="0" y="3104311"/>
            <a:ext cx="19507200" cy="462765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90484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0" y="5852160"/>
            <a:ext cx="19507200" cy="5120640"/>
          </a:xfrm>
          <a:custGeom>
            <a:avLst/>
            <a:gdLst>
              <a:gd name="connsiteX0" fmla="*/ 0 w 19507200"/>
              <a:gd name="connsiteY0" fmla="*/ 0 h 5120640"/>
              <a:gd name="connsiteX1" fmla="*/ 19507200 w 19507200"/>
              <a:gd name="connsiteY1" fmla="*/ 0 h 5120640"/>
              <a:gd name="connsiteX2" fmla="*/ 19507200 w 19507200"/>
              <a:gd name="connsiteY2" fmla="*/ 5120640 h 5120640"/>
              <a:gd name="connsiteX3" fmla="*/ 0 w 19507200"/>
              <a:gd name="connsiteY3" fmla="*/ 5120640 h 5120640"/>
            </a:gdLst>
            <a:ahLst/>
            <a:cxnLst>
              <a:cxn ang="0">
                <a:pos x="connsiteX0" y="connsiteY0"/>
              </a:cxn>
              <a:cxn ang="0">
                <a:pos x="connsiteX1" y="connsiteY1"/>
              </a:cxn>
              <a:cxn ang="0">
                <a:pos x="connsiteX2" y="connsiteY2"/>
              </a:cxn>
              <a:cxn ang="0">
                <a:pos x="connsiteX3" y="connsiteY3"/>
              </a:cxn>
            </a:cxnLst>
            <a:rect l="l" t="t" r="r" b="b"/>
            <a:pathLst>
              <a:path w="19507200" h="5120640">
                <a:moveTo>
                  <a:pt x="0" y="0"/>
                </a:moveTo>
                <a:lnTo>
                  <a:pt x="19507200" y="0"/>
                </a:lnTo>
                <a:lnTo>
                  <a:pt x="19507200" y="5120640"/>
                </a:lnTo>
                <a:lnTo>
                  <a:pt x="0" y="5120640"/>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9427123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6" name="Picture Placeholder 4"/>
          <p:cNvSpPr>
            <a:spLocks noGrp="1"/>
          </p:cNvSpPr>
          <p:nvPr>
            <p:ph type="pic" sz="quarter" idx="11"/>
          </p:nvPr>
        </p:nvSpPr>
        <p:spPr>
          <a:xfrm>
            <a:off x="7298172" y="3324929"/>
            <a:ext cx="4910862" cy="6173036"/>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88700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6" name="Picture Placeholder 1"/>
          <p:cNvSpPr>
            <a:spLocks noGrp="1"/>
          </p:cNvSpPr>
          <p:nvPr>
            <p:ph type="pic" sz="quarter" idx="10"/>
          </p:nvPr>
        </p:nvSpPr>
        <p:spPr>
          <a:xfrm>
            <a:off x="1307518" y="3251068"/>
            <a:ext cx="4755198" cy="7721733"/>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6544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6" name="Picture Placeholder 23"/>
          <p:cNvSpPr>
            <a:spLocks noGrp="1"/>
          </p:cNvSpPr>
          <p:nvPr>
            <p:ph type="pic" sz="quarter" idx="10"/>
          </p:nvPr>
        </p:nvSpPr>
        <p:spPr>
          <a:xfrm>
            <a:off x="2099131" y="3061163"/>
            <a:ext cx="4516078" cy="4191115"/>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84279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6" name="Picture Placeholder 8"/>
          <p:cNvSpPr>
            <a:spLocks noGrp="1"/>
          </p:cNvSpPr>
          <p:nvPr>
            <p:ph type="pic" sz="quarter" idx="11"/>
          </p:nvPr>
        </p:nvSpPr>
        <p:spPr>
          <a:xfrm>
            <a:off x="11247" y="1"/>
            <a:ext cx="19495955" cy="5417388"/>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4023911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438232" y="1"/>
            <a:ext cx="5892969" cy="5503987"/>
          </a:xfrm>
          <a:custGeom>
            <a:avLst/>
            <a:gdLst>
              <a:gd name="connsiteX0" fmla="*/ 0 w 5892969"/>
              <a:gd name="connsiteY0" fmla="*/ 0 h 5503987"/>
              <a:gd name="connsiteX1" fmla="*/ 5892969 w 5892969"/>
              <a:gd name="connsiteY1" fmla="*/ 0 h 5503987"/>
              <a:gd name="connsiteX2" fmla="*/ 5892969 w 5892969"/>
              <a:gd name="connsiteY2" fmla="*/ 5503987 h 5503987"/>
              <a:gd name="connsiteX3" fmla="*/ 0 w 5892969"/>
              <a:gd name="connsiteY3" fmla="*/ 5503987 h 5503987"/>
            </a:gdLst>
            <a:ahLst/>
            <a:cxnLst>
              <a:cxn ang="0">
                <a:pos x="connsiteX0" y="connsiteY0"/>
              </a:cxn>
              <a:cxn ang="0">
                <a:pos x="connsiteX1" y="connsiteY1"/>
              </a:cxn>
              <a:cxn ang="0">
                <a:pos x="connsiteX2" y="connsiteY2"/>
              </a:cxn>
              <a:cxn ang="0">
                <a:pos x="connsiteX3" y="connsiteY3"/>
              </a:cxn>
            </a:cxnLst>
            <a:rect l="l" t="t" r="r" b="b"/>
            <a:pathLst>
              <a:path w="5892969" h="5503987">
                <a:moveTo>
                  <a:pt x="0" y="0"/>
                </a:moveTo>
                <a:lnTo>
                  <a:pt x="5892969" y="0"/>
                </a:lnTo>
                <a:lnTo>
                  <a:pt x="5892969" y="5503987"/>
                </a:lnTo>
                <a:lnTo>
                  <a:pt x="0" y="550398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7" name="Picture Placeholder 6"/>
          <p:cNvSpPr>
            <a:spLocks noGrp="1"/>
          </p:cNvSpPr>
          <p:nvPr>
            <p:ph type="pic" sz="quarter" idx="11"/>
          </p:nvPr>
        </p:nvSpPr>
        <p:spPr>
          <a:xfrm>
            <a:off x="11191802" y="1"/>
            <a:ext cx="5892969" cy="5503987"/>
          </a:xfrm>
          <a:custGeom>
            <a:avLst/>
            <a:gdLst>
              <a:gd name="connsiteX0" fmla="*/ 0 w 5892969"/>
              <a:gd name="connsiteY0" fmla="*/ 0 h 5503987"/>
              <a:gd name="connsiteX1" fmla="*/ 5892969 w 5892969"/>
              <a:gd name="connsiteY1" fmla="*/ 0 h 5503987"/>
              <a:gd name="connsiteX2" fmla="*/ 5892969 w 5892969"/>
              <a:gd name="connsiteY2" fmla="*/ 5503987 h 5503987"/>
              <a:gd name="connsiteX3" fmla="*/ 0 w 5892969"/>
              <a:gd name="connsiteY3" fmla="*/ 5503987 h 5503987"/>
            </a:gdLst>
            <a:ahLst/>
            <a:cxnLst>
              <a:cxn ang="0">
                <a:pos x="connsiteX0" y="connsiteY0"/>
              </a:cxn>
              <a:cxn ang="0">
                <a:pos x="connsiteX1" y="connsiteY1"/>
              </a:cxn>
              <a:cxn ang="0">
                <a:pos x="connsiteX2" y="connsiteY2"/>
              </a:cxn>
              <a:cxn ang="0">
                <a:pos x="connsiteX3" y="connsiteY3"/>
              </a:cxn>
            </a:cxnLst>
            <a:rect l="l" t="t" r="r" b="b"/>
            <a:pathLst>
              <a:path w="5892969" h="5503987">
                <a:moveTo>
                  <a:pt x="0" y="0"/>
                </a:moveTo>
                <a:lnTo>
                  <a:pt x="5892969" y="0"/>
                </a:lnTo>
                <a:lnTo>
                  <a:pt x="5892969" y="5503987"/>
                </a:lnTo>
                <a:lnTo>
                  <a:pt x="0" y="550398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9442535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Picture Placeholder 12"/>
          <p:cNvSpPr>
            <a:spLocks noGrp="1"/>
          </p:cNvSpPr>
          <p:nvPr>
            <p:ph type="pic" sz="quarter" idx="11"/>
          </p:nvPr>
        </p:nvSpPr>
        <p:spPr>
          <a:xfrm>
            <a:off x="1010921" y="3350967"/>
            <a:ext cx="17505682" cy="4904226"/>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89638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6" name="Picture Placeholder 18"/>
          <p:cNvSpPr>
            <a:spLocks noGrp="1"/>
          </p:cNvSpPr>
          <p:nvPr>
            <p:ph type="pic" sz="quarter" idx="11"/>
          </p:nvPr>
        </p:nvSpPr>
        <p:spPr>
          <a:xfrm>
            <a:off x="9566033" y="3391787"/>
            <a:ext cx="9941170" cy="580359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11083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6" name="Picture Placeholder 4"/>
          <p:cNvSpPr>
            <a:spLocks noGrp="1"/>
          </p:cNvSpPr>
          <p:nvPr>
            <p:ph type="pic" sz="quarter" idx="11"/>
          </p:nvPr>
        </p:nvSpPr>
        <p:spPr>
          <a:xfrm>
            <a:off x="7395" y="6379"/>
            <a:ext cx="19499806" cy="741233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409652545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6" name="Picture Placeholder 1"/>
          <p:cNvSpPr>
            <a:spLocks noGrp="1"/>
          </p:cNvSpPr>
          <p:nvPr>
            <p:ph type="pic" sz="quarter" idx="11"/>
          </p:nvPr>
        </p:nvSpPr>
        <p:spPr>
          <a:xfrm>
            <a:off x="9801" y="3293821"/>
            <a:ext cx="19497400" cy="4127816"/>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17145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6" name="Picture Placeholder 10"/>
          <p:cNvSpPr>
            <a:spLocks noGrp="1"/>
          </p:cNvSpPr>
          <p:nvPr>
            <p:ph type="pic" sz="quarter" idx="11"/>
          </p:nvPr>
        </p:nvSpPr>
        <p:spPr>
          <a:xfrm>
            <a:off x="0" y="3394235"/>
            <a:ext cx="9816525" cy="476774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31453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6" name="Picture Placeholder 20"/>
          <p:cNvSpPr>
            <a:spLocks noGrp="1"/>
          </p:cNvSpPr>
          <p:nvPr>
            <p:ph type="pic" sz="quarter" idx="11"/>
          </p:nvPr>
        </p:nvSpPr>
        <p:spPr>
          <a:xfrm>
            <a:off x="0" y="0"/>
            <a:ext cx="19507200" cy="5553262"/>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2327419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6" name="Picture Placeholder 38"/>
          <p:cNvSpPr>
            <a:spLocks noGrp="1"/>
          </p:cNvSpPr>
          <p:nvPr>
            <p:ph type="pic" sz="quarter" idx="11"/>
          </p:nvPr>
        </p:nvSpPr>
        <p:spPr>
          <a:xfrm>
            <a:off x="2205601" y="3296972"/>
            <a:ext cx="5313146" cy="7675832"/>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52943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2039236" y="3366924"/>
            <a:ext cx="3868082" cy="3871164"/>
          </a:xfrm>
          <a:custGeom>
            <a:avLst/>
            <a:gdLst>
              <a:gd name="connsiteX0" fmla="*/ 1934041 w 3868082"/>
              <a:gd name="connsiteY0" fmla="*/ 0 h 3871164"/>
              <a:gd name="connsiteX1" fmla="*/ 3868082 w 3868082"/>
              <a:gd name="connsiteY1" fmla="*/ 1935582 h 3871164"/>
              <a:gd name="connsiteX2" fmla="*/ 1934041 w 3868082"/>
              <a:gd name="connsiteY2" fmla="*/ 3871164 h 3871164"/>
              <a:gd name="connsiteX3" fmla="*/ 0 w 3868082"/>
              <a:gd name="connsiteY3" fmla="*/ 1935582 h 3871164"/>
              <a:gd name="connsiteX4" fmla="*/ 1934041 w 3868082"/>
              <a:gd name="connsiteY4" fmla="*/ 0 h 387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8082" h="3871164">
                <a:moveTo>
                  <a:pt x="1934041" y="0"/>
                </a:moveTo>
                <a:cubicBezTo>
                  <a:pt x="3002182" y="0"/>
                  <a:pt x="3868082" y="866590"/>
                  <a:pt x="3868082" y="1935582"/>
                </a:cubicBezTo>
                <a:cubicBezTo>
                  <a:pt x="3868082" y="3004574"/>
                  <a:pt x="3002182" y="3871164"/>
                  <a:pt x="1934041" y="3871164"/>
                </a:cubicBezTo>
                <a:cubicBezTo>
                  <a:pt x="865900" y="3871164"/>
                  <a:pt x="0" y="3004574"/>
                  <a:pt x="0" y="1935582"/>
                </a:cubicBezTo>
                <a:cubicBezTo>
                  <a:pt x="0" y="866590"/>
                  <a:pt x="865900" y="0"/>
                  <a:pt x="1934041" y="0"/>
                </a:cubicBez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288290509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Picture Placeholder 1"/>
          <p:cNvSpPr>
            <a:spLocks noGrp="1"/>
          </p:cNvSpPr>
          <p:nvPr>
            <p:ph type="pic" sz="quarter" idx="10"/>
          </p:nvPr>
        </p:nvSpPr>
        <p:spPr>
          <a:xfrm>
            <a:off x="2676697" y="3381060"/>
            <a:ext cx="4587117" cy="7490773"/>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48949315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231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890881" y="-4706"/>
            <a:ext cx="4862315" cy="5468651"/>
          </a:xfrm>
          <a:custGeom>
            <a:avLst/>
            <a:gdLst>
              <a:gd name="connsiteX0" fmla="*/ 0 w 4862315"/>
              <a:gd name="connsiteY0" fmla="*/ 0 h 5468651"/>
              <a:gd name="connsiteX1" fmla="*/ 4862315 w 4862315"/>
              <a:gd name="connsiteY1" fmla="*/ 0 h 5468651"/>
              <a:gd name="connsiteX2" fmla="*/ 4862315 w 4862315"/>
              <a:gd name="connsiteY2" fmla="*/ 5468651 h 5468651"/>
              <a:gd name="connsiteX3" fmla="*/ 0 w 4862315"/>
              <a:gd name="connsiteY3" fmla="*/ 5468651 h 5468651"/>
            </a:gdLst>
            <a:ahLst/>
            <a:cxnLst>
              <a:cxn ang="0">
                <a:pos x="connsiteX0" y="connsiteY0"/>
              </a:cxn>
              <a:cxn ang="0">
                <a:pos x="connsiteX1" y="connsiteY1"/>
              </a:cxn>
              <a:cxn ang="0">
                <a:pos x="connsiteX2" y="connsiteY2"/>
              </a:cxn>
              <a:cxn ang="0">
                <a:pos x="connsiteX3" y="connsiteY3"/>
              </a:cxn>
            </a:cxnLst>
            <a:rect l="l" t="t" r="r" b="b"/>
            <a:pathLst>
              <a:path w="4862315" h="5468651">
                <a:moveTo>
                  <a:pt x="0" y="0"/>
                </a:moveTo>
                <a:lnTo>
                  <a:pt x="4862315" y="0"/>
                </a:lnTo>
                <a:lnTo>
                  <a:pt x="4862315" y="5468651"/>
                </a:lnTo>
                <a:lnTo>
                  <a:pt x="0" y="546865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1"/>
          </p:nvPr>
        </p:nvSpPr>
        <p:spPr>
          <a:xfrm>
            <a:off x="-550" y="5463944"/>
            <a:ext cx="4876944" cy="5508858"/>
          </a:xfrm>
          <a:custGeom>
            <a:avLst/>
            <a:gdLst>
              <a:gd name="connsiteX0" fmla="*/ 0 w 4876944"/>
              <a:gd name="connsiteY0" fmla="*/ 0 h 5508858"/>
              <a:gd name="connsiteX1" fmla="*/ 4876944 w 4876944"/>
              <a:gd name="connsiteY1" fmla="*/ 0 h 5508858"/>
              <a:gd name="connsiteX2" fmla="*/ 4876944 w 4876944"/>
              <a:gd name="connsiteY2" fmla="*/ 5508858 h 5508858"/>
              <a:gd name="connsiteX3" fmla="*/ 0 w 4876944"/>
              <a:gd name="connsiteY3" fmla="*/ 5508858 h 5508858"/>
            </a:gdLst>
            <a:ahLst/>
            <a:cxnLst>
              <a:cxn ang="0">
                <a:pos x="connsiteX0" y="connsiteY0"/>
              </a:cxn>
              <a:cxn ang="0">
                <a:pos x="connsiteX1" y="connsiteY1"/>
              </a:cxn>
              <a:cxn ang="0">
                <a:pos x="connsiteX2" y="connsiteY2"/>
              </a:cxn>
              <a:cxn ang="0">
                <a:pos x="connsiteX3" y="connsiteY3"/>
              </a:cxn>
            </a:cxnLst>
            <a:rect l="l" t="t" r="r" b="b"/>
            <a:pathLst>
              <a:path w="4876944" h="5508858">
                <a:moveTo>
                  <a:pt x="0" y="0"/>
                </a:moveTo>
                <a:lnTo>
                  <a:pt x="4876944" y="0"/>
                </a:lnTo>
                <a:lnTo>
                  <a:pt x="4876944" y="5508858"/>
                </a:lnTo>
                <a:lnTo>
                  <a:pt x="0" y="550885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2"/>
          </p:nvPr>
        </p:nvSpPr>
        <p:spPr>
          <a:xfrm>
            <a:off x="9766870" y="5463943"/>
            <a:ext cx="4877208" cy="5508859"/>
          </a:xfrm>
          <a:custGeom>
            <a:avLst/>
            <a:gdLst>
              <a:gd name="connsiteX0" fmla="*/ 0 w 4877208"/>
              <a:gd name="connsiteY0" fmla="*/ 0 h 5508859"/>
              <a:gd name="connsiteX1" fmla="*/ 4877208 w 4877208"/>
              <a:gd name="connsiteY1" fmla="*/ 0 h 5508859"/>
              <a:gd name="connsiteX2" fmla="*/ 4877208 w 4877208"/>
              <a:gd name="connsiteY2" fmla="*/ 5508859 h 5508859"/>
              <a:gd name="connsiteX3" fmla="*/ 0 w 4877208"/>
              <a:gd name="connsiteY3" fmla="*/ 5508859 h 5508859"/>
            </a:gdLst>
            <a:ahLst/>
            <a:cxnLst>
              <a:cxn ang="0">
                <a:pos x="connsiteX0" y="connsiteY0"/>
              </a:cxn>
              <a:cxn ang="0">
                <a:pos x="connsiteX1" y="connsiteY1"/>
              </a:cxn>
              <a:cxn ang="0">
                <a:pos x="connsiteX2" y="connsiteY2"/>
              </a:cxn>
              <a:cxn ang="0">
                <a:pos x="connsiteX3" y="connsiteY3"/>
              </a:cxn>
            </a:cxnLst>
            <a:rect l="l" t="t" r="r" b="b"/>
            <a:pathLst>
              <a:path w="4877208" h="5508859">
                <a:moveTo>
                  <a:pt x="0" y="0"/>
                </a:moveTo>
                <a:lnTo>
                  <a:pt x="4877208" y="0"/>
                </a:lnTo>
                <a:lnTo>
                  <a:pt x="4877208" y="5508859"/>
                </a:lnTo>
                <a:lnTo>
                  <a:pt x="0" y="550885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4" name="Picture Placeholder 13"/>
          <p:cNvSpPr>
            <a:spLocks noGrp="1"/>
          </p:cNvSpPr>
          <p:nvPr>
            <p:ph type="pic" sz="quarter" idx="13"/>
          </p:nvPr>
        </p:nvSpPr>
        <p:spPr>
          <a:xfrm>
            <a:off x="14630400" y="2"/>
            <a:ext cx="4876800" cy="5463941"/>
          </a:xfrm>
          <a:custGeom>
            <a:avLst/>
            <a:gdLst>
              <a:gd name="connsiteX0" fmla="*/ 0 w 4876800"/>
              <a:gd name="connsiteY0" fmla="*/ 0 h 5463941"/>
              <a:gd name="connsiteX1" fmla="*/ 4876800 w 4876800"/>
              <a:gd name="connsiteY1" fmla="*/ 0 h 5463941"/>
              <a:gd name="connsiteX2" fmla="*/ 4876800 w 4876800"/>
              <a:gd name="connsiteY2" fmla="*/ 5463941 h 5463941"/>
              <a:gd name="connsiteX3" fmla="*/ 0 w 4876800"/>
              <a:gd name="connsiteY3" fmla="*/ 5463941 h 5463941"/>
            </a:gdLst>
            <a:ahLst/>
            <a:cxnLst>
              <a:cxn ang="0">
                <a:pos x="connsiteX0" y="connsiteY0"/>
              </a:cxn>
              <a:cxn ang="0">
                <a:pos x="connsiteX1" y="connsiteY1"/>
              </a:cxn>
              <a:cxn ang="0">
                <a:pos x="connsiteX2" y="connsiteY2"/>
              </a:cxn>
              <a:cxn ang="0">
                <a:pos x="connsiteX3" y="connsiteY3"/>
              </a:cxn>
            </a:cxnLst>
            <a:rect l="l" t="t" r="r" b="b"/>
            <a:pathLst>
              <a:path w="4876800" h="5463941">
                <a:moveTo>
                  <a:pt x="0" y="0"/>
                </a:moveTo>
                <a:lnTo>
                  <a:pt x="4876800" y="0"/>
                </a:lnTo>
                <a:lnTo>
                  <a:pt x="4876800" y="5463941"/>
                </a:lnTo>
                <a:lnTo>
                  <a:pt x="0" y="546394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40956240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81774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8_Comparison">
    <p:spTree>
      <p:nvGrpSpPr>
        <p:cNvPr id="1" name=""/>
        <p:cNvGrpSpPr/>
        <p:nvPr/>
      </p:nvGrpSpPr>
      <p:grpSpPr>
        <a:xfrm>
          <a:off x="0" y="0"/>
          <a:ext cx="0" cy="0"/>
          <a:chOff x="0" y="0"/>
          <a:chExt cx="0" cy="0"/>
        </a:xfrm>
      </p:grpSpPr>
      <p:sp>
        <p:nvSpPr>
          <p:cNvPr id="10" name="Picture Placeholder 3"/>
          <p:cNvSpPr>
            <a:spLocks noGrp="1"/>
          </p:cNvSpPr>
          <p:nvPr>
            <p:ph type="pic" sz="quarter" idx="10"/>
          </p:nvPr>
        </p:nvSpPr>
        <p:spPr>
          <a:xfrm>
            <a:off x="2286527" y="3171835"/>
            <a:ext cx="6744971" cy="5116810"/>
          </a:xfrm>
          <a:prstGeom prst="rect">
            <a:avLst/>
          </a:prstGeom>
        </p:spPr>
        <p:txBody>
          <a:bodyPr>
            <a:normAutofit/>
          </a:bodyPr>
          <a:lstStyle>
            <a:lvl1pPr>
              <a:defRPr sz="2162">
                <a:solidFill>
                  <a:srgbClr val="00B0F0"/>
                </a:solidFill>
              </a:defRPr>
            </a:lvl1pPr>
          </a:lstStyle>
          <a:p>
            <a:endParaRPr lang="id-ID"/>
          </a:p>
        </p:txBody>
      </p:sp>
      <p:sp>
        <p:nvSpPr>
          <p:cNvPr id="11" name="Picture Placeholder 3"/>
          <p:cNvSpPr>
            <a:spLocks noGrp="1"/>
          </p:cNvSpPr>
          <p:nvPr>
            <p:ph type="pic" sz="quarter" idx="11"/>
          </p:nvPr>
        </p:nvSpPr>
        <p:spPr>
          <a:xfrm>
            <a:off x="9779545" y="3171835"/>
            <a:ext cx="6744971" cy="5116810"/>
          </a:xfrm>
          <a:prstGeom prst="rect">
            <a:avLst/>
          </a:prstGeom>
        </p:spPr>
        <p:txBody>
          <a:bodyPr>
            <a:norm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7733368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3_Section Header">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3230334" y="2494519"/>
            <a:ext cx="4092760" cy="2708555"/>
          </a:xfrm>
          <a:prstGeom prst="rect">
            <a:avLst/>
          </a:prstGeom>
        </p:spPr>
        <p:txBody>
          <a:bodyPr>
            <a:normAutofit/>
          </a:bodyPr>
          <a:lstStyle>
            <a:lvl1pPr>
              <a:defRPr sz="2400">
                <a:solidFill>
                  <a:srgbClr val="00B0F0"/>
                </a:solidFill>
              </a:defRPr>
            </a:lvl1pPr>
          </a:lstStyle>
          <a:p>
            <a:endParaRPr lang="id-ID"/>
          </a:p>
        </p:txBody>
      </p:sp>
      <p:sp>
        <p:nvSpPr>
          <p:cNvPr id="8" name="Picture Placeholder 2"/>
          <p:cNvSpPr>
            <a:spLocks noGrp="1"/>
          </p:cNvSpPr>
          <p:nvPr>
            <p:ph type="pic" sz="quarter" idx="11"/>
          </p:nvPr>
        </p:nvSpPr>
        <p:spPr>
          <a:xfrm>
            <a:off x="7543663" y="2494519"/>
            <a:ext cx="4092760" cy="2708555"/>
          </a:xfrm>
          <a:prstGeom prst="rect">
            <a:avLst/>
          </a:prstGeom>
        </p:spPr>
        <p:txBody>
          <a:bodyPr>
            <a:normAutofit/>
          </a:bodyPr>
          <a:lstStyle>
            <a:lvl1pPr>
              <a:defRPr sz="2400">
                <a:solidFill>
                  <a:srgbClr val="00B0F0"/>
                </a:solidFill>
              </a:defRPr>
            </a:lvl1pPr>
          </a:lstStyle>
          <a:p>
            <a:endParaRPr lang="id-ID"/>
          </a:p>
        </p:txBody>
      </p:sp>
      <p:sp>
        <p:nvSpPr>
          <p:cNvPr id="9" name="Picture Placeholder 2"/>
          <p:cNvSpPr>
            <a:spLocks noGrp="1"/>
          </p:cNvSpPr>
          <p:nvPr>
            <p:ph type="pic" sz="quarter" idx="12"/>
          </p:nvPr>
        </p:nvSpPr>
        <p:spPr>
          <a:xfrm>
            <a:off x="11856990" y="2494519"/>
            <a:ext cx="4092760" cy="2708555"/>
          </a:xfrm>
          <a:prstGeom prst="rect">
            <a:avLst/>
          </a:prstGeom>
        </p:spPr>
        <p:txBody>
          <a:bodyPr>
            <a:normAutofit/>
          </a:bodyPr>
          <a:lstStyle>
            <a:lvl1pPr>
              <a:defRPr sz="2400">
                <a:solidFill>
                  <a:srgbClr val="00B0F0"/>
                </a:solidFill>
              </a:defRPr>
            </a:lvl1pPr>
          </a:lstStyle>
          <a:p>
            <a:endParaRPr lang="id-ID"/>
          </a:p>
        </p:txBody>
      </p:sp>
      <p:sp>
        <p:nvSpPr>
          <p:cNvPr id="10" name="Picture Placeholder 2"/>
          <p:cNvSpPr>
            <a:spLocks noGrp="1"/>
          </p:cNvSpPr>
          <p:nvPr>
            <p:ph type="pic" sz="quarter" idx="13"/>
          </p:nvPr>
        </p:nvSpPr>
        <p:spPr>
          <a:xfrm>
            <a:off x="3230334" y="5573294"/>
            <a:ext cx="4092760" cy="2708555"/>
          </a:xfrm>
          <a:prstGeom prst="rect">
            <a:avLst/>
          </a:prstGeom>
        </p:spPr>
        <p:txBody>
          <a:bodyPr>
            <a:normAutofit/>
          </a:bodyPr>
          <a:lstStyle>
            <a:lvl1pPr>
              <a:defRPr sz="2400">
                <a:solidFill>
                  <a:srgbClr val="00B0F0"/>
                </a:solidFill>
              </a:defRPr>
            </a:lvl1pPr>
          </a:lstStyle>
          <a:p>
            <a:endParaRPr lang="id-ID"/>
          </a:p>
        </p:txBody>
      </p:sp>
      <p:sp>
        <p:nvSpPr>
          <p:cNvPr id="11" name="Picture Placeholder 2"/>
          <p:cNvSpPr>
            <a:spLocks noGrp="1"/>
          </p:cNvSpPr>
          <p:nvPr>
            <p:ph type="pic" sz="quarter" idx="14"/>
          </p:nvPr>
        </p:nvSpPr>
        <p:spPr>
          <a:xfrm>
            <a:off x="7543663" y="5573294"/>
            <a:ext cx="4092760" cy="2708555"/>
          </a:xfrm>
          <a:prstGeom prst="rect">
            <a:avLst/>
          </a:prstGeom>
        </p:spPr>
        <p:txBody>
          <a:bodyPr>
            <a:normAutofit/>
          </a:bodyPr>
          <a:lstStyle>
            <a:lvl1pPr>
              <a:defRPr sz="2400">
                <a:solidFill>
                  <a:srgbClr val="00B0F0"/>
                </a:solidFill>
              </a:defRPr>
            </a:lvl1pPr>
          </a:lstStyle>
          <a:p>
            <a:endParaRPr lang="id-ID"/>
          </a:p>
        </p:txBody>
      </p:sp>
      <p:sp>
        <p:nvSpPr>
          <p:cNvPr id="12" name="Picture Placeholder 2"/>
          <p:cNvSpPr>
            <a:spLocks noGrp="1"/>
          </p:cNvSpPr>
          <p:nvPr>
            <p:ph type="pic" sz="quarter" idx="15"/>
          </p:nvPr>
        </p:nvSpPr>
        <p:spPr>
          <a:xfrm>
            <a:off x="11856990" y="5573294"/>
            <a:ext cx="4092760" cy="2708555"/>
          </a:xfrm>
          <a:prstGeom prst="rect">
            <a:avLst/>
          </a:prstGeom>
        </p:spPr>
        <p:txBody>
          <a:bodyPr>
            <a:normAutofit/>
          </a:bodyPr>
          <a:lstStyle>
            <a:lvl1pPr>
              <a:defRPr sz="2400">
                <a:solidFill>
                  <a:srgbClr val="00B0F0"/>
                </a:solidFill>
              </a:defRPr>
            </a:lvl1pPr>
          </a:lstStyle>
          <a:p>
            <a:endParaRPr lang="id-ID"/>
          </a:p>
        </p:txBody>
      </p:sp>
    </p:spTree>
    <p:extLst>
      <p:ext uri="{BB962C8B-B14F-4D97-AF65-F5344CB8AC3E}">
        <p14:creationId xmlns:p14="http://schemas.microsoft.com/office/powerpoint/2010/main" val="413291822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66_Custom Layout">
    <p:spTree>
      <p:nvGrpSpPr>
        <p:cNvPr id="1" name=""/>
        <p:cNvGrpSpPr/>
        <p:nvPr/>
      </p:nvGrpSpPr>
      <p:grpSpPr>
        <a:xfrm>
          <a:off x="0" y="0"/>
          <a:ext cx="0" cy="0"/>
          <a:chOff x="0" y="0"/>
          <a:chExt cx="0" cy="0"/>
        </a:xfrm>
      </p:grpSpPr>
      <p:sp>
        <p:nvSpPr>
          <p:cNvPr id="4" name="Picture Placeholder 3"/>
          <p:cNvSpPr>
            <a:spLocks noGrp="1"/>
          </p:cNvSpPr>
          <p:nvPr>
            <p:ph type="pic" sz="quarter" idx="18"/>
          </p:nvPr>
        </p:nvSpPr>
        <p:spPr>
          <a:xfrm>
            <a:off x="0" y="4"/>
            <a:ext cx="10747549" cy="9579243"/>
          </a:xfrm>
          <a:custGeom>
            <a:avLst/>
            <a:gdLst>
              <a:gd name="connsiteX0" fmla="*/ 2718827 h 9297812"/>
              <a:gd name="connsiteY0" fmla="*/ 2718827 h 9297812"/>
              <a:gd name="connsiteX1" fmla="*/ 2718827 h 9297812"/>
              <a:gd name="connsiteY1" fmla="*/ 2718827 h 9297812"/>
              <a:gd name="connsiteX2" fmla="*/ 2718827 h 9297812"/>
              <a:gd name="connsiteY2" fmla="*/ 2718827 h 9297812"/>
              <a:gd name="connsiteX3" fmla="*/ 2718827 h 9297812"/>
              <a:gd name="connsiteY3" fmla="*/ 2718827 h 9297812"/>
              <a:gd name="connsiteX4" fmla="*/ 2718827 h 9297812"/>
              <a:gd name="connsiteY4" fmla="*/ 2718827 h 9297812"/>
              <a:gd name="connsiteX5" fmla="*/ 2718827 h 9297812"/>
              <a:gd name="connsiteY5" fmla="*/ 2718827 h 9297812"/>
              <a:gd name="connsiteX6" fmla="*/ 2718827 h 9297812"/>
              <a:gd name="connsiteY6" fmla="*/ 2718827 h 9297812"/>
              <a:gd name="connsiteX7" fmla="*/ 2718827 h 9297812"/>
              <a:gd name="connsiteY7" fmla="*/ 2718827 h 9297812"/>
              <a:gd name="connsiteX8" fmla="*/ 2718827 h 9297812"/>
              <a:gd name="connsiteY8" fmla="*/ 2718827 h 9297812"/>
              <a:gd name="connsiteX9" fmla="*/ 2718827 h 9297812"/>
              <a:gd name="connsiteY9" fmla="*/ 2718827 h 9297812"/>
              <a:gd name="connsiteX10" fmla="*/ 2718827 h 9297812"/>
              <a:gd name="connsiteY10" fmla="*/ 2718827 h 9297812"/>
              <a:gd name="connsiteX11" fmla="*/ 2718827 h 9297812"/>
              <a:gd name="connsiteY11" fmla="*/ 2718827 h 9297812"/>
              <a:gd name="connsiteX12" fmla="*/ 2718827 h 9297812"/>
              <a:gd name="connsiteY12" fmla="*/ 2718827 h 9297812"/>
              <a:gd name="connsiteX13" fmla="*/ 2718827 h 9297812"/>
              <a:gd name="connsiteY13" fmla="*/ 2718827 h 9297812"/>
              <a:gd name="connsiteX14" fmla="*/ 2718827 h 9297812"/>
              <a:gd name="connsiteY14" fmla="*/ 2718827 h 9297812"/>
              <a:gd name="connsiteX15" fmla="*/ 2718827 h 9297812"/>
              <a:gd name="connsiteY15" fmla="*/ 2718827 h 9297812"/>
              <a:gd name="connsiteX16" fmla="*/ 2718827 h 9297812"/>
              <a:gd name="connsiteY16" fmla="*/ 2718827 h 9297812"/>
              <a:gd name="connsiteX17" fmla="*/ 2718827 h 9297812"/>
              <a:gd name="connsiteY17" fmla="*/ 2718827 h 9297812"/>
              <a:gd name="connsiteX18" fmla="*/ 2718827 h 9297812"/>
              <a:gd name="connsiteY18" fmla="*/ 2718827 h 9297812"/>
              <a:gd name="connsiteX19" fmla="*/ 2718827 h 9297812"/>
              <a:gd name="connsiteY19" fmla="*/ 2718827 h 9297812"/>
              <a:gd name="connsiteX20" fmla="*/ 2718827 h 9297812"/>
              <a:gd name="connsiteY20" fmla="*/ 2718827 h 9297812"/>
              <a:gd name="connsiteX21" fmla="*/ 2718827 h 9297812"/>
              <a:gd name="connsiteY21" fmla="*/ 2718827 h 9297812"/>
              <a:gd name="connsiteX22" fmla="*/ 2718827 h 9297812"/>
              <a:gd name="connsiteY22" fmla="*/ 2718827 h 9297812"/>
              <a:gd name="connsiteX23" fmla="*/ 2718827 h 9297812"/>
              <a:gd name="connsiteY23" fmla="*/ 2718827 h 9297812"/>
              <a:gd name="connsiteX24" fmla="*/ 2718827 h 9297812"/>
              <a:gd name="connsiteY24" fmla="*/ 2718827 h 9297812"/>
              <a:gd name="connsiteX25" fmla="*/ 2718827 h 9297812"/>
              <a:gd name="connsiteY25" fmla="*/ 2718827 h 9297812"/>
              <a:gd name="connsiteX26" fmla="*/ 2718827 h 9297812"/>
              <a:gd name="connsiteY26" fmla="*/ 2718827 h 9297812"/>
              <a:gd name="connsiteX27" fmla="*/ 2718827 h 9297812"/>
              <a:gd name="connsiteY27" fmla="*/ 2718827 h 9297812"/>
              <a:gd name="connsiteX28" fmla="*/ 2718827 h 9297812"/>
              <a:gd name="connsiteY28" fmla="*/ 2718827 h 9297812"/>
              <a:gd name="connsiteX29" fmla="*/ 2718827 h 9297812"/>
              <a:gd name="connsiteY29" fmla="*/ 2718827 h 9297812"/>
              <a:gd name="connsiteX30" fmla="*/ 2718827 h 9297812"/>
              <a:gd name="connsiteY30" fmla="*/ 2718827 h 9297812"/>
              <a:gd name="connsiteX31" fmla="*/ 2718827 h 9297812"/>
              <a:gd name="connsiteY31" fmla="*/ 2718827 h 9297812"/>
              <a:gd name="connsiteX32" fmla="*/ 2718827 h 9297812"/>
              <a:gd name="connsiteY32" fmla="*/ 2718827 h 9297812"/>
              <a:gd name="connsiteX33" fmla="*/ 2718827 h 9297812"/>
              <a:gd name="connsiteY33" fmla="*/ 2718827 h 9297812"/>
              <a:gd name="connsiteX34" fmla="*/ 2718827 h 9297812"/>
              <a:gd name="connsiteY34" fmla="*/ 2718827 h 9297812"/>
              <a:gd name="connsiteX35" fmla="*/ 2718827 h 9297812"/>
              <a:gd name="connsiteY35" fmla="*/ 2718827 h 9297812"/>
              <a:gd name="connsiteX36" fmla="*/ 2718827 h 9297812"/>
              <a:gd name="connsiteY36" fmla="*/ 2718827 h 9297812"/>
              <a:gd name="connsiteX37" fmla="*/ 2718827 h 9297812"/>
              <a:gd name="connsiteY37" fmla="*/ 2718827 h 9297812"/>
              <a:gd name="connsiteX38" fmla="*/ 2718827 h 9297812"/>
              <a:gd name="connsiteY38" fmla="*/ 2718827 h 9297812"/>
              <a:gd name="connsiteX39" fmla="*/ 2718827 h 9297812"/>
              <a:gd name="connsiteY39" fmla="*/ 2718827 h 9297812"/>
              <a:gd name="connsiteX40" fmla="*/ 2718827 h 9297812"/>
              <a:gd name="connsiteY40" fmla="*/ 2718827 h 9297812"/>
              <a:gd name="connsiteX41" fmla="*/ 2718827 h 9297812"/>
              <a:gd name="connsiteY41" fmla="*/ 2718827 h 9297812"/>
              <a:gd name="connsiteX42" fmla="*/ 2718827 h 9297812"/>
              <a:gd name="connsiteY42" fmla="*/ 2718827 h 9297812"/>
              <a:gd name="connsiteX43" fmla="*/ 2718827 h 9297812"/>
              <a:gd name="connsiteY43" fmla="*/ 2718827 h 9297812"/>
              <a:gd name="connsiteX44" fmla="*/ 2718827 h 9297812"/>
              <a:gd name="connsiteY44" fmla="*/ 2718827 h 9297812"/>
              <a:gd name="connsiteX45" fmla="*/ 2718827 h 9297812"/>
              <a:gd name="connsiteY45" fmla="*/ 2718827 h 9297812"/>
              <a:gd name="connsiteX46" fmla="*/ 2718827 h 9297812"/>
              <a:gd name="connsiteY46" fmla="*/ 2718827 h 9297812"/>
              <a:gd name="connsiteX47" fmla="*/ 2718827 h 9297812"/>
              <a:gd name="connsiteY47" fmla="*/ 2718827 h 9297812"/>
              <a:gd name="connsiteX48" fmla="*/ 2718827 h 9297812"/>
              <a:gd name="connsiteY48" fmla="*/ 2718827 h 9297812"/>
              <a:gd name="connsiteX49" fmla="*/ 2718827 h 9297812"/>
              <a:gd name="connsiteY49" fmla="*/ 2718827 h 9297812"/>
              <a:gd name="connsiteX50" fmla="*/ 2718827 h 9297812"/>
              <a:gd name="connsiteY50" fmla="*/ 2718827 h 9297812"/>
              <a:gd name="connsiteX51" fmla="*/ 2718827 h 9297812"/>
              <a:gd name="connsiteY51" fmla="*/ 2718827 h 9297812"/>
              <a:gd name="connsiteX52" fmla="*/ 2718827 h 9297812"/>
              <a:gd name="connsiteY52" fmla="*/ 2718827 h 9297812"/>
              <a:gd name="connsiteX53" fmla="*/ 2718827 h 9297812"/>
              <a:gd name="connsiteY53" fmla="*/ 2718827 h 9297812"/>
              <a:gd name="connsiteX54" fmla="*/ 2718827 h 9297812"/>
              <a:gd name="connsiteY54" fmla="*/ 2718827 h 9297812"/>
              <a:gd name="connsiteX55" fmla="*/ 2718827 h 9297812"/>
              <a:gd name="connsiteY55" fmla="*/ 2718827 h 9297812"/>
              <a:gd name="connsiteX56" fmla="*/ 2718827 h 9297812"/>
              <a:gd name="connsiteY56" fmla="*/ 2718827 h 9297812"/>
              <a:gd name="connsiteX57" fmla="*/ 2718827 h 9297812"/>
              <a:gd name="connsiteY57" fmla="*/ 2718827 h 9297812"/>
              <a:gd name="connsiteX58" fmla="*/ 2718827 h 9297812"/>
              <a:gd name="connsiteY58" fmla="*/ 2718827 h 9297812"/>
              <a:gd name="connsiteX59" fmla="*/ 2718827 h 9297812"/>
              <a:gd name="connsiteY59" fmla="*/ 2718827 h 9297812"/>
              <a:gd name="connsiteX60" fmla="*/ 2718827 h 9297812"/>
              <a:gd name="connsiteY60" fmla="*/ 2718827 h 9297812"/>
              <a:gd name="connsiteX61" fmla="*/ 2718827 h 9297812"/>
              <a:gd name="connsiteY61" fmla="*/ 2718827 h 9297812"/>
              <a:gd name="connsiteX62" fmla="*/ 2718827 h 9297812"/>
              <a:gd name="connsiteY62" fmla="*/ 2718827 h 9297812"/>
              <a:gd name="connsiteX63" fmla="*/ 2718827 h 9297812"/>
              <a:gd name="connsiteY63" fmla="*/ 2718827 h 9297812"/>
              <a:gd name="connsiteX64" fmla="*/ 2718827 h 9297812"/>
              <a:gd name="connsiteY64" fmla="*/ 2718827 h 9297812"/>
              <a:gd name="connsiteX65" fmla="*/ 2718827 h 9297812"/>
              <a:gd name="connsiteY65" fmla="*/ 2718827 h 9297812"/>
              <a:gd name="connsiteX66" fmla="*/ 2718827 h 9297812"/>
              <a:gd name="connsiteY66" fmla="*/ 2718827 h 9297812"/>
              <a:gd name="connsiteX67" fmla="*/ 2718827 h 9297812"/>
              <a:gd name="connsiteY67" fmla="*/ 2718827 h 9297812"/>
              <a:gd name="connsiteX68" fmla="*/ 2718827 h 9297812"/>
              <a:gd name="connsiteY68" fmla="*/ 2718827 h 9297812"/>
              <a:gd name="connsiteX69" fmla="*/ 2718827 h 9297812"/>
              <a:gd name="connsiteY69" fmla="*/ 2718827 h 9297812"/>
              <a:gd name="connsiteX70" fmla="*/ 2718827 h 9297812"/>
              <a:gd name="connsiteY70" fmla="*/ 2718827 h 9297812"/>
              <a:gd name="connsiteX71" fmla="*/ 2718827 h 9297812"/>
              <a:gd name="connsiteY71" fmla="*/ 2718827 h 9297812"/>
              <a:gd name="connsiteX72" fmla="*/ 2718827 h 9297812"/>
              <a:gd name="connsiteY72" fmla="*/ 2718827 h 9297812"/>
              <a:gd name="connsiteX73" fmla="*/ 2718827 h 9297812"/>
              <a:gd name="connsiteY73" fmla="*/ 2718827 h 9297812"/>
              <a:gd name="connsiteX74" fmla="*/ 2718827 h 9297812"/>
              <a:gd name="connsiteY74" fmla="*/ 2718827 h 9297812"/>
              <a:gd name="connsiteX75" fmla="*/ 2718827 h 9297812"/>
              <a:gd name="connsiteY75" fmla="*/ 2718827 h 9297812"/>
              <a:gd name="connsiteX76" fmla="*/ 2718827 h 9297812"/>
              <a:gd name="connsiteY76" fmla="*/ 2718827 h 9297812"/>
              <a:gd name="connsiteX77" fmla="*/ 2718827 h 9297812"/>
              <a:gd name="connsiteY77" fmla="*/ 2718827 h 9297812"/>
              <a:gd name="connsiteX78" fmla="*/ 2718827 h 9297812"/>
              <a:gd name="connsiteY78" fmla="*/ 2718827 h 9297812"/>
              <a:gd name="connsiteX79" fmla="*/ 2718827 h 9297812"/>
              <a:gd name="connsiteY79" fmla="*/ 2718827 h 9297812"/>
              <a:gd name="connsiteX80" fmla="*/ 2718827 h 9297812"/>
              <a:gd name="connsiteY80" fmla="*/ 2718827 h 9297812"/>
              <a:gd name="connsiteX81" fmla="*/ 2718827 h 9297812"/>
              <a:gd name="connsiteY81" fmla="*/ 2718827 h 9297812"/>
              <a:gd name="connsiteX82" fmla="*/ 2718827 h 9297812"/>
              <a:gd name="connsiteY82" fmla="*/ 2718827 h 9297812"/>
              <a:gd name="connsiteX83" fmla="*/ 2718827 h 9297812"/>
              <a:gd name="connsiteY83" fmla="*/ 2718827 h 9297812"/>
              <a:gd name="connsiteX84" fmla="*/ 2718827 h 9297812"/>
              <a:gd name="connsiteY84" fmla="*/ 2718827 h 9297812"/>
              <a:gd name="connsiteX85" fmla="*/ 2718827 h 9297812"/>
              <a:gd name="connsiteY85" fmla="*/ 2718827 h 9297812"/>
              <a:gd name="connsiteX86" fmla="*/ 2718827 h 9297812"/>
              <a:gd name="connsiteY86" fmla="*/ 2718827 h 9297812"/>
              <a:gd name="connsiteX87" fmla="*/ 2718827 h 9297812"/>
              <a:gd name="connsiteY87" fmla="*/ 2718827 h 9297812"/>
              <a:gd name="connsiteX88" fmla="*/ 2718827 h 9297812"/>
              <a:gd name="connsiteY88" fmla="*/ 2718827 h 9297812"/>
              <a:gd name="connsiteX89" fmla="*/ 2718827 h 9297812"/>
              <a:gd name="connsiteY89" fmla="*/ 2718827 h 9297812"/>
              <a:gd name="connsiteX90" fmla="*/ 2718827 h 9297812"/>
              <a:gd name="connsiteY90" fmla="*/ 2718827 h 9297812"/>
              <a:gd name="connsiteX91" fmla="*/ 2718827 h 9297812"/>
              <a:gd name="connsiteY91" fmla="*/ 2718827 h 9297812"/>
              <a:gd name="connsiteX92" fmla="*/ 2718827 h 9297812"/>
              <a:gd name="connsiteY92" fmla="*/ 2718827 h 9297812"/>
              <a:gd name="connsiteX93" fmla="*/ 2718827 h 9297812"/>
              <a:gd name="connsiteY93" fmla="*/ 2718827 h 9297812"/>
              <a:gd name="connsiteX94" fmla="*/ 2718827 h 9297812"/>
              <a:gd name="connsiteY94" fmla="*/ 2718827 h 9297812"/>
              <a:gd name="connsiteX95" fmla="*/ 2718827 h 9297812"/>
              <a:gd name="connsiteY95" fmla="*/ 2718827 h 9297812"/>
              <a:gd name="connsiteX96" fmla="*/ 2718827 h 9297812"/>
              <a:gd name="connsiteY96" fmla="*/ 2718827 h 9297812"/>
              <a:gd name="connsiteX97" fmla="*/ 2718827 h 9297812"/>
              <a:gd name="connsiteY97" fmla="*/ 2718827 h 9297812"/>
              <a:gd name="connsiteX98" fmla="*/ 2718827 h 9297812"/>
              <a:gd name="connsiteY98" fmla="*/ 2718827 h 9297812"/>
              <a:gd name="connsiteX99" fmla="*/ 2718827 h 9297812"/>
              <a:gd name="connsiteY99" fmla="*/ 2718827 h 9297812"/>
              <a:gd name="connsiteX100" fmla="*/ 2718827 h 9297812"/>
              <a:gd name="connsiteY100" fmla="*/ 2718827 h 9297812"/>
              <a:gd name="connsiteX101" fmla="*/ 2718827 h 9297812"/>
              <a:gd name="connsiteY101" fmla="*/ 2718827 h 9297812"/>
              <a:gd name="connsiteX102" fmla="*/ 2718827 h 9297812"/>
              <a:gd name="connsiteY102" fmla="*/ 2718827 h 9297812"/>
              <a:gd name="connsiteX103" fmla="*/ 2718827 h 9297812"/>
              <a:gd name="connsiteY103" fmla="*/ 2718827 h 9297812"/>
              <a:gd name="connsiteX104" fmla="*/ 2718827 h 9297812"/>
              <a:gd name="connsiteY104" fmla="*/ 2718827 h 9297812"/>
              <a:gd name="connsiteX105" fmla="*/ 2718827 h 9297812"/>
              <a:gd name="connsiteY105" fmla="*/ 2718827 h 9297812"/>
              <a:gd name="connsiteX106" fmla="*/ 2718827 h 9297812"/>
              <a:gd name="connsiteY106" fmla="*/ 2718827 h 9297812"/>
              <a:gd name="connsiteX107" fmla="*/ 2718827 h 9297812"/>
              <a:gd name="connsiteY107" fmla="*/ 2718827 h 9297812"/>
              <a:gd name="connsiteX108" fmla="*/ 2718827 h 9297812"/>
              <a:gd name="connsiteY108" fmla="*/ 2718827 h 9297812"/>
              <a:gd name="connsiteX109" fmla="*/ 2718827 h 9297812"/>
              <a:gd name="connsiteY109" fmla="*/ 2718827 h 9297812"/>
              <a:gd name="connsiteX110" fmla="*/ 2718827 h 9297812"/>
              <a:gd name="connsiteY110" fmla="*/ 2718827 h 9297812"/>
              <a:gd name="connsiteX111" fmla="*/ 2718827 h 9297812"/>
              <a:gd name="connsiteY111" fmla="*/ 2718827 h 9297812"/>
              <a:gd name="connsiteX112" fmla="*/ 2718827 h 9297812"/>
              <a:gd name="connsiteY112" fmla="*/ 2718827 h 9297812"/>
              <a:gd name="connsiteX113" fmla="*/ 2718827 h 9297812"/>
              <a:gd name="connsiteY113" fmla="*/ 2718827 h 9297812"/>
              <a:gd name="connsiteX114" fmla="*/ 2718827 h 9297812"/>
              <a:gd name="connsiteY114" fmla="*/ 2718827 h 9297812"/>
              <a:gd name="connsiteX115" fmla="*/ 2718827 h 9297812"/>
              <a:gd name="connsiteY115" fmla="*/ 2718827 h 9297812"/>
              <a:gd name="connsiteX116" fmla="*/ 2718827 h 9297812"/>
              <a:gd name="connsiteY116" fmla="*/ 2718827 h 9297812"/>
              <a:gd name="connsiteX117" fmla="*/ 2718827 h 9297812"/>
              <a:gd name="connsiteY117" fmla="*/ 2718827 h 9297812"/>
              <a:gd name="connsiteX118" fmla="*/ 2718827 h 9297812"/>
              <a:gd name="connsiteY118" fmla="*/ 2718827 h 9297812"/>
              <a:gd name="connsiteX119" fmla="*/ 2718827 h 9297812"/>
              <a:gd name="connsiteY119" fmla="*/ 2718827 h 9297812"/>
              <a:gd name="connsiteX120" fmla="*/ 2718827 h 9297812"/>
              <a:gd name="connsiteY120" fmla="*/ 2718827 h 9297812"/>
              <a:gd name="connsiteX121" fmla="*/ 2718827 h 9297812"/>
              <a:gd name="connsiteY121" fmla="*/ 2718827 h 9297812"/>
              <a:gd name="connsiteX122" fmla="*/ 2718827 h 9297812"/>
              <a:gd name="connsiteY122" fmla="*/ 2718827 h 9297812"/>
              <a:gd name="connsiteX123" fmla="*/ 2718827 h 9297812"/>
              <a:gd name="connsiteY123" fmla="*/ 2718827 h 9297812"/>
              <a:gd name="connsiteX124" fmla="*/ 2718827 h 9297812"/>
              <a:gd name="connsiteY124" fmla="*/ 2718827 h 9297812"/>
              <a:gd name="connsiteX125" fmla="*/ 2718827 h 9297812"/>
              <a:gd name="connsiteY125" fmla="*/ 2718827 h 9297812"/>
              <a:gd name="connsiteX126" fmla="*/ 2718827 h 9297812"/>
              <a:gd name="connsiteY126" fmla="*/ 2718827 h 9297812"/>
              <a:gd name="connsiteX127" fmla="*/ 2718827 h 9297812"/>
              <a:gd name="connsiteY127" fmla="*/ 2718827 h 9297812"/>
              <a:gd name="connsiteX128" fmla="*/ 2718827 h 9297812"/>
              <a:gd name="connsiteY128" fmla="*/ 2718827 h 9297812"/>
              <a:gd name="connsiteX129" fmla="*/ 2718827 h 9297812"/>
              <a:gd name="connsiteY129" fmla="*/ 2718827 h 9297812"/>
              <a:gd name="connsiteX130" fmla="*/ 2718827 h 9297812"/>
              <a:gd name="connsiteY130" fmla="*/ 2718827 h 9297812"/>
              <a:gd name="connsiteX131" fmla="*/ 2718827 h 9297812"/>
              <a:gd name="connsiteY131" fmla="*/ 2718827 h 9297812"/>
              <a:gd name="connsiteX132" fmla="*/ 2718827 h 9297812"/>
              <a:gd name="connsiteY132" fmla="*/ 2718827 h 9297812"/>
              <a:gd name="connsiteX133" fmla="*/ 2718827 h 9297812"/>
              <a:gd name="connsiteY133" fmla="*/ 2718827 h 9297812"/>
              <a:gd name="connsiteX134" fmla="*/ 2718827 h 9297812"/>
              <a:gd name="connsiteY134" fmla="*/ 2718827 h 9297812"/>
              <a:gd name="connsiteX135" fmla="*/ 2718827 h 9297812"/>
              <a:gd name="connsiteY135" fmla="*/ 2718827 h 9297812"/>
              <a:gd name="connsiteX136" fmla="*/ 2718827 h 9297812"/>
              <a:gd name="connsiteY136" fmla="*/ 2718827 h 9297812"/>
              <a:gd name="connsiteX137" fmla="*/ 2718827 h 9297812"/>
              <a:gd name="connsiteY137" fmla="*/ 2718827 h 9297812"/>
              <a:gd name="connsiteX138" fmla="*/ 2718827 h 9297812"/>
              <a:gd name="connsiteY138" fmla="*/ 2718827 h 9297812"/>
              <a:gd name="connsiteX139" fmla="*/ 2718827 h 9297812"/>
              <a:gd name="connsiteY139" fmla="*/ 2718827 h 9297812"/>
              <a:gd name="connsiteX140" fmla="*/ 2718827 h 9297812"/>
              <a:gd name="connsiteY140" fmla="*/ 2718827 h 9297812"/>
              <a:gd name="connsiteX141" fmla="*/ 2718827 h 9297812"/>
              <a:gd name="connsiteY141" fmla="*/ 2718827 h 9297812"/>
              <a:gd name="connsiteX142" fmla="*/ 2718827 h 9297812"/>
              <a:gd name="connsiteY142" fmla="*/ 2718827 h 9297812"/>
              <a:gd name="connsiteX143" fmla="*/ 2718827 h 9297812"/>
              <a:gd name="connsiteY143" fmla="*/ 2718827 h 9297812"/>
              <a:gd name="connsiteX144" fmla="*/ 2718827 h 9297812"/>
              <a:gd name="connsiteY144" fmla="*/ 2718827 h 9297812"/>
              <a:gd name="connsiteX145" fmla="*/ 2718827 h 9297812"/>
              <a:gd name="connsiteY145" fmla="*/ 2718827 h 9297812"/>
              <a:gd name="connsiteX146" fmla="*/ 2718827 h 9297812"/>
              <a:gd name="connsiteY146" fmla="*/ 2718827 h 9297812"/>
              <a:gd name="connsiteX147" fmla="*/ 2718827 h 9297812"/>
              <a:gd name="connsiteY147" fmla="*/ 2718827 h 9297812"/>
              <a:gd name="connsiteX148" fmla="*/ 2718827 h 9297812"/>
              <a:gd name="connsiteY148" fmla="*/ 2718827 h 9297812"/>
              <a:gd name="connsiteX149" fmla="*/ 2718827 h 9297812"/>
              <a:gd name="connsiteY149" fmla="*/ 2718827 h 9297812"/>
              <a:gd name="connsiteX150" fmla="*/ 2718827 h 9297812"/>
              <a:gd name="connsiteY150" fmla="*/ 2718827 h 9297812"/>
              <a:gd name="connsiteX151" fmla="*/ 2718827 h 9297812"/>
              <a:gd name="connsiteY151" fmla="*/ 2718827 h 9297812"/>
              <a:gd name="connsiteX152" fmla="*/ 2718827 h 9297812"/>
              <a:gd name="connsiteY152" fmla="*/ 2718827 h 9297812"/>
              <a:gd name="connsiteX153" fmla="*/ 2718827 h 9297812"/>
              <a:gd name="connsiteY153" fmla="*/ 2718827 h 9297812"/>
              <a:gd name="connsiteX154" fmla="*/ 2718827 h 9297812"/>
              <a:gd name="connsiteY154" fmla="*/ 2718827 h 9297812"/>
              <a:gd name="connsiteX155" fmla="*/ 2718827 h 9297812"/>
              <a:gd name="connsiteY155" fmla="*/ 2718827 h 9297812"/>
              <a:gd name="connsiteX156" fmla="*/ 2718827 h 9297812"/>
              <a:gd name="connsiteY156" fmla="*/ 2718827 h 9297812"/>
              <a:gd name="connsiteX157" fmla="*/ 2718827 h 9297812"/>
              <a:gd name="connsiteY157" fmla="*/ 2718827 h 9297812"/>
              <a:gd name="connsiteX158" fmla="*/ 2718827 h 9297812"/>
              <a:gd name="connsiteY158" fmla="*/ 2718827 h 9297812"/>
              <a:gd name="connsiteX159" fmla="*/ 2718827 h 9297812"/>
              <a:gd name="connsiteY159" fmla="*/ 2718827 h 9297812"/>
              <a:gd name="connsiteX160" fmla="*/ 2718827 h 9297812"/>
              <a:gd name="connsiteY160" fmla="*/ 2718827 h 9297812"/>
              <a:gd name="connsiteX161" fmla="*/ 2718827 h 9297812"/>
              <a:gd name="connsiteY161" fmla="*/ 2718827 h 9297812"/>
              <a:gd name="connsiteX162" fmla="*/ 2718827 h 9297812"/>
              <a:gd name="connsiteY162" fmla="*/ 2718827 h 9297812"/>
              <a:gd name="connsiteX163" fmla="*/ 2718827 h 9297812"/>
              <a:gd name="connsiteY163" fmla="*/ 2718827 h 9297812"/>
              <a:gd name="connsiteX164" fmla="*/ 2718827 h 9297812"/>
              <a:gd name="connsiteY164" fmla="*/ 2718827 h 9297812"/>
              <a:gd name="connsiteX165" fmla="*/ 2718827 h 9297812"/>
              <a:gd name="connsiteY165" fmla="*/ 2718827 h 9297812"/>
              <a:gd name="connsiteX166" fmla="*/ 2718827 h 9297812"/>
              <a:gd name="connsiteY166" fmla="*/ 2718827 h 9297812"/>
              <a:gd name="connsiteX167" fmla="*/ 2718827 h 9297812"/>
              <a:gd name="connsiteY167" fmla="*/ 2718827 h 9297812"/>
              <a:gd name="connsiteX168" fmla="*/ 2718827 h 9297812"/>
              <a:gd name="connsiteY168" fmla="*/ 2718827 h 9297812"/>
              <a:gd name="connsiteX169" fmla="*/ 2718827 h 9297812"/>
              <a:gd name="connsiteY169" fmla="*/ 2718827 h 9297812"/>
              <a:gd name="connsiteX170" fmla="*/ 2718827 h 9297812"/>
              <a:gd name="connsiteY170" fmla="*/ 2718827 h 9297812"/>
              <a:gd name="connsiteX171" fmla="*/ 2718827 h 9297812"/>
              <a:gd name="connsiteY171" fmla="*/ 2718827 h 9297812"/>
              <a:gd name="connsiteX172" fmla="*/ 2718827 h 9297812"/>
              <a:gd name="connsiteY172" fmla="*/ 2718827 h 9297812"/>
              <a:gd name="connsiteX173" fmla="*/ 2718827 h 9297812"/>
              <a:gd name="connsiteY173" fmla="*/ 2718827 h 9297812"/>
              <a:gd name="connsiteX174" fmla="*/ 2718827 h 9297812"/>
              <a:gd name="connsiteY174" fmla="*/ 2718827 h 9297812"/>
              <a:gd name="connsiteX175" fmla="*/ 2718827 h 9297812"/>
              <a:gd name="connsiteY175" fmla="*/ 2718827 h 9297812"/>
              <a:gd name="connsiteX176" fmla="*/ 2718827 h 9297812"/>
              <a:gd name="connsiteY176" fmla="*/ 2718827 h 9297812"/>
              <a:gd name="connsiteX177" fmla="*/ 2718827 h 9297812"/>
              <a:gd name="connsiteY177" fmla="*/ 2718827 h 9297812"/>
              <a:gd name="connsiteX178" fmla="*/ 2718827 h 9297812"/>
              <a:gd name="connsiteY178" fmla="*/ 2718827 h 9297812"/>
              <a:gd name="connsiteX179" fmla="*/ 2718827 h 9297812"/>
              <a:gd name="connsiteY179" fmla="*/ 2718827 h 9297812"/>
              <a:gd name="connsiteX180" fmla="*/ 2718827 h 9297812"/>
              <a:gd name="connsiteY180" fmla="*/ 2718827 h 9297812"/>
              <a:gd name="connsiteX181" fmla="*/ 2718827 h 9297812"/>
              <a:gd name="connsiteY181" fmla="*/ 2718827 h 9297812"/>
              <a:gd name="connsiteX182" fmla="*/ 2718827 h 9297812"/>
              <a:gd name="connsiteY182" fmla="*/ 2718827 h 9297812"/>
              <a:gd name="connsiteX183" fmla="*/ 2718827 h 9297812"/>
              <a:gd name="connsiteY183" fmla="*/ 2718827 h 9297812"/>
              <a:gd name="connsiteX184" fmla="*/ 2718827 h 9297812"/>
              <a:gd name="connsiteY184" fmla="*/ 2718827 h 9297812"/>
              <a:gd name="connsiteX185" fmla="*/ 2718827 h 9297812"/>
              <a:gd name="connsiteY185" fmla="*/ 2718827 h 9297812"/>
              <a:gd name="connsiteX186" fmla="*/ 2718827 h 9297812"/>
              <a:gd name="connsiteY186" fmla="*/ 2718827 h 9297812"/>
              <a:gd name="connsiteX187" fmla="*/ 2718827 h 9297812"/>
              <a:gd name="connsiteY187" fmla="*/ 2718827 h 9297812"/>
              <a:gd name="connsiteX188" fmla="*/ 2718827 h 9297812"/>
              <a:gd name="connsiteY188" fmla="*/ 2718827 h 9297812"/>
              <a:gd name="connsiteX189" fmla="*/ 2718827 h 9297812"/>
              <a:gd name="connsiteY189" fmla="*/ 2718827 h 9297812"/>
              <a:gd name="connsiteX190" fmla="*/ 2718827 h 9297812"/>
              <a:gd name="connsiteY190" fmla="*/ 2718827 h 9297812"/>
              <a:gd name="connsiteX191" fmla="*/ 2718827 h 9297812"/>
              <a:gd name="connsiteY191" fmla="*/ 2718827 h 9297812"/>
              <a:gd name="connsiteX192" fmla="*/ 2718827 h 9297812"/>
              <a:gd name="connsiteY192" fmla="*/ 2718827 h 9297812"/>
              <a:gd name="connsiteX193" fmla="*/ 2718827 h 9297812"/>
              <a:gd name="connsiteY193" fmla="*/ 2718827 h 9297812"/>
              <a:gd name="connsiteX194" fmla="*/ 2718827 h 9297812"/>
              <a:gd name="connsiteY194" fmla="*/ 2718827 h 9297812"/>
              <a:gd name="connsiteX195" fmla="*/ 2718827 h 9297812"/>
              <a:gd name="connsiteY195" fmla="*/ 2718827 h 9297812"/>
              <a:gd name="connsiteX196" fmla="*/ 2718827 h 9297812"/>
              <a:gd name="connsiteY196" fmla="*/ 2718827 h 9297812"/>
              <a:gd name="connsiteX197" fmla="*/ 2718827 h 9297812"/>
              <a:gd name="connsiteY197" fmla="*/ 2718827 h 9297812"/>
              <a:gd name="connsiteX198" fmla="*/ 2718827 h 9297812"/>
              <a:gd name="connsiteY198" fmla="*/ 2718827 h 9297812"/>
              <a:gd name="connsiteX199" fmla="*/ 2718827 h 9297812"/>
              <a:gd name="connsiteY199" fmla="*/ 2718827 h 9297812"/>
              <a:gd name="connsiteX200" fmla="*/ 2718827 h 9297812"/>
              <a:gd name="connsiteY200" fmla="*/ 2718827 h 9297812"/>
              <a:gd name="connsiteX201" fmla="*/ 2718827 h 9297812"/>
              <a:gd name="connsiteY201" fmla="*/ 2718827 h 9297812"/>
              <a:gd name="connsiteX202" fmla="*/ 2718827 h 9297812"/>
              <a:gd name="connsiteY202" fmla="*/ 2718827 h 9297812"/>
              <a:gd name="connsiteX203" fmla="*/ 2718827 h 9297812"/>
              <a:gd name="connsiteY203" fmla="*/ 2718827 h 9297812"/>
              <a:gd name="connsiteX204" fmla="*/ 2718827 h 9297812"/>
              <a:gd name="connsiteY204" fmla="*/ 2718827 h 9297812"/>
              <a:gd name="connsiteX205" fmla="*/ 2718827 h 9297812"/>
              <a:gd name="connsiteY205" fmla="*/ 2718827 h 9297812"/>
              <a:gd name="connsiteX206" fmla="*/ 2718827 h 9297812"/>
              <a:gd name="connsiteY206" fmla="*/ 2718827 h 9297812"/>
              <a:gd name="connsiteX207" fmla="*/ 2718827 h 9297812"/>
              <a:gd name="connsiteY207" fmla="*/ 2718827 h 9297812"/>
              <a:gd name="connsiteX208" fmla="*/ 2718827 h 9297812"/>
              <a:gd name="connsiteY208" fmla="*/ 2718827 h 9297812"/>
              <a:gd name="connsiteX209" fmla="*/ 2718827 h 9297812"/>
              <a:gd name="connsiteY209" fmla="*/ 2718827 h 9297812"/>
              <a:gd name="connsiteX210" fmla="*/ 2718827 h 9297812"/>
              <a:gd name="connsiteY210" fmla="*/ 2718827 h 9297812"/>
              <a:gd name="connsiteX211" fmla="*/ 2718827 h 9297812"/>
              <a:gd name="connsiteY211" fmla="*/ 2718827 h 9297812"/>
              <a:gd name="connsiteX212" fmla="*/ 2718827 h 9297812"/>
              <a:gd name="connsiteY212" fmla="*/ 2718827 h 9297812"/>
              <a:gd name="connsiteX213" fmla="*/ 2718827 h 9297812"/>
              <a:gd name="connsiteY213" fmla="*/ 2718827 h 9297812"/>
              <a:gd name="connsiteX214" fmla="*/ 2718827 h 9297812"/>
              <a:gd name="connsiteY214" fmla="*/ 2718827 h 9297812"/>
              <a:gd name="connsiteX215" fmla="*/ 2718827 h 9297812"/>
              <a:gd name="connsiteY215" fmla="*/ 2718827 h 9297812"/>
              <a:gd name="connsiteX216" fmla="*/ 2718827 h 9297812"/>
              <a:gd name="connsiteY216" fmla="*/ 2718827 h 9297812"/>
              <a:gd name="connsiteX217" fmla="*/ 2718827 h 9297812"/>
              <a:gd name="connsiteY217" fmla="*/ 2718827 h 9297812"/>
              <a:gd name="connsiteX218" fmla="*/ 2718827 h 9297812"/>
              <a:gd name="connsiteY218" fmla="*/ 2718827 h 9297812"/>
              <a:gd name="connsiteX219" fmla="*/ 2718827 h 9297812"/>
              <a:gd name="connsiteY219" fmla="*/ 2718827 h 9297812"/>
              <a:gd name="connsiteX220" fmla="*/ 2718827 h 9297812"/>
              <a:gd name="connsiteY220" fmla="*/ 2718827 h 9297812"/>
              <a:gd name="connsiteX221" fmla="*/ 2718827 h 9297812"/>
              <a:gd name="connsiteY221" fmla="*/ 2718827 h 9297812"/>
              <a:gd name="connsiteX222" fmla="*/ 2718827 h 9297812"/>
              <a:gd name="connsiteY222" fmla="*/ 2718827 h 9297812"/>
              <a:gd name="connsiteX223" fmla="*/ 2718827 h 9297812"/>
              <a:gd name="connsiteY223" fmla="*/ 2718827 h 9297812"/>
              <a:gd name="connsiteX224" fmla="*/ 2718827 h 9297812"/>
              <a:gd name="connsiteY224" fmla="*/ 2718827 h 9297812"/>
              <a:gd name="connsiteX225" fmla="*/ 2718827 h 9297812"/>
              <a:gd name="connsiteY225" fmla="*/ 2718827 h 9297812"/>
              <a:gd name="connsiteX226" fmla="*/ 2718827 h 9297812"/>
              <a:gd name="connsiteY226" fmla="*/ 2718827 h 9297812"/>
              <a:gd name="connsiteX227" fmla="*/ 2718827 h 9297812"/>
              <a:gd name="connsiteY227" fmla="*/ 2718827 h 9297812"/>
              <a:gd name="connsiteX228" fmla="*/ 2718827 h 9297812"/>
              <a:gd name="connsiteY228" fmla="*/ 2718827 h 9297812"/>
              <a:gd name="connsiteX229" fmla="*/ 2718827 h 9297812"/>
              <a:gd name="connsiteY229" fmla="*/ 2718827 h 9297812"/>
              <a:gd name="connsiteX230" fmla="*/ 2718827 h 9297812"/>
              <a:gd name="connsiteY230" fmla="*/ 2718827 h 9297812"/>
              <a:gd name="connsiteX231" fmla="*/ 2718827 h 9297812"/>
              <a:gd name="connsiteY231" fmla="*/ 2718827 h 9297812"/>
              <a:gd name="connsiteX232" fmla="*/ 2718827 h 9297812"/>
              <a:gd name="connsiteY232" fmla="*/ 2718827 h 9297812"/>
              <a:gd name="connsiteX233" fmla="*/ 2718827 h 9297812"/>
              <a:gd name="connsiteY233" fmla="*/ 2718827 h 9297812"/>
              <a:gd name="connsiteX234" fmla="*/ 2718827 h 9297812"/>
              <a:gd name="connsiteY234" fmla="*/ 2718827 h 9297812"/>
              <a:gd name="connsiteX235" fmla="*/ 2718827 h 9297812"/>
              <a:gd name="connsiteY235" fmla="*/ 2718827 h 9297812"/>
              <a:gd name="connsiteX236" fmla="*/ 2718827 h 9297812"/>
              <a:gd name="connsiteY236" fmla="*/ 2718827 h 9297812"/>
              <a:gd name="connsiteX237" fmla="*/ 2718827 h 9297812"/>
              <a:gd name="connsiteY237" fmla="*/ 2718827 h 9297812"/>
              <a:gd name="connsiteX238" fmla="*/ 2718827 h 9297812"/>
              <a:gd name="connsiteY238" fmla="*/ 2718827 h 9297812"/>
              <a:gd name="connsiteX239" fmla="*/ 2718827 h 9297812"/>
              <a:gd name="connsiteY239" fmla="*/ 2718827 h 9297812"/>
              <a:gd name="connsiteX240" fmla="*/ 2718827 h 9297812"/>
              <a:gd name="connsiteY240" fmla="*/ 2718827 h 9297812"/>
              <a:gd name="connsiteX241" fmla="*/ 2718827 h 9297812"/>
              <a:gd name="connsiteY241" fmla="*/ 2718827 h 9297812"/>
              <a:gd name="connsiteX242" fmla="*/ 2718827 h 9297812"/>
              <a:gd name="connsiteY242" fmla="*/ 2718827 h 9297812"/>
              <a:gd name="connsiteX243" fmla="*/ 2718827 h 9297812"/>
              <a:gd name="connsiteY243" fmla="*/ 2718827 h 9297812"/>
              <a:gd name="connsiteX244" fmla="*/ 2718827 h 9297812"/>
              <a:gd name="connsiteY244" fmla="*/ 2718827 h 9297812"/>
              <a:gd name="connsiteX245" fmla="*/ 2718827 h 9297812"/>
              <a:gd name="connsiteY245" fmla="*/ 2718827 h 9297812"/>
              <a:gd name="connsiteX246" fmla="*/ 2718827 h 9297812"/>
              <a:gd name="connsiteY246" fmla="*/ 2718827 h 9297812"/>
              <a:gd name="connsiteX247" fmla="*/ 2718827 h 9297812"/>
              <a:gd name="connsiteY247" fmla="*/ 2718827 h 9297812"/>
              <a:gd name="connsiteX248" fmla="*/ 2718827 h 9297812"/>
              <a:gd name="connsiteY248" fmla="*/ 2718827 h 9297812"/>
              <a:gd name="connsiteX249" fmla="*/ 2718827 h 9297812"/>
              <a:gd name="connsiteY249" fmla="*/ 2718827 h 9297812"/>
              <a:gd name="connsiteX250" fmla="*/ 2718827 h 9297812"/>
              <a:gd name="connsiteY250" fmla="*/ 2718827 h 9297812"/>
              <a:gd name="connsiteX251" fmla="*/ 2718827 h 9297812"/>
              <a:gd name="connsiteY251" fmla="*/ 2718827 h 9297812"/>
              <a:gd name="connsiteX252" fmla="*/ 2718827 h 9297812"/>
              <a:gd name="connsiteY252" fmla="*/ 2718827 h 9297812"/>
              <a:gd name="connsiteX253" fmla="*/ 2718827 h 9297812"/>
              <a:gd name="connsiteY253" fmla="*/ 2718827 h 9297812"/>
              <a:gd name="connsiteX254" fmla="*/ 2718827 h 9297812"/>
              <a:gd name="connsiteY254" fmla="*/ 2718827 h 9297812"/>
              <a:gd name="connsiteX255" fmla="*/ 2718827 h 9297812"/>
              <a:gd name="connsiteY255" fmla="*/ 2718827 h 9297812"/>
              <a:gd name="connsiteX256" fmla="*/ 2718827 h 9297812"/>
              <a:gd name="connsiteY256" fmla="*/ 2718827 h 9297812"/>
              <a:gd name="connsiteX257" fmla="*/ 2718827 h 9297812"/>
              <a:gd name="connsiteY257" fmla="*/ 2718827 h 9297812"/>
              <a:gd name="connsiteX258" fmla="*/ 2718827 h 9297812"/>
              <a:gd name="connsiteY258" fmla="*/ 2718827 h 9297812"/>
              <a:gd name="connsiteX259" fmla="*/ 2718827 h 9297812"/>
              <a:gd name="connsiteY259" fmla="*/ 2718827 h 9297812"/>
              <a:gd name="connsiteX260" fmla="*/ 2718827 h 9297812"/>
              <a:gd name="connsiteY260" fmla="*/ 2718827 h 9297812"/>
              <a:gd name="connsiteX261" fmla="*/ 2718827 h 9297812"/>
              <a:gd name="connsiteY261" fmla="*/ 2718827 h 9297812"/>
              <a:gd name="connsiteX262" fmla="*/ 2718827 h 9297812"/>
              <a:gd name="connsiteY262" fmla="*/ 2718827 h 9297812"/>
              <a:gd name="connsiteX263" fmla="*/ 2718827 h 9297812"/>
              <a:gd name="connsiteY263" fmla="*/ 2718827 h 9297812"/>
              <a:gd name="connsiteX264" fmla="*/ 2718827 h 9297812"/>
              <a:gd name="connsiteY264" fmla="*/ 2718827 h 9297812"/>
              <a:gd name="connsiteX265" fmla="*/ 2718827 h 9297812"/>
              <a:gd name="connsiteY265" fmla="*/ 2718827 h 9297812"/>
              <a:gd name="connsiteX266" fmla="*/ 2718827 h 9297812"/>
              <a:gd name="connsiteY266" fmla="*/ 2718827 h 9297812"/>
              <a:gd name="connsiteX267" fmla="*/ 2718827 h 9297812"/>
              <a:gd name="connsiteY267" fmla="*/ 2718827 h 9297812"/>
              <a:gd name="connsiteX268" fmla="*/ 2718827 h 9297812"/>
              <a:gd name="connsiteY268" fmla="*/ 2718827 h 9297812"/>
              <a:gd name="connsiteX269" fmla="*/ 2718827 h 9297812"/>
              <a:gd name="connsiteY269" fmla="*/ 2718827 h 9297812"/>
              <a:gd name="connsiteX270" fmla="*/ 2718827 h 9297812"/>
              <a:gd name="connsiteY270" fmla="*/ 2718827 h 9297812"/>
              <a:gd name="connsiteX271" fmla="*/ 2718827 h 9297812"/>
              <a:gd name="connsiteY271" fmla="*/ 2718827 h 9297812"/>
              <a:gd name="connsiteX272" fmla="*/ 2718827 h 9297812"/>
              <a:gd name="connsiteY272" fmla="*/ 2718827 h 9297812"/>
              <a:gd name="connsiteX273" fmla="*/ 2718827 h 9297812"/>
              <a:gd name="connsiteY273" fmla="*/ 2718827 h 9297812"/>
              <a:gd name="connsiteX274" fmla="*/ 2718827 h 9297812"/>
              <a:gd name="connsiteY274" fmla="*/ 2718827 h 9297812"/>
              <a:gd name="connsiteX275" fmla="*/ 2718827 h 9297812"/>
              <a:gd name="connsiteY275" fmla="*/ 2718827 h 9297812"/>
              <a:gd name="connsiteX276" fmla="*/ 2718827 h 9297812"/>
              <a:gd name="connsiteY276" fmla="*/ 2718827 h 9297812"/>
              <a:gd name="connsiteX277" fmla="*/ 2718827 h 9297812"/>
              <a:gd name="connsiteY277" fmla="*/ 2718827 h 9297812"/>
              <a:gd name="connsiteX278" fmla="*/ 2718827 h 9297812"/>
              <a:gd name="connsiteY278" fmla="*/ 2718827 h 9297812"/>
              <a:gd name="connsiteX279" fmla="*/ 2718827 h 9297812"/>
              <a:gd name="connsiteY279" fmla="*/ 2718827 h 9297812"/>
              <a:gd name="connsiteX280" fmla="*/ 2718827 h 9297812"/>
              <a:gd name="connsiteY280" fmla="*/ 2718827 h 9297812"/>
              <a:gd name="connsiteX281" fmla="*/ 2718827 h 9297812"/>
              <a:gd name="connsiteY281" fmla="*/ 2718827 h 9297812"/>
              <a:gd name="connsiteX282" fmla="*/ 2718827 h 9297812"/>
              <a:gd name="connsiteY282" fmla="*/ 2718827 h 9297812"/>
              <a:gd name="connsiteX283" fmla="*/ 2718827 h 9297812"/>
              <a:gd name="connsiteY283" fmla="*/ 2718827 h 9297812"/>
              <a:gd name="connsiteX284" fmla="*/ 2718827 h 9297812"/>
              <a:gd name="connsiteY284" fmla="*/ 2718827 h 9297812"/>
              <a:gd name="connsiteX285" fmla="*/ 2718827 h 9297812"/>
              <a:gd name="connsiteY285" fmla="*/ 2718827 h 9297812"/>
              <a:gd name="connsiteX286" fmla="*/ 2718827 h 9297812"/>
              <a:gd name="connsiteY286" fmla="*/ 2718827 h 9297812"/>
              <a:gd name="connsiteX287" fmla="*/ 2718827 h 9297812"/>
              <a:gd name="connsiteY287" fmla="*/ 2718827 h 9297812"/>
              <a:gd name="connsiteX288" fmla="*/ 2718827 h 9297812"/>
              <a:gd name="connsiteY288" fmla="*/ 2718827 h 9297812"/>
              <a:gd name="connsiteX289" fmla="*/ 2718827 h 9297812"/>
              <a:gd name="connsiteY289" fmla="*/ 2718827 h 9297812"/>
              <a:gd name="connsiteX290" fmla="*/ 2718827 h 9297812"/>
              <a:gd name="connsiteY290" fmla="*/ 2718827 h 9297812"/>
              <a:gd name="connsiteX291" fmla="*/ 2718827 h 9297812"/>
              <a:gd name="connsiteY291" fmla="*/ 2718827 h 9297812"/>
              <a:gd name="connsiteX292" fmla="*/ 2718827 h 9297812"/>
              <a:gd name="connsiteY292" fmla="*/ 2718827 h 9297812"/>
              <a:gd name="connsiteX293" fmla="*/ 2718827 h 9297812"/>
              <a:gd name="connsiteY293" fmla="*/ 2718827 h 9297812"/>
              <a:gd name="connsiteX294" fmla="*/ 2718827 h 9297812"/>
              <a:gd name="connsiteY294" fmla="*/ 2718827 h 9297812"/>
              <a:gd name="connsiteX295" fmla="*/ 2718827 h 9297812"/>
              <a:gd name="connsiteY295" fmla="*/ 2718827 h 9297812"/>
              <a:gd name="connsiteX296" fmla="*/ 2718827 h 9297812"/>
              <a:gd name="connsiteY296" fmla="*/ 2718827 h 9297812"/>
              <a:gd name="connsiteX297" fmla="*/ 2718827 h 9297812"/>
              <a:gd name="connsiteY297" fmla="*/ 2718827 h 9297812"/>
              <a:gd name="connsiteX298" fmla="*/ 2718827 h 9297812"/>
              <a:gd name="connsiteY298" fmla="*/ 2718827 h 9297812"/>
              <a:gd name="connsiteX299" fmla="*/ 2718827 h 9297812"/>
              <a:gd name="connsiteY299" fmla="*/ 2718827 h 9297812"/>
              <a:gd name="connsiteX300" fmla="*/ 2718827 h 9297812"/>
              <a:gd name="connsiteY300" fmla="*/ 2718827 h 9297812"/>
              <a:gd name="connsiteX301" fmla="*/ 2718827 h 9297812"/>
              <a:gd name="connsiteY301" fmla="*/ 2718827 h 9297812"/>
              <a:gd name="connsiteX302" fmla="*/ 2718827 h 9297812"/>
              <a:gd name="connsiteY302" fmla="*/ 2718827 h 9297812"/>
              <a:gd name="connsiteX303" fmla="*/ 2718827 h 9297812"/>
              <a:gd name="connsiteY303" fmla="*/ 2718827 h 9297812"/>
              <a:gd name="connsiteX304" fmla="*/ 2718827 h 9297812"/>
              <a:gd name="connsiteY304" fmla="*/ 2718827 h 9297812"/>
              <a:gd name="connsiteX305" fmla="*/ 2718827 h 9297812"/>
              <a:gd name="connsiteY305" fmla="*/ 2718827 h 9297812"/>
              <a:gd name="connsiteX306" fmla="*/ 2718827 h 9297812"/>
              <a:gd name="connsiteY306" fmla="*/ 2718827 h 9297812"/>
              <a:gd name="connsiteX307" fmla="*/ 2718827 h 9297812"/>
              <a:gd name="connsiteY307" fmla="*/ 2718827 h 9297812"/>
              <a:gd name="connsiteX308" fmla="*/ 2718827 h 9297812"/>
              <a:gd name="connsiteY308" fmla="*/ 2718827 h 9297812"/>
              <a:gd name="connsiteX309" fmla="*/ 2718827 h 9297812"/>
              <a:gd name="connsiteY309" fmla="*/ 2718827 h 9297812"/>
              <a:gd name="connsiteX310" fmla="*/ 2718827 h 9297812"/>
              <a:gd name="connsiteY310" fmla="*/ 2718827 h 9297812"/>
              <a:gd name="connsiteX311" fmla="*/ 2718827 h 9297812"/>
              <a:gd name="connsiteY311" fmla="*/ 2718827 h 9297812"/>
              <a:gd name="connsiteX312" fmla="*/ 2718827 h 9297812"/>
              <a:gd name="connsiteY312" fmla="*/ 2718827 h 9297812"/>
              <a:gd name="connsiteX313" fmla="*/ 2718827 h 9297812"/>
              <a:gd name="connsiteY313" fmla="*/ 2718827 h 9297812"/>
              <a:gd name="connsiteX314" fmla="*/ 2718827 h 9297812"/>
              <a:gd name="connsiteY314" fmla="*/ 2718827 h 9297812"/>
              <a:gd name="connsiteX315" fmla="*/ 2718827 h 9297812"/>
              <a:gd name="connsiteY315" fmla="*/ 2718827 h 9297812"/>
              <a:gd name="connsiteX316" fmla="*/ 2718827 h 9297812"/>
              <a:gd name="connsiteY316" fmla="*/ 2718827 h 9297812"/>
              <a:gd name="connsiteX317" fmla="*/ 2718827 h 9297812"/>
              <a:gd name="connsiteY317" fmla="*/ 2718827 h 9297812"/>
              <a:gd name="connsiteX318" fmla="*/ 2718827 h 9297812"/>
              <a:gd name="connsiteY318" fmla="*/ 2718827 h 9297812"/>
              <a:gd name="connsiteX319" fmla="*/ 2718827 h 9297812"/>
              <a:gd name="connsiteY319" fmla="*/ 2718827 h 9297812"/>
              <a:gd name="connsiteX320" fmla="*/ 2718827 h 9297812"/>
              <a:gd name="connsiteY320" fmla="*/ 2718827 h 9297812"/>
              <a:gd name="connsiteX321" fmla="*/ 2718827 h 9297812"/>
              <a:gd name="connsiteY321" fmla="*/ 2718827 h 9297812"/>
              <a:gd name="connsiteX322" fmla="*/ 2718827 h 9297812"/>
              <a:gd name="connsiteY322" fmla="*/ 2718827 h 9297812"/>
              <a:gd name="connsiteX323" fmla="*/ 2718827 h 9297812"/>
              <a:gd name="connsiteY323" fmla="*/ 2718827 h 9297812"/>
              <a:gd name="connsiteX324" fmla="*/ 2718827 h 9297812"/>
              <a:gd name="connsiteY324" fmla="*/ 2718827 h 9297812"/>
              <a:gd name="connsiteX325" fmla="*/ 2718827 h 9297812"/>
              <a:gd name="connsiteY325" fmla="*/ 2718827 h 9297812"/>
              <a:gd name="connsiteX326" fmla="*/ 2718827 h 9297812"/>
              <a:gd name="connsiteY326" fmla="*/ 2718827 h 9297812"/>
              <a:gd name="connsiteX327" fmla="*/ 2718827 h 9297812"/>
              <a:gd name="connsiteY327" fmla="*/ 2718827 h 9297812"/>
              <a:gd name="connsiteX328" fmla="*/ 2718827 h 9297812"/>
              <a:gd name="connsiteY328" fmla="*/ 2718827 h 9297812"/>
              <a:gd name="connsiteX329" fmla="*/ 2718827 h 9297812"/>
              <a:gd name="connsiteY329" fmla="*/ 2718827 h 9297812"/>
              <a:gd name="connsiteX330" fmla="*/ 2718827 h 9297812"/>
              <a:gd name="connsiteY330" fmla="*/ 2718827 h 9297812"/>
              <a:gd name="connsiteX331" fmla="*/ 2718827 h 9297812"/>
              <a:gd name="connsiteY331" fmla="*/ 2718827 h 9297812"/>
              <a:gd name="connsiteX332" fmla="*/ 2718827 h 9297812"/>
              <a:gd name="connsiteY332" fmla="*/ 2718827 h 9297812"/>
              <a:gd name="connsiteX333" fmla="*/ 2718827 h 9297812"/>
              <a:gd name="connsiteY333" fmla="*/ 2718827 h 9297812"/>
              <a:gd name="connsiteX334" fmla="*/ 2718827 h 9297812"/>
              <a:gd name="connsiteY334" fmla="*/ 2718827 h 9297812"/>
              <a:gd name="connsiteX335" fmla="*/ 2718827 h 9297812"/>
              <a:gd name="connsiteY335" fmla="*/ 2718827 h 9297812"/>
              <a:gd name="connsiteX336" fmla="*/ 2718827 h 9297812"/>
              <a:gd name="connsiteY336" fmla="*/ 2718827 h 9297812"/>
              <a:gd name="connsiteX337" fmla="*/ 2718827 h 9297812"/>
              <a:gd name="connsiteY337" fmla="*/ 2718827 h 9297812"/>
              <a:gd name="connsiteX338" fmla="*/ 2718827 h 9297812"/>
              <a:gd name="connsiteY338" fmla="*/ 2718827 h 9297812"/>
              <a:gd name="connsiteX339" fmla="*/ 2718827 h 9297812"/>
              <a:gd name="connsiteY339" fmla="*/ 2718827 h 9297812"/>
              <a:gd name="connsiteX340" fmla="*/ 2718827 h 9297812"/>
              <a:gd name="connsiteY340" fmla="*/ 2718827 h 9297812"/>
              <a:gd name="connsiteX341" fmla="*/ 2718827 h 9297812"/>
              <a:gd name="connsiteY341" fmla="*/ 2718827 h 9297812"/>
              <a:gd name="connsiteX342" fmla="*/ 2718827 h 9297812"/>
              <a:gd name="connsiteY342" fmla="*/ 2718827 h 9297812"/>
              <a:gd name="connsiteX343" fmla="*/ 2718827 h 9297812"/>
              <a:gd name="connsiteY343" fmla="*/ 2718827 h 9297812"/>
              <a:gd name="connsiteX344" fmla="*/ 2718827 h 9297812"/>
              <a:gd name="connsiteY344" fmla="*/ 2718827 h 9297812"/>
              <a:gd name="connsiteX345" fmla="*/ 2718827 h 9297812"/>
              <a:gd name="connsiteY345" fmla="*/ 2718827 h 9297812"/>
              <a:gd name="connsiteX346" fmla="*/ 2718827 h 9297812"/>
              <a:gd name="connsiteY346" fmla="*/ 2718827 h 9297812"/>
              <a:gd name="connsiteX347" fmla="*/ 2718827 h 9297812"/>
              <a:gd name="connsiteY347" fmla="*/ 2718827 h 9297812"/>
              <a:gd name="connsiteX348" fmla="*/ 2718827 h 9297812"/>
              <a:gd name="connsiteY348" fmla="*/ 2718827 h 9297812"/>
              <a:gd name="connsiteX349" fmla="*/ 2718827 h 9297812"/>
              <a:gd name="connsiteY349" fmla="*/ 2718827 h 9297812"/>
              <a:gd name="connsiteX350" fmla="*/ 2718827 h 9297812"/>
              <a:gd name="connsiteY350" fmla="*/ 2718827 h 9297812"/>
              <a:gd name="connsiteX351" fmla="*/ 2718827 h 9297812"/>
              <a:gd name="connsiteY351" fmla="*/ 2718827 h 9297812"/>
              <a:gd name="connsiteX352" fmla="*/ 2718827 h 9297812"/>
              <a:gd name="connsiteY352" fmla="*/ 2718827 h 9297812"/>
              <a:gd name="connsiteX353" fmla="*/ 2718827 h 9297812"/>
              <a:gd name="connsiteY353" fmla="*/ 2718827 h 9297812"/>
              <a:gd name="connsiteX354" fmla="*/ 2718827 h 9297812"/>
              <a:gd name="connsiteY354" fmla="*/ 2718827 h 9297812"/>
              <a:gd name="connsiteX355" fmla="*/ 2718827 h 9297812"/>
              <a:gd name="connsiteY355" fmla="*/ 2718827 h 9297812"/>
              <a:gd name="connsiteX356" fmla="*/ 2718827 h 9297812"/>
              <a:gd name="connsiteY356" fmla="*/ 2718827 h 9297812"/>
              <a:gd name="connsiteX357" fmla="*/ 2718827 h 9297812"/>
              <a:gd name="connsiteY357" fmla="*/ 2718827 h 9297812"/>
              <a:gd name="connsiteX358" fmla="*/ 2718827 h 9297812"/>
              <a:gd name="connsiteY358" fmla="*/ 2718827 h 9297812"/>
              <a:gd name="connsiteX359" fmla="*/ 2718827 h 9297812"/>
              <a:gd name="connsiteY359" fmla="*/ 2718827 h 9297812"/>
              <a:gd name="connsiteX360" fmla="*/ 2718827 h 9297812"/>
              <a:gd name="connsiteY360" fmla="*/ 2718827 h 9297812"/>
              <a:gd name="connsiteX361" fmla="*/ 2718827 h 9297812"/>
              <a:gd name="connsiteY361" fmla="*/ 2718827 h 9297812"/>
              <a:gd name="connsiteX362" fmla="*/ 2718827 h 9297812"/>
              <a:gd name="connsiteY362" fmla="*/ 2718827 h 9297812"/>
              <a:gd name="connsiteX363" fmla="*/ 2718827 h 9297812"/>
              <a:gd name="connsiteY363" fmla="*/ 2718827 h 9297812"/>
              <a:gd name="connsiteX364" fmla="*/ 2718827 h 9297812"/>
              <a:gd name="connsiteY364" fmla="*/ 2718827 h 9297812"/>
              <a:gd name="connsiteX365" fmla="*/ 2718827 h 9297812"/>
              <a:gd name="connsiteY365" fmla="*/ 2718827 h 9297812"/>
              <a:gd name="connsiteX366" fmla="*/ 2718827 h 9297812"/>
              <a:gd name="connsiteY366" fmla="*/ 2718827 h 9297812"/>
              <a:gd name="connsiteX367" fmla="*/ 2718827 h 9297812"/>
              <a:gd name="connsiteY367" fmla="*/ 2718827 h 9297812"/>
              <a:gd name="connsiteX368" fmla="*/ 2718827 h 9297812"/>
              <a:gd name="connsiteY368" fmla="*/ 2718827 h 9297812"/>
              <a:gd name="connsiteX369" fmla="*/ 2718827 h 9297812"/>
              <a:gd name="connsiteY369" fmla="*/ 2718827 h 9297812"/>
              <a:gd name="connsiteX370" fmla="*/ 2718827 h 9297812"/>
              <a:gd name="connsiteY370" fmla="*/ 2718827 h 9297812"/>
              <a:gd name="connsiteX371" fmla="*/ 2718827 h 9297812"/>
              <a:gd name="connsiteY371" fmla="*/ 2718827 h 9297812"/>
              <a:gd name="connsiteX372" fmla="*/ 2718827 h 9297812"/>
              <a:gd name="connsiteY372" fmla="*/ 2718827 h 9297812"/>
              <a:gd name="connsiteX373" fmla="*/ 2718827 h 9297812"/>
              <a:gd name="connsiteY373" fmla="*/ 2718827 h 9297812"/>
              <a:gd name="connsiteX374" fmla="*/ 2718827 h 9297812"/>
              <a:gd name="connsiteY374" fmla="*/ 2718827 h 9297812"/>
              <a:gd name="connsiteX375" fmla="*/ 2718827 h 9297812"/>
              <a:gd name="connsiteY375" fmla="*/ 2718827 h 9297812"/>
              <a:gd name="connsiteX376" fmla="*/ 2718827 h 9297812"/>
              <a:gd name="connsiteY376" fmla="*/ 2718827 h 9297812"/>
              <a:gd name="connsiteX377" fmla="*/ 2718827 h 9297812"/>
              <a:gd name="connsiteY377" fmla="*/ 2718827 h 9297812"/>
              <a:gd name="connsiteX378" fmla="*/ 2718827 h 9297812"/>
              <a:gd name="connsiteY378" fmla="*/ 2718827 h 9297812"/>
              <a:gd name="connsiteX379" fmla="*/ 2718827 h 9297812"/>
              <a:gd name="connsiteY379" fmla="*/ 2718827 h 9297812"/>
              <a:gd name="connsiteX380" fmla="*/ 2718827 h 9297812"/>
              <a:gd name="connsiteY380" fmla="*/ 2718827 h 9297812"/>
              <a:gd name="connsiteX381" fmla="*/ 2718827 h 9297812"/>
              <a:gd name="connsiteY381" fmla="*/ 2718827 h 9297812"/>
              <a:gd name="connsiteX382" fmla="*/ 2718827 h 9297812"/>
              <a:gd name="connsiteY382" fmla="*/ 2718827 h 9297812"/>
              <a:gd name="connsiteX383" fmla="*/ 2718827 h 9297812"/>
              <a:gd name="connsiteY383" fmla="*/ 2718827 h 9297812"/>
              <a:gd name="connsiteX384" fmla="*/ 2718827 h 9297812"/>
              <a:gd name="connsiteY384" fmla="*/ 2718827 h 9297812"/>
              <a:gd name="connsiteX385" fmla="*/ 2718827 h 9297812"/>
              <a:gd name="connsiteY385" fmla="*/ 2718827 h 9297812"/>
              <a:gd name="connsiteX386" fmla="*/ 2718827 h 9297812"/>
              <a:gd name="connsiteY386" fmla="*/ 2718827 h 9297812"/>
              <a:gd name="connsiteX387" fmla="*/ 2718827 h 9297812"/>
              <a:gd name="connsiteY387" fmla="*/ 2718827 h 9297812"/>
              <a:gd name="connsiteX388" fmla="*/ 2718827 h 9297812"/>
              <a:gd name="connsiteY388" fmla="*/ 2718827 h 9297812"/>
              <a:gd name="connsiteX389" fmla="*/ 2718827 h 9297812"/>
              <a:gd name="connsiteY389" fmla="*/ 2718827 h 9297812"/>
              <a:gd name="connsiteX390" fmla="*/ 2718827 h 9297812"/>
              <a:gd name="connsiteY390" fmla="*/ 2718827 h 9297812"/>
              <a:gd name="connsiteX391" fmla="*/ 2718827 h 9297812"/>
              <a:gd name="connsiteY391" fmla="*/ 2718827 h 9297812"/>
              <a:gd name="connsiteX392" fmla="*/ 2718827 h 9297812"/>
              <a:gd name="connsiteY392" fmla="*/ 2718827 h 9297812"/>
              <a:gd name="connsiteX393" fmla="*/ 2718827 h 9297812"/>
              <a:gd name="connsiteY393" fmla="*/ 2718827 h 9297812"/>
              <a:gd name="connsiteX394" fmla="*/ 2718827 h 9297812"/>
              <a:gd name="connsiteY394" fmla="*/ 2718827 h 9297812"/>
              <a:gd name="connsiteX395" fmla="*/ 2718827 h 9297812"/>
              <a:gd name="connsiteY395" fmla="*/ 2718827 h 9297812"/>
              <a:gd name="connsiteX396" fmla="*/ 2718827 h 9297812"/>
              <a:gd name="connsiteY396" fmla="*/ 2718827 h 9297812"/>
              <a:gd name="connsiteX397" fmla="*/ 2718827 h 9297812"/>
              <a:gd name="connsiteY397" fmla="*/ 2718827 h 9297812"/>
              <a:gd name="connsiteX398" fmla="*/ 2718827 h 9297812"/>
              <a:gd name="connsiteY398" fmla="*/ 2718827 h 9297812"/>
              <a:gd name="connsiteX399" fmla="*/ 2718827 h 9297812"/>
              <a:gd name="connsiteY399" fmla="*/ 2718827 h 9297812"/>
              <a:gd name="connsiteX400" fmla="*/ 2718827 h 9297812"/>
              <a:gd name="connsiteY400" fmla="*/ 2718827 h 9297812"/>
              <a:gd name="connsiteX401" fmla="*/ 2718827 h 9297812"/>
              <a:gd name="connsiteY401" fmla="*/ 2718827 h 9297812"/>
              <a:gd name="connsiteX402" fmla="*/ 2718827 h 9297812"/>
              <a:gd name="connsiteY402" fmla="*/ 2718827 h 9297812"/>
              <a:gd name="connsiteX403" fmla="*/ 2718827 h 9297812"/>
              <a:gd name="connsiteY403" fmla="*/ 2718827 h 9297812"/>
              <a:gd name="connsiteX404" fmla="*/ 2718827 h 9297812"/>
              <a:gd name="connsiteY404" fmla="*/ 2718827 h 9297812"/>
              <a:gd name="connsiteX405" fmla="*/ 2718827 h 9297812"/>
              <a:gd name="connsiteY405" fmla="*/ 2718827 h 9297812"/>
              <a:gd name="connsiteX406" fmla="*/ 2718827 h 9297812"/>
              <a:gd name="connsiteY406" fmla="*/ 2718827 h 9297812"/>
              <a:gd name="connsiteX407" fmla="*/ 2718827 h 9297812"/>
              <a:gd name="connsiteY407" fmla="*/ 2718827 h 9297812"/>
              <a:gd name="connsiteX408" fmla="*/ 2718827 h 9297812"/>
              <a:gd name="connsiteY408" fmla="*/ 2718827 h 9297812"/>
              <a:gd name="connsiteX409" fmla="*/ 2718827 h 9297812"/>
              <a:gd name="connsiteY409" fmla="*/ 2718827 h 9297812"/>
              <a:gd name="connsiteX410" fmla="*/ 2718827 h 9297812"/>
              <a:gd name="connsiteY410" fmla="*/ 2718827 h 9297812"/>
              <a:gd name="connsiteX411" fmla="*/ 2718827 h 9297812"/>
              <a:gd name="connsiteY411" fmla="*/ 2718827 h 9297812"/>
              <a:gd name="connsiteX412" fmla="*/ 2718827 h 9297812"/>
              <a:gd name="connsiteY412" fmla="*/ 2718827 h 9297812"/>
              <a:gd name="connsiteX413" fmla="*/ 2718827 h 9297812"/>
              <a:gd name="connsiteY413" fmla="*/ 2718827 h 9297812"/>
              <a:gd name="connsiteX414" fmla="*/ 2718827 h 9297812"/>
              <a:gd name="connsiteY414" fmla="*/ 2718827 h 9297812"/>
              <a:gd name="connsiteX415" fmla="*/ 2718827 h 9297812"/>
              <a:gd name="connsiteY415" fmla="*/ 2718827 h 9297812"/>
              <a:gd name="connsiteX416" fmla="*/ 2718827 h 9297812"/>
              <a:gd name="connsiteY416" fmla="*/ 2718827 h 9297812"/>
              <a:gd name="connsiteX417" fmla="*/ 2718827 h 9297812"/>
              <a:gd name="connsiteY417" fmla="*/ 2718827 h 9297812"/>
              <a:gd name="connsiteX418" fmla="*/ 2718827 h 9297812"/>
              <a:gd name="connsiteY418" fmla="*/ 2718827 h 9297812"/>
              <a:gd name="connsiteX419" fmla="*/ 2718827 h 9297812"/>
              <a:gd name="connsiteY419" fmla="*/ 2718827 h 9297812"/>
              <a:gd name="connsiteX420" fmla="*/ 2718827 h 9297812"/>
              <a:gd name="connsiteY420" fmla="*/ 2718827 h 9297812"/>
              <a:gd name="connsiteX421" fmla="*/ 2718827 h 9297812"/>
              <a:gd name="connsiteY421" fmla="*/ 2718827 h 9297812"/>
              <a:gd name="connsiteX422" fmla="*/ 2718827 h 9297812"/>
              <a:gd name="connsiteY422" fmla="*/ 2718827 h 9297812"/>
              <a:gd name="connsiteX423" fmla="*/ 2718827 h 9297812"/>
              <a:gd name="connsiteY423" fmla="*/ 2718827 h 9297812"/>
              <a:gd name="connsiteX424" fmla="*/ 2718827 h 9297812"/>
              <a:gd name="connsiteY424" fmla="*/ 2718827 h 9297812"/>
              <a:gd name="connsiteX425" fmla="*/ 2718827 h 9297812"/>
              <a:gd name="connsiteY425" fmla="*/ 2718827 h 9297812"/>
              <a:gd name="connsiteX426" fmla="*/ 2718827 h 9297812"/>
              <a:gd name="connsiteY426" fmla="*/ 2718827 h 9297812"/>
              <a:gd name="connsiteX427" fmla="*/ 2718827 h 9297812"/>
              <a:gd name="connsiteY427" fmla="*/ 2718827 h 9297812"/>
              <a:gd name="connsiteX428" fmla="*/ 2718827 h 9297812"/>
              <a:gd name="connsiteY428" fmla="*/ 2718827 h 9297812"/>
              <a:gd name="connsiteX429" fmla="*/ 2718827 h 9297812"/>
              <a:gd name="connsiteY429" fmla="*/ 2718827 h 9297812"/>
              <a:gd name="connsiteX430" fmla="*/ 2718827 h 9297812"/>
              <a:gd name="connsiteY430" fmla="*/ 2718827 h 9297812"/>
              <a:gd name="connsiteX431" fmla="*/ 2718827 h 9297812"/>
              <a:gd name="connsiteY431" fmla="*/ 2718827 h 9297812"/>
              <a:gd name="connsiteX432" fmla="*/ 2718827 h 9297812"/>
              <a:gd name="connsiteY432" fmla="*/ 2718827 h 9297812"/>
              <a:gd name="connsiteX433" fmla="*/ 2718827 h 9297812"/>
              <a:gd name="connsiteY433" fmla="*/ 2718827 h 9297812"/>
              <a:gd name="connsiteX434" fmla="*/ 2718827 h 9297812"/>
              <a:gd name="connsiteY434" fmla="*/ 2718827 h 9297812"/>
              <a:gd name="connsiteX435" fmla="*/ 2718827 h 9297812"/>
              <a:gd name="connsiteY435" fmla="*/ 2718827 h 9297812"/>
              <a:gd name="connsiteX436" fmla="*/ 2718827 h 9297812"/>
              <a:gd name="connsiteY436" fmla="*/ 2718827 h 9297812"/>
              <a:gd name="connsiteX437" fmla="*/ 2718827 h 9297812"/>
              <a:gd name="connsiteY437" fmla="*/ 2718827 h 9297812"/>
              <a:gd name="connsiteX438" fmla="*/ 2718827 h 9297812"/>
              <a:gd name="connsiteY438" fmla="*/ 2718827 h 9297812"/>
              <a:gd name="connsiteX439" fmla="*/ 2718827 h 9297812"/>
              <a:gd name="connsiteY439" fmla="*/ 2718827 h 9297812"/>
              <a:gd name="connsiteX440" fmla="*/ 2718827 h 9297812"/>
              <a:gd name="connsiteY440" fmla="*/ 2718827 h 9297812"/>
              <a:gd name="connsiteX441" fmla="*/ 2718827 h 9297812"/>
              <a:gd name="connsiteY441" fmla="*/ 2718827 h 9297812"/>
              <a:gd name="connsiteX442" fmla="*/ 2718827 h 9297812"/>
              <a:gd name="connsiteY442" fmla="*/ 2718827 h 9297812"/>
              <a:gd name="connsiteX443" fmla="*/ 2718827 h 9297812"/>
              <a:gd name="connsiteY443" fmla="*/ 2718827 h 9297812"/>
              <a:gd name="connsiteX444" fmla="*/ 2718827 h 9297812"/>
              <a:gd name="connsiteY444" fmla="*/ 2718827 h 9297812"/>
              <a:gd name="connsiteX445" fmla="*/ 2718827 h 9297812"/>
              <a:gd name="connsiteY445" fmla="*/ 2718827 h 9297812"/>
              <a:gd name="connsiteX446" fmla="*/ 2718827 h 9297812"/>
              <a:gd name="connsiteY446" fmla="*/ 2718827 h 9297812"/>
              <a:gd name="connsiteX447" fmla="*/ 2718827 h 9297812"/>
              <a:gd name="connsiteY447" fmla="*/ 2718827 h 9297812"/>
              <a:gd name="connsiteX448" fmla="*/ 2718827 h 9297812"/>
              <a:gd name="connsiteY448" fmla="*/ 2718827 h 9297812"/>
              <a:gd name="connsiteX449" fmla="*/ 2718827 h 9297812"/>
              <a:gd name="connsiteY449" fmla="*/ 2718827 h 9297812"/>
              <a:gd name="connsiteX450" fmla="*/ 2718827 h 9297812"/>
              <a:gd name="connsiteY450" fmla="*/ 2718827 h 9297812"/>
              <a:gd name="connsiteX451" fmla="*/ 2718827 h 9297812"/>
              <a:gd name="connsiteY451" fmla="*/ 2718827 h 9297812"/>
              <a:gd name="connsiteX452" fmla="*/ 2718827 h 9297812"/>
              <a:gd name="connsiteY452" fmla="*/ 2718827 h 9297812"/>
              <a:gd name="connsiteX453" fmla="*/ 2718827 h 9297812"/>
              <a:gd name="connsiteY453" fmla="*/ 2718827 h 9297812"/>
              <a:gd name="connsiteX454" fmla="*/ 2718827 h 9297812"/>
              <a:gd name="connsiteY454" fmla="*/ 2718827 h 9297812"/>
              <a:gd name="connsiteX455" fmla="*/ 2718827 h 9297812"/>
              <a:gd name="connsiteY455" fmla="*/ 2718827 h 9297812"/>
              <a:gd name="connsiteX456" fmla="*/ 2718827 h 9297812"/>
              <a:gd name="connsiteY456" fmla="*/ 2718827 h 9297812"/>
              <a:gd name="connsiteX457" fmla="*/ 2718827 h 9297812"/>
              <a:gd name="connsiteY457" fmla="*/ 2718827 h 9297812"/>
              <a:gd name="connsiteX458" fmla="*/ 2718827 h 9297812"/>
              <a:gd name="connsiteY458" fmla="*/ 2718827 h 9297812"/>
              <a:gd name="connsiteX459" fmla="*/ 2718827 h 9297812"/>
              <a:gd name="connsiteY459" fmla="*/ 2718827 h 9297812"/>
              <a:gd name="connsiteX460" fmla="*/ 2718827 h 9297812"/>
              <a:gd name="connsiteY460" fmla="*/ 2718827 h 9297812"/>
              <a:gd name="connsiteX461" fmla="*/ 2718827 h 9297812"/>
              <a:gd name="connsiteY461" fmla="*/ 2718827 h 9297812"/>
              <a:gd name="connsiteX462" fmla="*/ 2718827 h 9297812"/>
              <a:gd name="connsiteY462" fmla="*/ 2718827 h 9297812"/>
              <a:gd name="connsiteX463" fmla="*/ 2718827 h 9297812"/>
              <a:gd name="connsiteY463" fmla="*/ 2718827 h 9297812"/>
              <a:gd name="connsiteX464" fmla="*/ 2718827 h 9297812"/>
              <a:gd name="connsiteY464" fmla="*/ 2718827 h 9297812"/>
              <a:gd name="connsiteX465" fmla="*/ 2718827 h 9297812"/>
              <a:gd name="connsiteY465" fmla="*/ 2718827 h 9297812"/>
              <a:gd name="connsiteX466" fmla="*/ 2718827 h 9297812"/>
              <a:gd name="connsiteY466" fmla="*/ 2718827 h 9297812"/>
              <a:gd name="connsiteX467" fmla="*/ 2718827 h 9297812"/>
              <a:gd name="connsiteY467" fmla="*/ 2718827 h 9297812"/>
              <a:gd name="connsiteX468" fmla="*/ 2718827 h 9297812"/>
              <a:gd name="connsiteY468" fmla="*/ 2718827 h 9297812"/>
              <a:gd name="connsiteX469" fmla="*/ 2718827 h 9297812"/>
              <a:gd name="connsiteY469" fmla="*/ 2718827 h 9297812"/>
              <a:gd name="connsiteX470" fmla="*/ 2718827 h 9297812"/>
              <a:gd name="connsiteY470" fmla="*/ 2718827 h 9297812"/>
              <a:gd name="connsiteX471" fmla="*/ 2718827 h 9297812"/>
              <a:gd name="connsiteY471" fmla="*/ 2718827 h 9297812"/>
              <a:gd name="connsiteX472" fmla="*/ 2718827 h 9297812"/>
              <a:gd name="connsiteY472" fmla="*/ 2718827 h 9297812"/>
              <a:gd name="connsiteX473" fmla="*/ 2718827 h 9297812"/>
              <a:gd name="connsiteY473" fmla="*/ 2718827 h 9297812"/>
              <a:gd name="connsiteX474" fmla="*/ 2718827 h 9297812"/>
              <a:gd name="connsiteY474" fmla="*/ 2718827 h 9297812"/>
              <a:gd name="connsiteX475" fmla="*/ 2718827 h 9297812"/>
              <a:gd name="connsiteY475" fmla="*/ 2718827 h 9297812"/>
              <a:gd name="connsiteX476" fmla="*/ 2718827 h 9297812"/>
              <a:gd name="connsiteY476" fmla="*/ 2718827 h 9297812"/>
              <a:gd name="connsiteX477" fmla="*/ 2718827 h 9297812"/>
              <a:gd name="connsiteY477" fmla="*/ 2718827 h 9297812"/>
              <a:gd name="connsiteX478" fmla="*/ 2718827 h 9297812"/>
              <a:gd name="connsiteY478" fmla="*/ 2718827 h 9297812"/>
              <a:gd name="connsiteX479" fmla="*/ 2718827 h 9297812"/>
              <a:gd name="connsiteY479" fmla="*/ 2718827 h 9297812"/>
              <a:gd name="connsiteX480" fmla="*/ 2718827 h 9297812"/>
              <a:gd name="connsiteY480" fmla="*/ 2718827 h 9297812"/>
              <a:gd name="connsiteX481" fmla="*/ 2718827 h 9297812"/>
              <a:gd name="connsiteY481" fmla="*/ 2718827 h 9297812"/>
              <a:gd name="connsiteX482" fmla="*/ 2718827 h 9297812"/>
              <a:gd name="connsiteY482" fmla="*/ 2718827 h 9297812"/>
              <a:gd name="connsiteX483" fmla="*/ 2718827 h 9297812"/>
              <a:gd name="connsiteY483" fmla="*/ 2718827 h 9297812"/>
              <a:gd name="connsiteX484" fmla="*/ 2718827 h 9297812"/>
              <a:gd name="connsiteY484" fmla="*/ 2718827 h 9297812"/>
              <a:gd name="connsiteX485" fmla="*/ 2718827 h 9297812"/>
              <a:gd name="connsiteY485" fmla="*/ 2718827 h 9297812"/>
              <a:gd name="connsiteX486" fmla="*/ 2718827 h 9297812"/>
              <a:gd name="connsiteY486" fmla="*/ 2718827 h 9297812"/>
              <a:gd name="connsiteX487" fmla="*/ 2718827 h 9297812"/>
              <a:gd name="connsiteY487" fmla="*/ 2718827 h 9297812"/>
              <a:gd name="connsiteX488" fmla="*/ 2718827 h 9297812"/>
              <a:gd name="connsiteY488" fmla="*/ 2718827 h 9297812"/>
              <a:gd name="connsiteX489" fmla="*/ 2718827 h 9297812"/>
              <a:gd name="connsiteY489" fmla="*/ 2718827 h 9297812"/>
              <a:gd name="connsiteX490" fmla="*/ 2718827 h 9297812"/>
              <a:gd name="connsiteY490" fmla="*/ 2718827 h 9297812"/>
              <a:gd name="connsiteX491" fmla="*/ 2718827 h 9297812"/>
              <a:gd name="connsiteY491" fmla="*/ 2718827 h 9297812"/>
              <a:gd name="connsiteX492" fmla="*/ 2718827 h 9297812"/>
              <a:gd name="connsiteY492" fmla="*/ 2718827 h 9297812"/>
              <a:gd name="connsiteX493" fmla="*/ 2718827 h 9297812"/>
              <a:gd name="connsiteY493" fmla="*/ 2718827 h 9297812"/>
              <a:gd name="connsiteX494" fmla="*/ 2718827 h 9297812"/>
              <a:gd name="connsiteY494" fmla="*/ 2718827 h 9297812"/>
              <a:gd name="connsiteX495" fmla="*/ 2718827 h 9297812"/>
              <a:gd name="connsiteY495" fmla="*/ 2718827 h 9297812"/>
              <a:gd name="connsiteX496" fmla="*/ 2718827 h 9297812"/>
              <a:gd name="connsiteY496" fmla="*/ 2718827 h 9297812"/>
              <a:gd name="connsiteX497" fmla="*/ 2718827 h 9297812"/>
              <a:gd name="connsiteY497" fmla="*/ 2718827 h 9297812"/>
              <a:gd name="connsiteX498" fmla="*/ 2718827 h 9297812"/>
              <a:gd name="connsiteY498" fmla="*/ 2718827 h 9297812"/>
              <a:gd name="connsiteX499" fmla="*/ 2718827 h 9297812"/>
              <a:gd name="connsiteY499" fmla="*/ 2718827 h 9297812"/>
              <a:gd name="connsiteX500" fmla="*/ 2718827 h 9297812"/>
              <a:gd name="connsiteY500" fmla="*/ 2718827 h 9297812"/>
              <a:gd name="connsiteX501" fmla="*/ 2718827 h 9297812"/>
              <a:gd name="connsiteY501" fmla="*/ 2718827 h 9297812"/>
              <a:gd name="connsiteX502" fmla="*/ 2718827 h 9297812"/>
              <a:gd name="connsiteY502" fmla="*/ 2718827 h 9297812"/>
              <a:gd name="connsiteX503" fmla="*/ 2718827 h 9297812"/>
              <a:gd name="connsiteY503" fmla="*/ 2718827 h 9297812"/>
              <a:gd name="connsiteX504" fmla="*/ 2718827 h 9297812"/>
              <a:gd name="connsiteY504" fmla="*/ 2718827 h 9297812"/>
              <a:gd name="connsiteX505" fmla="*/ 2718827 h 9297812"/>
              <a:gd name="connsiteY505" fmla="*/ 2718827 h 9297812"/>
              <a:gd name="connsiteX506" fmla="*/ 2718827 h 9297812"/>
              <a:gd name="connsiteY506" fmla="*/ 2718827 h 9297812"/>
              <a:gd name="connsiteX507" fmla="*/ 2718827 h 9297812"/>
              <a:gd name="connsiteY507" fmla="*/ 2718827 h 9297812"/>
              <a:gd name="connsiteX508" fmla="*/ 2718827 h 9297812"/>
              <a:gd name="connsiteY508" fmla="*/ 2718827 h 9297812"/>
              <a:gd name="connsiteX509" fmla="*/ 2718827 h 9297812"/>
              <a:gd name="connsiteY509" fmla="*/ 2718827 h 9297812"/>
              <a:gd name="connsiteX510" fmla="*/ 2718827 h 9297812"/>
              <a:gd name="connsiteY510" fmla="*/ 2718827 h 9297812"/>
              <a:gd name="connsiteX511" fmla="*/ 2718827 h 9297812"/>
              <a:gd name="connsiteY511" fmla="*/ 2718827 h 9297812"/>
              <a:gd name="connsiteX512" fmla="*/ 2718827 h 9297812"/>
              <a:gd name="connsiteY512" fmla="*/ 2718827 h 9297812"/>
              <a:gd name="connsiteX513" fmla="*/ 2718827 h 9297812"/>
              <a:gd name="connsiteY513" fmla="*/ 2718827 h 9297812"/>
              <a:gd name="connsiteX514" fmla="*/ 2718827 h 9297812"/>
              <a:gd name="connsiteY514" fmla="*/ 2718827 h 9297812"/>
              <a:gd name="connsiteX515" fmla="*/ 2718827 h 9297812"/>
              <a:gd name="connsiteY515" fmla="*/ 2718827 h 9297812"/>
              <a:gd name="connsiteX516" fmla="*/ 2718827 h 9297812"/>
              <a:gd name="connsiteY516" fmla="*/ 2718827 h 9297812"/>
              <a:gd name="connsiteX517" fmla="*/ 2718827 h 9297812"/>
              <a:gd name="connsiteY517" fmla="*/ 2718827 h 9297812"/>
              <a:gd name="connsiteX518" fmla="*/ 2718827 h 9297812"/>
              <a:gd name="connsiteY518" fmla="*/ 2718827 h 9297812"/>
              <a:gd name="connsiteX519" fmla="*/ 2718827 h 9297812"/>
              <a:gd name="connsiteY519" fmla="*/ 2718827 h 9297812"/>
              <a:gd name="connsiteX520" fmla="*/ 2718827 h 9297812"/>
              <a:gd name="connsiteY520" fmla="*/ 2718827 h 9297812"/>
              <a:gd name="connsiteX521" fmla="*/ 2718827 h 9297812"/>
              <a:gd name="connsiteY521" fmla="*/ 2718827 h 9297812"/>
              <a:gd name="connsiteX522" fmla="*/ 2718827 h 9297812"/>
              <a:gd name="connsiteY522" fmla="*/ 2718827 h 9297812"/>
              <a:gd name="connsiteX523" fmla="*/ 2718827 h 9297812"/>
              <a:gd name="connsiteY523" fmla="*/ 2718827 h 9297812"/>
              <a:gd name="connsiteX524" fmla="*/ 2718827 h 9297812"/>
              <a:gd name="connsiteY524" fmla="*/ 2718827 h 9297812"/>
              <a:gd name="connsiteX525" fmla="*/ 2718827 h 9297812"/>
              <a:gd name="connsiteY525" fmla="*/ 2718827 h 9297812"/>
              <a:gd name="connsiteX526" fmla="*/ 2718827 h 9297812"/>
              <a:gd name="connsiteY526" fmla="*/ 2718827 h 9297812"/>
              <a:gd name="connsiteX527" fmla="*/ 2718827 h 9297812"/>
              <a:gd name="connsiteY527" fmla="*/ 2718827 h 9297812"/>
              <a:gd name="connsiteX528" fmla="*/ 2718827 h 9297812"/>
              <a:gd name="connsiteY528" fmla="*/ 2718827 h 9297812"/>
              <a:gd name="connsiteX529" fmla="*/ 2718827 h 9297812"/>
              <a:gd name="connsiteY529" fmla="*/ 2718827 h 9297812"/>
              <a:gd name="connsiteX530" fmla="*/ 2718827 h 9297812"/>
              <a:gd name="connsiteY530" fmla="*/ 2718827 h 9297812"/>
              <a:gd name="connsiteX531" fmla="*/ 2718827 h 9297812"/>
              <a:gd name="connsiteY531" fmla="*/ 2718827 h 9297812"/>
              <a:gd name="connsiteX532" fmla="*/ 2718827 h 9297812"/>
              <a:gd name="connsiteY532" fmla="*/ 2718827 h 9297812"/>
              <a:gd name="connsiteX533" fmla="*/ 2718827 h 9297812"/>
              <a:gd name="connsiteY533" fmla="*/ 2718827 h 9297812"/>
              <a:gd name="connsiteX534" fmla="*/ 2718827 h 9297812"/>
              <a:gd name="connsiteY534" fmla="*/ 2718827 h 9297812"/>
              <a:gd name="connsiteX535" fmla="*/ 2718827 h 9297812"/>
              <a:gd name="connsiteY535" fmla="*/ 2718827 h 9297812"/>
              <a:gd name="connsiteX536" fmla="*/ 2718827 h 9297812"/>
              <a:gd name="connsiteY536" fmla="*/ 2718827 h 9297812"/>
              <a:gd name="connsiteX537" fmla="*/ 2718827 h 9297812"/>
              <a:gd name="connsiteY537" fmla="*/ 2718827 h 9297812"/>
              <a:gd name="connsiteX538" fmla="*/ 2718827 h 9297812"/>
              <a:gd name="connsiteY538" fmla="*/ 2718827 h 9297812"/>
              <a:gd name="connsiteX539" fmla="*/ 2718827 h 9297812"/>
              <a:gd name="connsiteY539" fmla="*/ 2718827 h 9297812"/>
              <a:gd name="connsiteX540" fmla="*/ 2718827 h 9297812"/>
              <a:gd name="connsiteY540" fmla="*/ 2718827 h 9297812"/>
              <a:gd name="connsiteX541" fmla="*/ 2718827 h 9297812"/>
              <a:gd name="connsiteY541" fmla="*/ 2718827 h 9297812"/>
              <a:gd name="connsiteX542" fmla="*/ 2718827 h 9297812"/>
              <a:gd name="connsiteY542" fmla="*/ 2718827 h 9297812"/>
              <a:gd name="connsiteX543" fmla="*/ 2718827 h 9297812"/>
              <a:gd name="connsiteY543" fmla="*/ 2718827 h 9297812"/>
              <a:gd name="connsiteX544" fmla="*/ 2718827 h 9297812"/>
              <a:gd name="connsiteY544" fmla="*/ 2718827 h 9297812"/>
              <a:gd name="connsiteX545" fmla="*/ 2718827 h 9297812"/>
              <a:gd name="connsiteY545" fmla="*/ 2718827 h 9297812"/>
              <a:gd name="connsiteX546" fmla="*/ 2718827 h 9297812"/>
              <a:gd name="connsiteY546" fmla="*/ 2718827 h 9297812"/>
              <a:gd name="connsiteX547" fmla="*/ 2718827 h 9297812"/>
              <a:gd name="connsiteY547" fmla="*/ 2718827 h 9297812"/>
              <a:gd name="connsiteX548" fmla="*/ 2718827 h 9297812"/>
              <a:gd name="connsiteY548" fmla="*/ 2718827 h 9297812"/>
              <a:gd name="connsiteX549" fmla="*/ 2718827 h 9297812"/>
              <a:gd name="connsiteY549" fmla="*/ 2718827 h 9297812"/>
              <a:gd name="connsiteX550" fmla="*/ 2718827 h 9297812"/>
              <a:gd name="connsiteY550" fmla="*/ 2718827 h 9297812"/>
              <a:gd name="connsiteX551" fmla="*/ 2718827 h 9297812"/>
              <a:gd name="connsiteY551" fmla="*/ 2718827 h 9297812"/>
              <a:gd name="connsiteX552" fmla="*/ 2718827 h 9297812"/>
              <a:gd name="connsiteY552" fmla="*/ 2718827 h 9297812"/>
              <a:gd name="connsiteX553" fmla="*/ 2718827 h 9297812"/>
              <a:gd name="connsiteY553" fmla="*/ 2718827 h 9297812"/>
              <a:gd name="connsiteX554" fmla="*/ 2718827 h 9297812"/>
              <a:gd name="connsiteY554" fmla="*/ 2718827 h 9297812"/>
              <a:gd name="connsiteX555" fmla="*/ 2718827 h 9297812"/>
              <a:gd name="connsiteY555" fmla="*/ 2718827 h 9297812"/>
              <a:gd name="connsiteX556" fmla="*/ 2718827 h 9297812"/>
              <a:gd name="connsiteY556" fmla="*/ 2718827 h 9297812"/>
              <a:gd name="connsiteX557" fmla="*/ 2718827 h 9297812"/>
              <a:gd name="connsiteY557" fmla="*/ 2718827 h 9297812"/>
              <a:gd name="connsiteX558" fmla="*/ 2718827 h 9297812"/>
              <a:gd name="connsiteY558" fmla="*/ 2718827 h 9297812"/>
              <a:gd name="connsiteX559" fmla="*/ 2718827 h 9297812"/>
              <a:gd name="connsiteY559" fmla="*/ 2718827 h 9297812"/>
              <a:gd name="connsiteX560" fmla="*/ 2718827 h 9297812"/>
              <a:gd name="connsiteY560" fmla="*/ 2718827 h 9297812"/>
              <a:gd name="connsiteX561" fmla="*/ 2718827 h 9297812"/>
              <a:gd name="connsiteY561" fmla="*/ 2718827 h 9297812"/>
              <a:gd name="connsiteX562" fmla="*/ 2718827 h 9297812"/>
              <a:gd name="connsiteY562" fmla="*/ 2718827 h 9297812"/>
              <a:gd name="connsiteX563" fmla="*/ 2718827 h 9297812"/>
              <a:gd name="connsiteY563" fmla="*/ 2718827 h 9297812"/>
              <a:gd name="connsiteX564" fmla="*/ 2718827 h 9297812"/>
              <a:gd name="connsiteY564" fmla="*/ 2718827 h 9297812"/>
              <a:gd name="connsiteX565" fmla="*/ 2718827 h 9297812"/>
              <a:gd name="connsiteY565" fmla="*/ 2718827 h 9297812"/>
              <a:gd name="connsiteX566" fmla="*/ 2718827 h 9297812"/>
              <a:gd name="connsiteY566" fmla="*/ 2718827 h 9297812"/>
              <a:gd name="connsiteX567" fmla="*/ 2718827 h 9297812"/>
              <a:gd name="connsiteY567" fmla="*/ 2718827 h 9297812"/>
              <a:gd name="connsiteX568" fmla="*/ 2718827 h 9297812"/>
              <a:gd name="connsiteY568" fmla="*/ 2718827 h 9297812"/>
              <a:gd name="connsiteX569" fmla="*/ 2718827 h 9297812"/>
              <a:gd name="connsiteY569" fmla="*/ 2718827 h 9297812"/>
              <a:gd name="connsiteX570" fmla="*/ 2718827 h 9297812"/>
              <a:gd name="connsiteY570" fmla="*/ 2718827 h 9297812"/>
              <a:gd name="connsiteX571" fmla="*/ 2718827 h 9297812"/>
              <a:gd name="connsiteY571" fmla="*/ 2718827 h 9297812"/>
              <a:gd name="connsiteX572" fmla="*/ 2718827 h 9297812"/>
              <a:gd name="connsiteY572" fmla="*/ 2718827 h 9297812"/>
              <a:gd name="connsiteX573" fmla="*/ 2718827 h 9297812"/>
              <a:gd name="connsiteY573" fmla="*/ 2718827 h 9297812"/>
              <a:gd name="connsiteX574" fmla="*/ 2718827 h 9297812"/>
              <a:gd name="connsiteY574" fmla="*/ 2718827 h 9297812"/>
              <a:gd name="connsiteX575" fmla="*/ 2718827 h 9297812"/>
              <a:gd name="connsiteY575" fmla="*/ 2718827 h 9297812"/>
              <a:gd name="connsiteX576" fmla="*/ 2718827 h 9297812"/>
              <a:gd name="connsiteY576" fmla="*/ 2718827 h 9297812"/>
              <a:gd name="connsiteX577" fmla="*/ 2718827 h 9297812"/>
              <a:gd name="connsiteY577" fmla="*/ 2718827 h 9297812"/>
              <a:gd name="connsiteX578" fmla="*/ 2718827 h 9297812"/>
              <a:gd name="connsiteY578" fmla="*/ 2718827 h 9297812"/>
              <a:gd name="connsiteX579" fmla="*/ 2718827 h 9297812"/>
              <a:gd name="connsiteY579" fmla="*/ 2718827 h 9297812"/>
              <a:gd name="connsiteX580" fmla="*/ 2718827 h 9297812"/>
              <a:gd name="connsiteY580" fmla="*/ 2718827 h 9297812"/>
              <a:gd name="connsiteX581" fmla="*/ 2718827 h 9297812"/>
              <a:gd name="connsiteY581" fmla="*/ 2718827 h 9297812"/>
              <a:gd name="connsiteX582" fmla="*/ 2718827 h 9297812"/>
              <a:gd name="connsiteY582" fmla="*/ 2718827 h 9297812"/>
              <a:gd name="connsiteX583" fmla="*/ 2718827 h 9297812"/>
              <a:gd name="connsiteY583" fmla="*/ 2718827 h 9297812"/>
              <a:gd name="connsiteX584" fmla="*/ 2718827 h 9297812"/>
              <a:gd name="connsiteY584" fmla="*/ 2718827 h 9297812"/>
              <a:gd name="connsiteX585" fmla="*/ 2718827 h 9297812"/>
              <a:gd name="connsiteY585" fmla="*/ 2718827 h 9297812"/>
              <a:gd name="connsiteX586" fmla="*/ 2718827 h 9297812"/>
              <a:gd name="connsiteY586" fmla="*/ 2718827 h 9297812"/>
              <a:gd name="connsiteX587" fmla="*/ 2718827 h 9297812"/>
              <a:gd name="connsiteY587" fmla="*/ 2718827 h 9297812"/>
              <a:gd name="connsiteX588" fmla="*/ 2718827 h 9297812"/>
              <a:gd name="connsiteY588" fmla="*/ 2718827 h 9297812"/>
              <a:gd name="connsiteX589" fmla="*/ 2718827 h 9297812"/>
              <a:gd name="connsiteY589" fmla="*/ 2718827 h 9297812"/>
              <a:gd name="connsiteX590" fmla="*/ 2718827 h 9297812"/>
              <a:gd name="connsiteY590" fmla="*/ 2718827 h 9297812"/>
              <a:gd name="connsiteX591" fmla="*/ 2718827 h 9297812"/>
              <a:gd name="connsiteY591" fmla="*/ 2718827 h 9297812"/>
              <a:gd name="connsiteX592" fmla="*/ 2718827 h 9297812"/>
              <a:gd name="connsiteY592" fmla="*/ 2718827 h 9297812"/>
              <a:gd name="connsiteX593" fmla="*/ 2718827 h 9297812"/>
              <a:gd name="connsiteY593" fmla="*/ 2718827 h 9297812"/>
              <a:gd name="connsiteX594" fmla="*/ 2718827 h 9297812"/>
              <a:gd name="connsiteY594" fmla="*/ 2718827 h 9297812"/>
              <a:gd name="connsiteX595" fmla="*/ 2718827 h 9297812"/>
              <a:gd name="connsiteY595" fmla="*/ 2718827 h 9297812"/>
              <a:gd name="connsiteX596" fmla="*/ 2718827 h 9297812"/>
              <a:gd name="connsiteY596" fmla="*/ 2718827 h 9297812"/>
              <a:gd name="connsiteX597" fmla="*/ 2718827 h 9297812"/>
              <a:gd name="connsiteY597" fmla="*/ 2718827 h 9297812"/>
              <a:gd name="connsiteX598" fmla="*/ 2718827 h 9297812"/>
              <a:gd name="connsiteY598" fmla="*/ 2718827 h 9297812"/>
              <a:gd name="connsiteX599" fmla="*/ 2718827 h 9297812"/>
              <a:gd name="connsiteY599" fmla="*/ 2718827 h 9297812"/>
              <a:gd name="connsiteX600" fmla="*/ 2718827 h 9297812"/>
              <a:gd name="connsiteY600" fmla="*/ 2718827 h 9297812"/>
              <a:gd name="connsiteX601" fmla="*/ 2718827 h 9297812"/>
              <a:gd name="connsiteY601" fmla="*/ 2718827 h 9297812"/>
              <a:gd name="connsiteX602" fmla="*/ 2718827 h 9297812"/>
              <a:gd name="connsiteY602" fmla="*/ 2718827 h 9297812"/>
              <a:gd name="connsiteX603" fmla="*/ 2718827 h 9297812"/>
              <a:gd name="connsiteY603" fmla="*/ 2718827 h 9297812"/>
              <a:gd name="connsiteX604" fmla="*/ 2718827 h 9297812"/>
              <a:gd name="connsiteY604" fmla="*/ 2718827 h 9297812"/>
              <a:gd name="connsiteX605" fmla="*/ 2718827 h 9297812"/>
              <a:gd name="connsiteY605" fmla="*/ 2718827 h 9297812"/>
              <a:gd name="connsiteX606" fmla="*/ 2718827 h 9297812"/>
              <a:gd name="connsiteY606" fmla="*/ 2718827 h 9297812"/>
              <a:gd name="connsiteX607" fmla="*/ 2718827 h 9297812"/>
              <a:gd name="connsiteY607" fmla="*/ 2718827 h 9297812"/>
              <a:gd name="connsiteX608" fmla="*/ 2718827 h 9297812"/>
              <a:gd name="connsiteY608" fmla="*/ 2718827 h 9297812"/>
              <a:gd name="connsiteX609" fmla="*/ 2718827 h 9297812"/>
              <a:gd name="connsiteY609" fmla="*/ 2718827 h 9297812"/>
              <a:gd name="connsiteX610" fmla="*/ 2718827 h 9297812"/>
              <a:gd name="connsiteY610" fmla="*/ 2718827 h 9297812"/>
              <a:gd name="connsiteX611" fmla="*/ 2718827 h 9297812"/>
              <a:gd name="connsiteY611" fmla="*/ 2718827 h 9297812"/>
              <a:gd name="connsiteX612" fmla="*/ 2718827 h 9297812"/>
              <a:gd name="connsiteY612" fmla="*/ 2718827 h 9297812"/>
              <a:gd name="connsiteX613" fmla="*/ 2718827 h 9297812"/>
              <a:gd name="connsiteY613" fmla="*/ 2718827 h 9297812"/>
              <a:gd name="connsiteX614" fmla="*/ 2718827 h 9297812"/>
              <a:gd name="connsiteY614" fmla="*/ 2718827 h 9297812"/>
              <a:gd name="connsiteX615" fmla="*/ 2718827 h 9297812"/>
              <a:gd name="connsiteY615" fmla="*/ 2718827 h 9297812"/>
              <a:gd name="connsiteX616" fmla="*/ 2718827 h 9297812"/>
              <a:gd name="connsiteY616" fmla="*/ 2718827 h 9297812"/>
              <a:gd name="connsiteX617" fmla="*/ 2718827 h 9297812"/>
              <a:gd name="connsiteY617" fmla="*/ 2718827 h 9297812"/>
              <a:gd name="connsiteX618" fmla="*/ 2718827 h 9297812"/>
              <a:gd name="connsiteY618" fmla="*/ 2718827 h 9297812"/>
              <a:gd name="connsiteX619" fmla="*/ 2718827 h 9297812"/>
              <a:gd name="connsiteY619" fmla="*/ 2718827 h 9297812"/>
              <a:gd name="connsiteX620" fmla="*/ 2718827 h 9297812"/>
              <a:gd name="connsiteY620" fmla="*/ 2718827 h 9297812"/>
              <a:gd name="connsiteX621" fmla="*/ 2718827 h 9297812"/>
              <a:gd name="connsiteY621" fmla="*/ 2718827 h 9297812"/>
              <a:gd name="connsiteX622" fmla="*/ 2718827 h 9297812"/>
              <a:gd name="connsiteY622" fmla="*/ 2718827 h 9297812"/>
              <a:gd name="connsiteX623" fmla="*/ 2718827 h 9297812"/>
              <a:gd name="connsiteY623" fmla="*/ 2718827 h 9297812"/>
              <a:gd name="connsiteX624" fmla="*/ 2718827 h 9297812"/>
              <a:gd name="connsiteY624" fmla="*/ 2718827 h 9297812"/>
              <a:gd name="connsiteX625" fmla="*/ 2718827 h 9297812"/>
              <a:gd name="connsiteY625" fmla="*/ 2718827 h 9297812"/>
              <a:gd name="connsiteX626" fmla="*/ 2718827 h 9297812"/>
              <a:gd name="connsiteY626" fmla="*/ 2718827 h 9297812"/>
              <a:gd name="connsiteX627" fmla="*/ 2718827 h 9297812"/>
              <a:gd name="connsiteY627" fmla="*/ 2718827 h 9297812"/>
              <a:gd name="connsiteX628" fmla="*/ 2718827 h 9297812"/>
              <a:gd name="connsiteY628" fmla="*/ 2718827 h 9297812"/>
              <a:gd name="connsiteX629" fmla="*/ 2718827 h 9297812"/>
              <a:gd name="connsiteY629" fmla="*/ 2718827 h 9297812"/>
              <a:gd name="connsiteX630" fmla="*/ 2718827 h 9297812"/>
              <a:gd name="connsiteY630" fmla="*/ 2718827 h 9297812"/>
              <a:gd name="connsiteX631" fmla="*/ 2718827 h 9297812"/>
              <a:gd name="connsiteY631" fmla="*/ 2718827 h 9297812"/>
              <a:gd name="connsiteX632" fmla="*/ 2718827 h 9297812"/>
              <a:gd name="connsiteY632" fmla="*/ 2718827 h 9297812"/>
              <a:gd name="connsiteX633" fmla="*/ 2718827 h 9297812"/>
              <a:gd name="connsiteY633" fmla="*/ 2718827 h 9297812"/>
              <a:gd name="connsiteX634" fmla="*/ 2718827 h 9297812"/>
              <a:gd name="connsiteY634" fmla="*/ 2718827 h 9297812"/>
              <a:gd name="connsiteX635" fmla="*/ 2718827 h 9297812"/>
              <a:gd name="connsiteY635" fmla="*/ 2718827 h 9297812"/>
              <a:gd name="connsiteX636" fmla="*/ 2718827 h 9297812"/>
              <a:gd name="connsiteY636" fmla="*/ 2718827 h 9297812"/>
              <a:gd name="connsiteX637" fmla="*/ 2718827 h 9297812"/>
              <a:gd name="connsiteY637" fmla="*/ 2718827 h 9297812"/>
              <a:gd name="connsiteX638" fmla="*/ 2718827 h 9297812"/>
              <a:gd name="connsiteY638" fmla="*/ 2718827 h 9297812"/>
              <a:gd name="connsiteX639" fmla="*/ 2718827 h 9297812"/>
              <a:gd name="connsiteY639" fmla="*/ 2718827 h 9297812"/>
              <a:gd name="connsiteX640" fmla="*/ 2718827 h 9297812"/>
              <a:gd name="connsiteY640" fmla="*/ 2718827 h 9297812"/>
              <a:gd name="connsiteX641" fmla="*/ 2718827 h 9297812"/>
              <a:gd name="connsiteY641" fmla="*/ 2718827 h 9297812"/>
              <a:gd name="connsiteX642" fmla="*/ 2718827 h 9297812"/>
              <a:gd name="connsiteY642" fmla="*/ 2718827 h 9297812"/>
              <a:gd name="connsiteX643" fmla="*/ 2718827 h 9297812"/>
              <a:gd name="connsiteY643" fmla="*/ 2718827 h 9297812"/>
              <a:gd name="connsiteX644" fmla="*/ 2718827 h 9297812"/>
              <a:gd name="connsiteY644" fmla="*/ 2718827 h 9297812"/>
              <a:gd name="connsiteX645" fmla="*/ 2718827 h 9297812"/>
              <a:gd name="connsiteY645" fmla="*/ 2718827 h 9297812"/>
              <a:gd name="connsiteX646" fmla="*/ 2718827 h 9297812"/>
              <a:gd name="connsiteY646" fmla="*/ 2718827 h 9297812"/>
              <a:gd name="connsiteX647" fmla="*/ 2718827 h 9297812"/>
              <a:gd name="connsiteY647" fmla="*/ 2718827 h 9297812"/>
              <a:gd name="connsiteX648" fmla="*/ 2718827 h 9297812"/>
              <a:gd name="connsiteY648" fmla="*/ 2718827 h 9297812"/>
              <a:gd name="connsiteX649" fmla="*/ 2718827 h 9297812"/>
              <a:gd name="connsiteY649" fmla="*/ 2718827 h 9297812"/>
              <a:gd name="connsiteX650" fmla="*/ 2718827 h 9297812"/>
              <a:gd name="connsiteY650" fmla="*/ 2718827 h 9297812"/>
              <a:gd name="connsiteX651" fmla="*/ 2718827 h 9297812"/>
              <a:gd name="connsiteY651" fmla="*/ 2718827 h 9297812"/>
              <a:gd name="connsiteX652" fmla="*/ 2718827 h 9297812"/>
              <a:gd name="connsiteY652" fmla="*/ 2718827 h 9297812"/>
              <a:gd name="connsiteX653" fmla="*/ 2718827 h 9297812"/>
              <a:gd name="connsiteY653" fmla="*/ 2718827 h 9297812"/>
              <a:gd name="connsiteX654" fmla="*/ 2718827 h 9297812"/>
              <a:gd name="connsiteY654" fmla="*/ 2718827 h 9297812"/>
              <a:gd name="connsiteX655" fmla="*/ 2718827 h 9297812"/>
              <a:gd name="connsiteY655" fmla="*/ 2718827 h 9297812"/>
              <a:gd name="connsiteX656" fmla="*/ 2718827 h 9297812"/>
              <a:gd name="connsiteY656" fmla="*/ 2718827 h 9297812"/>
              <a:gd name="connsiteX657" fmla="*/ 2718827 h 9297812"/>
              <a:gd name="connsiteY657" fmla="*/ 2718827 h 9297812"/>
              <a:gd name="connsiteX658" fmla="*/ 2718827 h 9297812"/>
              <a:gd name="connsiteY658" fmla="*/ 2718827 h 9297812"/>
              <a:gd name="connsiteX659" fmla="*/ 2718827 h 9297812"/>
              <a:gd name="connsiteY659" fmla="*/ 2718827 h 9297812"/>
              <a:gd name="connsiteX660" fmla="*/ 2718827 h 9297812"/>
              <a:gd name="connsiteY660" fmla="*/ 2718827 h 9297812"/>
              <a:gd name="connsiteX661" fmla="*/ 2718827 h 9297812"/>
              <a:gd name="connsiteY661" fmla="*/ 2718827 h 9297812"/>
              <a:gd name="connsiteX662" fmla="*/ 2718827 h 9297812"/>
              <a:gd name="connsiteY662" fmla="*/ 2718827 h 9297812"/>
              <a:gd name="connsiteX663" fmla="*/ 2718827 h 9297812"/>
              <a:gd name="connsiteY663" fmla="*/ 2718827 h 9297812"/>
              <a:gd name="connsiteX664" fmla="*/ 2718827 h 9297812"/>
              <a:gd name="connsiteY664" fmla="*/ 2718827 h 9297812"/>
              <a:gd name="connsiteX665" fmla="*/ 2718827 h 9297812"/>
              <a:gd name="connsiteY665" fmla="*/ 2718827 h 9297812"/>
              <a:gd name="connsiteX666" fmla="*/ 2718827 h 9297812"/>
              <a:gd name="connsiteY666" fmla="*/ 2718827 h 9297812"/>
              <a:gd name="connsiteX667" fmla="*/ 2718827 h 9297812"/>
              <a:gd name="connsiteY667" fmla="*/ 2718827 h 9297812"/>
              <a:gd name="connsiteX668" fmla="*/ 2718827 h 9297812"/>
              <a:gd name="connsiteY668" fmla="*/ 2718827 h 9297812"/>
              <a:gd name="connsiteX669" fmla="*/ 2718827 h 9297812"/>
              <a:gd name="connsiteY669" fmla="*/ 2718827 h 9297812"/>
              <a:gd name="connsiteX670" fmla="*/ 2718827 h 9297812"/>
              <a:gd name="connsiteY670" fmla="*/ 2718827 h 9297812"/>
              <a:gd name="connsiteX671" fmla="*/ 2718827 h 9297812"/>
              <a:gd name="connsiteY671" fmla="*/ 2718827 h 9297812"/>
              <a:gd name="connsiteX672" fmla="*/ 2718827 h 9297812"/>
              <a:gd name="connsiteY672" fmla="*/ 2718827 h 9297812"/>
              <a:gd name="connsiteX673" fmla="*/ 2718827 h 9297812"/>
              <a:gd name="connsiteY673" fmla="*/ 2718827 h 9297812"/>
              <a:gd name="connsiteX674" fmla="*/ 2718827 h 9297812"/>
              <a:gd name="connsiteY674" fmla="*/ 2718827 h 9297812"/>
              <a:gd name="connsiteX675" fmla="*/ 2718827 h 9297812"/>
              <a:gd name="connsiteY675" fmla="*/ 2718827 h 9297812"/>
              <a:gd name="connsiteX676" fmla="*/ 2718827 h 9297812"/>
              <a:gd name="connsiteY676" fmla="*/ 2718827 h 9297812"/>
              <a:gd name="connsiteX677" fmla="*/ 2718827 h 9297812"/>
              <a:gd name="connsiteY677" fmla="*/ 2718827 h 9297812"/>
              <a:gd name="connsiteX678" fmla="*/ 2718827 h 9297812"/>
              <a:gd name="connsiteY678" fmla="*/ 2718827 h 9297812"/>
              <a:gd name="connsiteX679" fmla="*/ 2718827 h 9297812"/>
              <a:gd name="connsiteY679" fmla="*/ 2718827 h 9297812"/>
              <a:gd name="connsiteX680" fmla="*/ 2718827 h 9297812"/>
              <a:gd name="connsiteY680" fmla="*/ 2718827 h 9297812"/>
              <a:gd name="connsiteX681" fmla="*/ 2718827 h 9297812"/>
              <a:gd name="connsiteY681" fmla="*/ 2718827 h 9297812"/>
              <a:gd name="connsiteX682" fmla="*/ 2718827 h 9297812"/>
              <a:gd name="connsiteY682" fmla="*/ 2718827 h 9297812"/>
              <a:gd name="connsiteX683" fmla="*/ 2718827 h 9297812"/>
              <a:gd name="connsiteY683" fmla="*/ 2718827 h 9297812"/>
              <a:gd name="connsiteX684" fmla="*/ 2718827 h 9297812"/>
              <a:gd name="connsiteY684" fmla="*/ 2718827 h 9297812"/>
              <a:gd name="connsiteX685" fmla="*/ 2718827 h 9297812"/>
              <a:gd name="connsiteY685" fmla="*/ 2718827 h 9297812"/>
              <a:gd name="connsiteX686" fmla="*/ 2718827 h 9297812"/>
              <a:gd name="connsiteY686" fmla="*/ 2718827 h 9297812"/>
              <a:gd name="connsiteX687" fmla="*/ 2718827 h 9297812"/>
              <a:gd name="connsiteY687" fmla="*/ 2718827 h 9297812"/>
              <a:gd name="connsiteX688" fmla="*/ 2718827 h 9297812"/>
              <a:gd name="connsiteY688" fmla="*/ 2718827 h 9297812"/>
              <a:gd name="connsiteX689" fmla="*/ 2718827 h 9297812"/>
              <a:gd name="connsiteY689" fmla="*/ 2718827 h 9297812"/>
              <a:gd name="connsiteX690" fmla="*/ 2718827 h 9297812"/>
              <a:gd name="connsiteY690" fmla="*/ 2718827 h 9297812"/>
              <a:gd name="connsiteX691" fmla="*/ 2718827 h 9297812"/>
              <a:gd name="connsiteY691" fmla="*/ 2718827 h 9297812"/>
              <a:gd name="connsiteX692" fmla="*/ 2718827 h 9297812"/>
              <a:gd name="connsiteY692" fmla="*/ 2718827 h 9297812"/>
              <a:gd name="connsiteX693" fmla="*/ 2718827 h 9297812"/>
              <a:gd name="connsiteY693" fmla="*/ 2718827 h 9297812"/>
              <a:gd name="connsiteX694" fmla="*/ 2718827 h 9297812"/>
              <a:gd name="connsiteY694" fmla="*/ 2718827 h 9297812"/>
              <a:gd name="connsiteX695" fmla="*/ 2718827 h 9297812"/>
              <a:gd name="connsiteY695" fmla="*/ 2718827 h 9297812"/>
              <a:gd name="connsiteX696" fmla="*/ 2718827 h 9297812"/>
              <a:gd name="connsiteY696" fmla="*/ 2718827 h 9297812"/>
              <a:gd name="connsiteX697" fmla="*/ 2718827 h 9297812"/>
              <a:gd name="connsiteY697" fmla="*/ 2718827 h 9297812"/>
              <a:gd name="connsiteX698" fmla="*/ 2718827 h 9297812"/>
              <a:gd name="connsiteY698" fmla="*/ 2718827 h 9297812"/>
              <a:gd name="connsiteX699" fmla="*/ 2718827 h 9297812"/>
              <a:gd name="connsiteY699" fmla="*/ 2718827 h 9297812"/>
              <a:gd name="connsiteX700" fmla="*/ 2718827 h 9297812"/>
              <a:gd name="connsiteY700" fmla="*/ 2718827 h 9297812"/>
              <a:gd name="connsiteX701" fmla="*/ 2718827 h 9297812"/>
              <a:gd name="connsiteY701" fmla="*/ 2718827 h 9297812"/>
              <a:gd name="connsiteX702" fmla="*/ 2718827 h 9297812"/>
              <a:gd name="connsiteY702" fmla="*/ 2718827 h 9297812"/>
              <a:gd name="connsiteX703" fmla="*/ 2718827 h 9297812"/>
              <a:gd name="connsiteY703" fmla="*/ 2718827 h 9297812"/>
              <a:gd name="connsiteX704" fmla="*/ 2718827 h 9297812"/>
              <a:gd name="connsiteY704" fmla="*/ 2718827 h 9297812"/>
              <a:gd name="connsiteX705" fmla="*/ 2718827 h 9297812"/>
              <a:gd name="connsiteY705" fmla="*/ 2718827 h 9297812"/>
              <a:gd name="connsiteX706" fmla="*/ 2718827 h 9297812"/>
              <a:gd name="connsiteY706" fmla="*/ 2718827 h 9297812"/>
              <a:gd name="connsiteX707" fmla="*/ 2718827 h 9297812"/>
              <a:gd name="connsiteY707" fmla="*/ 2718827 h 9297812"/>
              <a:gd name="connsiteX708" fmla="*/ 2718827 h 9297812"/>
              <a:gd name="connsiteY708" fmla="*/ 2718827 h 9297812"/>
              <a:gd name="connsiteX709" fmla="*/ 2718827 h 9297812"/>
              <a:gd name="connsiteY709" fmla="*/ 2718827 h 9297812"/>
              <a:gd name="connsiteX710" fmla="*/ 2718827 h 9297812"/>
              <a:gd name="connsiteY710" fmla="*/ 2718827 h 9297812"/>
              <a:gd name="connsiteX711" fmla="*/ 2718827 h 9297812"/>
              <a:gd name="connsiteY711" fmla="*/ 2718827 h 9297812"/>
              <a:gd name="connsiteX712" fmla="*/ 2718827 h 9297812"/>
              <a:gd name="connsiteY712" fmla="*/ 2718827 h 9297812"/>
              <a:gd name="connsiteX713" fmla="*/ 2718827 h 9297812"/>
              <a:gd name="connsiteY713" fmla="*/ 2718827 h 9297812"/>
              <a:gd name="connsiteX714" fmla="*/ 2718827 h 9297812"/>
              <a:gd name="connsiteY714" fmla="*/ 2718827 h 9297812"/>
              <a:gd name="connsiteX715" fmla="*/ 2718827 h 9297812"/>
              <a:gd name="connsiteY715" fmla="*/ 2718827 h 9297812"/>
              <a:gd name="connsiteX716" fmla="*/ 2718827 h 9297812"/>
              <a:gd name="connsiteY716" fmla="*/ 2718827 h 9297812"/>
              <a:gd name="connsiteX717" fmla="*/ 2718827 h 9297812"/>
              <a:gd name="connsiteY717" fmla="*/ 2718827 h 9297812"/>
              <a:gd name="connsiteX718" fmla="*/ 2718827 h 9297812"/>
              <a:gd name="connsiteY718" fmla="*/ 2718827 h 9297812"/>
              <a:gd name="connsiteX719" fmla="*/ 2718827 h 9297812"/>
              <a:gd name="connsiteY719" fmla="*/ 2718827 h 9297812"/>
              <a:gd name="connsiteX720" fmla="*/ 2718827 h 9297812"/>
              <a:gd name="connsiteY720" fmla="*/ 2718827 h 9297812"/>
              <a:gd name="connsiteX721" fmla="*/ 2718827 h 9297812"/>
              <a:gd name="connsiteY721" fmla="*/ 2718827 h 9297812"/>
              <a:gd name="connsiteX722" fmla="*/ 2718827 h 9297812"/>
              <a:gd name="connsiteY722" fmla="*/ 2718827 h 9297812"/>
              <a:gd name="connsiteX723" fmla="*/ 2718827 h 9297812"/>
              <a:gd name="connsiteY723" fmla="*/ 2718827 h 9297812"/>
              <a:gd name="connsiteX724" fmla="*/ 2718827 h 9297812"/>
              <a:gd name="connsiteY724" fmla="*/ 2718827 h 9297812"/>
              <a:gd name="connsiteX725" fmla="*/ 2718827 h 9297812"/>
              <a:gd name="connsiteY725" fmla="*/ 2718827 h 9297812"/>
              <a:gd name="connsiteX726" fmla="*/ 2718827 h 9297812"/>
              <a:gd name="connsiteY726" fmla="*/ 2718827 h 9297812"/>
              <a:gd name="connsiteX727" fmla="*/ 2718827 h 9297812"/>
              <a:gd name="connsiteY727" fmla="*/ 2718827 h 9297812"/>
              <a:gd name="connsiteX728" fmla="*/ 2718827 h 9297812"/>
              <a:gd name="connsiteY728" fmla="*/ 2718827 h 9297812"/>
              <a:gd name="connsiteX729" fmla="*/ 2718827 h 9297812"/>
              <a:gd name="connsiteY729" fmla="*/ 2718827 h 9297812"/>
              <a:gd name="connsiteX730" fmla="*/ 2718827 h 9297812"/>
              <a:gd name="connsiteY730" fmla="*/ 2718827 h 9297812"/>
              <a:gd name="connsiteX731" fmla="*/ 2718827 h 9297812"/>
              <a:gd name="connsiteY731" fmla="*/ 2718827 h 9297812"/>
              <a:gd name="connsiteX732" fmla="*/ 2718827 h 9297812"/>
              <a:gd name="connsiteY732" fmla="*/ 2718827 h 9297812"/>
              <a:gd name="connsiteX733" fmla="*/ 2718827 h 9297812"/>
              <a:gd name="connsiteY733" fmla="*/ 2718827 h 9297812"/>
              <a:gd name="connsiteX734" fmla="*/ 2718827 h 9297812"/>
              <a:gd name="connsiteY734" fmla="*/ 2718827 h 9297812"/>
              <a:gd name="connsiteX735" fmla="*/ 2718827 h 9297812"/>
              <a:gd name="connsiteY735" fmla="*/ 2718827 h 9297812"/>
              <a:gd name="connsiteX736" fmla="*/ 2718827 h 9297812"/>
              <a:gd name="connsiteY736" fmla="*/ 2718827 h 9297812"/>
              <a:gd name="connsiteX737" fmla="*/ 2718827 h 9297812"/>
              <a:gd name="connsiteY737" fmla="*/ 2718827 h 9297812"/>
              <a:gd name="connsiteX738" fmla="*/ 2718827 h 9297812"/>
              <a:gd name="connsiteY738" fmla="*/ 2718827 h 9297812"/>
              <a:gd name="connsiteX739" fmla="*/ 2718827 h 9297812"/>
              <a:gd name="connsiteY739" fmla="*/ 2718827 h 9297812"/>
              <a:gd name="connsiteX740" fmla="*/ 2718827 h 9297812"/>
              <a:gd name="connsiteY740" fmla="*/ 2718827 h 9297812"/>
              <a:gd name="connsiteX741" fmla="*/ 2718827 h 9297812"/>
              <a:gd name="connsiteY741" fmla="*/ 2718827 h 9297812"/>
              <a:gd name="connsiteX742" fmla="*/ 2718827 h 9297812"/>
              <a:gd name="connsiteY742" fmla="*/ 2718827 h 9297812"/>
              <a:gd name="connsiteX743" fmla="*/ 2718827 h 9297812"/>
              <a:gd name="connsiteY743" fmla="*/ 2718827 h 9297812"/>
              <a:gd name="connsiteX744" fmla="*/ 2718827 h 9297812"/>
              <a:gd name="connsiteY744" fmla="*/ 2718827 h 9297812"/>
              <a:gd name="connsiteX745" fmla="*/ 2718827 h 9297812"/>
              <a:gd name="connsiteY745" fmla="*/ 2718827 h 9297812"/>
              <a:gd name="connsiteX746" fmla="*/ 2718827 h 9297812"/>
              <a:gd name="connsiteY746" fmla="*/ 2718827 h 9297812"/>
              <a:gd name="connsiteX747" fmla="*/ 2718827 h 9297812"/>
              <a:gd name="connsiteY747" fmla="*/ 2718827 h 9297812"/>
              <a:gd name="connsiteX748" fmla="*/ 2718827 h 9297812"/>
              <a:gd name="connsiteY748" fmla="*/ 2718827 h 9297812"/>
              <a:gd name="connsiteX749" fmla="*/ 2718827 h 9297812"/>
              <a:gd name="connsiteY749" fmla="*/ 2718827 h 9297812"/>
              <a:gd name="connsiteX750" fmla="*/ 2718827 h 9297812"/>
              <a:gd name="connsiteY750" fmla="*/ 2718827 h 9297812"/>
              <a:gd name="connsiteX751" fmla="*/ 2718827 h 9297812"/>
              <a:gd name="connsiteY751" fmla="*/ 2718827 h 9297812"/>
              <a:gd name="connsiteX752" fmla="*/ 2718827 h 9297812"/>
              <a:gd name="connsiteY752" fmla="*/ 2718827 h 9297812"/>
              <a:gd name="connsiteX753" fmla="*/ 2718827 h 9297812"/>
              <a:gd name="connsiteY753" fmla="*/ 2718827 h 9297812"/>
              <a:gd name="connsiteX754" fmla="*/ 2718827 h 9297812"/>
              <a:gd name="connsiteY754" fmla="*/ 2718827 h 9297812"/>
              <a:gd name="connsiteX755" fmla="*/ 2718827 h 9297812"/>
              <a:gd name="connsiteY755" fmla="*/ 2718827 h 9297812"/>
              <a:gd name="connsiteX756" fmla="*/ 2718827 h 9297812"/>
              <a:gd name="connsiteY756" fmla="*/ 2718827 h 9297812"/>
              <a:gd name="connsiteX757" fmla="*/ 2718827 h 9297812"/>
              <a:gd name="connsiteY757" fmla="*/ 2718827 h 9297812"/>
              <a:gd name="connsiteX758" fmla="*/ 2718827 h 9297812"/>
              <a:gd name="connsiteY758" fmla="*/ 2718827 h 9297812"/>
              <a:gd name="connsiteX759" fmla="*/ 2718827 h 9297812"/>
              <a:gd name="connsiteY759" fmla="*/ 2718827 h 9297812"/>
              <a:gd name="connsiteX760" fmla="*/ 2718827 h 9297812"/>
              <a:gd name="connsiteY760" fmla="*/ 2718827 h 9297812"/>
              <a:gd name="connsiteX761" fmla="*/ 2718827 h 9297812"/>
              <a:gd name="connsiteY761" fmla="*/ 2718827 h 9297812"/>
              <a:gd name="connsiteX762" fmla="*/ 2718827 h 9297812"/>
              <a:gd name="connsiteY762" fmla="*/ 2718827 h 9297812"/>
              <a:gd name="connsiteX763" fmla="*/ 2718827 h 9297812"/>
              <a:gd name="connsiteY763" fmla="*/ 2718827 h 9297812"/>
              <a:gd name="connsiteX764" fmla="*/ 2718827 h 9297812"/>
              <a:gd name="connsiteY764" fmla="*/ 2718827 h 9297812"/>
              <a:gd name="connsiteX765" fmla="*/ 2718827 h 9297812"/>
              <a:gd name="connsiteY765" fmla="*/ 2718827 h 9297812"/>
              <a:gd name="connsiteX766" fmla="*/ 2718827 h 9297812"/>
              <a:gd name="connsiteY766" fmla="*/ 2718827 h 9297812"/>
              <a:gd name="connsiteX767" fmla="*/ 2718827 h 9297812"/>
              <a:gd name="connsiteY767" fmla="*/ 2718827 h 9297812"/>
              <a:gd name="connsiteX768" fmla="*/ 2718827 h 9297812"/>
              <a:gd name="connsiteY768" fmla="*/ 2718827 h 9297812"/>
              <a:gd name="connsiteX769" fmla="*/ 2718827 h 9297812"/>
              <a:gd name="connsiteY769" fmla="*/ 2718827 h 9297812"/>
              <a:gd name="connsiteX770" fmla="*/ 2718827 h 9297812"/>
              <a:gd name="connsiteY770" fmla="*/ 2718827 h 9297812"/>
              <a:gd name="connsiteX771" fmla="*/ 2718827 h 9297812"/>
              <a:gd name="connsiteY771" fmla="*/ 2718827 h 9297812"/>
              <a:gd name="connsiteX772" fmla="*/ 2718827 h 9297812"/>
              <a:gd name="connsiteY772" fmla="*/ 2718827 h 9297812"/>
              <a:gd name="connsiteX773" fmla="*/ 2718827 h 9297812"/>
              <a:gd name="connsiteY773" fmla="*/ 2718827 h 9297812"/>
              <a:gd name="connsiteX774" fmla="*/ 2718827 h 9297812"/>
              <a:gd name="connsiteY774" fmla="*/ 2718827 h 9297812"/>
              <a:gd name="connsiteX775" fmla="*/ 2718827 h 9297812"/>
              <a:gd name="connsiteY775" fmla="*/ 2718827 h 9297812"/>
              <a:gd name="connsiteX776" fmla="*/ 2718827 h 9297812"/>
              <a:gd name="connsiteY776" fmla="*/ 2718827 h 9297812"/>
              <a:gd name="connsiteX777" fmla="*/ 2718827 h 9297812"/>
              <a:gd name="connsiteY777" fmla="*/ 2718827 h 9297812"/>
              <a:gd name="connsiteX778" fmla="*/ 2718827 h 9297812"/>
              <a:gd name="connsiteY778" fmla="*/ 2718827 h 9297812"/>
              <a:gd name="connsiteX779" fmla="*/ 2718827 h 9297812"/>
              <a:gd name="connsiteY779" fmla="*/ 2718827 h 9297812"/>
              <a:gd name="connsiteX780" fmla="*/ 2718827 h 9297812"/>
              <a:gd name="connsiteY780" fmla="*/ 2718827 h 9297812"/>
              <a:gd name="connsiteX781" fmla="*/ 2718827 h 9297812"/>
              <a:gd name="connsiteY781" fmla="*/ 2718827 h 9297812"/>
              <a:gd name="connsiteX782" fmla="*/ 2718827 h 9297812"/>
              <a:gd name="connsiteY782" fmla="*/ 2718827 h 9297812"/>
              <a:gd name="connsiteX783" fmla="*/ 2718827 h 9297812"/>
              <a:gd name="connsiteY783" fmla="*/ 2718827 h 9297812"/>
              <a:gd name="connsiteX784" fmla="*/ 2718827 h 9297812"/>
              <a:gd name="connsiteY784" fmla="*/ 2718827 h 9297812"/>
              <a:gd name="connsiteX785" fmla="*/ 2718827 h 9297812"/>
              <a:gd name="connsiteY785" fmla="*/ 2718827 h 9297812"/>
              <a:gd name="connsiteX786" fmla="*/ 2718827 h 9297812"/>
              <a:gd name="connsiteY786" fmla="*/ 2718827 h 9297812"/>
              <a:gd name="connsiteX787" fmla="*/ 2718827 h 9297812"/>
              <a:gd name="connsiteY787" fmla="*/ 2718827 h 9297812"/>
              <a:gd name="connsiteX788" fmla="*/ 2718827 h 9297812"/>
              <a:gd name="connsiteY788" fmla="*/ 2718827 h 9297812"/>
              <a:gd name="connsiteX789" fmla="*/ 2718827 h 9297812"/>
              <a:gd name="connsiteY789" fmla="*/ 2718827 h 9297812"/>
              <a:gd name="connsiteX790" fmla="*/ 2718827 h 9297812"/>
              <a:gd name="connsiteY790" fmla="*/ 2718827 h 9297812"/>
              <a:gd name="connsiteX791" fmla="*/ 2718827 h 9297812"/>
              <a:gd name="connsiteY791" fmla="*/ 2718827 h 9297812"/>
              <a:gd name="connsiteX792" fmla="*/ 2718827 h 9297812"/>
              <a:gd name="connsiteY792" fmla="*/ 2718827 h 9297812"/>
              <a:gd name="connsiteX793" fmla="*/ 2718827 h 9297812"/>
              <a:gd name="connsiteY793" fmla="*/ 2718827 h 9297812"/>
              <a:gd name="connsiteX794" fmla="*/ 2718827 h 9297812"/>
              <a:gd name="connsiteY794" fmla="*/ 2718827 h 9297812"/>
              <a:gd name="connsiteX795" fmla="*/ 2718827 h 9297812"/>
              <a:gd name="connsiteY795" fmla="*/ 2718827 h 9297812"/>
              <a:gd name="connsiteX796" fmla="*/ 2718827 h 9297812"/>
              <a:gd name="connsiteY796" fmla="*/ 2718827 h 9297812"/>
              <a:gd name="connsiteX797" fmla="*/ 2718827 h 9297812"/>
              <a:gd name="connsiteY797" fmla="*/ 2718827 h 9297812"/>
              <a:gd name="connsiteX798" fmla="*/ 2718827 h 9297812"/>
              <a:gd name="connsiteY798" fmla="*/ 2718827 h 9297812"/>
              <a:gd name="connsiteX799" fmla="*/ 2718827 h 9297812"/>
              <a:gd name="connsiteY799" fmla="*/ 2718827 h 9297812"/>
              <a:gd name="connsiteX800" fmla="*/ 2718827 h 9297812"/>
              <a:gd name="connsiteY800" fmla="*/ 2718827 h 9297812"/>
              <a:gd name="connsiteX801" fmla="*/ 2718827 h 9297812"/>
              <a:gd name="connsiteY801" fmla="*/ 2718827 h 9297812"/>
              <a:gd name="connsiteX802" fmla="*/ 2718827 h 9297812"/>
              <a:gd name="connsiteY802" fmla="*/ 2718827 h 9297812"/>
              <a:gd name="connsiteX803" fmla="*/ 2718827 h 9297812"/>
              <a:gd name="connsiteY803" fmla="*/ 2718827 h 9297812"/>
              <a:gd name="connsiteX804" fmla="*/ 2718827 h 9297812"/>
              <a:gd name="connsiteY804" fmla="*/ 2718827 h 9297812"/>
              <a:gd name="connsiteX805" fmla="*/ 2718827 h 9297812"/>
              <a:gd name="connsiteY805" fmla="*/ 2718827 h 9297812"/>
              <a:gd name="connsiteX806" fmla="*/ 2718827 h 9297812"/>
              <a:gd name="connsiteY806" fmla="*/ 2718827 h 9297812"/>
              <a:gd name="connsiteX807" fmla="*/ 2718827 h 9297812"/>
              <a:gd name="connsiteY807" fmla="*/ 2718827 h 9297812"/>
              <a:gd name="connsiteX808" fmla="*/ 2718827 h 9297812"/>
              <a:gd name="connsiteY808" fmla="*/ 2718827 h 9297812"/>
              <a:gd name="connsiteX809" fmla="*/ 2718827 h 9297812"/>
              <a:gd name="connsiteY809" fmla="*/ 2718827 h 9297812"/>
              <a:gd name="connsiteX810" fmla="*/ 2718827 h 9297812"/>
              <a:gd name="connsiteY810" fmla="*/ 2718827 h 9297812"/>
              <a:gd name="connsiteX811" fmla="*/ 2718827 h 9297812"/>
              <a:gd name="connsiteY811" fmla="*/ 2718827 h 9297812"/>
              <a:gd name="connsiteX812" fmla="*/ 2718827 h 9297812"/>
              <a:gd name="connsiteY812" fmla="*/ 2718827 h 9297812"/>
              <a:gd name="connsiteX813" fmla="*/ 2718827 h 9297812"/>
              <a:gd name="connsiteY813" fmla="*/ 2718827 h 9297812"/>
              <a:gd name="connsiteX814" fmla="*/ 2718827 h 9297812"/>
              <a:gd name="connsiteY814" fmla="*/ 2718827 h 9297812"/>
              <a:gd name="connsiteX815" fmla="*/ 2718827 h 9297812"/>
              <a:gd name="connsiteY815" fmla="*/ 2718827 h 9297812"/>
              <a:gd name="connsiteX816" fmla="*/ 2718827 h 9297812"/>
              <a:gd name="connsiteY816" fmla="*/ 2718827 h 9297812"/>
              <a:gd name="connsiteX817" fmla="*/ 2718827 h 9297812"/>
              <a:gd name="connsiteY817" fmla="*/ 2718827 h 9297812"/>
              <a:gd name="connsiteX818" fmla="*/ 2718827 h 9297812"/>
              <a:gd name="connsiteY818" fmla="*/ 2718827 h 9297812"/>
              <a:gd name="connsiteX819" fmla="*/ 2718827 h 9297812"/>
              <a:gd name="connsiteY819" fmla="*/ 2718827 h 9297812"/>
              <a:gd name="connsiteX820" fmla="*/ 2718827 h 9297812"/>
              <a:gd name="connsiteY820" fmla="*/ 2718827 h 9297812"/>
              <a:gd name="connsiteX821" fmla="*/ 2718827 h 9297812"/>
              <a:gd name="connsiteY821" fmla="*/ 2718827 h 9297812"/>
              <a:gd name="connsiteX822" fmla="*/ 2718827 h 9297812"/>
              <a:gd name="connsiteY822" fmla="*/ 2718827 h 9297812"/>
              <a:gd name="connsiteX823" fmla="*/ 2718827 h 9297812"/>
              <a:gd name="connsiteY823" fmla="*/ 2718827 h 9297812"/>
              <a:gd name="connsiteX824" fmla="*/ 2718827 h 9297812"/>
              <a:gd name="connsiteY824" fmla="*/ 2718827 h 9297812"/>
              <a:gd name="connsiteX825" fmla="*/ 2718827 h 9297812"/>
              <a:gd name="connsiteY825" fmla="*/ 2718827 h 9297812"/>
              <a:gd name="connsiteX826" fmla="*/ 2718827 h 9297812"/>
              <a:gd name="connsiteY826" fmla="*/ 2718827 h 9297812"/>
              <a:gd name="connsiteX827" fmla="*/ 2718827 h 9297812"/>
              <a:gd name="connsiteY827" fmla="*/ 2718827 h 9297812"/>
              <a:gd name="connsiteX828" fmla="*/ 2718827 h 9297812"/>
              <a:gd name="connsiteY828" fmla="*/ 2718827 h 9297812"/>
              <a:gd name="connsiteX829" fmla="*/ 2718827 h 9297812"/>
              <a:gd name="connsiteY829" fmla="*/ 2718827 h 9297812"/>
              <a:gd name="connsiteX830" fmla="*/ 2718827 h 9297812"/>
              <a:gd name="connsiteY830" fmla="*/ 2718827 h 9297812"/>
              <a:gd name="connsiteX831" fmla="*/ 2718827 h 9297812"/>
              <a:gd name="connsiteY831" fmla="*/ 2718827 h 9297812"/>
              <a:gd name="connsiteX832" fmla="*/ 2718827 h 9297812"/>
              <a:gd name="connsiteY832" fmla="*/ 2718827 h 9297812"/>
              <a:gd name="connsiteX833" fmla="*/ 2718827 h 9297812"/>
              <a:gd name="connsiteY833" fmla="*/ 2718827 h 9297812"/>
              <a:gd name="connsiteX834" fmla="*/ 2718827 h 9297812"/>
              <a:gd name="connsiteY834" fmla="*/ 2718827 h 9297812"/>
              <a:gd name="connsiteX835" fmla="*/ 2718827 h 9297812"/>
              <a:gd name="connsiteY835" fmla="*/ 2718827 h 9297812"/>
              <a:gd name="connsiteX836" fmla="*/ 2718827 h 9297812"/>
              <a:gd name="connsiteY836" fmla="*/ 2718827 h 9297812"/>
              <a:gd name="connsiteX837" fmla="*/ 2718827 h 9297812"/>
              <a:gd name="connsiteY837" fmla="*/ 2718827 h 9297812"/>
              <a:gd name="connsiteX838" fmla="*/ 2718827 h 9297812"/>
              <a:gd name="connsiteY838" fmla="*/ 2718827 h 9297812"/>
              <a:gd name="connsiteX839" fmla="*/ 2718827 h 9297812"/>
              <a:gd name="connsiteY839" fmla="*/ 2718827 h 9297812"/>
              <a:gd name="connsiteX840" fmla="*/ 2718827 h 9297812"/>
              <a:gd name="connsiteY840" fmla="*/ 2718827 h 9297812"/>
              <a:gd name="connsiteX841" fmla="*/ 2718827 h 9297812"/>
              <a:gd name="connsiteY841" fmla="*/ 2718827 h 9297812"/>
              <a:gd name="connsiteX842" fmla="*/ 2718827 h 9297812"/>
              <a:gd name="connsiteY842" fmla="*/ 2718827 h 9297812"/>
              <a:gd name="connsiteX843" fmla="*/ 2718827 h 9297812"/>
              <a:gd name="connsiteY843" fmla="*/ 2718827 h 9297812"/>
              <a:gd name="connsiteX844" fmla="*/ 2718827 h 9297812"/>
              <a:gd name="connsiteY844" fmla="*/ 2718827 h 9297812"/>
              <a:gd name="connsiteX845" fmla="*/ 2718827 h 9297812"/>
              <a:gd name="connsiteY845" fmla="*/ 2718827 h 9297812"/>
              <a:gd name="connsiteX846" fmla="*/ 2718827 h 9297812"/>
              <a:gd name="connsiteY846" fmla="*/ 2718827 h 9297812"/>
              <a:gd name="connsiteX847" fmla="*/ 2718827 h 9297812"/>
              <a:gd name="connsiteY847" fmla="*/ 2718827 h 9297812"/>
              <a:gd name="connsiteX848" fmla="*/ 2718827 h 9297812"/>
              <a:gd name="connsiteY848" fmla="*/ 2718827 h 9297812"/>
              <a:gd name="connsiteX849" fmla="*/ 2718827 h 9297812"/>
              <a:gd name="connsiteY849" fmla="*/ 2718827 h 9297812"/>
              <a:gd name="connsiteX850" fmla="*/ 2718827 h 9297812"/>
              <a:gd name="connsiteY850" fmla="*/ 2718827 h 9297812"/>
              <a:gd name="connsiteX851" fmla="*/ 2718827 h 9297812"/>
              <a:gd name="connsiteY851" fmla="*/ 2718827 h 9297812"/>
              <a:gd name="connsiteX852" fmla="*/ 2718827 h 9297812"/>
              <a:gd name="connsiteY852" fmla="*/ 2718827 h 9297812"/>
              <a:gd name="connsiteX853" fmla="*/ 2718827 h 9297812"/>
              <a:gd name="connsiteY853" fmla="*/ 2718827 h 9297812"/>
              <a:gd name="connsiteX854" fmla="*/ 2718827 h 9297812"/>
              <a:gd name="connsiteY854" fmla="*/ 2718827 h 9297812"/>
              <a:gd name="connsiteX855" fmla="*/ 2718827 h 9297812"/>
              <a:gd name="connsiteY855" fmla="*/ 2718827 h 9297812"/>
              <a:gd name="connsiteX856" fmla="*/ 2718827 h 9297812"/>
              <a:gd name="connsiteY856" fmla="*/ 2718827 h 9297812"/>
              <a:gd name="connsiteX857" fmla="*/ 2718827 h 9297812"/>
              <a:gd name="connsiteY857" fmla="*/ 2718827 h 9297812"/>
              <a:gd name="connsiteX858" fmla="*/ 2718827 h 9297812"/>
              <a:gd name="connsiteY858" fmla="*/ 2718827 h 9297812"/>
              <a:gd name="connsiteX859" fmla="*/ 2718827 h 9297812"/>
              <a:gd name="connsiteY859" fmla="*/ 2718827 h 9297812"/>
              <a:gd name="connsiteX860" fmla="*/ 2718827 h 9297812"/>
              <a:gd name="connsiteY860" fmla="*/ 2718827 h 9297812"/>
              <a:gd name="connsiteX861" fmla="*/ 2718827 h 9297812"/>
              <a:gd name="connsiteY861" fmla="*/ 2718827 h 9297812"/>
              <a:gd name="connsiteX862" fmla="*/ 2718827 h 9297812"/>
              <a:gd name="connsiteY862" fmla="*/ 2718827 h 9297812"/>
              <a:gd name="connsiteX863" fmla="*/ 2718827 h 9297812"/>
              <a:gd name="connsiteY863" fmla="*/ 2718827 h 9297812"/>
              <a:gd name="connsiteX864" fmla="*/ 2718827 h 9297812"/>
              <a:gd name="connsiteY864" fmla="*/ 2718827 h 9297812"/>
              <a:gd name="connsiteX865" fmla="*/ 2718827 h 9297812"/>
              <a:gd name="connsiteY865" fmla="*/ 2718827 h 9297812"/>
              <a:gd name="connsiteX866" fmla="*/ 2718827 h 9297812"/>
              <a:gd name="connsiteY866" fmla="*/ 2718827 h 9297812"/>
              <a:gd name="connsiteX867" fmla="*/ 2718827 h 9297812"/>
              <a:gd name="connsiteY867" fmla="*/ 2718827 h 9297812"/>
              <a:gd name="connsiteX868" fmla="*/ 2718827 h 9297812"/>
              <a:gd name="connsiteY868" fmla="*/ 2718827 h 9297812"/>
              <a:gd name="connsiteX869" fmla="*/ 2718827 h 9297812"/>
              <a:gd name="connsiteY869" fmla="*/ 2718827 h 9297812"/>
              <a:gd name="connsiteX870" fmla="*/ 2718827 h 9297812"/>
              <a:gd name="connsiteY870" fmla="*/ 2718827 h 9297812"/>
              <a:gd name="connsiteX871" fmla="*/ 2718827 h 9297812"/>
              <a:gd name="connsiteY871" fmla="*/ 2718827 h 9297812"/>
              <a:gd name="connsiteX872" fmla="*/ 2718827 h 9297812"/>
              <a:gd name="connsiteY872" fmla="*/ 2718827 h 9297812"/>
              <a:gd name="connsiteX873" fmla="*/ 2718827 h 9297812"/>
              <a:gd name="connsiteY873" fmla="*/ 2718827 h 9297812"/>
              <a:gd name="connsiteX874" fmla="*/ 2718827 h 9297812"/>
              <a:gd name="connsiteY874" fmla="*/ 2718827 h 9297812"/>
              <a:gd name="connsiteX875" fmla="*/ 2718827 h 9297812"/>
              <a:gd name="connsiteY875" fmla="*/ 2718827 h 9297812"/>
              <a:gd name="connsiteX876" fmla="*/ 2718827 h 9297812"/>
              <a:gd name="connsiteY876" fmla="*/ 2718827 h 9297812"/>
              <a:gd name="connsiteX877" fmla="*/ 2718827 h 9297812"/>
              <a:gd name="connsiteY877" fmla="*/ 2718827 h 9297812"/>
              <a:gd name="connsiteX878" fmla="*/ 2718827 h 9297812"/>
              <a:gd name="connsiteY878" fmla="*/ 2718827 h 9297812"/>
              <a:gd name="connsiteX879" fmla="*/ 2718827 h 9297812"/>
              <a:gd name="connsiteY879" fmla="*/ 2718827 h 9297812"/>
              <a:gd name="connsiteX880" fmla="*/ 2718827 h 9297812"/>
              <a:gd name="connsiteY880" fmla="*/ 2718827 h 9297812"/>
              <a:gd name="connsiteX881" fmla="*/ 2718827 h 9297812"/>
              <a:gd name="connsiteY881" fmla="*/ 2718827 h 9297812"/>
              <a:gd name="connsiteX882" fmla="*/ 2718827 h 9297812"/>
              <a:gd name="connsiteY882" fmla="*/ 2718827 h 9297812"/>
              <a:gd name="connsiteX883" fmla="*/ 2718827 h 9297812"/>
              <a:gd name="connsiteY883" fmla="*/ 2718827 h 9297812"/>
              <a:gd name="connsiteX884" fmla="*/ 2718827 h 9297812"/>
              <a:gd name="connsiteY884" fmla="*/ 2718827 h 9297812"/>
              <a:gd name="connsiteX885" fmla="*/ 2718827 h 9297812"/>
              <a:gd name="connsiteY885" fmla="*/ 2718827 h 9297812"/>
              <a:gd name="connsiteX886" fmla="*/ 2718827 h 9297812"/>
              <a:gd name="connsiteY886" fmla="*/ 2718827 h 9297812"/>
              <a:gd name="connsiteX887" fmla="*/ 2718827 h 9297812"/>
              <a:gd name="connsiteY887" fmla="*/ 2718827 h 9297812"/>
              <a:gd name="connsiteX888" fmla="*/ 2718827 h 9297812"/>
              <a:gd name="connsiteY888" fmla="*/ 2718827 h 9297812"/>
              <a:gd name="connsiteX889" fmla="*/ 2718827 h 9297812"/>
              <a:gd name="connsiteY889" fmla="*/ 2718827 h 9297812"/>
              <a:gd name="connsiteX890" fmla="*/ 2718827 h 9297812"/>
              <a:gd name="connsiteY890" fmla="*/ 2718827 h 9297812"/>
              <a:gd name="connsiteX891" fmla="*/ 2718827 h 9297812"/>
              <a:gd name="connsiteY891" fmla="*/ 2718827 h 9297812"/>
              <a:gd name="connsiteX892" fmla="*/ 2718827 h 9297812"/>
              <a:gd name="connsiteY892" fmla="*/ 2718827 h 9297812"/>
              <a:gd name="connsiteX893" fmla="*/ 2718827 h 9297812"/>
              <a:gd name="connsiteY893" fmla="*/ 2718827 h 9297812"/>
              <a:gd name="connsiteX894" fmla="*/ 2718827 h 9297812"/>
              <a:gd name="connsiteY894" fmla="*/ 2718827 h 9297812"/>
              <a:gd name="connsiteX895" fmla="*/ 2718827 h 9297812"/>
              <a:gd name="connsiteY895" fmla="*/ 2718827 h 9297812"/>
              <a:gd name="connsiteX896" fmla="*/ 2718827 h 9297812"/>
              <a:gd name="connsiteY896" fmla="*/ 2718827 h 9297812"/>
              <a:gd name="connsiteX897" fmla="*/ 2718827 h 9297812"/>
              <a:gd name="connsiteY897" fmla="*/ 2718827 h 9297812"/>
              <a:gd name="connsiteX898" fmla="*/ 2718827 h 9297812"/>
              <a:gd name="connsiteY898" fmla="*/ 2718827 h 9297812"/>
              <a:gd name="connsiteX899" fmla="*/ 2718827 h 9297812"/>
              <a:gd name="connsiteY899" fmla="*/ 2718827 h 9297812"/>
              <a:gd name="connsiteX900" fmla="*/ 2718827 h 9297812"/>
              <a:gd name="connsiteY900" fmla="*/ 2718827 h 9297812"/>
              <a:gd name="connsiteX901" fmla="*/ 2718827 h 9297812"/>
              <a:gd name="connsiteY901" fmla="*/ 2718827 h 9297812"/>
              <a:gd name="connsiteX902" fmla="*/ 2718827 h 9297812"/>
              <a:gd name="connsiteY902" fmla="*/ 2718827 h 9297812"/>
              <a:gd name="connsiteX903" fmla="*/ 2718827 h 9297812"/>
              <a:gd name="connsiteY903" fmla="*/ 2718827 h 9297812"/>
              <a:gd name="connsiteX904" fmla="*/ 2718827 h 9297812"/>
              <a:gd name="connsiteY904" fmla="*/ 2718827 h 9297812"/>
              <a:gd name="connsiteX905" fmla="*/ 2718827 h 9297812"/>
              <a:gd name="connsiteY905" fmla="*/ 2718827 h 9297812"/>
              <a:gd name="connsiteX906" fmla="*/ 2718827 h 9297812"/>
              <a:gd name="connsiteY906" fmla="*/ 2718827 h 9297812"/>
              <a:gd name="connsiteX907" fmla="*/ 2718827 h 9297812"/>
              <a:gd name="connsiteY907" fmla="*/ 2718827 h 9297812"/>
              <a:gd name="connsiteX908" fmla="*/ 2718827 h 9297812"/>
              <a:gd name="connsiteY908" fmla="*/ 2718827 h 9297812"/>
              <a:gd name="connsiteX909" fmla="*/ 2718827 h 9297812"/>
              <a:gd name="connsiteY909" fmla="*/ 2718827 h 9297812"/>
              <a:gd name="connsiteX910" fmla="*/ 2718827 h 9297812"/>
              <a:gd name="connsiteY910" fmla="*/ 2718827 h 9297812"/>
              <a:gd name="connsiteX911" fmla="*/ 2718827 h 9297812"/>
              <a:gd name="connsiteY911" fmla="*/ 2718827 h 9297812"/>
              <a:gd name="connsiteX912" fmla="*/ 2718827 h 9297812"/>
              <a:gd name="connsiteY912" fmla="*/ 2718827 h 9297812"/>
              <a:gd name="connsiteX913" fmla="*/ 2718827 h 9297812"/>
              <a:gd name="connsiteY913" fmla="*/ 2718827 h 9297812"/>
              <a:gd name="connsiteX914" fmla="*/ 2718827 h 9297812"/>
              <a:gd name="connsiteY914" fmla="*/ 2718827 h 9297812"/>
              <a:gd name="connsiteX915" fmla="*/ 2718827 h 9297812"/>
              <a:gd name="connsiteY915" fmla="*/ 2718827 h 9297812"/>
              <a:gd name="connsiteX916" fmla="*/ 2718827 h 9297812"/>
              <a:gd name="connsiteY916" fmla="*/ 2718827 h 9297812"/>
              <a:gd name="connsiteX917" fmla="*/ 2718827 h 9297812"/>
              <a:gd name="connsiteY917" fmla="*/ 2718827 h 9297812"/>
              <a:gd name="connsiteX918" fmla="*/ 2718827 h 9297812"/>
              <a:gd name="connsiteY918" fmla="*/ 2718827 h 9297812"/>
              <a:gd name="connsiteX919" fmla="*/ 2718827 h 9297812"/>
              <a:gd name="connsiteY919" fmla="*/ 2718827 h 9297812"/>
              <a:gd name="connsiteX920" fmla="*/ 2718827 h 9297812"/>
              <a:gd name="connsiteY920" fmla="*/ 2718827 h 9297812"/>
              <a:gd name="connsiteX921" fmla="*/ 2718827 h 9297812"/>
              <a:gd name="connsiteY921" fmla="*/ 2718827 h 9297812"/>
              <a:gd name="connsiteX922" fmla="*/ 2718827 h 9297812"/>
              <a:gd name="connsiteY922" fmla="*/ 2718827 h 9297812"/>
              <a:gd name="connsiteX923" fmla="*/ 2718827 h 9297812"/>
              <a:gd name="connsiteY923" fmla="*/ 2718827 h 9297812"/>
              <a:gd name="connsiteX924" fmla="*/ 2718827 h 9297812"/>
              <a:gd name="connsiteY924" fmla="*/ 2718827 h 9297812"/>
              <a:gd name="connsiteX925" fmla="*/ 2718827 h 9297812"/>
              <a:gd name="connsiteY925" fmla="*/ 2718827 h 9297812"/>
              <a:gd name="connsiteX926" fmla="*/ 2718827 h 9297812"/>
              <a:gd name="connsiteY926" fmla="*/ 2718827 h 9297812"/>
              <a:gd name="connsiteX927" fmla="*/ 2718827 h 9297812"/>
              <a:gd name="connsiteY927" fmla="*/ 2718827 h 9297812"/>
              <a:gd name="connsiteX928" fmla="*/ 2718827 h 9297812"/>
              <a:gd name="connsiteY928" fmla="*/ 2718827 h 9297812"/>
              <a:gd name="connsiteX929" fmla="*/ 2718827 h 9297812"/>
              <a:gd name="connsiteY929" fmla="*/ 2718827 h 9297812"/>
              <a:gd name="connsiteX930" fmla="*/ 2718827 h 9297812"/>
              <a:gd name="connsiteY930" fmla="*/ 2718827 h 9297812"/>
              <a:gd name="connsiteX931" fmla="*/ 2718827 h 9297812"/>
              <a:gd name="connsiteY931" fmla="*/ 2718827 h 9297812"/>
              <a:gd name="connsiteX932" fmla="*/ 2718827 h 9297812"/>
              <a:gd name="connsiteY932" fmla="*/ 2718827 h 9297812"/>
              <a:gd name="connsiteX933" fmla="*/ 2718827 h 9297812"/>
              <a:gd name="connsiteY933" fmla="*/ 2718827 h 9297812"/>
              <a:gd name="connsiteX934" fmla="*/ 2718827 h 9297812"/>
              <a:gd name="connsiteY934" fmla="*/ 2718827 h 9297812"/>
              <a:gd name="connsiteX935" fmla="*/ 2718827 h 9297812"/>
              <a:gd name="connsiteY935" fmla="*/ 2718827 h 9297812"/>
              <a:gd name="connsiteX936" fmla="*/ 2718827 h 9297812"/>
              <a:gd name="connsiteY936" fmla="*/ 2718827 h 9297812"/>
              <a:gd name="connsiteX937" fmla="*/ 2718827 h 9297812"/>
              <a:gd name="connsiteY937" fmla="*/ 2718827 h 9297812"/>
              <a:gd name="connsiteX938" fmla="*/ 2718827 h 9297812"/>
              <a:gd name="connsiteY938" fmla="*/ 2718827 h 9297812"/>
              <a:gd name="connsiteX939" fmla="*/ 2718827 h 9297812"/>
              <a:gd name="connsiteY939" fmla="*/ 2718827 h 9297812"/>
              <a:gd name="connsiteX940" fmla="*/ 2718827 h 9297812"/>
              <a:gd name="connsiteY940" fmla="*/ 2718827 h 9297812"/>
              <a:gd name="connsiteX941" fmla="*/ 2718827 h 9297812"/>
              <a:gd name="connsiteY941" fmla="*/ 2718827 h 9297812"/>
              <a:gd name="connsiteX942" fmla="*/ 2718827 h 9297812"/>
              <a:gd name="connsiteY942" fmla="*/ 2718827 h 9297812"/>
              <a:gd name="connsiteX943" fmla="*/ 2718827 h 9297812"/>
              <a:gd name="connsiteY943" fmla="*/ 2718827 h 9297812"/>
              <a:gd name="connsiteX944" fmla="*/ 2718827 h 9297812"/>
              <a:gd name="connsiteY944" fmla="*/ 2718827 h 9297812"/>
              <a:gd name="connsiteX945" fmla="*/ 2718827 h 9297812"/>
              <a:gd name="connsiteY945" fmla="*/ 2718827 h 9297812"/>
              <a:gd name="connsiteX946" fmla="*/ 2718827 h 9297812"/>
              <a:gd name="connsiteY946" fmla="*/ 2718827 h 9297812"/>
              <a:gd name="connsiteX947" fmla="*/ 2718827 h 9297812"/>
              <a:gd name="connsiteY947" fmla="*/ 2718827 h 9297812"/>
              <a:gd name="connsiteX948" fmla="*/ 2718827 h 9297812"/>
              <a:gd name="connsiteY948" fmla="*/ 2718827 h 9297812"/>
              <a:gd name="connsiteX949" fmla="*/ 2718827 h 9297812"/>
              <a:gd name="connsiteY949" fmla="*/ 2718827 h 9297812"/>
              <a:gd name="connsiteX950" fmla="*/ 2718827 h 9297812"/>
              <a:gd name="connsiteY950" fmla="*/ 2718827 h 9297812"/>
              <a:gd name="connsiteX951" fmla="*/ 2718827 h 9297812"/>
              <a:gd name="connsiteY951" fmla="*/ 2718827 h 9297812"/>
              <a:gd name="connsiteX952" fmla="*/ 2718827 h 9297812"/>
              <a:gd name="connsiteY952" fmla="*/ 2718827 h 9297812"/>
              <a:gd name="connsiteX953" fmla="*/ 2718827 h 9297812"/>
              <a:gd name="connsiteY953" fmla="*/ 2718827 h 9297812"/>
              <a:gd name="connsiteX954" fmla="*/ 2718827 h 9297812"/>
              <a:gd name="connsiteY954" fmla="*/ 2718827 h 9297812"/>
              <a:gd name="connsiteX955" fmla="*/ 2718827 h 9297812"/>
              <a:gd name="connsiteY955" fmla="*/ 2718827 h 9297812"/>
              <a:gd name="connsiteX956" fmla="*/ 2718827 h 9297812"/>
              <a:gd name="connsiteY956" fmla="*/ 2718827 h 9297812"/>
              <a:gd name="connsiteX957" fmla="*/ 2718827 h 9297812"/>
              <a:gd name="connsiteY957" fmla="*/ 2718827 h 9297812"/>
              <a:gd name="connsiteX958" fmla="*/ 2718827 h 9297812"/>
              <a:gd name="connsiteY958" fmla="*/ 2718827 h 9297812"/>
              <a:gd name="connsiteX959" fmla="*/ 2718827 h 9297812"/>
              <a:gd name="connsiteY959" fmla="*/ 2718827 h 9297812"/>
              <a:gd name="connsiteX960" fmla="*/ 2718827 h 9297812"/>
              <a:gd name="connsiteY960" fmla="*/ 2718827 h 9297812"/>
              <a:gd name="connsiteX961" fmla="*/ 2718827 h 9297812"/>
              <a:gd name="connsiteY961" fmla="*/ 2718827 h 9297812"/>
              <a:gd name="connsiteX962" fmla="*/ 2718827 h 9297812"/>
              <a:gd name="connsiteY962" fmla="*/ 2718827 h 9297812"/>
              <a:gd name="connsiteX963" fmla="*/ 2718827 h 9297812"/>
              <a:gd name="connsiteY963" fmla="*/ 2718827 h 9297812"/>
              <a:gd name="connsiteX964" fmla="*/ 2718827 h 9297812"/>
              <a:gd name="connsiteY964" fmla="*/ 2718827 h 9297812"/>
              <a:gd name="connsiteX965" fmla="*/ 2718827 h 9297812"/>
              <a:gd name="connsiteY965" fmla="*/ 2718827 h 9297812"/>
              <a:gd name="connsiteX966" fmla="*/ 2718827 h 9297812"/>
              <a:gd name="connsiteY966" fmla="*/ 2718827 h 9297812"/>
              <a:gd name="connsiteX967" fmla="*/ 2718827 h 9297812"/>
              <a:gd name="connsiteY967" fmla="*/ 2718827 h 9297812"/>
              <a:gd name="connsiteX968" fmla="*/ 2718827 h 9297812"/>
              <a:gd name="connsiteY968" fmla="*/ 2718827 h 9297812"/>
              <a:gd name="connsiteX969" fmla="*/ 2718827 h 9297812"/>
              <a:gd name="connsiteY969" fmla="*/ 2718827 h 9297812"/>
              <a:gd name="connsiteX970" fmla="*/ 2718827 h 9297812"/>
              <a:gd name="connsiteY970" fmla="*/ 2718827 h 9297812"/>
              <a:gd name="connsiteX971" fmla="*/ 2718827 h 9297812"/>
              <a:gd name="connsiteY971" fmla="*/ 2718827 h 9297812"/>
              <a:gd name="connsiteX972" fmla="*/ 2718827 h 9297812"/>
              <a:gd name="connsiteY972" fmla="*/ 2718827 h 9297812"/>
              <a:gd name="connsiteX973" fmla="*/ 2718827 h 9297812"/>
              <a:gd name="connsiteY973" fmla="*/ 2718827 h 9297812"/>
              <a:gd name="connsiteX974" fmla="*/ 2718827 h 9297812"/>
              <a:gd name="connsiteY974" fmla="*/ 2718827 h 9297812"/>
              <a:gd name="connsiteX975" fmla="*/ 2718827 h 9297812"/>
              <a:gd name="connsiteY975" fmla="*/ 2718827 h 9297812"/>
              <a:gd name="connsiteX976" fmla="*/ 2718827 h 9297812"/>
              <a:gd name="connsiteY976" fmla="*/ 2718827 h 9297812"/>
              <a:gd name="connsiteX977" fmla="*/ 2718827 h 9297812"/>
              <a:gd name="connsiteY977" fmla="*/ 2718827 h 9297812"/>
              <a:gd name="connsiteX978" fmla="*/ 2718827 h 9297812"/>
              <a:gd name="connsiteY978" fmla="*/ 2718827 h 9297812"/>
              <a:gd name="connsiteX979" fmla="*/ 2718827 h 9297812"/>
              <a:gd name="connsiteY979" fmla="*/ 2718827 h 9297812"/>
              <a:gd name="connsiteX980" fmla="*/ 2718827 h 9297812"/>
              <a:gd name="connsiteY980" fmla="*/ 2718827 h 9297812"/>
              <a:gd name="connsiteX981" fmla="*/ 2718827 h 9297812"/>
              <a:gd name="connsiteY981" fmla="*/ 2718827 h 9297812"/>
              <a:gd name="connsiteX982" fmla="*/ 2718827 h 9297812"/>
              <a:gd name="connsiteY982" fmla="*/ 2718827 h 9297812"/>
              <a:gd name="connsiteX983" fmla="*/ 2718827 h 9297812"/>
              <a:gd name="connsiteY983" fmla="*/ 2718827 h 9297812"/>
              <a:gd name="connsiteX984" fmla="*/ 2718827 h 9297812"/>
              <a:gd name="connsiteY984" fmla="*/ 2718827 h 9297812"/>
              <a:gd name="connsiteX985" fmla="*/ 2718827 h 9297812"/>
              <a:gd name="connsiteY985" fmla="*/ 2718827 h 9297812"/>
              <a:gd name="connsiteX986" fmla="*/ 2718827 h 9297812"/>
              <a:gd name="connsiteY986" fmla="*/ 2718827 h 9297812"/>
              <a:gd name="connsiteX987" fmla="*/ 2718827 h 9297812"/>
              <a:gd name="connsiteY987" fmla="*/ 2718827 h 9297812"/>
              <a:gd name="connsiteX988" fmla="*/ 2718827 h 9297812"/>
              <a:gd name="connsiteY988" fmla="*/ 2718827 h 9297812"/>
              <a:gd name="connsiteX989" fmla="*/ 2718827 h 9297812"/>
              <a:gd name="connsiteY989" fmla="*/ 2718827 h 9297812"/>
              <a:gd name="connsiteX990" fmla="*/ 2718827 h 9297812"/>
              <a:gd name="connsiteY990" fmla="*/ 2718827 h 9297812"/>
              <a:gd name="connsiteX991" fmla="*/ 2718827 h 9297812"/>
              <a:gd name="connsiteY991" fmla="*/ 2718827 h 9297812"/>
              <a:gd name="connsiteX992" fmla="*/ 2718827 h 9297812"/>
              <a:gd name="connsiteY992" fmla="*/ 2718827 h 9297812"/>
              <a:gd name="connsiteX993" fmla="*/ 2718827 h 9297812"/>
              <a:gd name="connsiteY993" fmla="*/ 2718827 h 9297812"/>
              <a:gd name="connsiteX994" fmla="*/ 2718827 h 9297812"/>
              <a:gd name="connsiteY994" fmla="*/ 2718827 h 9297812"/>
              <a:gd name="connsiteX995" fmla="*/ 2718827 h 9297812"/>
              <a:gd name="connsiteY995" fmla="*/ 2718827 h 9297812"/>
              <a:gd name="connsiteX996" fmla="*/ 2718827 h 9297812"/>
              <a:gd name="connsiteY996" fmla="*/ 2718827 h 9297812"/>
              <a:gd name="connsiteX997" fmla="*/ 2718827 h 9297812"/>
              <a:gd name="connsiteY997" fmla="*/ 2718827 h 9297812"/>
              <a:gd name="connsiteX998" fmla="*/ 2718827 h 9297812"/>
              <a:gd name="connsiteY998" fmla="*/ 2718827 h 9297812"/>
              <a:gd name="connsiteX999" fmla="*/ 2718827 h 9297812"/>
              <a:gd name="connsiteY999" fmla="*/ 2718827 h 9297812"/>
              <a:gd name="connsiteX1000" fmla="*/ 2718827 h 9297812"/>
              <a:gd name="connsiteY1000" fmla="*/ 2718827 h 9297812"/>
              <a:gd name="connsiteX1001" fmla="*/ 2718827 h 9297812"/>
              <a:gd name="connsiteY1001" fmla="*/ 2718827 h 9297812"/>
              <a:gd name="connsiteX1002" fmla="*/ 2718827 h 9297812"/>
              <a:gd name="connsiteY1002" fmla="*/ 2718827 h 9297812"/>
              <a:gd name="connsiteX1003" fmla="*/ 2718827 h 9297812"/>
              <a:gd name="connsiteY1003" fmla="*/ 2718827 h 9297812"/>
              <a:gd name="connsiteX1004" fmla="*/ 2718827 h 9297812"/>
              <a:gd name="connsiteY1004" fmla="*/ 2718827 h 9297812"/>
              <a:gd name="connsiteX1005" fmla="*/ 2718827 h 9297812"/>
              <a:gd name="connsiteY1005" fmla="*/ 2718827 h 9297812"/>
              <a:gd name="connsiteX1006" fmla="*/ 2718827 h 9297812"/>
              <a:gd name="connsiteY1006" fmla="*/ 2718827 h 9297812"/>
              <a:gd name="connsiteX1007" fmla="*/ 2718827 h 9297812"/>
              <a:gd name="connsiteY1007" fmla="*/ 2718827 h 9297812"/>
              <a:gd name="connsiteX1008" fmla="*/ 2718827 h 9297812"/>
              <a:gd name="connsiteY1008" fmla="*/ 2718827 h 9297812"/>
              <a:gd name="connsiteX1009" fmla="*/ 2718827 h 9297812"/>
              <a:gd name="connsiteY1009" fmla="*/ 2718827 h 9297812"/>
              <a:gd name="connsiteX1010" fmla="*/ 2718827 h 9297812"/>
              <a:gd name="connsiteY1010" fmla="*/ 2718827 h 9297812"/>
              <a:gd name="connsiteX1011" fmla="*/ 2718827 h 9297812"/>
              <a:gd name="connsiteY1011" fmla="*/ 2718827 h 9297812"/>
              <a:gd name="connsiteX1012" fmla="*/ 2718827 h 9297812"/>
              <a:gd name="connsiteY1012" fmla="*/ 2718827 h 9297812"/>
              <a:gd name="connsiteX1013" fmla="*/ 2718827 h 9297812"/>
              <a:gd name="connsiteY1013" fmla="*/ 2718827 h 9297812"/>
              <a:gd name="connsiteX1014" fmla="*/ 2718827 h 9297812"/>
              <a:gd name="connsiteY1014" fmla="*/ 2718827 h 9297812"/>
              <a:gd name="connsiteX1015" fmla="*/ 2718827 h 9297812"/>
              <a:gd name="connsiteY1015" fmla="*/ 2718827 h 9297812"/>
              <a:gd name="connsiteX1016" fmla="*/ 2718827 h 9297812"/>
              <a:gd name="connsiteY1016" fmla="*/ 2718827 h 9297812"/>
              <a:gd name="connsiteX1017" fmla="*/ 2718827 h 9297812"/>
              <a:gd name="connsiteY1017" fmla="*/ 2718827 h 9297812"/>
              <a:gd name="connsiteX1018" fmla="*/ 2718827 h 9297812"/>
              <a:gd name="connsiteY1018" fmla="*/ 2718827 h 9297812"/>
              <a:gd name="connsiteX1019" fmla="*/ 2718827 h 9297812"/>
              <a:gd name="connsiteY1019" fmla="*/ 2718827 h 9297812"/>
              <a:gd name="connsiteX1020" fmla="*/ 2718827 h 9297812"/>
              <a:gd name="connsiteY1020" fmla="*/ 2718827 h 9297812"/>
              <a:gd name="connsiteX1021" fmla="*/ 2718827 h 9297812"/>
              <a:gd name="connsiteY1021" fmla="*/ 2718827 h 9297812"/>
              <a:gd name="connsiteX1022" fmla="*/ 2718827 h 9297812"/>
              <a:gd name="connsiteY1022" fmla="*/ 2718827 h 9297812"/>
              <a:gd name="connsiteX1023" fmla="*/ 2718827 h 9297812"/>
              <a:gd name="connsiteY1023" fmla="*/ 2718827 h 9297812"/>
              <a:gd name="connsiteX1024" fmla="*/ 2718827 h 9297812"/>
              <a:gd name="connsiteY1024" fmla="*/ 2718827 h 9297812"/>
              <a:gd name="connsiteX1025" fmla="*/ 2718827 h 9297812"/>
              <a:gd name="connsiteY1025" fmla="*/ 2718827 h 9297812"/>
              <a:gd name="connsiteX1026" fmla="*/ 2718827 h 9297812"/>
              <a:gd name="connsiteY1026" fmla="*/ 2718827 h 9297812"/>
              <a:gd name="connsiteX1027" fmla="*/ 2718827 h 9297812"/>
              <a:gd name="connsiteY1027" fmla="*/ 2718827 h 9297812"/>
              <a:gd name="connsiteX1028" fmla="*/ 2718827 h 9297812"/>
              <a:gd name="connsiteY1028" fmla="*/ 2718827 h 9297812"/>
              <a:gd name="connsiteX1029" fmla="*/ 2718827 h 9297812"/>
              <a:gd name="connsiteY1029" fmla="*/ 2718827 h 9297812"/>
              <a:gd name="connsiteX1030" fmla="*/ 2718827 h 9297812"/>
              <a:gd name="connsiteY1030" fmla="*/ 2718827 h 9297812"/>
              <a:gd name="connsiteX1031" fmla="*/ 2718827 h 9297812"/>
              <a:gd name="connsiteY1031" fmla="*/ 2718827 h 9297812"/>
              <a:gd name="connsiteX1032" fmla="*/ 2718827 h 9297812"/>
              <a:gd name="connsiteY1032" fmla="*/ 2718827 h 9297812"/>
              <a:gd name="connsiteX1033" fmla="*/ 2718827 h 9297812"/>
              <a:gd name="connsiteY1033" fmla="*/ 2718827 h 9297812"/>
              <a:gd name="connsiteX1034" fmla="*/ 2718827 h 9297812"/>
              <a:gd name="connsiteY1034" fmla="*/ 2718827 h 9297812"/>
              <a:gd name="connsiteX1035" fmla="*/ 2718827 h 9297812"/>
              <a:gd name="connsiteY1035" fmla="*/ 2718827 h 9297812"/>
              <a:gd name="connsiteX1036" fmla="*/ 2718827 h 9297812"/>
              <a:gd name="connsiteY1036" fmla="*/ 2718827 h 9297812"/>
              <a:gd name="connsiteX1037" fmla="*/ 2718827 h 9297812"/>
              <a:gd name="connsiteY1037" fmla="*/ 2718827 h 9297812"/>
              <a:gd name="connsiteX1038" fmla="*/ 2718827 h 9297812"/>
              <a:gd name="connsiteY1038" fmla="*/ 2718827 h 9297812"/>
              <a:gd name="connsiteX1039" fmla="*/ 2718827 h 9297812"/>
              <a:gd name="connsiteY1039" fmla="*/ 2718827 h 9297812"/>
              <a:gd name="connsiteX1040" fmla="*/ 2718827 h 9297812"/>
              <a:gd name="connsiteY1040" fmla="*/ 2718827 h 9297812"/>
              <a:gd name="connsiteX1041" fmla="*/ 2718827 h 9297812"/>
              <a:gd name="connsiteY1041" fmla="*/ 2718827 h 9297812"/>
              <a:gd name="connsiteX1042" fmla="*/ 2718827 h 9297812"/>
              <a:gd name="connsiteY1042" fmla="*/ 2718827 h 9297812"/>
              <a:gd name="connsiteX1043" fmla="*/ 2718827 h 9297812"/>
              <a:gd name="connsiteY1043" fmla="*/ 2718827 h 9297812"/>
              <a:gd name="connsiteX1044" fmla="*/ 2718827 h 9297812"/>
              <a:gd name="connsiteY1044" fmla="*/ 2718827 h 9297812"/>
              <a:gd name="connsiteX1045" fmla="*/ 2718827 h 9297812"/>
              <a:gd name="connsiteY1045" fmla="*/ 2718827 h 9297812"/>
              <a:gd name="connsiteX1046" fmla="*/ 2718827 h 9297812"/>
              <a:gd name="connsiteY1046" fmla="*/ 2718827 h 9297812"/>
              <a:gd name="connsiteX1047" fmla="*/ 2718827 h 9297812"/>
              <a:gd name="connsiteY1047" fmla="*/ 2718827 h 9297812"/>
              <a:gd name="connsiteX1048" fmla="*/ 2718827 h 9297812"/>
              <a:gd name="connsiteY1048" fmla="*/ 2718827 h 9297812"/>
              <a:gd name="connsiteX1049" fmla="*/ 2718827 h 9297812"/>
              <a:gd name="connsiteY1049" fmla="*/ 2718827 h 9297812"/>
              <a:gd name="connsiteX1050" fmla="*/ 2718827 h 9297812"/>
              <a:gd name="connsiteY1050" fmla="*/ 2718827 h 9297812"/>
              <a:gd name="connsiteX1051" fmla="*/ 2718827 h 9297812"/>
              <a:gd name="connsiteY1051" fmla="*/ 2718827 h 9297812"/>
              <a:gd name="connsiteX1052" fmla="*/ 2718827 h 9297812"/>
              <a:gd name="connsiteY1052" fmla="*/ 2718827 h 9297812"/>
              <a:gd name="connsiteX1053" fmla="*/ 2718827 h 9297812"/>
              <a:gd name="connsiteY1053" fmla="*/ 2718827 h 9297812"/>
              <a:gd name="connsiteX1054" fmla="*/ 2718827 h 9297812"/>
              <a:gd name="connsiteY1054" fmla="*/ 2718827 h 9297812"/>
              <a:gd name="connsiteX1055" fmla="*/ 2718827 h 9297812"/>
              <a:gd name="connsiteY1055" fmla="*/ 2718827 h 9297812"/>
              <a:gd name="connsiteX1056" fmla="*/ 2718827 h 9297812"/>
              <a:gd name="connsiteY1056" fmla="*/ 2718827 h 9297812"/>
              <a:gd name="connsiteX1057" fmla="*/ 2718827 h 9297812"/>
              <a:gd name="connsiteY1057" fmla="*/ 2718827 h 9297812"/>
              <a:gd name="connsiteX1058" fmla="*/ 2718827 h 9297812"/>
              <a:gd name="connsiteY1058" fmla="*/ 2718827 h 9297812"/>
              <a:gd name="connsiteX1059" fmla="*/ 2718827 h 9297812"/>
              <a:gd name="connsiteY1059" fmla="*/ 2718827 h 9297812"/>
              <a:gd name="connsiteX1060" fmla="*/ 2718827 h 9297812"/>
              <a:gd name="connsiteY1060" fmla="*/ 2718827 h 9297812"/>
              <a:gd name="connsiteX1061" fmla="*/ 2718827 h 9297812"/>
              <a:gd name="connsiteY1061" fmla="*/ 2718827 h 9297812"/>
              <a:gd name="connsiteX1062" fmla="*/ 2718827 h 9297812"/>
              <a:gd name="connsiteY1062" fmla="*/ 2718827 h 9297812"/>
              <a:gd name="connsiteX1063" fmla="*/ 2718827 h 9297812"/>
              <a:gd name="connsiteY1063" fmla="*/ 2718827 h 9297812"/>
              <a:gd name="connsiteX1064" fmla="*/ 2718827 h 9297812"/>
              <a:gd name="connsiteY1064" fmla="*/ 2718827 h 9297812"/>
              <a:gd name="connsiteX1065" fmla="*/ 2718827 h 9297812"/>
              <a:gd name="connsiteY1065" fmla="*/ 2718827 h 9297812"/>
              <a:gd name="connsiteX1066" fmla="*/ 2718827 h 9297812"/>
              <a:gd name="connsiteY1066" fmla="*/ 2718827 h 9297812"/>
              <a:gd name="connsiteX1067" fmla="*/ 2718827 h 9297812"/>
              <a:gd name="connsiteY1067" fmla="*/ 2718827 h 9297812"/>
              <a:gd name="connsiteX1068" fmla="*/ 2718827 h 9297812"/>
              <a:gd name="connsiteY1068" fmla="*/ 2718827 h 9297812"/>
              <a:gd name="connsiteX1069" fmla="*/ 2718827 h 9297812"/>
              <a:gd name="connsiteY1069" fmla="*/ 2718827 h 9297812"/>
              <a:gd name="connsiteX1070" fmla="*/ 2718827 h 9297812"/>
              <a:gd name="connsiteY1070" fmla="*/ 2718827 h 9297812"/>
              <a:gd name="connsiteX1071" fmla="*/ 2718827 h 9297812"/>
              <a:gd name="connsiteY1071" fmla="*/ 2718827 h 9297812"/>
              <a:gd name="connsiteX1072" fmla="*/ 2718827 h 9297812"/>
              <a:gd name="connsiteY1072" fmla="*/ 2718827 h 9297812"/>
              <a:gd name="connsiteX1073" fmla="*/ 2718827 h 9297812"/>
              <a:gd name="connsiteY1073" fmla="*/ 2718827 h 9297812"/>
              <a:gd name="connsiteX1074" fmla="*/ 2718827 h 9297812"/>
              <a:gd name="connsiteY1074" fmla="*/ 2718827 h 9297812"/>
              <a:gd name="connsiteX1075" fmla="*/ 2718827 h 9297812"/>
              <a:gd name="connsiteY1075" fmla="*/ 2718827 h 9297812"/>
              <a:gd name="connsiteX1076" fmla="*/ 2718827 h 9297812"/>
              <a:gd name="connsiteY1076" fmla="*/ 2718827 h 9297812"/>
              <a:gd name="connsiteX1077" fmla="*/ 2718827 h 9297812"/>
              <a:gd name="connsiteY1077" fmla="*/ 2718827 h 9297812"/>
              <a:gd name="connsiteX1078" fmla="*/ 2718827 h 9297812"/>
              <a:gd name="connsiteY1078" fmla="*/ 2718827 h 9297812"/>
              <a:gd name="connsiteX1079" fmla="*/ 2718827 h 9297812"/>
              <a:gd name="connsiteY1079" fmla="*/ 2718827 h 9297812"/>
              <a:gd name="connsiteX1080" fmla="*/ 2718827 h 9297812"/>
              <a:gd name="connsiteY1080" fmla="*/ 2718827 h 9297812"/>
              <a:gd name="connsiteX1081" fmla="*/ 2718827 h 9297812"/>
              <a:gd name="connsiteY1081" fmla="*/ 2718827 h 9297812"/>
              <a:gd name="connsiteX1082" fmla="*/ 2718827 h 9297812"/>
              <a:gd name="connsiteY1082" fmla="*/ 2718827 h 9297812"/>
              <a:gd name="connsiteX1083" fmla="*/ 2718827 h 9297812"/>
              <a:gd name="connsiteY1083" fmla="*/ 2718827 h 9297812"/>
              <a:gd name="connsiteX1084" fmla="*/ 2718827 h 9297812"/>
              <a:gd name="connsiteY1084" fmla="*/ 2718827 h 9297812"/>
              <a:gd name="connsiteX1085" fmla="*/ 2718827 h 9297812"/>
              <a:gd name="connsiteY1085" fmla="*/ 2718827 h 9297812"/>
              <a:gd name="connsiteX1086" fmla="*/ 2718827 h 9297812"/>
              <a:gd name="connsiteY1086" fmla="*/ 2718827 h 9297812"/>
              <a:gd name="connsiteX1087" fmla="*/ 2718827 h 9297812"/>
              <a:gd name="connsiteY1087" fmla="*/ 2718827 h 9297812"/>
              <a:gd name="connsiteX1088" fmla="*/ 2718827 h 9297812"/>
              <a:gd name="connsiteY1088" fmla="*/ 2718827 h 9297812"/>
              <a:gd name="connsiteX1089" fmla="*/ 2718827 h 9297812"/>
              <a:gd name="connsiteY1089" fmla="*/ 2718827 h 9297812"/>
              <a:gd name="connsiteX1090" fmla="*/ 2718827 h 9297812"/>
              <a:gd name="connsiteY1090" fmla="*/ 2718827 h 9297812"/>
              <a:gd name="connsiteX1091" fmla="*/ 2718827 h 9297812"/>
              <a:gd name="connsiteY1091" fmla="*/ 2718827 h 9297812"/>
              <a:gd name="connsiteX1092" fmla="*/ 2718827 h 9297812"/>
              <a:gd name="connsiteY1092" fmla="*/ 2718827 h 9297812"/>
              <a:gd name="connsiteX1093" fmla="*/ 2718827 h 9297812"/>
              <a:gd name="connsiteY1093" fmla="*/ 2718827 h 9297812"/>
              <a:gd name="connsiteX1094" fmla="*/ 2718827 h 9297812"/>
              <a:gd name="connsiteY1094" fmla="*/ 2718827 h 9297812"/>
              <a:gd name="connsiteX1095" fmla="*/ 2718827 h 9297812"/>
              <a:gd name="connsiteY1095" fmla="*/ 2718827 h 9297812"/>
              <a:gd name="connsiteX1096" fmla="*/ 2718827 h 9297812"/>
              <a:gd name="connsiteY1096" fmla="*/ 2718827 h 9297812"/>
              <a:gd name="connsiteX1097" fmla="*/ 2718827 h 9297812"/>
              <a:gd name="connsiteY1097" fmla="*/ 2718827 h 9297812"/>
              <a:gd name="connsiteX1098" fmla="*/ 2718827 h 9297812"/>
              <a:gd name="connsiteY1098" fmla="*/ 2718827 h 9297812"/>
              <a:gd name="connsiteX1099" fmla="*/ 2718827 h 9297812"/>
              <a:gd name="connsiteY1099" fmla="*/ 2718827 h 9297812"/>
              <a:gd name="connsiteX1100" fmla="*/ 2718827 h 9297812"/>
              <a:gd name="connsiteY1100" fmla="*/ 2718827 h 9297812"/>
              <a:gd name="connsiteX1101" fmla="*/ 2718827 h 9297812"/>
              <a:gd name="connsiteY1101" fmla="*/ 2718827 h 9297812"/>
              <a:gd name="connsiteX1102" fmla="*/ 2718827 h 9297812"/>
              <a:gd name="connsiteY1102" fmla="*/ 2718827 h 9297812"/>
              <a:gd name="connsiteX1103" fmla="*/ 2718827 h 9297812"/>
              <a:gd name="connsiteY1103" fmla="*/ 2718827 h 9297812"/>
              <a:gd name="connsiteX1104" fmla="*/ 2718827 h 9297812"/>
              <a:gd name="connsiteY1104" fmla="*/ 2718827 h 9297812"/>
              <a:gd name="connsiteX1105" fmla="*/ 2718827 h 9297812"/>
              <a:gd name="connsiteY1105" fmla="*/ 2718827 h 9297812"/>
              <a:gd name="connsiteX1106" fmla="*/ 2718827 h 9297812"/>
              <a:gd name="connsiteY1106" fmla="*/ 2718827 h 9297812"/>
              <a:gd name="connsiteX1107" fmla="*/ 2718827 h 9297812"/>
              <a:gd name="connsiteY1107" fmla="*/ 2718827 h 9297812"/>
              <a:gd name="connsiteX1108" fmla="*/ 2718827 h 9297812"/>
              <a:gd name="connsiteY1108" fmla="*/ 2718827 h 9297812"/>
              <a:gd name="connsiteX1109" fmla="*/ 2718827 h 9297812"/>
              <a:gd name="connsiteY1109" fmla="*/ 2718827 h 9297812"/>
              <a:gd name="connsiteX1110" fmla="*/ 2718827 h 9297812"/>
              <a:gd name="connsiteY1110" fmla="*/ 2718827 h 9297812"/>
              <a:gd name="connsiteX1111" fmla="*/ 2718827 h 9297812"/>
              <a:gd name="connsiteY1111" fmla="*/ 2718827 h 9297812"/>
              <a:gd name="connsiteX1112" fmla="*/ 2718827 h 9297812"/>
              <a:gd name="connsiteY1112" fmla="*/ 2718827 h 9297812"/>
              <a:gd name="connsiteX1113" fmla="*/ 2718827 h 9297812"/>
              <a:gd name="connsiteY1113" fmla="*/ 2718827 h 9297812"/>
              <a:gd name="connsiteX1114" fmla="*/ 2718827 h 9297812"/>
              <a:gd name="connsiteY1114" fmla="*/ 2718827 h 9297812"/>
              <a:gd name="connsiteX1115" fmla="*/ 2718827 h 9297812"/>
              <a:gd name="connsiteY1115" fmla="*/ 2718827 h 9297812"/>
              <a:gd name="connsiteX1116" fmla="*/ 2718827 h 9297812"/>
              <a:gd name="connsiteY1116" fmla="*/ 2718827 h 9297812"/>
              <a:gd name="connsiteX1117" fmla="*/ 2718827 h 9297812"/>
              <a:gd name="connsiteY1117" fmla="*/ 2718827 h 9297812"/>
              <a:gd name="connsiteX1118" fmla="*/ 2718827 h 9297812"/>
              <a:gd name="connsiteY1118" fmla="*/ 2718827 h 9297812"/>
              <a:gd name="connsiteX1119" fmla="*/ 2718827 h 9297812"/>
              <a:gd name="connsiteY1119" fmla="*/ 2718827 h 9297812"/>
              <a:gd name="connsiteX1120" fmla="*/ 2718827 h 9297812"/>
              <a:gd name="connsiteY1120" fmla="*/ 2718827 h 9297812"/>
              <a:gd name="connsiteX1121" fmla="*/ 2718827 h 9297812"/>
              <a:gd name="connsiteY1121" fmla="*/ 2718827 h 9297812"/>
              <a:gd name="connsiteX1122" fmla="*/ 2718827 h 9297812"/>
              <a:gd name="connsiteY1122" fmla="*/ 2718827 h 9297812"/>
              <a:gd name="connsiteX1123" fmla="*/ 2718827 h 9297812"/>
              <a:gd name="connsiteY1123" fmla="*/ 2718827 h 9297812"/>
              <a:gd name="connsiteX1124" fmla="*/ 2718827 h 9297812"/>
              <a:gd name="connsiteY1124" fmla="*/ 2718827 h 9297812"/>
              <a:gd name="connsiteX1125" fmla="*/ 2718827 h 9297812"/>
              <a:gd name="connsiteY1125" fmla="*/ 2718827 h 9297812"/>
              <a:gd name="connsiteX1126" fmla="*/ 2718827 h 9297812"/>
              <a:gd name="connsiteY1126" fmla="*/ 2718827 h 9297812"/>
              <a:gd name="connsiteX1127" fmla="*/ 2718827 h 9297812"/>
              <a:gd name="connsiteY1127" fmla="*/ 2718827 h 9297812"/>
              <a:gd name="connsiteX1128" fmla="*/ 2718827 h 9297812"/>
              <a:gd name="connsiteY1128" fmla="*/ 2718827 h 9297812"/>
              <a:gd name="connsiteX1129" fmla="*/ 2718827 h 9297812"/>
              <a:gd name="connsiteY1129" fmla="*/ 2718827 h 9297812"/>
              <a:gd name="connsiteX1130" fmla="*/ 2718827 h 9297812"/>
              <a:gd name="connsiteY1130" fmla="*/ 2718827 h 9297812"/>
              <a:gd name="connsiteX1131" fmla="*/ 2718827 h 9297812"/>
              <a:gd name="connsiteY1131" fmla="*/ 2718827 h 9297812"/>
              <a:gd name="connsiteX1132" fmla="*/ 2718827 h 9297812"/>
              <a:gd name="connsiteY1132" fmla="*/ 2718827 h 9297812"/>
              <a:gd name="connsiteX1133" fmla="*/ 2718827 h 9297812"/>
              <a:gd name="connsiteY1133" fmla="*/ 2718827 h 9297812"/>
              <a:gd name="connsiteX1134" fmla="*/ 2718827 h 9297812"/>
              <a:gd name="connsiteY1134" fmla="*/ 2718827 h 9297812"/>
              <a:gd name="connsiteX1135" fmla="*/ 2718827 h 9297812"/>
              <a:gd name="connsiteY1135" fmla="*/ 2718827 h 9297812"/>
              <a:gd name="connsiteX1136" fmla="*/ 2718827 h 9297812"/>
              <a:gd name="connsiteY1136" fmla="*/ 2718827 h 9297812"/>
              <a:gd name="connsiteX1137" fmla="*/ 2718827 h 9297812"/>
              <a:gd name="connsiteY1137" fmla="*/ 2718827 h 9297812"/>
              <a:gd name="connsiteX1138" fmla="*/ 2718827 h 9297812"/>
              <a:gd name="connsiteY1138" fmla="*/ 2718827 h 9297812"/>
              <a:gd name="connsiteX1139" fmla="*/ 2718827 h 9297812"/>
              <a:gd name="connsiteY1139" fmla="*/ 2718827 h 9297812"/>
              <a:gd name="connsiteX1140" fmla="*/ 2718827 h 9297812"/>
              <a:gd name="connsiteY1140" fmla="*/ 2718827 h 9297812"/>
              <a:gd name="connsiteX1141" fmla="*/ 2718827 h 9297812"/>
              <a:gd name="connsiteY1141" fmla="*/ 2718827 h 9297812"/>
              <a:gd name="connsiteX1142" fmla="*/ 2718827 h 9297812"/>
              <a:gd name="connsiteY1142" fmla="*/ 2718827 h 9297812"/>
              <a:gd name="connsiteX1143" fmla="*/ 2718827 h 9297812"/>
              <a:gd name="connsiteY1143" fmla="*/ 2718827 h 9297812"/>
              <a:gd name="connsiteX1144" fmla="*/ 2718827 h 9297812"/>
              <a:gd name="connsiteY1144" fmla="*/ 2718827 h 9297812"/>
              <a:gd name="connsiteX1145" fmla="*/ 2718827 h 9297812"/>
              <a:gd name="connsiteY1145" fmla="*/ 2718827 h 9297812"/>
              <a:gd name="connsiteX1146" fmla="*/ 2718827 h 9297812"/>
              <a:gd name="connsiteY1146" fmla="*/ 2718827 h 9297812"/>
              <a:gd name="connsiteX1147" fmla="*/ 2718827 h 9297812"/>
              <a:gd name="connsiteY1147" fmla="*/ 2718827 h 9297812"/>
              <a:gd name="connsiteX1148" fmla="*/ 2718827 h 9297812"/>
              <a:gd name="connsiteY1148" fmla="*/ 2718827 h 9297812"/>
              <a:gd name="connsiteX1149" fmla="*/ 2718827 h 9297812"/>
              <a:gd name="connsiteY1149" fmla="*/ 2718827 h 9297812"/>
              <a:gd name="connsiteX1150" fmla="*/ 2718827 h 9297812"/>
              <a:gd name="connsiteY1150" fmla="*/ 2718827 h 9297812"/>
              <a:gd name="connsiteX1151" fmla="*/ 2718827 h 9297812"/>
              <a:gd name="connsiteY1151" fmla="*/ 2718827 h 9297812"/>
              <a:gd name="connsiteX1152" fmla="*/ 2718827 h 9297812"/>
              <a:gd name="connsiteY1152" fmla="*/ 2718827 h 9297812"/>
              <a:gd name="connsiteX1153" fmla="*/ 2718827 h 9297812"/>
              <a:gd name="connsiteY1153" fmla="*/ 2718827 h 9297812"/>
              <a:gd name="connsiteX1154" fmla="*/ 2718827 h 9297812"/>
              <a:gd name="connsiteY1154" fmla="*/ 2718827 h 9297812"/>
              <a:gd name="connsiteX1155" fmla="*/ 2718827 h 9297812"/>
              <a:gd name="connsiteY1155" fmla="*/ 2718827 h 9297812"/>
              <a:gd name="connsiteX1156" fmla="*/ 2718827 h 9297812"/>
              <a:gd name="connsiteY1156" fmla="*/ 2718827 h 9297812"/>
              <a:gd name="connsiteX1157" fmla="*/ 2718827 h 9297812"/>
              <a:gd name="connsiteY1157" fmla="*/ 2718827 h 9297812"/>
              <a:gd name="connsiteX1158" fmla="*/ 2718827 h 9297812"/>
              <a:gd name="connsiteY1158" fmla="*/ 2718827 h 9297812"/>
              <a:gd name="connsiteX1159" fmla="*/ 2718827 h 9297812"/>
              <a:gd name="connsiteY1159" fmla="*/ 2718827 h 9297812"/>
              <a:gd name="connsiteX1160" fmla="*/ 2718827 h 9297812"/>
              <a:gd name="connsiteY1160" fmla="*/ 2718827 h 9297812"/>
              <a:gd name="connsiteX1161" fmla="*/ 2718827 h 9297812"/>
              <a:gd name="connsiteY1161" fmla="*/ 2718827 h 9297812"/>
              <a:gd name="connsiteX1162" fmla="*/ 2718827 h 9297812"/>
              <a:gd name="connsiteY1162" fmla="*/ 2718827 h 9297812"/>
              <a:gd name="connsiteX1163" fmla="*/ 2718827 h 9297812"/>
              <a:gd name="connsiteY1163" fmla="*/ 2718827 h 9297812"/>
              <a:gd name="connsiteX1164" fmla="*/ 2718827 h 9297812"/>
              <a:gd name="connsiteY1164" fmla="*/ 2718827 h 9297812"/>
              <a:gd name="connsiteX1165" fmla="*/ 2718827 h 9297812"/>
              <a:gd name="connsiteY1165" fmla="*/ 2718827 h 9297812"/>
              <a:gd name="connsiteX1166" fmla="*/ 2718827 h 9297812"/>
              <a:gd name="connsiteY1166" fmla="*/ 2718827 h 9297812"/>
              <a:gd name="connsiteX1167" fmla="*/ 2718827 h 9297812"/>
              <a:gd name="connsiteY1167" fmla="*/ 2718827 h 9297812"/>
              <a:gd name="connsiteX1168" fmla="*/ 2718827 h 9297812"/>
              <a:gd name="connsiteY1168" fmla="*/ 2718827 h 9297812"/>
              <a:gd name="connsiteX1169" fmla="*/ 2718827 h 9297812"/>
              <a:gd name="connsiteY1169" fmla="*/ 2718827 h 9297812"/>
              <a:gd name="connsiteX1170" fmla="*/ 2718827 h 9297812"/>
              <a:gd name="connsiteY1170" fmla="*/ 2718827 h 9297812"/>
              <a:gd name="connsiteX1171" fmla="*/ 2718827 h 9297812"/>
              <a:gd name="connsiteY1171" fmla="*/ 2718827 h 9297812"/>
              <a:gd name="connsiteX1172" fmla="*/ 2718827 h 9297812"/>
              <a:gd name="connsiteY1172" fmla="*/ 2718827 h 9297812"/>
              <a:gd name="connsiteX1173" fmla="*/ 2718827 h 9297812"/>
              <a:gd name="connsiteY1173" fmla="*/ 2718827 h 9297812"/>
              <a:gd name="connsiteX1174" fmla="*/ 2718827 h 9297812"/>
              <a:gd name="connsiteY1174" fmla="*/ 2718827 h 9297812"/>
              <a:gd name="connsiteX1175" fmla="*/ 2718827 h 9297812"/>
              <a:gd name="connsiteY1175" fmla="*/ 2718827 h 9297812"/>
              <a:gd name="connsiteX1176" fmla="*/ 2718827 h 9297812"/>
              <a:gd name="connsiteY1176" fmla="*/ 2718827 h 9297812"/>
              <a:gd name="connsiteX1177" fmla="*/ 2718827 h 9297812"/>
              <a:gd name="connsiteY1177" fmla="*/ 2718827 h 9297812"/>
              <a:gd name="connsiteX1178" fmla="*/ 2718827 h 9297812"/>
              <a:gd name="connsiteY1178" fmla="*/ 2718827 h 9297812"/>
              <a:gd name="connsiteX1179" fmla="*/ 2718827 h 9297812"/>
              <a:gd name="connsiteY1179" fmla="*/ 2718827 h 9297812"/>
              <a:gd name="connsiteX1180" fmla="*/ 2718827 h 9297812"/>
              <a:gd name="connsiteY1180" fmla="*/ 2718827 h 9297812"/>
              <a:gd name="connsiteX1181" fmla="*/ 2718827 h 9297812"/>
              <a:gd name="connsiteY1181" fmla="*/ 2718827 h 9297812"/>
              <a:gd name="connsiteX1182" fmla="*/ 2718827 h 9297812"/>
              <a:gd name="connsiteY1182" fmla="*/ 2718827 h 9297812"/>
              <a:gd name="connsiteX1183" fmla="*/ 2718827 h 9297812"/>
              <a:gd name="connsiteY1183" fmla="*/ 2718827 h 9297812"/>
              <a:gd name="connsiteX1184" fmla="*/ 2718827 h 9297812"/>
              <a:gd name="connsiteY1184" fmla="*/ 2718827 h 9297812"/>
              <a:gd name="connsiteX1185" fmla="*/ 2718827 h 9297812"/>
              <a:gd name="connsiteY1185" fmla="*/ 2718827 h 9297812"/>
              <a:gd name="connsiteX1186" fmla="*/ 2718827 h 9297812"/>
              <a:gd name="connsiteY1186" fmla="*/ 2718827 h 9297812"/>
              <a:gd name="connsiteX1187" fmla="*/ 2718827 h 9297812"/>
              <a:gd name="connsiteY1187" fmla="*/ 2718827 h 9297812"/>
              <a:gd name="connsiteX1188" fmla="*/ 2718827 h 9297812"/>
              <a:gd name="connsiteY1188" fmla="*/ 2718827 h 9297812"/>
              <a:gd name="connsiteX1189" fmla="*/ 2718827 h 9297812"/>
              <a:gd name="connsiteY1189" fmla="*/ 2718827 h 9297812"/>
              <a:gd name="connsiteX1190" fmla="*/ 2718827 h 9297812"/>
              <a:gd name="connsiteY1190" fmla="*/ 2718827 h 9297812"/>
              <a:gd name="connsiteX1191" fmla="*/ 2718827 h 9297812"/>
              <a:gd name="connsiteY1191" fmla="*/ 2718827 h 9297812"/>
              <a:gd name="connsiteX1192" fmla="*/ 2718827 h 9297812"/>
              <a:gd name="connsiteY1192" fmla="*/ 2718827 h 9297812"/>
              <a:gd name="connsiteX1193" fmla="*/ 2718827 h 9297812"/>
              <a:gd name="connsiteY1193" fmla="*/ 2718827 h 9297812"/>
              <a:gd name="connsiteX1194" fmla="*/ 2718827 h 9297812"/>
              <a:gd name="connsiteY1194" fmla="*/ 2718827 h 9297812"/>
              <a:gd name="connsiteX1195" fmla="*/ 2718827 h 9297812"/>
              <a:gd name="connsiteY1195" fmla="*/ 2718827 h 9297812"/>
              <a:gd name="connsiteX1196" fmla="*/ 2718827 h 9297812"/>
              <a:gd name="connsiteY1196" fmla="*/ 2718827 h 9297812"/>
              <a:gd name="connsiteX1197" fmla="*/ 2718827 h 9297812"/>
              <a:gd name="connsiteY1197" fmla="*/ 2718827 h 9297812"/>
              <a:gd name="connsiteX1198" fmla="*/ 2718827 h 9297812"/>
              <a:gd name="connsiteY1198" fmla="*/ 2718827 h 9297812"/>
              <a:gd name="connsiteX1199" fmla="*/ 2718827 h 9297812"/>
              <a:gd name="connsiteY1199" fmla="*/ 2718827 h 9297812"/>
              <a:gd name="connsiteX1200" fmla="*/ 2718827 h 9297812"/>
              <a:gd name="connsiteY1200" fmla="*/ 2718827 h 9297812"/>
              <a:gd name="connsiteX1201" fmla="*/ 2718827 h 9297812"/>
              <a:gd name="connsiteY1201" fmla="*/ 2718827 h 9297812"/>
              <a:gd name="connsiteX1202" fmla="*/ 2718827 h 9297812"/>
              <a:gd name="connsiteY1202" fmla="*/ 2718827 h 9297812"/>
              <a:gd name="connsiteX1203" fmla="*/ 2718827 h 9297812"/>
              <a:gd name="connsiteY1203" fmla="*/ 2718827 h 9297812"/>
              <a:gd name="connsiteX1204" fmla="*/ 2718827 h 9297812"/>
              <a:gd name="connsiteY1204" fmla="*/ 2718827 h 9297812"/>
              <a:gd name="connsiteX1205" fmla="*/ 2718827 h 9297812"/>
              <a:gd name="connsiteY1205" fmla="*/ 2718827 h 9297812"/>
              <a:gd name="connsiteX1206" fmla="*/ 2718827 h 9297812"/>
              <a:gd name="connsiteY1206" fmla="*/ 2718827 h 9297812"/>
              <a:gd name="connsiteX1207" fmla="*/ 2718827 h 9297812"/>
              <a:gd name="connsiteY1207" fmla="*/ 2718827 h 9297812"/>
              <a:gd name="connsiteX1208" fmla="*/ 2718827 h 9297812"/>
              <a:gd name="connsiteY1208" fmla="*/ 2718827 h 9297812"/>
              <a:gd name="connsiteX1209" fmla="*/ 2718827 h 9297812"/>
              <a:gd name="connsiteY1209" fmla="*/ 2718827 h 9297812"/>
              <a:gd name="connsiteX1210" fmla="*/ 2718827 h 9297812"/>
              <a:gd name="connsiteY1210" fmla="*/ 2718827 h 9297812"/>
              <a:gd name="connsiteX1211" fmla="*/ 2718827 h 9297812"/>
              <a:gd name="connsiteY1211" fmla="*/ 2718827 h 9297812"/>
              <a:gd name="connsiteX1212" fmla="*/ 2718827 h 9297812"/>
              <a:gd name="connsiteY1212" fmla="*/ 2718827 h 9297812"/>
              <a:gd name="connsiteX1213" fmla="*/ 2718827 h 9297812"/>
              <a:gd name="connsiteY1213" fmla="*/ 2718827 h 9297812"/>
              <a:gd name="connsiteX1214" fmla="*/ 2718827 h 9297812"/>
              <a:gd name="connsiteY1214" fmla="*/ 2718827 h 9297812"/>
              <a:gd name="connsiteX1215" fmla="*/ 2718827 h 9297812"/>
              <a:gd name="connsiteY1215" fmla="*/ 2718827 h 9297812"/>
              <a:gd name="connsiteX1216" fmla="*/ 2718827 h 9297812"/>
              <a:gd name="connsiteY1216" fmla="*/ 2718827 h 9297812"/>
              <a:gd name="connsiteX1217" fmla="*/ 2718827 h 9297812"/>
              <a:gd name="connsiteY1217" fmla="*/ 2718827 h 9297812"/>
              <a:gd name="connsiteX1218" fmla="*/ 2718827 h 9297812"/>
              <a:gd name="connsiteY1218" fmla="*/ 2718827 h 9297812"/>
              <a:gd name="connsiteX1219" fmla="*/ 2718827 h 9297812"/>
              <a:gd name="connsiteY1219" fmla="*/ 2718827 h 9297812"/>
              <a:gd name="connsiteX1220" fmla="*/ 2718827 h 9297812"/>
              <a:gd name="connsiteY1220" fmla="*/ 2718827 h 9297812"/>
              <a:gd name="connsiteX1221" fmla="*/ 2718827 h 9297812"/>
              <a:gd name="connsiteY1221" fmla="*/ 2718827 h 9297812"/>
              <a:gd name="connsiteX1222" fmla="*/ 2718827 h 9297812"/>
              <a:gd name="connsiteY1222" fmla="*/ 2718827 h 9297812"/>
              <a:gd name="connsiteX1223" fmla="*/ 2718827 h 9297812"/>
              <a:gd name="connsiteY1223" fmla="*/ 2718827 h 9297812"/>
              <a:gd name="connsiteX1224" fmla="*/ 2718827 h 9297812"/>
              <a:gd name="connsiteY1224" fmla="*/ 2718827 h 9297812"/>
              <a:gd name="connsiteX1225" fmla="*/ 2718827 h 9297812"/>
              <a:gd name="connsiteY1225" fmla="*/ 2718827 h 9297812"/>
              <a:gd name="connsiteX1226" fmla="*/ 2718827 h 9297812"/>
              <a:gd name="connsiteY1226" fmla="*/ 2718827 h 9297812"/>
              <a:gd name="connsiteX1227" fmla="*/ 2718827 h 9297812"/>
              <a:gd name="connsiteY1227" fmla="*/ 2718827 h 9297812"/>
              <a:gd name="connsiteX1228" fmla="*/ 2718827 h 9297812"/>
              <a:gd name="connsiteY1228" fmla="*/ 2718827 h 9297812"/>
              <a:gd name="connsiteX1229" fmla="*/ 2718827 h 9297812"/>
              <a:gd name="connsiteY1229" fmla="*/ 2718827 h 9297812"/>
              <a:gd name="connsiteX1230" fmla="*/ 2718827 h 9297812"/>
              <a:gd name="connsiteY1230" fmla="*/ 2718827 h 9297812"/>
              <a:gd name="connsiteX1231" fmla="*/ 2718827 h 9297812"/>
              <a:gd name="connsiteY1231" fmla="*/ 2718827 h 9297812"/>
              <a:gd name="connsiteX1232" fmla="*/ 2718827 h 9297812"/>
              <a:gd name="connsiteY1232" fmla="*/ 2718827 h 9297812"/>
              <a:gd name="connsiteX1233" fmla="*/ 2718827 h 9297812"/>
              <a:gd name="connsiteY1233" fmla="*/ 2718827 h 9297812"/>
              <a:gd name="connsiteX1234" fmla="*/ 2718827 h 9297812"/>
              <a:gd name="connsiteY1234" fmla="*/ 2718827 h 9297812"/>
              <a:gd name="connsiteX1235" fmla="*/ 2718827 h 9297812"/>
              <a:gd name="connsiteY1235" fmla="*/ 2718827 h 9297812"/>
              <a:gd name="connsiteX1236" fmla="*/ 2718827 h 9297812"/>
              <a:gd name="connsiteY1236" fmla="*/ 2718827 h 9297812"/>
              <a:gd name="connsiteX1237" fmla="*/ 2718827 h 9297812"/>
              <a:gd name="connsiteY1237" fmla="*/ 2718827 h 9297812"/>
              <a:gd name="connsiteX1238" fmla="*/ 2718827 h 9297812"/>
              <a:gd name="connsiteY1238" fmla="*/ 2718827 h 9297812"/>
              <a:gd name="connsiteX1239" fmla="*/ 2718827 h 9297812"/>
              <a:gd name="connsiteY1239" fmla="*/ 2718827 h 9297812"/>
              <a:gd name="connsiteX1240" fmla="*/ 2718827 h 9297812"/>
              <a:gd name="connsiteY1240" fmla="*/ 2718827 h 9297812"/>
              <a:gd name="connsiteX1241" fmla="*/ 2718827 h 9297812"/>
              <a:gd name="connsiteY1241" fmla="*/ 2718827 h 9297812"/>
              <a:gd name="connsiteX1242" fmla="*/ 2718827 h 9297812"/>
              <a:gd name="connsiteY1242" fmla="*/ 2718827 h 9297812"/>
              <a:gd name="connsiteX1243" fmla="*/ 2718827 h 9297812"/>
              <a:gd name="connsiteY1243" fmla="*/ 2718827 h 9297812"/>
              <a:gd name="connsiteX1244" fmla="*/ 2718827 h 9297812"/>
              <a:gd name="connsiteY1244" fmla="*/ 2718827 h 9297812"/>
              <a:gd name="connsiteX1245" fmla="*/ 2718827 h 9297812"/>
              <a:gd name="connsiteY1245" fmla="*/ 2718827 h 9297812"/>
              <a:gd name="connsiteX1246" fmla="*/ 2718827 h 9297812"/>
              <a:gd name="connsiteY1246" fmla="*/ 2718827 h 9297812"/>
              <a:gd name="connsiteX1247" fmla="*/ 2718827 h 9297812"/>
              <a:gd name="connsiteY1247" fmla="*/ 2718827 h 9297812"/>
              <a:gd name="connsiteX1248" fmla="*/ 2718827 h 9297812"/>
              <a:gd name="connsiteY1248" fmla="*/ 2718827 h 9297812"/>
              <a:gd name="connsiteX1249" fmla="*/ 2718827 h 9297812"/>
              <a:gd name="connsiteY1249" fmla="*/ 2718827 h 9297812"/>
              <a:gd name="connsiteX1250" fmla="*/ 2718827 h 9297812"/>
              <a:gd name="connsiteY1250" fmla="*/ 2718827 h 9297812"/>
              <a:gd name="connsiteX1251" fmla="*/ 2718827 h 9297812"/>
              <a:gd name="connsiteY1251" fmla="*/ 2718827 h 9297812"/>
              <a:gd name="connsiteX1252" fmla="*/ 2718827 h 9297812"/>
              <a:gd name="connsiteY1252" fmla="*/ 2718827 h 9297812"/>
              <a:gd name="connsiteX1253" fmla="*/ 2718827 h 9297812"/>
              <a:gd name="connsiteY1253" fmla="*/ 2718827 h 9297812"/>
              <a:gd name="connsiteX1254" fmla="*/ 2718827 h 9297812"/>
              <a:gd name="connsiteY1254" fmla="*/ 2718827 h 9297812"/>
              <a:gd name="connsiteX1255" fmla="*/ 2718827 h 9297812"/>
              <a:gd name="connsiteY1255" fmla="*/ 2718827 h 9297812"/>
              <a:gd name="connsiteX1256" fmla="*/ 2718827 h 9297812"/>
              <a:gd name="connsiteY1256" fmla="*/ 2718827 h 9297812"/>
              <a:gd name="connsiteX1257" fmla="*/ 2718827 h 9297812"/>
              <a:gd name="connsiteY1257" fmla="*/ 2718827 h 9297812"/>
              <a:gd name="connsiteX1258" fmla="*/ 2718827 h 9297812"/>
              <a:gd name="connsiteY1258" fmla="*/ 2718827 h 9297812"/>
              <a:gd name="connsiteX1259" fmla="*/ 2718827 h 9297812"/>
              <a:gd name="connsiteY1259" fmla="*/ 2718827 h 9297812"/>
              <a:gd name="connsiteX1260" fmla="*/ 2718827 h 9297812"/>
              <a:gd name="connsiteY1260" fmla="*/ 2718827 h 9297812"/>
              <a:gd name="connsiteX1261" fmla="*/ 2718827 h 9297812"/>
              <a:gd name="connsiteY1261" fmla="*/ 2718827 h 9297812"/>
              <a:gd name="connsiteX1262" fmla="*/ 2718827 h 9297812"/>
              <a:gd name="connsiteY1262" fmla="*/ 2718827 h 9297812"/>
              <a:gd name="connsiteX1263" fmla="*/ 2718827 h 9297812"/>
              <a:gd name="connsiteY1263" fmla="*/ 2718827 h 9297812"/>
              <a:gd name="connsiteX1264" fmla="*/ 2718827 h 9297812"/>
              <a:gd name="connsiteY1264" fmla="*/ 2718827 h 9297812"/>
              <a:gd name="connsiteX1265" fmla="*/ 2718827 h 9297812"/>
              <a:gd name="connsiteY1265" fmla="*/ 2718827 h 9297812"/>
              <a:gd name="connsiteX1266" fmla="*/ 2718827 h 9297812"/>
              <a:gd name="connsiteY1266" fmla="*/ 2718827 h 9297812"/>
              <a:gd name="connsiteX1267" fmla="*/ 2718827 h 9297812"/>
              <a:gd name="connsiteY1267" fmla="*/ 2718827 h 9297812"/>
              <a:gd name="connsiteX1268" fmla="*/ 2718827 h 9297812"/>
              <a:gd name="connsiteY1268" fmla="*/ 2718827 h 9297812"/>
              <a:gd name="connsiteX1269" fmla="*/ 2718827 h 9297812"/>
              <a:gd name="connsiteY1269" fmla="*/ 2718827 h 9297812"/>
              <a:gd name="connsiteX1270" fmla="*/ 2718827 h 9297812"/>
              <a:gd name="connsiteY1270" fmla="*/ 2718827 h 9297812"/>
              <a:gd name="connsiteX1271" fmla="*/ 2718827 h 9297812"/>
              <a:gd name="connsiteY1271" fmla="*/ 2718827 h 9297812"/>
              <a:gd name="connsiteX1272" fmla="*/ 2718827 h 9297812"/>
              <a:gd name="connsiteY1272" fmla="*/ 2718827 h 9297812"/>
              <a:gd name="connsiteX1273" fmla="*/ 2718827 h 9297812"/>
              <a:gd name="connsiteY1273" fmla="*/ 2718827 h 9297812"/>
              <a:gd name="connsiteX1274" fmla="*/ 2718827 h 9297812"/>
              <a:gd name="connsiteY1274" fmla="*/ 2718827 h 9297812"/>
              <a:gd name="connsiteX1275" fmla="*/ 2718827 h 9297812"/>
              <a:gd name="connsiteY1275" fmla="*/ 2718827 h 9297812"/>
              <a:gd name="connsiteX1276" fmla="*/ 2718827 h 9297812"/>
              <a:gd name="connsiteY1276" fmla="*/ 2718827 h 9297812"/>
              <a:gd name="connsiteX1277" fmla="*/ 2718827 h 9297812"/>
              <a:gd name="connsiteY1277" fmla="*/ 2718827 h 9297812"/>
              <a:gd name="connsiteX1278" fmla="*/ 2718827 h 9297812"/>
              <a:gd name="connsiteY1278" fmla="*/ 2718827 h 9297812"/>
              <a:gd name="connsiteX1279" fmla="*/ 2718827 h 9297812"/>
              <a:gd name="connsiteY1279" fmla="*/ 2718827 h 9297812"/>
              <a:gd name="connsiteX1280" fmla="*/ 2718827 h 9297812"/>
              <a:gd name="connsiteY1280" fmla="*/ 2718827 h 9297812"/>
              <a:gd name="connsiteX1281" fmla="*/ 2718827 h 9297812"/>
              <a:gd name="connsiteY1281" fmla="*/ 2718827 h 9297812"/>
              <a:gd name="connsiteX1282" fmla="*/ 2718827 h 9297812"/>
              <a:gd name="connsiteY1282" fmla="*/ 2718827 h 9297812"/>
              <a:gd name="connsiteX1283" fmla="*/ 2718827 h 9297812"/>
              <a:gd name="connsiteY1283" fmla="*/ 2718827 h 9297812"/>
              <a:gd name="connsiteX1284" fmla="*/ 2718827 h 9297812"/>
              <a:gd name="connsiteY1284" fmla="*/ 2718827 h 9297812"/>
              <a:gd name="connsiteX1285" fmla="*/ 2718827 h 9297812"/>
              <a:gd name="connsiteY1285" fmla="*/ 2718827 h 9297812"/>
              <a:gd name="connsiteX1286" fmla="*/ 2718827 h 9297812"/>
              <a:gd name="connsiteY1286" fmla="*/ 2718827 h 9297812"/>
              <a:gd name="connsiteX1287" fmla="*/ 2718827 h 9297812"/>
              <a:gd name="connsiteY1287" fmla="*/ 2718827 h 9297812"/>
              <a:gd name="connsiteX1288" fmla="*/ 2718827 h 9297812"/>
              <a:gd name="connsiteY1288" fmla="*/ 2718827 h 9297812"/>
              <a:gd name="connsiteX1289" fmla="*/ 2718827 h 9297812"/>
              <a:gd name="connsiteY1289" fmla="*/ 2718827 h 9297812"/>
              <a:gd name="connsiteX1290" fmla="*/ 2718827 h 9297812"/>
              <a:gd name="connsiteY1290" fmla="*/ 2718827 h 9297812"/>
              <a:gd name="connsiteX1291" fmla="*/ 2718827 h 9297812"/>
              <a:gd name="connsiteY1291" fmla="*/ 2718827 h 9297812"/>
              <a:gd name="connsiteX1292" fmla="*/ 2718827 h 9297812"/>
              <a:gd name="connsiteY1292" fmla="*/ 2718827 h 9297812"/>
              <a:gd name="connsiteX1293" fmla="*/ 2718827 h 9297812"/>
              <a:gd name="connsiteY1293" fmla="*/ 2718827 h 9297812"/>
              <a:gd name="connsiteX1294" fmla="*/ 2718827 h 9297812"/>
              <a:gd name="connsiteY1294" fmla="*/ 2718827 h 9297812"/>
              <a:gd name="connsiteX1295" fmla="*/ 2718827 h 9297812"/>
              <a:gd name="connsiteY1295" fmla="*/ 2718827 h 9297812"/>
              <a:gd name="connsiteX1296" fmla="*/ 2718827 h 9297812"/>
              <a:gd name="connsiteY1296" fmla="*/ 2718827 h 9297812"/>
              <a:gd name="connsiteX1297" fmla="*/ 2718827 h 9297812"/>
              <a:gd name="connsiteY1297" fmla="*/ 2718827 h 9297812"/>
              <a:gd name="connsiteX1298" fmla="*/ 2718827 h 9297812"/>
              <a:gd name="connsiteY1298" fmla="*/ 2718827 h 9297812"/>
              <a:gd name="connsiteX1299" fmla="*/ 2718827 h 9297812"/>
              <a:gd name="connsiteY1299" fmla="*/ 2718827 h 9297812"/>
              <a:gd name="connsiteX1300" fmla="*/ 2718827 h 9297812"/>
              <a:gd name="connsiteY1300" fmla="*/ 2718827 h 9297812"/>
              <a:gd name="connsiteX1301" fmla="*/ 2718827 h 9297812"/>
              <a:gd name="connsiteY1301" fmla="*/ 2718827 h 9297812"/>
              <a:gd name="connsiteX1302" fmla="*/ 2718827 h 9297812"/>
              <a:gd name="connsiteY1302" fmla="*/ 2718827 h 9297812"/>
              <a:gd name="connsiteX1303" fmla="*/ 2718827 h 9297812"/>
              <a:gd name="connsiteY1303" fmla="*/ 2718827 h 9297812"/>
              <a:gd name="connsiteX1304" fmla="*/ 2718827 h 9297812"/>
              <a:gd name="connsiteY1304" fmla="*/ 2718827 h 9297812"/>
              <a:gd name="connsiteX1305" fmla="*/ 2718827 h 9297812"/>
              <a:gd name="connsiteY1305" fmla="*/ 2718827 h 9297812"/>
              <a:gd name="connsiteX1306" fmla="*/ 2718827 h 9297812"/>
              <a:gd name="connsiteY1306" fmla="*/ 2718827 h 9297812"/>
              <a:gd name="connsiteX1307" fmla="*/ 2718827 h 9297812"/>
              <a:gd name="connsiteY1307" fmla="*/ 2718827 h 9297812"/>
              <a:gd name="connsiteX1308" fmla="*/ 2718827 h 9297812"/>
              <a:gd name="connsiteY1308" fmla="*/ 2718827 h 9297812"/>
              <a:gd name="connsiteX1309" fmla="*/ 2718827 h 9297812"/>
              <a:gd name="connsiteY1309" fmla="*/ 2718827 h 9297812"/>
              <a:gd name="connsiteX1310" fmla="*/ 2718827 h 9297812"/>
              <a:gd name="connsiteY1310" fmla="*/ 2718827 h 9297812"/>
              <a:gd name="connsiteX1311" fmla="*/ 2718827 h 9297812"/>
              <a:gd name="connsiteY1311" fmla="*/ 2718827 h 9297812"/>
              <a:gd name="connsiteX1312" fmla="*/ 2718827 h 9297812"/>
              <a:gd name="connsiteY1312" fmla="*/ 2718827 h 9297812"/>
              <a:gd name="connsiteX1313" fmla="*/ 2718827 h 9297812"/>
              <a:gd name="connsiteY1313" fmla="*/ 2718827 h 9297812"/>
              <a:gd name="connsiteX1314" fmla="*/ 2718827 h 9297812"/>
              <a:gd name="connsiteY1314" fmla="*/ 2718827 h 9297812"/>
              <a:gd name="connsiteX1315" fmla="*/ 2718827 h 9297812"/>
              <a:gd name="connsiteY1315" fmla="*/ 2718827 h 9297812"/>
              <a:gd name="connsiteX1316" fmla="*/ 2718827 h 9297812"/>
              <a:gd name="connsiteY1316" fmla="*/ 2718827 h 9297812"/>
              <a:gd name="connsiteX1317" fmla="*/ 2718827 h 9297812"/>
              <a:gd name="connsiteY1317" fmla="*/ 2718827 h 9297812"/>
              <a:gd name="connsiteX1318" fmla="*/ 2718827 h 9297812"/>
              <a:gd name="connsiteY1318" fmla="*/ 2718827 h 9297812"/>
              <a:gd name="connsiteX1319" fmla="*/ 2718827 h 9297812"/>
              <a:gd name="connsiteY1319" fmla="*/ 2718827 h 9297812"/>
              <a:gd name="connsiteX1320" fmla="*/ 2718827 h 9297812"/>
              <a:gd name="connsiteY1320" fmla="*/ 2718827 h 9297812"/>
              <a:gd name="connsiteX1321" fmla="*/ 2718827 h 9297812"/>
              <a:gd name="connsiteY1321" fmla="*/ 2718827 h 9297812"/>
              <a:gd name="connsiteX1322" fmla="*/ 2718827 h 9297812"/>
              <a:gd name="connsiteY1322" fmla="*/ 2718827 h 9297812"/>
              <a:gd name="connsiteX1323" fmla="*/ 2718827 h 9297812"/>
              <a:gd name="connsiteY1323" fmla="*/ 2718827 h 9297812"/>
              <a:gd name="connsiteX1324" fmla="*/ 2718827 h 9297812"/>
              <a:gd name="connsiteY1324" fmla="*/ 2718827 h 9297812"/>
              <a:gd name="connsiteX1325" fmla="*/ 2718827 h 9297812"/>
              <a:gd name="connsiteY1325" fmla="*/ 2718827 h 9297812"/>
              <a:gd name="connsiteX1326" fmla="*/ 2718827 h 9297812"/>
              <a:gd name="connsiteY1326" fmla="*/ 2718827 h 9297812"/>
              <a:gd name="connsiteX1327" fmla="*/ 2718827 h 9297812"/>
              <a:gd name="connsiteY1327" fmla="*/ 2718827 h 9297812"/>
              <a:gd name="connsiteX1328" fmla="*/ 2718827 h 9297812"/>
              <a:gd name="connsiteY1328" fmla="*/ 2718827 h 9297812"/>
              <a:gd name="connsiteX1329" fmla="*/ 2718827 h 9297812"/>
              <a:gd name="connsiteY1329" fmla="*/ 2718827 h 9297812"/>
              <a:gd name="connsiteX1330" fmla="*/ 2718827 h 9297812"/>
              <a:gd name="connsiteY1330" fmla="*/ 2718827 h 9297812"/>
              <a:gd name="connsiteX1331" fmla="*/ 2718827 h 9297812"/>
              <a:gd name="connsiteY1331" fmla="*/ 2718827 h 9297812"/>
              <a:gd name="connsiteX1332" fmla="*/ 2718827 h 9297812"/>
              <a:gd name="connsiteY1332" fmla="*/ 2718827 h 9297812"/>
              <a:gd name="connsiteX1333" fmla="*/ 2718827 h 9297812"/>
              <a:gd name="connsiteY1333" fmla="*/ 2718827 h 9297812"/>
              <a:gd name="connsiteX1334" fmla="*/ 2718827 h 9297812"/>
              <a:gd name="connsiteY1334" fmla="*/ 2718827 h 9297812"/>
              <a:gd name="connsiteX1335" fmla="*/ 2718827 h 9297812"/>
              <a:gd name="connsiteY1335" fmla="*/ 2718827 h 9297812"/>
              <a:gd name="connsiteX1336" fmla="*/ 2718827 h 9297812"/>
              <a:gd name="connsiteY1336" fmla="*/ 2718827 h 9297812"/>
              <a:gd name="connsiteX1337" fmla="*/ 2718827 h 9297812"/>
              <a:gd name="connsiteY1337" fmla="*/ 2718827 h 9297812"/>
              <a:gd name="connsiteX1338" fmla="*/ 2718827 h 9297812"/>
              <a:gd name="connsiteY1338" fmla="*/ 2718827 h 9297812"/>
              <a:gd name="connsiteX1339" fmla="*/ 2718827 h 9297812"/>
              <a:gd name="connsiteY1339" fmla="*/ 2718827 h 9297812"/>
              <a:gd name="connsiteX1340" fmla="*/ 2718827 h 9297812"/>
              <a:gd name="connsiteY1340" fmla="*/ 2718827 h 9297812"/>
              <a:gd name="connsiteX1341" fmla="*/ 2718827 h 9297812"/>
              <a:gd name="connsiteY1341" fmla="*/ 2718827 h 9297812"/>
              <a:gd name="connsiteX1342" fmla="*/ 2718827 h 9297812"/>
              <a:gd name="connsiteY1342" fmla="*/ 2718827 h 9297812"/>
              <a:gd name="connsiteX1343" fmla="*/ 2718827 h 9297812"/>
              <a:gd name="connsiteY1343" fmla="*/ 2718827 h 9297812"/>
              <a:gd name="connsiteX1344" fmla="*/ 2718827 h 9297812"/>
              <a:gd name="connsiteY1344" fmla="*/ 2718827 h 9297812"/>
              <a:gd name="connsiteX1345" fmla="*/ 2718827 h 9297812"/>
              <a:gd name="connsiteY1345" fmla="*/ 2718827 h 9297812"/>
              <a:gd name="connsiteX1346" fmla="*/ 2718827 h 9297812"/>
              <a:gd name="connsiteY1346" fmla="*/ 2718827 h 9297812"/>
              <a:gd name="connsiteX1347" fmla="*/ 2718827 h 9297812"/>
              <a:gd name="connsiteY1347" fmla="*/ 2718827 h 9297812"/>
              <a:gd name="connsiteX1348" fmla="*/ 2718827 h 9297812"/>
              <a:gd name="connsiteY1348" fmla="*/ 2718827 h 9297812"/>
              <a:gd name="connsiteX1349" fmla="*/ 2718827 h 9297812"/>
              <a:gd name="connsiteY1349" fmla="*/ 2718827 h 9297812"/>
              <a:gd name="connsiteX1350" fmla="*/ 2718827 h 9297812"/>
              <a:gd name="connsiteY1350" fmla="*/ 2718827 h 9297812"/>
              <a:gd name="connsiteX1351" fmla="*/ 2718827 h 9297812"/>
              <a:gd name="connsiteY1351" fmla="*/ 2718827 h 9297812"/>
              <a:gd name="connsiteX1352" fmla="*/ 2718827 h 9297812"/>
              <a:gd name="connsiteY1352" fmla="*/ 2718827 h 9297812"/>
              <a:gd name="connsiteX1353" fmla="*/ 2718827 h 9297812"/>
              <a:gd name="connsiteY1353" fmla="*/ 2718827 h 9297812"/>
              <a:gd name="connsiteX1354" fmla="*/ 2718827 h 9297812"/>
              <a:gd name="connsiteY1354" fmla="*/ 2718827 h 9297812"/>
              <a:gd name="connsiteX1355" fmla="*/ 2718827 h 9297812"/>
              <a:gd name="connsiteY1355" fmla="*/ 2718827 h 9297812"/>
              <a:gd name="connsiteX1356" fmla="*/ 2718827 h 9297812"/>
              <a:gd name="connsiteY1356" fmla="*/ 2718827 h 9297812"/>
              <a:gd name="connsiteX1357" fmla="*/ 2718827 h 9297812"/>
              <a:gd name="connsiteY1357" fmla="*/ 2718827 h 9297812"/>
              <a:gd name="connsiteX1358" fmla="*/ 2718827 h 9297812"/>
              <a:gd name="connsiteY1358" fmla="*/ 2718827 h 9297812"/>
              <a:gd name="connsiteX1359" fmla="*/ 2718827 h 9297812"/>
              <a:gd name="connsiteY1359" fmla="*/ 2718827 h 9297812"/>
              <a:gd name="connsiteX1360" fmla="*/ 2718827 h 9297812"/>
              <a:gd name="connsiteY1360" fmla="*/ 2718827 h 9297812"/>
              <a:gd name="connsiteX1361" fmla="*/ 2718827 h 9297812"/>
              <a:gd name="connsiteY1361" fmla="*/ 2718827 h 9297812"/>
              <a:gd name="connsiteX1362" fmla="*/ 2718827 h 9297812"/>
              <a:gd name="connsiteY1362" fmla="*/ 2718827 h 9297812"/>
              <a:gd name="connsiteX1363" fmla="*/ 2718827 h 9297812"/>
              <a:gd name="connsiteY1363" fmla="*/ 2718827 h 9297812"/>
              <a:gd name="connsiteX1364" fmla="*/ 2718827 h 9297812"/>
              <a:gd name="connsiteY1364" fmla="*/ 2718827 h 9297812"/>
              <a:gd name="connsiteX1365" fmla="*/ 2718827 h 9297812"/>
              <a:gd name="connsiteY1365" fmla="*/ 2718827 h 9297812"/>
              <a:gd name="connsiteX1366" fmla="*/ 2718827 h 9297812"/>
              <a:gd name="connsiteY1366" fmla="*/ 2718827 h 9297812"/>
              <a:gd name="connsiteX1367" fmla="*/ 2718827 h 9297812"/>
              <a:gd name="connsiteY1367" fmla="*/ 2718827 h 9297812"/>
              <a:gd name="connsiteX1368" fmla="*/ 2718827 h 9297812"/>
              <a:gd name="connsiteY1368" fmla="*/ 2718827 h 9297812"/>
              <a:gd name="connsiteX1369" fmla="*/ 2718827 h 9297812"/>
              <a:gd name="connsiteY1369" fmla="*/ 2718827 h 9297812"/>
              <a:gd name="connsiteX1370" fmla="*/ 2718827 h 9297812"/>
              <a:gd name="connsiteY1370" fmla="*/ 2718827 h 9297812"/>
              <a:gd name="connsiteX1371" fmla="*/ 2718827 h 9297812"/>
              <a:gd name="connsiteY1371" fmla="*/ 2718827 h 9297812"/>
              <a:gd name="connsiteX1372" fmla="*/ 2718827 h 9297812"/>
              <a:gd name="connsiteY1372" fmla="*/ 2718827 h 9297812"/>
              <a:gd name="connsiteX1373" fmla="*/ 2718827 h 9297812"/>
              <a:gd name="connsiteY1373" fmla="*/ 2718827 h 9297812"/>
              <a:gd name="connsiteX1374" fmla="*/ 2718827 h 9297812"/>
              <a:gd name="connsiteY1374" fmla="*/ 2718827 h 9297812"/>
              <a:gd name="connsiteX1375" fmla="*/ 2718827 h 9297812"/>
              <a:gd name="connsiteY1375" fmla="*/ 2718827 h 9297812"/>
              <a:gd name="connsiteX1376" fmla="*/ 2718827 h 9297812"/>
              <a:gd name="connsiteY1376" fmla="*/ 2718827 h 9297812"/>
              <a:gd name="connsiteX1377" fmla="*/ 2718827 h 9297812"/>
              <a:gd name="connsiteY1377" fmla="*/ 2718827 h 9297812"/>
              <a:gd name="connsiteX1378" fmla="*/ 2718827 h 9297812"/>
              <a:gd name="connsiteY1378" fmla="*/ 2718827 h 9297812"/>
              <a:gd name="connsiteX1379" fmla="*/ 2718827 h 9297812"/>
              <a:gd name="connsiteY1379" fmla="*/ 2718827 h 9297812"/>
              <a:gd name="connsiteX1380" fmla="*/ 2718827 h 9297812"/>
              <a:gd name="connsiteY1380" fmla="*/ 2718827 h 9297812"/>
              <a:gd name="connsiteX1381" fmla="*/ 2718827 h 9297812"/>
              <a:gd name="connsiteY1381" fmla="*/ 2718827 h 9297812"/>
              <a:gd name="connsiteX1382" fmla="*/ 2718827 h 9297812"/>
              <a:gd name="connsiteY1382" fmla="*/ 2718827 h 9297812"/>
              <a:gd name="connsiteX1383" fmla="*/ 2718827 h 9297812"/>
              <a:gd name="connsiteY1383" fmla="*/ 2718827 h 9297812"/>
              <a:gd name="connsiteX1384" fmla="*/ 2718827 h 9297812"/>
              <a:gd name="connsiteY1384" fmla="*/ 2718827 h 9297812"/>
              <a:gd name="connsiteX1385" fmla="*/ 2718827 h 9297812"/>
              <a:gd name="connsiteY1385" fmla="*/ 2718827 h 9297812"/>
              <a:gd name="connsiteX1386" fmla="*/ 2718827 h 9297812"/>
              <a:gd name="connsiteY1386" fmla="*/ 2718827 h 9297812"/>
              <a:gd name="connsiteX1387" fmla="*/ 2718827 h 9297812"/>
              <a:gd name="connsiteY1387" fmla="*/ 2718827 h 9297812"/>
              <a:gd name="connsiteX1388" fmla="*/ 2718827 h 9297812"/>
              <a:gd name="connsiteY1388" fmla="*/ 2718827 h 9297812"/>
              <a:gd name="connsiteX1389" fmla="*/ 2718827 h 9297812"/>
              <a:gd name="connsiteY1389" fmla="*/ 2718827 h 9297812"/>
              <a:gd name="connsiteX1390" fmla="*/ 2718827 h 9297812"/>
              <a:gd name="connsiteY1390" fmla="*/ 2718827 h 9297812"/>
              <a:gd name="connsiteX1391" fmla="*/ 2718827 h 9297812"/>
              <a:gd name="connsiteY1391" fmla="*/ 2718827 h 9297812"/>
              <a:gd name="connsiteX1392" fmla="*/ 2718827 h 9297812"/>
              <a:gd name="connsiteY1392" fmla="*/ 2718827 h 9297812"/>
              <a:gd name="connsiteX1393" fmla="*/ 2718827 h 9297812"/>
              <a:gd name="connsiteY1393" fmla="*/ 2718827 h 9297812"/>
              <a:gd name="connsiteX1394" fmla="*/ 2718827 h 9297812"/>
              <a:gd name="connsiteY1394" fmla="*/ 2718827 h 9297812"/>
              <a:gd name="connsiteX1395" fmla="*/ 2718827 h 9297812"/>
              <a:gd name="connsiteY1395" fmla="*/ 2718827 h 9297812"/>
              <a:gd name="connsiteX1396" fmla="*/ 2718827 h 9297812"/>
              <a:gd name="connsiteY1396" fmla="*/ 2718827 h 9297812"/>
              <a:gd name="connsiteX1397" fmla="*/ 2718827 h 9297812"/>
              <a:gd name="connsiteY1397" fmla="*/ 2718827 h 9297812"/>
              <a:gd name="connsiteX1398" fmla="*/ 2718827 h 9297812"/>
              <a:gd name="connsiteY1398" fmla="*/ 2718827 h 9297812"/>
              <a:gd name="connsiteX1399" fmla="*/ 2718827 h 9297812"/>
              <a:gd name="connsiteY1399" fmla="*/ 2718827 h 9297812"/>
              <a:gd name="connsiteX1400" fmla="*/ 2718827 h 9297812"/>
              <a:gd name="connsiteY1400" fmla="*/ 2718827 h 9297812"/>
              <a:gd name="connsiteX1401" fmla="*/ 2718827 h 9297812"/>
              <a:gd name="connsiteY1401" fmla="*/ 2718827 h 9297812"/>
              <a:gd name="connsiteX1402" fmla="*/ 2718827 h 9297812"/>
              <a:gd name="connsiteY1402" fmla="*/ 2718827 h 9297812"/>
              <a:gd name="connsiteX1403" fmla="*/ 2718827 h 9297812"/>
              <a:gd name="connsiteY1403" fmla="*/ 2718827 h 9297812"/>
              <a:gd name="connsiteX1404" fmla="*/ 2718827 h 9297812"/>
              <a:gd name="connsiteY1404" fmla="*/ 2718827 h 9297812"/>
              <a:gd name="connsiteX1405" fmla="*/ 2718827 h 9297812"/>
              <a:gd name="connsiteY1405" fmla="*/ 2718827 h 9297812"/>
              <a:gd name="connsiteX1406" fmla="*/ 2718827 h 9297812"/>
              <a:gd name="connsiteY1406" fmla="*/ 2718827 h 9297812"/>
              <a:gd name="connsiteX1407" fmla="*/ 2718827 h 9297812"/>
              <a:gd name="connsiteY1407" fmla="*/ 2718827 h 9297812"/>
              <a:gd name="connsiteX1408" fmla="*/ 2718827 h 9297812"/>
              <a:gd name="connsiteY1408" fmla="*/ 2718827 h 9297812"/>
              <a:gd name="connsiteX1409" fmla="*/ 2718827 h 9297812"/>
              <a:gd name="connsiteY1409" fmla="*/ 2718827 h 9297812"/>
              <a:gd name="connsiteX1410" fmla="*/ 2718827 h 9297812"/>
              <a:gd name="connsiteY1410" fmla="*/ 2718827 h 9297812"/>
              <a:gd name="connsiteX1411" fmla="*/ 2718827 h 9297812"/>
              <a:gd name="connsiteY1411" fmla="*/ 2718827 h 9297812"/>
              <a:gd name="connsiteX1412" fmla="*/ 2718827 h 9297812"/>
              <a:gd name="connsiteY1412" fmla="*/ 2718827 h 9297812"/>
              <a:gd name="connsiteX1413" fmla="*/ 2718827 h 9297812"/>
              <a:gd name="connsiteY1413" fmla="*/ 2718827 h 9297812"/>
              <a:gd name="connsiteX1414" fmla="*/ 2718827 h 9297812"/>
              <a:gd name="connsiteY1414" fmla="*/ 2718827 h 9297812"/>
              <a:gd name="connsiteX1415" fmla="*/ 2718827 h 9297812"/>
              <a:gd name="connsiteY1415" fmla="*/ 2718827 h 9297812"/>
              <a:gd name="connsiteX1416" fmla="*/ 2718827 h 9297812"/>
              <a:gd name="connsiteY1416" fmla="*/ 2718827 h 9297812"/>
              <a:gd name="connsiteX1417" fmla="*/ 2718827 h 9297812"/>
              <a:gd name="connsiteY1417" fmla="*/ 2718827 h 9297812"/>
              <a:gd name="connsiteX1418" fmla="*/ 2718827 h 9297812"/>
              <a:gd name="connsiteY1418" fmla="*/ 2718827 h 9297812"/>
              <a:gd name="connsiteX1419" fmla="*/ 2718827 h 9297812"/>
              <a:gd name="connsiteY1419" fmla="*/ 2718827 h 9297812"/>
              <a:gd name="connsiteX1420" fmla="*/ 2718827 h 9297812"/>
              <a:gd name="connsiteY1420" fmla="*/ 2718827 h 9297812"/>
              <a:gd name="connsiteX1421" fmla="*/ 2718827 h 9297812"/>
              <a:gd name="connsiteY1421" fmla="*/ 2718827 h 9297812"/>
              <a:gd name="connsiteX1422" fmla="*/ 2718827 h 9297812"/>
              <a:gd name="connsiteY1422" fmla="*/ 2718827 h 9297812"/>
              <a:gd name="connsiteX1423" fmla="*/ 2718827 h 9297812"/>
              <a:gd name="connsiteY1423" fmla="*/ 2718827 h 9297812"/>
              <a:gd name="connsiteX1424" fmla="*/ 2718827 h 9297812"/>
              <a:gd name="connsiteY1424" fmla="*/ 2718827 h 9297812"/>
              <a:gd name="connsiteX1425" fmla="*/ 2718827 h 9297812"/>
              <a:gd name="connsiteY1425" fmla="*/ 2718827 h 9297812"/>
              <a:gd name="connsiteX1426" fmla="*/ 2718827 h 9297812"/>
              <a:gd name="connsiteY1426" fmla="*/ 2718827 h 9297812"/>
              <a:gd name="connsiteX1427" fmla="*/ 2718827 h 9297812"/>
              <a:gd name="connsiteY1427" fmla="*/ 2718827 h 9297812"/>
              <a:gd name="connsiteX1428" fmla="*/ 2718827 h 9297812"/>
              <a:gd name="connsiteY1428" fmla="*/ 2718827 h 9297812"/>
              <a:gd name="connsiteX1429" fmla="*/ 2718827 h 9297812"/>
              <a:gd name="connsiteY1429" fmla="*/ 2718827 h 9297812"/>
              <a:gd name="connsiteX1430" fmla="*/ 2718827 h 9297812"/>
              <a:gd name="connsiteY1430" fmla="*/ 2718827 h 9297812"/>
              <a:gd name="connsiteX1431" fmla="*/ 2718827 h 9297812"/>
              <a:gd name="connsiteY1431" fmla="*/ 2718827 h 9297812"/>
              <a:gd name="connsiteX1432" fmla="*/ 2718827 h 9297812"/>
              <a:gd name="connsiteY1432" fmla="*/ 2718827 h 9297812"/>
              <a:gd name="connsiteX1433" fmla="*/ 2718827 h 9297812"/>
              <a:gd name="connsiteY1433" fmla="*/ 2718827 h 9297812"/>
              <a:gd name="connsiteX1434" fmla="*/ 2718827 h 9297812"/>
              <a:gd name="connsiteY1434" fmla="*/ 2718827 h 9297812"/>
              <a:gd name="connsiteX1435" fmla="*/ 2718827 h 9297812"/>
              <a:gd name="connsiteY1435" fmla="*/ 2718827 h 9297812"/>
              <a:gd name="connsiteX1436" fmla="*/ 2718827 h 9297812"/>
              <a:gd name="connsiteY1436" fmla="*/ 2718827 h 9297812"/>
              <a:gd name="connsiteX1437" fmla="*/ 2718827 h 9297812"/>
              <a:gd name="connsiteY1437" fmla="*/ 2718827 h 9297812"/>
              <a:gd name="connsiteX1438" fmla="*/ 2718827 h 9297812"/>
              <a:gd name="connsiteY1438" fmla="*/ 2718827 h 9297812"/>
              <a:gd name="connsiteX1439" fmla="*/ 2718827 h 9297812"/>
              <a:gd name="connsiteY1439" fmla="*/ 2718827 h 9297812"/>
              <a:gd name="connsiteX1440" fmla="*/ 2718827 h 9297812"/>
              <a:gd name="connsiteY1440" fmla="*/ 2718827 h 9297812"/>
              <a:gd name="connsiteX1441" fmla="*/ 2718827 h 9297812"/>
              <a:gd name="connsiteY1441" fmla="*/ 2718827 h 9297812"/>
              <a:gd name="connsiteX1442" fmla="*/ 2718827 h 9297812"/>
              <a:gd name="connsiteY1442" fmla="*/ 2718827 h 9297812"/>
              <a:gd name="connsiteX1443" fmla="*/ 2718827 h 9297812"/>
              <a:gd name="connsiteY1443" fmla="*/ 2718827 h 9297812"/>
              <a:gd name="connsiteX1444" fmla="*/ 2718827 h 9297812"/>
              <a:gd name="connsiteY1444" fmla="*/ 2718827 h 9297812"/>
              <a:gd name="connsiteX1445" fmla="*/ 2718827 h 9297812"/>
              <a:gd name="connsiteY1445" fmla="*/ 2718827 h 9297812"/>
              <a:gd name="connsiteX1446" fmla="*/ 2718827 h 9297812"/>
              <a:gd name="connsiteY1446" fmla="*/ 2718827 h 9297812"/>
              <a:gd name="connsiteX1447" fmla="*/ 2718827 h 9297812"/>
              <a:gd name="connsiteY1447" fmla="*/ 2718827 h 9297812"/>
              <a:gd name="connsiteX1448" fmla="*/ 2718827 h 9297812"/>
              <a:gd name="connsiteY1448" fmla="*/ 2718827 h 9297812"/>
              <a:gd name="connsiteX1449" fmla="*/ 2718827 h 9297812"/>
              <a:gd name="connsiteY1449" fmla="*/ 2718827 h 9297812"/>
              <a:gd name="connsiteX1450" fmla="*/ 2718827 h 9297812"/>
              <a:gd name="connsiteY1450" fmla="*/ 2718827 h 9297812"/>
              <a:gd name="connsiteX1451" fmla="*/ 2718827 h 9297812"/>
              <a:gd name="connsiteY1451" fmla="*/ 2718827 h 9297812"/>
              <a:gd name="connsiteX1452" fmla="*/ 2718827 h 9297812"/>
              <a:gd name="connsiteY1452" fmla="*/ 2718827 h 9297812"/>
              <a:gd name="connsiteX1453" fmla="*/ 2718827 h 9297812"/>
              <a:gd name="connsiteY1453" fmla="*/ 2718827 h 9297812"/>
              <a:gd name="connsiteX1454" fmla="*/ 2718827 h 9297812"/>
              <a:gd name="connsiteY1454" fmla="*/ 2718827 h 9297812"/>
              <a:gd name="connsiteX1455" fmla="*/ 2718827 h 9297812"/>
              <a:gd name="connsiteY1455" fmla="*/ 2718827 h 9297812"/>
              <a:gd name="connsiteX1456" fmla="*/ 2718827 h 9297812"/>
              <a:gd name="connsiteY1456" fmla="*/ 2718827 h 9297812"/>
              <a:gd name="connsiteX1457" fmla="*/ 2718827 h 9297812"/>
              <a:gd name="connsiteY1457" fmla="*/ 2718827 h 9297812"/>
              <a:gd name="connsiteX1458" fmla="*/ 2718827 h 9297812"/>
              <a:gd name="connsiteY1458" fmla="*/ 2718827 h 9297812"/>
              <a:gd name="connsiteX1459" fmla="*/ 2718827 h 9297812"/>
              <a:gd name="connsiteY1459" fmla="*/ 2718827 h 9297812"/>
              <a:gd name="connsiteX1460" fmla="*/ 2718827 h 9297812"/>
              <a:gd name="connsiteY1460" fmla="*/ 2718827 h 9297812"/>
              <a:gd name="connsiteX1461" fmla="*/ 2718827 h 9297812"/>
              <a:gd name="connsiteY1461" fmla="*/ 2718827 h 9297812"/>
              <a:gd name="connsiteX1462" fmla="*/ 2718827 h 9297812"/>
              <a:gd name="connsiteY1462" fmla="*/ 2718827 h 9297812"/>
              <a:gd name="connsiteX1463" fmla="*/ 2718827 h 9297812"/>
              <a:gd name="connsiteY1463" fmla="*/ 2718827 h 9297812"/>
              <a:gd name="connsiteX1464" fmla="*/ 2718827 h 9297812"/>
              <a:gd name="connsiteY1464" fmla="*/ 2718827 h 9297812"/>
              <a:gd name="connsiteX1465" fmla="*/ 2718827 h 9297812"/>
              <a:gd name="connsiteY1465" fmla="*/ 2718827 h 9297812"/>
              <a:gd name="connsiteX1466" fmla="*/ 2718827 h 9297812"/>
              <a:gd name="connsiteY1466" fmla="*/ 2718827 h 9297812"/>
              <a:gd name="connsiteX1467" fmla="*/ 2718827 h 9297812"/>
              <a:gd name="connsiteY1467" fmla="*/ 2718827 h 9297812"/>
              <a:gd name="connsiteX1468" fmla="*/ 2718827 h 9297812"/>
              <a:gd name="connsiteY1468" fmla="*/ 2718827 h 9297812"/>
              <a:gd name="connsiteX1469" fmla="*/ 2718827 h 9297812"/>
              <a:gd name="connsiteY1469" fmla="*/ 2718827 h 9297812"/>
              <a:gd name="connsiteX1470" fmla="*/ 2718827 h 9297812"/>
              <a:gd name="connsiteY1470" fmla="*/ 2718827 h 9297812"/>
              <a:gd name="connsiteX1471" fmla="*/ 2718827 h 9297812"/>
              <a:gd name="connsiteY1471" fmla="*/ 2718827 h 9297812"/>
              <a:gd name="connsiteX1472" fmla="*/ 2718827 h 9297812"/>
              <a:gd name="connsiteY1472" fmla="*/ 2718827 h 9297812"/>
              <a:gd name="connsiteX1473" fmla="*/ 2718827 h 9297812"/>
              <a:gd name="connsiteY1473" fmla="*/ 2718827 h 9297812"/>
              <a:gd name="connsiteX1474" fmla="*/ 2718827 h 9297812"/>
              <a:gd name="connsiteY1474" fmla="*/ 2718827 h 9297812"/>
              <a:gd name="connsiteX1475" fmla="*/ 2718827 h 9297812"/>
              <a:gd name="connsiteY1475" fmla="*/ 2718827 h 9297812"/>
              <a:gd name="connsiteX1476" fmla="*/ 2718827 h 9297812"/>
              <a:gd name="connsiteY1476" fmla="*/ 2718827 h 9297812"/>
              <a:gd name="connsiteX1477" fmla="*/ 2718827 h 9297812"/>
              <a:gd name="connsiteY1477" fmla="*/ 2718827 h 9297812"/>
              <a:gd name="connsiteX1478" fmla="*/ 2718827 h 9297812"/>
              <a:gd name="connsiteY1478" fmla="*/ 2718827 h 9297812"/>
              <a:gd name="connsiteX1479" fmla="*/ 2718827 h 9297812"/>
              <a:gd name="connsiteY1479" fmla="*/ 2718827 h 9297812"/>
              <a:gd name="connsiteX1480" fmla="*/ 2718827 h 9297812"/>
              <a:gd name="connsiteY1480" fmla="*/ 2718827 h 9297812"/>
              <a:gd name="connsiteX1481" fmla="*/ 2718827 h 9297812"/>
              <a:gd name="connsiteY1481" fmla="*/ 2718827 h 9297812"/>
              <a:gd name="connsiteX1482" fmla="*/ 2718827 h 9297812"/>
              <a:gd name="connsiteY1482" fmla="*/ 2718827 h 9297812"/>
              <a:gd name="connsiteX1483" fmla="*/ 2718827 h 9297812"/>
              <a:gd name="connsiteY1483" fmla="*/ 2718827 h 9297812"/>
              <a:gd name="connsiteX1484" fmla="*/ 2718827 h 9297812"/>
              <a:gd name="connsiteY1484" fmla="*/ 2718827 h 9297812"/>
              <a:gd name="connsiteX1485" fmla="*/ 2718827 h 9297812"/>
              <a:gd name="connsiteY1485" fmla="*/ 2718827 h 9297812"/>
              <a:gd name="connsiteX1486" fmla="*/ 2718827 h 9297812"/>
              <a:gd name="connsiteY1486" fmla="*/ 2718827 h 9297812"/>
              <a:gd name="connsiteX1487" fmla="*/ 2718827 h 9297812"/>
              <a:gd name="connsiteY1487" fmla="*/ 2718827 h 9297812"/>
              <a:gd name="connsiteX1488" fmla="*/ 2718827 h 9297812"/>
              <a:gd name="connsiteY1488" fmla="*/ 2718827 h 9297812"/>
              <a:gd name="connsiteX1489" fmla="*/ 2718827 h 9297812"/>
              <a:gd name="connsiteY1489" fmla="*/ 2718827 h 9297812"/>
              <a:gd name="connsiteX1490" fmla="*/ 2718827 h 9297812"/>
              <a:gd name="connsiteY1490" fmla="*/ 2718827 h 9297812"/>
              <a:gd name="connsiteX1491" fmla="*/ 2718827 h 9297812"/>
              <a:gd name="connsiteY1491" fmla="*/ 2718827 h 9297812"/>
              <a:gd name="connsiteX1492" fmla="*/ 2718827 h 9297812"/>
              <a:gd name="connsiteY1492" fmla="*/ 2718827 h 9297812"/>
              <a:gd name="connsiteX1493" fmla="*/ 2718827 h 9297812"/>
              <a:gd name="connsiteY1493" fmla="*/ 2718827 h 9297812"/>
              <a:gd name="connsiteX1494" fmla="*/ 2718827 h 9297812"/>
              <a:gd name="connsiteY1494" fmla="*/ 2718827 h 9297812"/>
              <a:gd name="connsiteX1495" fmla="*/ 2718827 h 9297812"/>
              <a:gd name="connsiteY1495" fmla="*/ 2718827 h 9297812"/>
              <a:gd name="connsiteX1496" fmla="*/ 2718827 h 9297812"/>
              <a:gd name="connsiteY1496" fmla="*/ 2718827 h 9297812"/>
              <a:gd name="connsiteX1497" fmla="*/ 2718827 h 9297812"/>
              <a:gd name="connsiteY1497" fmla="*/ 2718827 h 9297812"/>
              <a:gd name="connsiteX1498" fmla="*/ 2718827 h 9297812"/>
              <a:gd name="connsiteY1498" fmla="*/ 2718827 h 9297812"/>
              <a:gd name="connsiteX1499" fmla="*/ 2718827 h 9297812"/>
              <a:gd name="connsiteY1499" fmla="*/ 2718827 h 9297812"/>
              <a:gd name="connsiteX1500" fmla="*/ 2718827 h 9297812"/>
              <a:gd name="connsiteY1500" fmla="*/ 2718827 h 9297812"/>
              <a:gd name="connsiteX1501" fmla="*/ 2718827 h 9297812"/>
              <a:gd name="connsiteY1501" fmla="*/ 2718827 h 9297812"/>
              <a:gd name="connsiteX1502" fmla="*/ 2718827 h 9297812"/>
              <a:gd name="connsiteY1502" fmla="*/ 2718827 h 9297812"/>
              <a:gd name="connsiteX1503" fmla="*/ 2718827 h 9297812"/>
              <a:gd name="connsiteY1503" fmla="*/ 2718827 h 9297812"/>
              <a:gd name="connsiteX1504" fmla="*/ 2718827 h 9297812"/>
              <a:gd name="connsiteY1504" fmla="*/ 2718827 h 9297812"/>
              <a:gd name="connsiteX1505" fmla="*/ 2718827 h 9297812"/>
              <a:gd name="connsiteY1505" fmla="*/ 2718827 h 9297812"/>
              <a:gd name="connsiteX1506" fmla="*/ 2718827 h 9297812"/>
              <a:gd name="connsiteY1506" fmla="*/ 2718827 h 9297812"/>
              <a:gd name="connsiteX1507" fmla="*/ 2718827 h 9297812"/>
              <a:gd name="connsiteY1507" fmla="*/ 2718827 h 9297812"/>
              <a:gd name="connsiteX1508" fmla="*/ 2718827 h 9297812"/>
              <a:gd name="connsiteY1508" fmla="*/ 2718827 h 9297812"/>
              <a:gd name="connsiteX1509" fmla="*/ 2718827 h 9297812"/>
              <a:gd name="connsiteY1509" fmla="*/ 2718827 h 9297812"/>
              <a:gd name="connsiteX1510" fmla="*/ 2718827 h 9297812"/>
              <a:gd name="connsiteY1510" fmla="*/ 2718827 h 9297812"/>
              <a:gd name="connsiteX1511" fmla="*/ 2718827 h 9297812"/>
              <a:gd name="connsiteY1511" fmla="*/ 2718827 h 9297812"/>
              <a:gd name="connsiteX1512" fmla="*/ 2718827 h 9297812"/>
              <a:gd name="connsiteY1512" fmla="*/ 2718827 h 9297812"/>
              <a:gd name="connsiteX1513" fmla="*/ 2718827 h 9297812"/>
              <a:gd name="connsiteY1513" fmla="*/ 2718827 h 9297812"/>
              <a:gd name="connsiteX1514" fmla="*/ 2718827 h 9297812"/>
              <a:gd name="connsiteY1514" fmla="*/ 2718827 h 9297812"/>
              <a:gd name="connsiteX1515" fmla="*/ 2718827 h 9297812"/>
              <a:gd name="connsiteY1515" fmla="*/ 2718827 h 9297812"/>
              <a:gd name="connsiteX1516" fmla="*/ 2718827 h 9297812"/>
              <a:gd name="connsiteY1516" fmla="*/ 2718827 h 9297812"/>
              <a:gd name="connsiteX1517" fmla="*/ 2718827 h 9297812"/>
              <a:gd name="connsiteY1517" fmla="*/ 2718827 h 9297812"/>
              <a:gd name="connsiteX1518" fmla="*/ 2718827 h 9297812"/>
              <a:gd name="connsiteY1518" fmla="*/ 2718827 h 9297812"/>
              <a:gd name="connsiteX1519" fmla="*/ 2718827 h 9297812"/>
              <a:gd name="connsiteY1519" fmla="*/ 2718827 h 9297812"/>
              <a:gd name="connsiteX1520" fmla="*/ 2718827 h 9297812"/>
              <a:gd name="connsiteY1520" fmla="*/ 2718827 h 9297812"/>
              <a:gd name="connsiteX1521" fmla="*/ 2718827 h 9297812"/>
              <a:gd name="connsiteY1521" fmla="*/ 2718827 h 9297812"/>
              <a:gd name="connsiteX1522" fmla="*/ 2718827 h 9297812"/>
              <a:gd name="connsiteY1522" fmla="*/ 2718827 h 9297812"/>
              <a:gd name="connsiteX1523" fmla="*/ 2718827 h 9297812"/>
              <a:gd name="connsiteY1523" fmla="*/ 2718827 h 9297812"/>
              <a:gd name="connsiteX1524" fmla="*/ 2718827 h 9297812"/>
              <a:gd name="connsiteY1524" fmla="*/ 2718827 h 9297812"/>
              <a:gd name="connsiteX1525" fmla="*/ 2718827 h 9297812"/>
              <a:gd name="connsiteY1525" fmla="*/ 2718827 h 9297812"/>
              <a:gd name="connsiteX1526" fmla="*/ 2718827 h 9297812"/>
              <a:gd name="connsiteY1526" fmla="*/ 2718827 h 9297812"/>
              <a:gd name="connsiteX1527" fmla="*/ 2718827 h 9297812"/>
              <a:gd name="connsiteY1527" fmla="*/ 2718827 h 9297812"/>
              <a:gd name="connsiteX1528" fmla="*/ 2718827 h 9297812"/>
              <a:gd name="connsiteY1528" fmla="*/ 2718827 h 9297812"/>
              <a:gd name="connsiteX1529" fmla="*/ 2718827 h 9297812"/>
              <a:gd name="connsiteY1529" fmla="*/ 2718827 h 9297812"/>
              <a:gd name="connsiteX1530" fmla="*/ 2718827 h 9297812"/>
              <a:gd name="connsiteY1530" fmla="*/ 2718827 h 9297812"/>
              <a:gd name="connsiteX1531" fmla="*/ 2718827 h 9297812"/>
              <a:gd name="connsiteY1531" fmla="*/ 2718827 h 9297812"/>
              <a:gd name="connsiteX1532" fmla="*/ 2718827 h 9297812"/>
              <a:gd name="connsiteY1532" fmla="*/ 2718827 h 9297812"/>
              <a:gd name="connsiteX1533" fmla="*/ 2718827 h 9297812"/>
              <a:gd name="connsiteY1533" fmla="*/ 2718827 h 9297812"/>
              <a:gd name="connsiteX1534" fmla="*/ 2718827 h 9297812"/>
              <a:gd name="connsiteY1534" fmla="*/ 2718827 h 9297812"/>
              <a:gd name="connsiteX1535" fmla="*/ 2718827 h 9297812"/>
              <a:gd name="connsiteY1535" fmla="*/ 2718827 h 9297812"/>
              <a:gd name="connsiteX1536" fmla="*/ 2718827 h 9297812"/>
              <a:gd name="connsiteY1536" fmla="*/ 2718827 h 9297812"/>
              <a:gd name="connsiteX1537" fmla="*/ 2718827 h 9297812"/>
              <a:gd name="connsiteY1537" fmla="*/ 2718827 h 9297812"/>
              <a:gd name="connsiteX1538" fmla="*/ 2718827 h 9297812"/>
              <a:gd name="connsiteY1538" fmla="*/ 2718827 h 9297812"/>
              <a:gd name="connsiteX1539" fmla="*/ 2718827 h 9297812"/>
              <a:gd name="connsiteY1539" fmla="*/ 2718827 h 9297812"/>
              <a:gd name="connsiteX1540" fmla="*/ 2718827 h 9297812"/>
              <a:gd name="connsiteY1540" fmla="*/ 2718827 h 9297812"/>
              <a:gd name="connsiteX1541" fmla="*/ 2718827 h 9297812"/>
              <a:gd name="connsiteY1541" fmla="*/ 2718827 h 9297812"/>
              <a:gd name="connsiteX1542" fmla="*/ 2718827 h 9297812"/>
              <a:gd name="connsiteY1542" fmla="*/ 2718827 h 9297812"/>
              <a:gd name="connsiteX1543" fmla="*/ 2718827 h 9297812"/>
              <a:gd name="connsiteY1543" fmla="*/ 2718827 h 9297812"/>
              <a:gd name="connsiteX1544" fmla="*/ 2718827 h 9297812"/>
              <a:gd name="connsiteY1544" fmla="*/ 2718827 h 9297812"/>
              <a:gd name="connsiteX1545" fmla="*/ 2718827 h 9297812"/>
              <a:gd name="connsiteY1545" fmla="*/ 2718827 h 9297812"/>
              <a:gd name="connsiteX1546" fmla="*/ 2718827 h 9297812"/>
              <a:gd name="connsiteY1546" fmla="*/ 2718827 h 9297812"/>
              <a:gd name="connsiteX1547" fmla="*/ 2718827 h 9297812"/>
              <a:gd name="connsiteY1547" fmla="*/ 2718827 h 9297812"/>
              <a:gd name="connsiteX1548" fmla="*/ 2718827 h 9297812"/>
              <a:gd name="connsiteY1548" fmla="*/ 2718827 h 9297812"/>
              <a:gd name="connsiteX1549" fmla="*/ 2718827 h 9297812"/>
              <a:gd name="connsiteY1549" fmla="*/ 2718827 h 9297812"/>
              <a:gd name="connsiteX1550" fmla="*/ 2718827 h 9297812"/>
              <a:gd name="connsiteY1550" fmla="*/ 2718827 h 9297812"/>
              <a:gd name="connsiteX1551" fmla="*/ 2718827 h 9297812"/>
              <a:gd name="connsiteY1551" fmla="*/ 2718827 h 9297812"/>
              <a:gd name="connsiteX1552" fmla="*/ 2718827 h 9297812"/>
              <a:gd name="connsiteY1552" fmla="*/ 2718827 h 9297812"/>
              <a:gd name="connsiteX1553" fmla="*/ 2718827 h 9297812"/>
              <a:gd name="connsiteY1553" fmla="*/ 2718827 h 9297812"/>
              <a:gd name="connsiteX1554" fmla="*/ 2718827 h 9297812"/>
              <a:gd name="connsiteY1554" fmla="*/ 2718827 h 9297812"/>
              <a:gd name="connsiteX1555" fmla="*/ 2718827 h 9297812"/>
              <a:gd name="connsiteY1555" fmla="*/ 2718827 h 9297812"/>
              <a:gd name="connsiteX1556" fmla="*/ 2718827 h 9297812"/>
              <a:gd name="connsiteY1556" fmla="*/ 2718827 h 9297812"/>
              <a:gd name="connsiteX1557" fmla="*/ 2718827 h 9297812"/>
              <a:gd name="connsiteY1557" fmla="*/ 2718827 h 9297812"/>
              <a:gd name="connsiteX1558" fmla="*/ 2718827 h 9297812"/>
              <a:gd name="connsiteY1558" fmla="*/ 2718827 h 9297812"/>
              <a:gd name="connsiteX1559" fmla="*/ 2718827 h 9297812"/>
              <a:gd name="connsiteY1559" fmla="*/ 2718827 h 9297812"/>
              <a:gd name="connsiteX1560" fmla="*/ 2718827 h 9297812"/>
              <a:gd name="connsiteY1560" fmla="*/ 2718827 h 9297812"/>
              <a:gd name="connsiteX1561" fmla="*/ 2718827 h 9297812"/>
              <a:gd name="connsiteY1561" fmla="*/ 2718827 h 9297812"/>
              <a:gd name="connsiteX1562" fmla="*/ 2718827 h 9297812"/>
              <a:gd name="connsiteY1562" fmla="*/ 2718827 h 9297812"/>
              <a:gd name="connsiteX1563" fmla="*/ 2718827 h 9297812"/>
              <a:gd name="connsiteY1563" fmla="*/ 2718827 h 9297812"/>
              <a:gd name="connsiteX1564" fmla="*/ 2718827 h 9297812"/>
              <a:gd name="connsiteY1564" fmla="*/ 2718827 h 9297812"/>
              <a:gd name="connsiteX1565" fmla="*/ 2718827 h 9297812"/>
              <a:gd name="connsiteY1565" fmla="*/ 2718827 h 9297812"/>
              <a:gd name="connsiteX1566" fmla="*/ 2718827 h 9297812"/>
              <a:gd name="connsiteY1566" fmla="*/ 2718827 h 9297812"/>
              <a:gd name="connsiteX1567" fmla="*/ 2718827 h 9297812"/>
              <a:gd name="connsiteY1567" fmla="*/ 2718827 h 9297812"/>
              <a:gd name="connsiteX1568" fmla="*/ 2718827 h 9297812"/>
              <a:gd name="connsiteY1568" fmla="*/ 2718827 h 9297812"/>
              <a:gd name="connsiteX1569" fmla="*/ 2718827 h 9297812"/>
              <a:gd name="connsiteY1569" fmla="*/ 2718827 h 9297812"/>
              <a:gd name="connsiteX1570" fmla="*/ 2718827 h 9297812"/>
              <a:gd name="connsiteY1570" fmla="*/ 2718827 h 9297812"/>
              <a:gd name="connsiteX1571" fmla="*/ 2718827 h 9297812"/>
              <a:gd name="connsiteY1571" fmla="*/ 2718827 h 9297812"/>
              <a:gd name="connsiteX1572" fmla="*/ 2718827 h 9297812"/>
              <a:gd name="connsiteY1572" fmla="*/ 2718827 h 9297812"/>
              <a:gd name="connsiteX1573" fmla="*/ 2718827 h 9297812"/>
              <a:gd name="connsiteY1573" fmla="*/ 2718827 h 9297812"/>
              <a:gd name="connsiteX1574" fmla="*/ 2718827 h 9297812"/>
              <a:gd name="connsiteY1574" fmla="*/ 2718827 h 9297812"/>
              <a:gd name="connsiteX1575" fmla="*/ 2718827 h 9297812"/>
              <a:gd name="connsiteY1575" fmla="*/ 2718827 h 9297812"/>
              <a:gd name="connsiteX1576" fmla="*/ 2718827 h 9297812"/>
              <a:gd name="connsiteY1576" fmla="*/ 2718827 h 9297812"/>
              <a:gd name="connsiteX1577" fmla="*/ 2718827 h 9297812"/>
              <a:gd name="connsiteY1577" fmla="*/ 2718827 h 9297812"/>
              <a:gd name="connsiteX1578" fmla="*/ 2718827 h 9297812"/>
              <a:gd name="connsiteY1578" fmla="*/ 2718827 h 9297812"/>
              <a:gd name="connsiteX1579" fmla="*/ 2718827 h 9297812"/>
              <a:gd name="connsiteY1579" fmla="*/ 2718827 h 9297812"/>
              <a:gd name="connsiteX1580" fmla="*/ 2718827 h 9297812"/>
              <a:gd name="connsiteY1580" fmla="*/ 2718827 h 9297812"/>
              <a:gd name="connsiteX1581" fmla="*/ 2718827 h 9297812"/>
              <a:gd name="connsiteY1581" fmla="*/ 2718827 h 9297812"/>
              <a:gd name="connsiteX1582" fmla="*/ 2718827 h 9297812"/>
              <a:gd name="connsiteY1582" fmla="*/ 2718827 h 9297812"/>
              <a:gd name="connsiteX1583" fmla="*/ 2718827 h 9297812"/>
              <a:gd name="connsiteY1583" fmla="*/ 2718827 h 9297812"/>
              <a:gd name="connsiteX1584" fmla="*/ 2718827 h 9297812"/>
              <a:gd name="connsiteY1584" fmla="*/ 2718827 h 9297812"/>
              <a:gd name="connsiteX1585" fmla="*/ 2718827 h 9297812"/>
              <a:gd name="connsiteY1585" fmla="*/ 2718827 h 9297812"/>
              <a:gd name="connsiteX1586" fmla="*/ 2718827 h 9297812"/>
              <a:gd name="connsiteY1586" fmla="*/ 2718827 h 9297812"/>
              <a:gd name="connsiteX1587" fmla="*/ 2718827 h 9297812"/>
              <a:gd name="connsiteY1587" fmla="*/ 2718827 h 9297812"/>
              <a:gd name="connsiteX1588" fmla="*/ 2718827 h 9297812"/>
              <a:gd name="connsiteY1588" fmla="*/ 2718827 h 9297812"/>
              <a:gd name="connsiteX1589" fmla="*/ 2718827 h 9297812"/>
              <a:gd name="connsiteY1589" fmla="*/ 2718827 h 9297812"/>
              <a:gd name="connsiteX1590" fmla="*/ 2718827 h 9297812"/>
              <a:gd name="connsiteY1590" fmla="*/ 2718827 h 9297812"/>
              <a:gd name="connsiteX1591" fmla="*/ 2718827 h 9297812"/>
              <a:gd name="connsiteY1591" fmla="*/ 2718827 h 9297812"/>
              <a:gd name="connsiteX1592" fmla="*/ 2718827 h 9297812"/>
              <a:gd name="connsiteY1592" fmla="*/ 2718827 h 9297812"/>
              <a:gd name="connsiteX1593" fmla="*/ 2718827 h 9297812"/>
              <a:gd name="connsiteY1593" fmla="*/ 2718827 h 9297812"/>
              <a:gd name="connsiteX1594" fmla="*/ 2718827 h 9297812"/>
              <a:gd name="connsiteY1594" fmla="*/ 2718827 h 9297812"/>
              <a:gd name="connsiteX1595" fmla="*/ 2718827 h 9297812"/>
              <a:gd name="connsiteY1595" fmla="*/ 2718827 h 9297812"/>
              <a:gd name="connsiteX1596" fmla="*/ 2718827 h 9297812"/>
              <a:gd name="connsiteY1596" fmla="*/ 2718827 h 9297812"/>
              <a:gd name="connsiteX1597" fmla="*/ 2718827 h 9297812"/>
              <a:gd name="connsiteY1597" fmla="*/ 2718827 h 9297812"/>
              <a:gd name="connsiteX1598" fmla="*/ 2718827 h 9297812"/>
              <a:gd name="connsiteY1598" fmla="*/ 2718827 h 9297812"/>
              <a:gd name="connsiteX1599" fmla="*/ 2718827 h 9297812"/>
              <a:gd name="connsiteY1599" fmla="*/ 2718827 h 9297812"/>
              <a:gd name="connsiteX1600" fmla="*/ 2718827 h 9297812"/>
              <a:gd name="connsiteY1600" fmla="*/ 2718827 h 9297812"/>
              <a:gd name="connsiteX1601" fmla="*/ 2718827 h 9297812"/>
              <a:gd name="connsiteY1601" fmla="*/ 2718827 h 9297812"/>
              <a:gd name="connsiteX1602" fmla="*/ 2718827 h 9297812"/>
              <a:gd name="connsiteY1602" fmla="*/ 2718827 h 9297812"/>
              <a:gd name="connsiteX1603" fmla="*/ 2718827 h 9297812"/>
              <a:gd name="connsiteY1603" fmla="*/ 2718827 h 9297812"/>
              <a:gd name="connsiteX1604" fmla="*/ 2718827 h 9297812"/>
              <a:gd name="connsiteY1604" fmla="*/ 2718827 h 9297812"/>
              <a:gd name="connsiteX1605" fmla="*/ 2718827 h 9297812"/>
              <a:gd name="connsiteY1605" fmla="*/ 2718827 h 9297812"/>
              <a:gd name="connsiteX1606" fmla="*/ 2718827 h 9297812"/>
              <a:gd name="connsiteY1606" fmla="*/ 2718827 h 9297812"/>
              <a:gd name="connsiteX1607" fmla="*/ 2718827 h 9297812"/>
              <a:gd name="connsiteY1607" fmla="*/ 2718827 h 9297812"/>
              <a:gd name="connsiteX1608" fmla="*/ 2718827 h 9297812"/>
              <a:gd name="connsiteY1608" fmla="*/ 2718827 h 9297812"/>
              <a:gd name="connsiteX1609" fmla="*/ 2718827 h 9297812"/>
              <a:gd name="connsiteY1609" fmla="*/ 2718827 h 9297812"/>
              <a:gd name="connsiteX1610" fmla="*/ 2718827 h 9297812"/>
              <a:gd name="connsiteY1610" fmla="*/ 2718827 h 9297812"/>
              <a:gd name="connsiteX1611" fmla="*/ 2718827 h 9297812"/>
              <a:gd name="connsiteY1611" fmla="*/ 2718827 h 9297812"/>
              <a:gd name="connsiteX1612" fmla="*/ 2718827 h 9297812"/>
              <a:gd name="connsiteY1612" fmla="*/ 2718827 h 9297812"/>
              <a:gd name="connsiteX1613" fmla="*/ 2718827 h 9297812"/>
              <a:gd name="connsiteY1613" fmla="*/ 2718827 h 9297812"/>
              <a:gd name="connsiteX1614" fmla="*/ 2718827 h 9297812"/>
              <a:gd name="connsiteY1614" fmla="*/ 2718827 h 9297812"/>
              <a:gd name="connsiteX1615" fmla="*/ 2718827 h 9297812"/>
              <a:gd name="connsiteY1615" fmla="*/ 2718827 h 9297812"/>
              <a:gd name="connsiteX1616" fmla="*/ 2718827 h 9297812"/>
              <a:gd name="connsiteY1616" fmla="*/ 2718827 h 9297812"/>
              <a:gd name="connsiteX1617" fmla="*/ 2718827 h 9297812"/>
              <a:gd name="connsiteY1617" fmla="*/ 2718827 h 9297812"/>
              <a:gd name="connsiteX1618" fmla="*/ 2718827 h 9297812"/>
              <a:gd name="connsiteY1618" fmla="*/ 2718827 h 9297812"/>
              <a:gd name="connsiteX1619" fmla="*/ 2718827 h 9297812"/>
              <a:gd name="connsiteY1619" fmla="*/ 2718827 h 9297812"/>
              <a:gd name="connsiteX1620" fmla="*/ 2718827 h 9297812"/>
              <a:gd name="connsiteY1620" fmla="*/ 2718827 h 9297812"/>
              <a:gd name="connsiteX1621" fmla="*/ 2718827 h 9297812"/>
              <a:gd name="connsiteY1621" fmla="*/ 2718827 h 9297812"/>
              <a:gd name="connsiteX1622" fmla="*/ 2718827 h 9297812"/>
              <a:gd name="connsiteY1622" fmla="*/ 2718827 h 9297812"/>
              <a:gd name="connsiteX1623" fmla="*/ 2718827 h 9297812"/>
              <a:gd name="connsiteY1623" fmla="*/ 2718827 h 9297812"/>
              <a:gd name="connsiteX1624" fmla="*/ 2718827 h 9297812"/>
              <a:gd name="connsiteY1624" fmla="*/ 2718827 h 9297812"/>
              <a:gd name="connsiteX1625" fmla="*/ 2718827 h 9297812"/>
              <a:gd name="connsiteY1625" fmla="*/ 2718827 h 9297812"/>
              <a:gd name="connsiteX1626" fmla="*/ 2718827 h 9297812"/>
              <a:gd name="connsiteY1626" fmla="*/ 2718827 h 9297812"/>
              <a:gd name="connsiteX1627" fmla="*/ 2718827 h 9297812"/>
              <a:gd name="connsiteY1627" fmla="*/ 2718827 h 9297812"/>
              <a:gd name="connsiteX1628" fmla="*/ 2718827 h 9297812"/>
              <a:gd name="connsiteY1628" fmla="*/ 2718827 h 9297812"/>
              <a:gd name="connsiteX1629" fmla="*/ 2718827 h 9297812"/>
              <a:gd name="connsiteY1629" fmla="*/ 2718827 h 9297812"/>
              <a:gd name="connsiteX1630" fmla="*/ 2718827 h 9297812"/>
              <a:gd name="connsiteY1630" fmla="*/ 2718827 h 9297812"/>
              <a:gd name="connsiteX1631" fmla="*/ 2718827 h 9297812"/>
              <a:gd name="connsiteY1631" fmla="*/ 2718827 h 9297812"/>
              <a:gd name="connsiteX1632" fmla="*/ 2718827 h 9297812"/>
              <a:gd name="connsiteY1632" fmla="*/ 2718827 h 9297812"/>
              <a:gd name="connsiteX1633" fmla="*/ 2718827 h 9297812"/>
              <a:gd name="connsiteY1633" fmla="*/ 2718827 h 9297812"/>
              <a:gd name="connsiteX1634" fmla="*/ 2718827 h 9297812"/>
              <a:gd name="connsiteY1634" fmla="*/ 2718827 h 9297812"/>
              <a:gd name="connsiteX1635" fmla="*/ 2718827 h 9297812"/>
              <a:gd name="connsiteY1635" fmla="*/ 2718827 h 9297812"/>
              <a:gd name="connsiteX1636" fmla="*/ 2718827 h 9297812"/>
              <a:gd name="connsiteY1636" fmla="*/ 2718827 h 9297812"/>
              <a:gd name="connsiteX1637" fmla="*/ 2718827 h 9297812"/>
              <a:gd name="connsiteY1637" fmla="*/ 2718827 h 9297812"/>
              <a:gd name="connsiteX1638" fmla="*/ 2718827 h 9297812"/>
              <a:gd name="connsiteY1638" fmla="*/ 2718827 h 9297812"/>
              <a:gd name="connsiteX1639" fmla="*/ 2718827 h 9297812"/>
              <a:gd name="connsiteY1639" fmla="*/ 2718827 h 9297812"/>
              <a:gd name="connsiteX1640" fmla="*/ 2718827 h 9297812"/>
              <a:gd name="connsiteY1640" fmla="*/ 2718827 h 9297812"/>
              <a:gd name="connsiteX1641" fmla="*/ 2718827 h 9297812"/>
              <a:gd name="connsiteY1641" fmla="*/ 2718827 h 9297812"/>
              <a:gd name="connsiteX1642" fmla="*/ 2718827 h 9297812"/>
              <a:gd name="connsiteY1642" fmla="*/ 2718827 h 9297812"/>
              <a:gd name="connsiteX1643" fmla="*/ 2718827 h 9297812"/>
              <a:gd name="connsiteY1643" fmla="*/ 2718827 h 9297812"/>
              <a:gd name="connsiteX1644" fmla="*/ 2718827 h 9297812"/>
              <a:gd name="connsiteY1644" fmla="*/ 2718827 h 9297812"/>
              <a:gd name="connsiteX1645" fmla="*/ 2718827 h 9297812"/>
              <a:gd name="connsiteY1645" fmla="*/ 2718827 h 9297812"/>
              <a:gd name="connsiteX1646" fmla="*/ 2718827 h 9297812"/>
              <a:gd name="connsiteY1646" fmla="*/ 2718827 h 9297812"/>
              <a:gd name="connsiteX1647" fmla="*/ 2718827 h 9297812"/>
              <a:gd name="connsiteY1647" fmla="*/ 2718827 h 9297812"/>
              <a:gd name="connsiteX1648" fmla="*/ 2718827 h 9297812"/>
              <a:gd name="connsiteY1648" fmla="*/ 2718827 h 9297812"/>
              <a:gd name="connsiteX1649" fmla="*/ 2718827 h 9297812"/>
              <a:gd name="connsiteY1649" fmla="*/ 2718827 h 9297812"/>
              <a:gd name="connsiteX1650" fmla="*/ 2718827 h 9297812"/>
              <a:gd name="connsiteY1650" fmla="*/ 2718827 h 9297812"/>
              <a:gd name="connsiteX1651" fmla="*/ 2718827 h 9297812"/>
              <a:gd name="connsiteY1651" fmla="*/ 2718827 h 9297812"/>
              <a:gd name="connsiteX1652" fmla="*/ 2718827 h 9297812"/>
              <a:gd name="connsiteY1652" fmla="*/ 2718827 h 9297812"/>
              <a:gd name="connsiteX1653" fmla="*/ 2718827 h 9297812"/>
              <a:gd name="connsiteY1653" fmla="*/ 2718827 h 9297812"/>
              <a:gd name="connsiteX1654" fmla="*/ 2718827 h 9297812"/>
              <a:gd name="connsiteY1654" fmla="*/ 2718827 h 9297812"/>
              <a:gd name="connsiteX1655" fmla="*/ 2718827 h 9297812"/>
              <a:gd name="connsiteY1655" fmla="*/ 2718827 h 9297812"/>
              <a:gd name="connsiteX1656" fmla="*/ 2718827 h 9297812"/>
              <a:gd name="connsiteY1656" fmla="*/ 2718827 h 9297812"/>
              <a:gd name="connsiteX1657" fmla="*/ 2718827 h 9297812"/>
              <a:gd name="connsiteY1657" fmla="*/ 2718827 h 9297812"/>
              <a:gd name="connsiteX1658" fmla="*/ 2718827 h 9297812"/>
              <a:gd name="connsiteY1658" fmla="*/ 2718827 h 9297812"/>
              <a:gd name="connsiteX1659" fmla="*/ 2718827 h 9297812"/>
              <a:gd name="connsiteY1659" fmla="*/ 2718827 h 9297812"/>
              <a:gd name="connsiteX1660" fmla="*/ 2718827 h 9297812"/>
              <a:gd name="connsiteY1660" fmla="*/ 2718827 h 9297812"/>
              <a:gd name="connsiteX1661" fmla="*/ 2718827 h 9297812"/>
              <a:gd name="connsiteY1661" fmla="*/ 2718827 h 9297812"/>
              <a:gd name="connsiteX1662" fmla="*/ 2718827 h 9297812"/>
              <a:gd name="connsiteY1662" fmla="*/ 2718827 h 9297812"/>
              <a:gd name="connsiteX1663" fmla="*/ 2718827 h 9297812"/>
              <a:gd name="connsiteY1663" fmla="*/ 2718827 h 9297812"/>
              <a:gd name="connsiteX1664" fmla="*/ 2718827 h 9297812"/>
              <a:gd name="connsiteY1664" fmla="*/ 2718827 h 9297812"/>
              <a:gd name="connsiteX1665" fmla="*/ 2718827 h 9297812"/>
              <a:gd name="connsiteY1665" fmla="*/ 2718827 h 9297812"/>
              <a:gd name="connsiteX1666" fmla="*/ 2718827 h 9297812"/>
              <a:gd name="connsiteY1666" fmla="*/ 2718827 h 9297812"/>
              <a:gd name="connsiteX1667" fmla="*/ 2718827 h 9297812"/>
              <a:gd name="connsiteY1667" fmla="*/ 2718827 h 9297812"/>
              <a:gd name="connsiteX1668" fmla="*/ 2718827 h 9297812"/>
              <a:gd name="connsiteY1668" fmla="*/ 2718827 h 9297812"/>
              <a:gd name="connsiteX1669" fmla="*/ 2718827 h 9297812"/>
              <a:gd name="connsiteY1669" fmla="*/ 2718827 h 9297812"/>
              <a:gd name="connsiteX1670" fmla="*/ 2718827 h 9297812"/>
              <a:gd name="connsiteY1670" fmla="*/ 2718827 h 9297812"/>
              <a:gd name="connsiteX1671" fmla="*/ 2718827 h 9297812"/>
              <a:gd name="connsiteY1671" fmla="*/ 2718827 h 9297812"/>
              <a:gd name="connsiteX1672" fmla="*/ 2718827 h 9297812"/>
              <a:gd name="connsiteY1672" fmla="*/ 2718827 h 9297812"/>
              <a:gd name="connsiteX1673" fmla="*/ 2718827 h 9297812"/>
              <a:gd name="connsiteY1673" fmla="*/ 2718827 h 9297812"/>
              <a:gd name="connsiteX1674" fmla="*/ 2718827 h 9297812"/>
              <a:gd name="connsiteY1674" fmla="*/ 2718827 h 9297812"/>
              <a:gd name="connsiteX1675" fmla="*/ 2718827 h 9297812"/>
              <a:gd name="connsiteY1675" fmla="*/ 2718827 h 9297812"/>
              <a:gd name="connsiteX1676" fmla="*/ 2718827 h 9297812"/>
              <a:gd name="connsiteY1676" fmla="*/ 2718827 h 9297812"/>
              <a:gd name="connsiteX1677" fmla="*/ 2718827 h 9297812"/>
              <a:gd name="connsiteY1677" fmla="*/ 2718827 h 9297812"/>
              <a:gd name="connsiteX1678" fmla="*/ 2718827 h 9297812"/>
              <a:gd name="connsiteY1678" fmla="*/ 2718827 h 9297812"/>
              <a:gd name="connsiteX1679" fmla="*/ 2718827 h 9297812"/>
              <a:gd name="connsiteY1679" fmla="*/ 2718827 h 9297812"/>
              <a:gd name="connsiteX1680" fmla="*/ 2718827 h 9297812"/>
              <a:gd name="connsiteY1680" fmla="*/ 2718827 h 9297812"/>
              <a:gd name="connsiteX1681" fmla="*/ 2718827 h 9297812"/>
              <a:gd name="connsiteY1681" fmla="*/ 2718827 h 9297812"/>
              <a:gd name="connsiteX1682" fmla="*/ 2718827 h 9297812"/>
              <a:gd name="connsiteY1682" fmla="*/ 2718827 h 9297812"/>
              <a:gd name="connsiteX1683" fmla="*/ 2718827 h 9297812"/>
              <a:gd name="connsiteY1683" fmla="*/ 2718827 h 9297812"/>
              <a:gd name="connsiteX1684" fmla="*/ 2718827 h 9297812"/>
              <a:gd name="connsiteY1684" fmla="*/ 2718827 h 9297812"/>
              <a:gd name="connsiteX1685" fmla="*/ 2718827 h 9297812"/>
              <a:gd name="connsiteY1685" fmla="*/ 2718827 h 9297812"/>
              <a:gd name="connsiteX1686" fmla="*/ 2718827 h 9297812"/>
              <a:gd name="connsiteY1686" fmla="*/ 2718827 h 9297812"/>
              <a:gd name="connsiteX1687" fmla="*/ 2718827 h 9297812"/>
              <a:gd name="connsiteY1687" fmla="*/ 2718827 h 9297812"/>
              <a:gd name="connsiteX1688" fmla="*/ 2718827 h 9297812"/>
              <a:gd name="connsiteY1688" fmla="*/ 2718827 h 9297812"/>
              <a:gd name="connsiteX1689" fmla="*/ 2718827 h 9297812"/>
              <a:gd name="connsiteY1689" fmla="*/ 2718827 h 9297812"/>
              <a:gd name="connsiteX1690" fmla="*/ 2718827 h 9297812"/>
              <a:gd name="connsiteY1690" fmla="*/ 2718827 h 9297812"/>
              <a:gd name="connsiteX1691" fmla="*/ 2718827 h 9297812"/>
              <a:gd name="connsiteY1691" fmla="*/ 2718827 h 9297812"/>
              <a:gd name="connsiteX1692" fmla="*/ 2718827 h 9297812"/>
              <a:gd name="connsiteY1692" fmla="*/ 2718827 h 9297812"/>
              <a:gd name="connsiteX1693" fmla="*/ 2718827 h 9297812"/>
              <a:gd name="connsiteY1693" fmla="*/ 2718827 h 9297812"/>
              <a:gd name="connsiteX1694" fmla="*/ 2718827 h 9297812"/>
              <a:gd name="connsiteY1694" fmla="*/ 2718827 h 9297812"/>
              <a:gd name="connsiteX1695" fmla="*/ 2718827 h 9297812"/>
              <a:gd name="connsiteY1695" fmla="*/ 2718827 h 9297812"/>
              <a:gd name="connsiteX1696" fmla="*/ 2718827 h 9297812"/>
              <a:gd name="connsiteY1696" fmla="*/ 2718827 h 9297812"/>
              <a:gd name="connsiteX1697" fmla="*/ 2718827 h 9297812"/>
              <a:gd name="connsiteY1697" fmla="*/ 2718827 h 9297812"/>
              <a:gd name="connsiteX1698" fmla="*/ 2718827 h 9297812"/>
              <a:gd name="connsiteY1698" fmla="*/ 2718827 h 9297812"/>
              <a:gd name="connsiteX1699" fmla="*/ 2718827 h 9297812"/>
              <a:gd name="connsiteY1699" fmla="*/ 2718827 h 9297812"/>
              <a:gd name="connsiteX1700" fmla="*/ 2718827 h 9297812"/>
              <a:gd name="connsiteY1700" fmla="*/ 2718827 h 9297812"/>
              <a:gd name="connsiteX1701" fmla="*/ 2718827 h 9297812"/>
              <a:gd name="connsiteY1701" fmla="*/ 2718827 h 9297812"/>
              <a:gd name="connsiteX1702" fmla="*/ 2718827 h 9297812"/>
              <a:gd name="connsiteY1702" fmla="*/ 2718827 h 9297812"/>
              <a:gd name="connsiteX1703" fmla="*/ 2718827 h 9297812"/>
              <a:gd name="connsiteY1703" fmla="*/ 2718827 h 9297812"/>
              <a:gd name="connsiteX1704" fmla="*/ 2718827 h 9297812"/>
              <a:gd name="connsiteY1704" fmla="*/ 2718827 h 9297812"/>
              <a:gd name="connsiteX1705" fmla="*/ 2718827 h 9297812"/>
              <a:gd name="connsiteY1705" fmla="*/ 2718827 h 9297812"/>
              <a:gd name="connsiteX1706" fmla="*/ 2718827 h 9297812"/>
              <a:gd name="connsiteY1706" fmla="*/ 2718827 h 9297812"/>
              <a:gd name="connsiteX1707" fmla="*/ 2718827 h 9297812"/>
              <a:gd name="connsiteY1707" fmla="*/ 2718827 h 9297812"/>
              <a:gd name="connsiteX1708" fmla="*/ 2718827 h 9297812"/>
              <a:gd name="connsiteY1708" fmla="*/ 2718827 h 9297812"/>
              <a:gd name="connsiteX1709" fmla="*/ 2718827 h 9297812"/>
              <a:gd name="connsiteY1709" fmla="*/ 2718827 h 9297812"/>
              <a:gd name="connsiteX1710" fmla="*/ 2718827 h 9297812"/>
              <a:gd name="connsiteY1710" fmla="*/ 2718827 h 9297812"/>
              <a:gd name="connsiteX1711" fmla="*/ 2718827 h 9297812"/>
              <a:gd name="connsiteY1711" fmla="*/ 2718827 h 9297812"/>
              <a:gd name="connsiteX1712" fmla="*/ 2718827 h 9297812"/>
              <a:gd name="connsiteY1712" fmla="*/ 2718827 h 9297812"/>
              <a:gd name="connsiteX1713" fmla="*/ 2718827 h 9297812"/>
              <a:gd name="connsiteY1713" fmla="*/ 2718827 h 9297812"/>
              <a:gd name="connsiteX1714" fmla="*/ 2718827 h 9297812"/>
              <a:gd name="connsiteY1714" fmla="*/ 2718827 h 9297812"/>
              <a:gd name="connsiteX1715" fmla="*/ 2718827 h 9297812"/>
              <a:gd name="connsiteY1715" fmla="*/ 2718827 h 9297812"/>
              <a:gd name="connsiteX1716" fmla="*/ 2718827 h 9297812"/>
              <a:gd name="connsiteY1716" fmla="*/ 2718827 h 9297812"/>
              <a:gd name="connsiteX1717" fmla="*/ 2718827 h 9297812"/>
              <a:gd name="connsiteY1717" fmla="*/ 2718827 h 9297812"/>
              <a:gd name="connsiteX1718" fmla="*/ 2718827 h 9297812"/>
              <a:gd name="connsiteY1718" fmla="*/ 2718827 h 9297812"/>
              <a:gd name="connsiteX1719" fmla="*/ 2718827 h 9297812"/>
              <a:gd name="connsiteY1719" fmla="*/ 2718827 h 9297812"/>
              <a:gd name="connsiteX1720" fmla="*/ 2718827 h 9297812"/>
              <a:gd name="connsiteY1720" fmla="*/ 2718827 h 9297812"/>
              <a:gd name="connsiteX1721" fmla="*/ 2718827 h 9297812"/>
              <a:gd name="connsiteY1721" fmla="*/ 2718827 h 9297812"/>
              <a:gd name="connsiteX1722" fmla="*/ 2718827 h 9297812"/>
              <a:gd name="connsiteY1722" fmla="*/ 2718827 h 9297812"/>
              <a:gd name="connsiteX1723" fmla="*/ 2718827 h 9297812"/>
              <a:gd name="connsiteY1723" fmla="*/ 2718827 h 9297812"/>
              <a:gd name="connsiteX1724" fmla="*/ 2718827 h 9297812"/>
              <a:gd name="connsiteY1724" fmla="*/ 2718827 h 9297812"/>
              <a:gd name="connsiteX1725" fmla="*/ 2718827 h 9297812"/>
              <a:gd name="connsiteY1725" fmla="*/ 2718827 h 9297812"/>
              <a:gd name="connsiteX1726" fmla="*/ 2718827 h 9297812"/>
              <a:gd name="connsiteY1726" fmla="*/ 2718827 h 9297812"/>
              <a:gd name="connsiteX1727" fmla="*/ 2718827 h 9297812"/>
              <a:gd name="connsiteY1727" fmla="*/ 2718827 h 9297812"/>
              <a:gd name="connsiteX1728" fmla="*/ 2718827 h 9297812"/>
              <a:gd name="connsiteY1728" fmla="*/ 2718827 h 9297812"/>
              <a:gd name="connsiteX1729" fmla="*/ 2718827 h 9297812"/>
              <a:gd name="connsiteY1729" fmla="*/ 2718827 h 9297812"/>
              <a:gd name="connsiteX1730" fmla="*/ 2718827 h 9297812"/>
              <a:gd name="connsiteY1730" fmla="*/ 2718827 h 9297812"/>
              <a:gd name="connsiteX1731" fmla="*/ 2718827 h 9297812"/>
              <a:gd name="connsiteY1731" fmla="*/ 2718827 h 9297812"/>
              <a:gd name="connsiteX1732" fmla="*/ 2718827 h 9297812"/>
              <a:gd name="connsiteY1732" fmla="*/ 2718827 h 9297812"/>
              <a:gd name="connsiteX1733" fmla="*/ 2718827 h 9297812"/>
              <a:gd name="connsiteY1733" fmla="*/ 2718827 h 9297812"/>
              <a:gd name="connsiteX1734" fmla="*/ 2718827 h 9297812"/>
              <a:gd name="connsiteY1734" fmla="*/ 2718827 h 9297812"/>
              <a:gd name="connsiteX1735" fmla="*/ 2718827 h 9297812"/>
              <a:gd name="connsiteY1735" fmla="*/ 2718827 h 9297812"/>
              <a:gd name="connsiteX1736" fmla="*/ 2718827 h 9297812"/>
              <a:gd name="connsiteY1736" fmla="*/ 2718827 h 9297812"/>
              <a:gd name="connsiteX1737" fmla="*/ 2718827 h 9297812"/>
              <a:gd name="connsiteY1737" fmla="*/ 2718827 h 9297812"/>
              <a:gd name="connsiteX1738" fmla="*/ 2718827 h 9297812"/>
              <a:gd name="connsiteY1738" fmla="*/ 2718827 h 9297812"/>
              <a:gd name="connsiteX1739" fmla="*/ 2718827 h 9297812"/>
              <a:gd name="connsiteY1739" fmla="*/ 2718827 h 9297812"/>
              <a:gd name="connsiteX1740" fmla="*/ 2718827 h 9297812"/>
              <a:gd name="connsiteY1740" fmla="*/ 2718827 h 9297812"/>
              <a:gd name="connsiteX1741" fmla="*/ 2718827 h 9297812"/>
              <a:gd name="connsiteY1741" fmla="*/ 2718827 h 9297812"/>
              <a:gd name="connsiteX1742" fmla="*/ 2718827 h 9297812"/>
              <a:gd name="connsiteY1742" fmla="*/ 2718827 h 9297812"/>
              <a:gd name="connsiteX1743" fmla="*/ 2718827 h 9297812"/>
              <a:gd name="connsiteY1743" fmla="*/ 2718827 h 9297812"/>
              <a:gd name="connsiteX1744" fmla="*/ 2718827 h 9297812"/>
              <a:gd name="connsiteY1744" fmla="*/ 2718827 h 9297812"/>
              <a:gd name="connsiteX1745" fmla="*/ 2718827 h 9297812"/>
              <a:gd name="connsiteY1745" fmla="*/ 2718827 h 9297812"/>
              <a:gd name="connsiteX1746" fmla="*/ 2718827 h 9297812"/>
              <a:gd name="connsiteY1746" fmla="*/ 2718827 h 9297812"/>
              <a:gd name="connsiteX1747" fmla="*/ 2718827 h 9297812"/>
              <a:gd name="connsiteY1747" fmla="*/ 2718827 h 9297812"/>
              <a:gd name="connsiteX1748" fmla="*/ 2718827 h 9297812"/>
              <a:gd name="connsiteY1748" fmla="*/ 2718827 h 9297812"/>
              <a:gd name="connsiteX1749" fmla="*/ 2718827 h 9297812"/>
              <a:gd name="connsiteY1749" fmla="*/ 2718827 h 9297812"/>
              <a:gd name="connsiteX1750" fmla="*/ 2718827 h 9297812"/>
              <a:gd name="connsiteY1750" fmla="*/ 2718827 h 9297812"/>
              <a:gd name="connsiteX1751" fmla="*/ 2718827 h 9297812"/>
              <a:gd name="connsiteY1751" fmla="*/ 2718827 h 9297812"/>
              <a:gd name="connsiteX1752" fmla="*/ 2718827 h 9297812"/>
              <a:gd name="connsiteY1752" fmla="*/ 2718827 h 9297812"/>
              <a:gd name="connsiteX1753" fmla="*/ 2718827 h 9297812"/>
              <a:gd name="connsiteY1753" fmla="*/ 2718827 h 9297812"/>
              <a:gd name="connsiteX1754" fmla="*/ 2718827 h 9297812"/>
              <a:gd name="connsiteY1754" fmla="*/ 2718827 h 9297812"/>
              <a:gd name="connsiteX1755" fmla="*/ 2718827 h 9297812"/>
              <a:gd name="connsiteY1755" fmla="*/ 2718827 h 9297812"/>
              <a:gd name="connsiteX1756" fmla="*/ 2718827 h 9297812"/>
              <a:gd name="connsiteY1756" fmla="*/ 2718827 h 9297812"/>
              <a:gd name="connsiteX1757" fmla="*/ 2718827 h 9297812"/>
              <a:gd name="connsiteY1757" fmla="*/ 2718827 h 9297812"/>
              <a:gd name="connsiteX1758" fmla="*/ 2718827 h 9297812"/>
              <a:gd name="connsiteY1758" fmla="*/ 2718827 h 9297812"/>
              <a:gd name="connsiteX1759" fmla="*/ 2718827 h 9297812"/>
              <a:gd name="connsiteY1759" fmla="*/ 2718827 h 9297812"/>
              <a:gd name="connsiteX1760" fmla="*/ 2718827 h 9297812"/>
              <a:gd name="connsiteY1760" fmla="*/ 2718827 h 9297812"/>
              <a:gd name="connsiteX1761" fmla="*/ 2718827 h 9297812"/>
              <a:gd name="connsiteY1761" fmla="*/ 2718827 h 9297812"/>
              <a:gd name="connsiteX1762" fmla="*/ 2718827 h 9297812"/>
              <a:gd name="connsiteY1762" fmla="*/ 2718827 h 9297812"/>
              <a:gd name="connsiteX1763" fmla="*/ 2718827 h 9297812"/>
              <a:gd name="connsiteY1763" fmla="*/ 2718827 h 9297812"/>
              <a:gd name="connsiteX1764" fmla="*/ 2718827 h 9297812"/>
              <a:gd name="connsiteY1764" fmla="*/ 2718827 h 9297812"/>
              <a:gd name="connsiteX1765" fmla="*/ 2718827 h 9297812"/>
              <a:gd name="connsiteY1765" fmla="*/ 2718827 h 9297812"/>
              <a:gd name="connsiteX1766" fmla="*/ 2718827 h 9297812"/>
              <a:gd name="connsiteY1766" fmla="*/ 2718827 h 9297812"/>
              <a:gd name="connsiteX1767" fmla="*/ 2718827 h 9297812"/>
              <a:gd name="connsiteY1767" fmla="*/ 2718827 h 9297812"/>
              <a:gd name="connsiteX1768" fmla="*/ 2718827 h 9297812"/>
              <a:gd name="connsiteY1768" fmla="*/ 2718827 h 9297812"/>
              <a:gd name="connsiteX1769" fmla="*/ 2718827 h 9297812"/>
              <a:gd name="connsiteY1769" fmla="*/ 2718827 h 9297812"/>
              <a:gd name="connsiteX1770" fmla="*/ 2718827 h 9297812"/>
              <a:gd name="connsiteY1770" fmla="*/ 2718827 h 9297812"/>
              <a:gd name="connsiteX1771" fmla="*/ 2718827 h 9297812"/>
              <a:gd name="connsiteY1771" fmla="*/ 2718827 h 9297812"/>
              <a:gd name="connsiteX1772" fmla="*/ 2718827 h 9297812"/>
              <a:gd name="connsiteY1772" fmla="*/ 2718827 h 9297812"/>
              <a:gd name="connsiteX1773" fmla="*/ 2718827 h 9297812"/>
              <a:gd name="connsiteY1773" fmla="*/ 2718827 h 9297812"/>
              <a:gd name="connsiteX1774" fmla="*/ 2718827 h 9297812"/>
              <a:gd name="connsiteY1774" fmla="*/ 2718827 h 9297812"/>
              <a:gd name="connsiteX1775" fmla="*/ 2718827 h 9297812"/>
              <a:gd name="connsiteY1775" fmla="*/ 2718827 h 9297812"/>
              <a:gd name="connsiteX1776" fmla="*/ 2718827 h 9297812"/>
              <a:gd name="connsiteY1776" fmla="*/ 2718827 h 9297812"/>
              <a:gd name="connsiteX1777" fmla="*/ 2718827 h 9297812"/>
              <a:gd name="connsiteY1777" fmla="*/ 2718827 h 9297812"/>
              <a:gd name="connsiteX1778" fmla="*/ 2718827 h 9297812"/>
              <a:gd name="connsiteY1778" fmla="*/ 2718827 h 9297812"/>
              <a:gd name="connsiteX1779" fmla="*/ 2718827 h 9297812"/>
              <a:gd name="connsiteY1779" fmla="*/ 2718827 h 9297812"/>
              <a:gd name="connsiteX1780" fmla="*/ 2718827 h 9297812"/>
              <a:gd name="connsiteY1780" fmla="*/ 2718827 h 9297812"/>
              <a:gd name="connsiteX1781" fmla="*/ 2718827 h 9297812"/>
              <a:gd name="connsiteY1781" fmla="*/ 2718827 h 9297812"/>
              <a:gd name="connsiteX1782" fmla="*/ 2718827 h 9297812"/>
              <a:gd name="connsiteY1782" fmla="*/ 2718827 h 9297812"/>
              <a:gd name="connsiteX1783" fmla="*/ 2718827 h 9297812"/>
              <a:gd name="connsiteY1783" fmla="*/ 2718827 h 9297812"/>
              <a:gd name="connsiteX1784" fmla="*/ 2718827 h 9297812"/>
              <a:gd name="connsiteY1784" fmla="*/ 2718827 h 9297812"/>
              <a:gd name="connsiteX1785" fmla="*/ 2718827 h 9297812"/>
              <a:gd name="connsiteY1785" fmla="*/ 2718827 h 9297812"/>
              <a:gd name="connsiteX1786" fmla="*/ 2718827 h 9297812"/>
              <a:gd name="connsiteY1786" fmla="*/ 2718827 h 9297812"/>
              <a:gd name="connsiteX1787" fmla="*/ 2718827 h 9297812"/>
              <a:gd name="connsiteY1787" fmla="*/ 2718827 h 9297812"/>
              <a:gd name="connsiteX1788" fmla="*/ 2718827 h 9297812"/>
              <a:gd name="connsiteY1788" fmla="*/ 2718827 h 9297812"/>
              <a:gd name="connsiteX1789" fmla="*/ 2718827 h 9297812"/>
              <a:gd name="connsiteY1789" fmla="*/ 2718827 h 9297812"/>
              <a:gd name="connsiteX1790" fmla="*/ 2718827 h 9297812"/>
              <a:gd name="connsiteY1790" fmla="*/ 2718827 h 9297812"/>
              <a:gd name="connsiteX1791" fmla="*/ 2718827 h 9297812"/>
              <a:gd name="connsiteY1791" fmla="*/ 2718827 h 9297812"/>
              <a:gd name="connsiteX1792" fmla="*/ 2718827 h 9297812"/>
              <a:gd name="connsiteY1792" fmla="*/ 2718827 h 9297812"/>
              <a:gd name="connsiteX1793" fmla="*/ 2718827 h 9297812"/>
              <a:gd name="connsiteY1793" fmla="*/ 2718827 h 9297812"/>
              <a:gd name="connsiteX1794" fmla="*/ 2718827 h 9297812"/>
              <a:gd name="connsiteY1794" fmla="*/ 2718827 h 9297812"/>
              <a:gd name="connsiteX1795" fmla="*/ 2718827 h 9297812"/>
              <a:gd name="connsiteY1795" fmla="*/ 2718827 h 9297812"/>
              <a:gd name="connsiteX1796" fmla="*/ 2718827 h 9297812"/>
              <a:gd name="connsiteY1796" fmla="*/ 2718827 h 9297812"/>
              <a:gd name="connsiteX1797" fmla="*/ 2718827 h 9297812"/>
              <a:gd name="connsiteY1797" fmla="*/ 2718827 h 9297812"/>
              <a:gd name="connsiteX1798" fmla="*/ 2718827 h 9297812"/>
              <a:gd name="connsiteY1798" fmla="*/ 2718827 h 9297812"/>
              <a:gd name="connsiteX1799" fmla="*/ 2718827 h 9297812"/>
              <a:gd name="connsiteY1799" fmla="*/ 2718827 h 9297812"/>
              <a:gd name="connsiteX1800" fmla="*/ 2718827 h 9297812"/>
              <a:gd name="connsiteY1800" fmla="*/ 2718827 h 9297812"/>
              <a:gd name="connsiteX1801" fmla="*/ 2718827 h 9297812"/>
              <a:gd name="connsiteY1801" fmla="*/ 2718827 h 9297812"/>
              <a:gd name="connsiteX1802" fmla="*/ 2718827 h 9297812"/>
              <a:gd name="connsiteY1802" fmla="*/ 2718827 h 9297812"/>
              <a:gd name="connsiteX1803" fmla="*/ 2718827 h 9297812"/>
              <a:gd name="connsiteY1803" fmla="*/ 2718827 h 9297812"/>
              <a:gd name="connsiteX1804" fmla="*/ 2718827 h 9297812"/>
              <a:gd name="connsiteY1804" fmla="*/ 2718827 h 9297812"/>
              <a:gd name="connsiteX1805" fmla="*/ 2718827 h 9297812"/>
              <a:gd name="connsiteY1805" fmla="*/ 2718827 h 9297812"/>
              <a:gd name="connsiteX1806" fmla="*/ 2718827 h 9297812"/>
              <a:gd name="connsiteY1806" fmla="*/ 2718827 h 9297812"/>
              <a:gd name="connsiteX1807" fmla="*/ 2718827 h 9297812"/>
              <a:gd name="connsiteY1807" fmla="*/ 2718827 h 9297812"/>
              <a:gd name="connsiteX1808" fmla="*/ 2718827 h 9297812"/>
              <a:gd name="connsiteY1808" fmla="*/ 2718827 h 9297812"/>
              <a:gd name="connsiteX1809" fmla="*/ 2718827 h 9297812"/>
              <a:gd name="connsiteY1809" fmla="*/ 2718827 h 9297812"/>
              <a:gd name="connsiteX1810" fmla="*/ 2718827 h 9297812"/>
              <a:gd name="connsiteY1810" fmla="*/ 2718827 h 9297812"/>
              <a:gd name="connsiteX1811" fmla="*/ 2718827 h 9297812"/>
              <a:gd name="connsiteY1811" fmla="*/ 2718827 h 9297812"/>
              <a:gd name="connsiteX1812" fmla="*/ 2718827 h 9297812"/>
              <a:gd name="connsiteY1812" fmla="*/ 2718827 h 9297812"/>
              <a:gd name="connsiteX1813" fmla="*/ 2718827 h 9297812"/>
              <a:gd name="connsiteY1813" fmla="*/ 2718827 h 9297812"/>
              <a:gd name="connsiteX1814" fmla="*/ 2718827 h 9297812"/>
              <a:gd name="connsiteY1814" fmla="*/ 2718827 h 9297812"/>
              <a:gd name="connsiteX1815" fmla="*/ 2718827 h 9297812"/>
              <a:gd name="connsiteY1815" fmla="*/ 2718827 h 9297812"/>
              <a:gd name="connsiteX1816" fmla="*/ 2718827 h 9297812"/>
              <a:gd name="connsiteY1816" fmla="*/ 2718827 h 9297812"/>
              <a:gd name="connsiteX1817" fmla="*/ 2718827 h 9297812"/>
              <a:gd name="connsiteY1817" fmla="*/ 2718827 h 9297812"/>
              <a:gd name="connsiteX1818" fmla="*/ 2718827 h 9297812"/>
              <a:gd name="connsiteY1818" fmla="*/ 2718827 h 9297812"/>
              <a:gd name="connsiteX1819" fmla="*/ 2718827 h 9297812"/>
              <a:gd name="connsiteY1819" fmla="*/ 2718827 h 9297812"/>
              <a:gd name="connsiteX1820" fmla="*/ 2718827 h 9297812"/>
              <a:gd name="connsiteY1820" fmla="*/ 2718827 h 9297812"/>
              <a:gd name="connsiteX1821" fmla="*/ 2718827 h 9297812"/>
              <a:gd name="connsiteY1821" fmla="*/ 2718827 h 9297812"/>
              <a:gd name="connsiteX1822" fmla="*/ 2718827 h 9297812"/>
              <a:gd name="connsiteY1822" fmla="*/ 2718827 h 9297812"/>
              <a:gd name="connsiteX1823" fmla="*/ 2718827 h 9297812"/>
              <a:gd name="connsiteY1823" fmla="*/ 2718827 h 9297812"/>
              <a:gd name="connsiteX1824" fmla="*/ 2718827 h 9297812"/>
              <a:gd name="connsiteY1824" fmla="*/ 2718827 h 9297812"/>
              <a:gd name="connsiteX1825" fmla="*/ 2718827 h 9297812"/>
              <a:gd name="connsiteY1825" fmla="*/ 2718827 h 9297812"/>
              <a:gd name="connsiteX1826" fmla="*/ 2718827 h 9297812"/>
              <a:gd name="connsiteY1826" fmla="*/ 2718827 h 9297812"/>
              <a:gd name="connsiteX1827" fmla="*/ 2718827 h 9297812"/>
              <a:gd name="connsiteY1827" fmla="*/ 2718827 h 9297812"/>
              <a:gd name="connsiteX1828" fmla="*/ 2718827 h 9297812"/>
              <a:gd name="connsiteY1828" fmla="*/ 2718827 h 9297812"/>
              <a:gd name="connsiteX1829" fmla="*/ 2718827 h 9297812"/>
              <a:gd name="connsiteY1829" fmla="*/ 2718827 h 9297812"/>
              <a:gd name="connsiteX1830" fmla="*/ 2718827 h 9297812"/>
              <a:gd name="connsiteY1830" fmla="*/ 2718827 h 9297812"/>
              <a:gd name="connsiteX1831" fmla="*/ 2718827 h 9297812"/>
              <a:gd name="connsiteY1831" fmla="*/ 2718827 h 9297812"/>
              <a:gd name="connsiteX1832" fmla="*/ 2718827 h 9297812"/>
              <a:gd name="connsiteY1832" fmla="*/ 2718827 h 9297812"/>
              <a:gd name="connsiteX1833" fmla="*/ 2718827 h 9297812"/>
              <a:gd name="connsiteY1833" fmla="*/ 2718827 h 9297812"/>
              <a:gd name="connsiteX1834" fmla="*/ 2718827 h 9297812"/>
              <a:gd name="connsiteY1834" fmla="*/ 2718827 h 9297812"/>
              <a:gd name="connsiteX1835" fmla="*/ 2718827 h 9297812"/>
              <a:gd name="connsiteY1835" fmla="*/ 2718827 h 9297812"/>
              <a:gd name="connsiteX1836" fmla="*/ 2718827 h 9297812"/>
              <a:gd name="connsiteY1836" fmla="*/ 2718827 h 9297812"/>
              <a:gd name="connsiteX1837" fmla="*/ 2718827 h 9297812"/>
              <a:gd name="connsiteY1837" fmla="*/ 2718827 h 9297812"/>
              <a:gd name="connsiteX1838" fmla="*/ 2718827 h 9297812"/>
              <a:gd name="connsiteY1838" fmla="*/ 2718827 h 9297812"/>
              <a:gd name="connsiteX1839" fmla="*/ 2718827 h 9297812"/>
              <a:gd name="connsiteY1839" fmla="*/ 2718827 h 9297812"/>
              <a:gd name="connsiteX1840" fmla="*/ 2718827 h 9297812"/>
              <a:gd name="connsiteY1840" fmla="*/ 2718827 h 9297812"/>
              <a:gd name="connsiteX1841" fmla="*/ 2718827 h 9297812"/>
              <a:gd name="connsiteY1841" fmla="*/ 2718827 h 9297812"/>
              <a:gd name="connsiteX1842" fmla="*/ 2718827 h 9297812"/>
              <a:gd name="connsiteY1842" fmla="*/ 2718827 h 9297812"/>
              <a:gd name="connsiteX1843" fmla="*/ 2718827 h 9297812"/>
              <a:gd name="connsiteY1843" fmla="*/ 2718827 h 9297812"/>
              <a:gd name="connsiteX1844" fmla="*/ 2718827 h 9297812"/>
              <a:gd name="connsiteY1844" fmla="*/ 2718827 h 9297812"/>
              <a:gd name="connsiteX1845" fmla="*/ 2718827 h 9297812"/>
              <a:gd name="connsiteY1845" fmla="*/ 2718827 h 9297812"/>
              <a:gd name="connsiteX1846" fmla="*/ 2718827 h 9297812"/>
              <a:gd name="connsiteY1846" fmla="*/ 2718827 h 9297812"/>
              <a:gd name="connsiteX1847" fmla="*/ 2718827 h 9297812"/>
              <a:gd name="connsiteY1847" fmla="*/ 2718827 h 9297812"/>
              <a:gd name="connsiteX1848" fmla="*/ 2718827 h 9297812"/>
              <a:gd name="connsiteY1848" fmla="*/ 2718827 h 9297812"/>
              <a:gd name="connsiteX1849" fmla="*/ 2718827 h 9297812"/>
              <a:gd name="connsiteY1849" fmla="*/ 2718827 h 9297812"/>
              <a:gd name="connsiteX1850" fmla="*/ 2718827 h 9297812"/>
              <a:gd name="connsiteY1850" fmla="*/ 2718827 h 9297812"/>
              <a:gd name="connsiteX1851" fmla="*/ 2718827 h 9297812"/>
              <a:gd name="connsiteY1851" fmla="*/ 2718827 h 9297812"/>
              <a:gd name="connsiteX1852" fmla="*/ 2718827 h 9297812"/>
              <a:gd name="connsiteY1852" fmla="*/ 2718827 h 9297812"/>
              <a:gd name="connsiteX1853" fmla="*/ 2718827 h 9297812"/>
              <a:gd name="connsiteY1853" fmla="*/ 2718827 h 9297812"/>
              <a:gd name="connsiteX1854" fmla="*/ 2718827 h 9297812"/>
              <a:gd name="connsiteY1854" fmla="*/ 2718827 h 9297812"/>
              <a:gd name="connsiteX1855" fmla="*/ 2718827 h 9297812"/>
              <a:gd name="connsiteY1855" fmla="*/ 2718827 h 9297812"/>
              <a:gd name="connsiteX1856" fmla="*/ 2718827 h 9297812"/>
              <a:gd name="connsiteY1856" fmla="*/ 2718827 h 9297812"/>
              <a:gd name="connsiteX1857" fmla="*/ 2718827 h 9297812"/>
              <a:gd name="connsiteY1857" fmla="*/ 2718827 h 9297812"/>
              <a:gd name="connsiteX1858" fmla="*/ 2718827 h 9297812"/>
              <a:gd name="connsiteY1858" fmla="*/ 2718827 h 9297812"/>
              <a:gd name="connsiteX1859" fmla="*/ 2718827 h 9297812"/>
              <a:gd name="connsiteY1859" fmla="*/ 2718827 h 9297812"/>
              <a:gd name="connsiteX1860" fmla="*/ 2718827 h 9297812"/>
              <a:gd name="connsiteY1860" fmla="*/ 2718827 h 9297812"/>
              <a:gd name="connsiteX1861" fmla="*/ 2718827 h 9297812"/>
              <a:gd name="connsiteY1861" fmla="*/ 2718827 h 9297812"/>
              <a:gd name="connsiteX1862" fmla="*/ 2718827 h 9297812"/>
              <a:gd name="connsiteY1862" fmla="*/ 2718827 h 9297812"/>
              <a:gd name="connsiteX1863" fmla="*/ 2718827 h 9297812"/>
              <a:gd name="connsiteY1863" fmla="*/ 2718827 h 9297812"/>
              <a:gd name="connsiteX1864" fmla="*/ 2718827 h 9297812"/>
              <a:gd name="connsiteY1864" fmla="*/ 2718827 h 9297812"/>
              <a:gd name="connsiteX1865" fmla="*/ 2718827 h 9297812"/>
              <a:gd name="connsiteY1865" fmla="*/ 2718827 h 9297812"/>
              <a:gd name="connsiteX1866" fmla="*/ 2718827 h 9297812"/>
              <a:gd name="connsiteY1866" fmla="*/ 2718827 h 9297812"/>
              <a:gd name="connsiteX1867" fmla="*/ 2718827 h 9297812"/>
              <a:gd name="connsiteY1867" fmla="*/ 2718827 h 9297812"/>
              <a:gd name="connsiteX1868" fmla="*/ 2718827 h 9297812"/>
              <a:gd name="connsiteY1868" fmla="*/ 2718827 h 9297812"/>
              <a:gd name="connsiteX1869" fmla="*/ 2718827 h 9297812"/>
              <a:gd name="connsiteY1869" fmla="*/ 2718827 h 9297812"/>
              <a:gd name="connsiteX1870" fmla="*/ 2718827 h 9297812"/>
              <a:gd name="connsiteY1870" fmla="*/ 2718827 h 9297812"/>
              <a:gd name="connsiteX1871" fmla="*/ 2718827 h 9297812"/>
              <a:gd name="connsiteY1871" fmla="*/ 2718827 h 9297812"/>
              <a:gd name="connsiteX1872" fmla="*/ 2718827 h 9297812"/>
              <a:gd name="connsiteY1872" fmla="*/ 2718827 h 9297812"/>
              <a:gd name="connsiteX1873" fmla="*/ 2718827 h 9297812"/>
              <a:gd name="connsiteY1873" fmla="*/ 2718827 h 9297812"/>
              <a:gd name="connsiteX1874" fmla="*/ 2718827 h 9297812"/>
              <a:gd name="connsiteY1874" fmla="*/ 2718827 h 9297812"/>
              <a:gd name="connsiteX1875" fmla="*/ 2718827 h 9297812"/>
              <a:gd name="connsiteY1875" fmla="*/ 2718827 h 9297812"/>
              <a:gd name="connsiteX1876" fmla="*/ 2718827 h 9297812"/>
              <a:gd name="connsiteY1876" fmla="*/ 2718827 h 9297812"/>
              <a:gd name="connsiteX1877" fmla="*/ 2718827 h 9297812"/>
              <a:gd name="connsiteY1877" fmla="*/ 2718827 h 9297812"/>
              <a:gd name="connsiteX1878" fmla="*/ 2718827 h 9297812"/>
              <a:gd name="connsiteY1878" fmla="*/ 2718827 h 9297812"/>
              <a:gd name="connsiteX1879" fmla="*/ 2718827 h 9297812"/>
              <a:gd name="connsiteY1879" fmla="*/ 2718827 h 9297812"/>
              <a:gd name="connsiteX1880" fmla="*/ 2718827 h 9297812"/>
              <a:gd name="connsiteY1880" fmla="*/ 2718827 h 9297812"/>
              <a:gd name="connsiteX1881" fmla="*/ 2718827 h 9297812"/>
              <a:gd name="connsiteY1881" fmla="*/ 2718827 h 9297812"/>
              <a:gd name="connsiteX1882" fmla="*/ 2718827 h 9297812"/>
              <a:gd name="connsiteY1882" fmla="*/ 2718827 h 9297812"/>
              <a:gd name="connsiteX1883" fmla="*/ 2718827 h 9297812"/>
              <a:gd name="connsiteY1883" fmla="*/ 2718827 h 9297812"/>
              <a:gd name="connsiteX1884" fmla="*/ 2718827 h 9297812"/>
              <a:gd name="connsiteY1884" fmla="*/ 2718827 h 9297812"/>
              <a:gd name="connsiteX1885" fmla="*/ 2718827 h 9297812"/>
              <a:gd name="connsiteY1885" fmla="*/ 2718827 h 9297812"/>
              <a:gd name="connsiteX1886" fmla="*/ 2718827 h 9297812"/>
              <a:gd name="connsiteY1886" fmla="*/ 2718827 h 9297812"/>
              <a:gd name="connsiteX1887" fmla="*/ 2718827 h 9297812"/>
              <a:gd name="connsiteY1887" fmla="*/ 2718827 h 9297812"/>
              <a:gd name="connsiteX1888" fmla="*/ 2718827 h 9297812"/>
              <a:gd name="connsiteY1888" fmla="*/ 2718827 h 9297812"/>
              <a:gd name="connsiteX1889" fmla="*/ 2718827 h 9297812"/>
              <a:gd name="connsiteY1889" fmla="*/ 2718827 h 9297812"/>
              <a:gd name="connsiteX1890" fmla="*/ 2718827 h 9297812"/>
              <a:gd name="connsiteY1890" fmla="*/ 2718827 h 9297812"/>
              <a:gd name="connsiteX1891" fmla="*/ 2718827 h 9297812"/>
              <a:gd name="connsiteY1891" fmla="*/ 2718827 h 9297812"/>
              <a:gd name="connsiteX1892" fmla="*/ 2718827 h 9297812"/>
              <a:gd name="connsiteY1892" fmla="*/ 2718827 h 9297812"/>
              <a:gd name="connsiteX1893" fmla="*/ 2718827 h 9297812"/>
              <a:gd name="connsiteY1893" fmla="*/ 2718827 h 9297812"/>
              <a:gd name="connsiteX1894" fmla="*/ 2718827 h 9297812"/>
              <a:gd name="connsiteY1894" fmla="*/ 2718827 h 9297812"/>
              <a:gd name="connsiteX1895" fmla="*/ 2718827 h 9297812"/>
              <a:gd name="connsiteY1895" fmla="*/ 2718827 h 9297812"/>
              <a:gd name="connsiteX1896" fmla="*/ 2718827 h 9297812"/>
              <a:gd name="connsiteY1896" fmla="*/ 2718827 h 9297812"/>
              <a:gd name="connsiteX1897" fmla="*/ 2718827 h 9297812"/>
              <a:gd name="connsiteY1897" fmla="*/ 2718827 h 9297812"/>
              <a:gd name="connsiteX1898" fmla="*/ 2718827 h 9297812"/>
              <a:gd name="connsiteY1898" fmla="*/ 2718827 h 9297812"/>
              <a:gd name="connsiteX1899" fmla="*/ 2718827 h 9297812"/>
              <a:gd name="connsiteY1899" fmla="*/ 2718827 h 9297812"/>
              <a:gd name="connsiteX1900" fmla="*/ 2718827 h 9297812"/>
              <a:gd name="connsiteY1900" fmla="*/ 2718827 h 9297812"/>
              <a:gd name="connsiteX1901" fmla="*/ 2718827 h 9297812"/>
              <a:gd name="connsiteY1901" fmla="*/ 2718827 h 9297812"/>
              <a:gd name="connsiteX1902" fmla="*/ 2718827 h 9297812"/>
              <a:gd name="connsiteY1902" fmla="*/ 2718827 h 9297812"/>
              <a:gd name="connsiteX1903" fmla="*/ 2718827 h 9297812"/>
              <a:gd name="connsiteY1903" fmla="*/ 2718827 h 9297812"/>
              <a:gd name="connsiteX1904" fmla="*/ 2718827 h 9297812"/>
              <a:gd name="connsiteY1904" fmla="*/ 2718827 h 9297812"/>
              <a:gd name="connsiteX1905" fmla="*/ 2718827 h 9297812"/>
              <a:gd name="connsiteY1905" fmla="*/ 2718827 h 9297812"/>
              <a:gd name="connsiteX1906" fmla="*/ 2718827 h 9297812"/>
              <a:gd name="connsiteY1906" fmla="*/ 2718827 h 9297812"/>
              <a:gd name="connsiteX1907" fmla="*/ 2718827 h 9297812"/>
              <a:gd name="connsiteY1907" fmla="*/ 2718827 h 9297812"/>
              <a:gd name="connsiteX1908" fmla="*/ 2718827 h 9297812"/>
              <a:gd name="connsiteY1908" fmla="*/ 2718827 h 9297812"/>
              <a:gd name="connsiteX1909" fmla="*/ 2718827 h 9297812"/>
              <a:gd name="connsiteY1909" fmla="*/ 2718827 h 9297812"/>
              <a:gd name="connsiteX1910" fmla="*/ 2718827 h 9297812"/>
              <a:gd name="connsiteY1910" fmla="*/ 2718827 h 9297812"/>
              <a:gd name="connsiteX1911" fmla="*/ 2718827 h 9297812"/>
              <a:gd name="connsiteY1911" fmla="*/ 2718827 h 9297812"/>
              <a:gd name="connsiteX1912" fmla="*/ 2718827 h 9297812"/>
              <a:gd name="connsiteY1912" fmla="*/ 2718827 h 9297812"/>
              <a:gd name="connsiteX1913" fmla="*/ 2718827 h 9297812"/>
              <a:gd name="connsiteY1913" fmla="*/ 2718827 h 9297812"/>
              <a:gd name="connsiteX1914" fmla="*/ 2718827 h 9297812"/>
              <a:gd name="connsiteY1914" fmla="*/ 2718827 h 9297812"/>
              <a:gd name="connsiteX1915" fmla="*/ 2718827 h 9297812"/>
              <a:gd name="connsiteY1915" fmla="*/ 2718827 h 9297812"/>
              <a:gd name="connsiteX1916" fmla="*/ 2718827 h 9297812"/>
              <a:gd name="connsiteY1916" fmla="*/ 2718827 h 9297812"/>
              <a:gd name="connsiteX1917" fmla="*/ 2718827 h 9297812"/>
              <a:gd name="connsiteY1917" fmla="*/ 2718827 h 9297812"/>
              <a:gd name="connsiteX1918" fmla="*/ 2718827 h 9297812"/>
              <a:gd name="connsiteY1918" fmla="*/ 2718827 h 9297812"/>
              <a:gd name="connsiteX1919" fmla="*/ 2718827 h 9297812"/>
              <a:gd name="connsiteY1919" fmla="*/ 2718827 h 9297812"/>
              <a:gd name="connsiteX1920" fmla="*/ 2718827 h 9297812"/>
              <a:gd name="connsiteY1920" fmla="*/ 2718827 h 9297812"/>
              <a:gd name="connsiteX1921" fmla="*/ 2718827 h 9297812"/>
              <a:gd name="connsiteY1921" fmla="*/ 2718827 h 9297812"/>
              <a:gd name="connsiteX1922" fmla="*/ 2718827 h 9297812"/>
              <a:gd name="connsiteY1922" fmla="*/ 2718827 h 9297812"/>
              <a:gd name="connsiteX1923" fmla="*/ 2718827 h 9297812"/>
              <a:gd name="connsiteY1923" fmla="*/ 2718827 h 9297812"/>
              <a:gd name="connsiteX1924" fmla="*/ 2718827 h 9297812"/>
              <a:gd name="connsiteY1924" fmla="*/ 2718827 h 9297812"/>
              <a:gd name="connsiteX1925" fmla="*/ 2718827 h 9297812"/>
              <a:gd name="connsiteY1925" fmla="*/ 2718827 h 9297812"/>
              <a:gd name="connsiteX1926" fmla="*/ 2718827 h 9297812"/>
              <a:gd name="connsiteY1926" fmla="*/ 2718827 h 9297812"/>
              <a:gd name="connsiteX1927" fmla="*/ 2718827 h 9297812"/>
              <a:gd name="connsiteY1927" fmla="*/ 2718827 h 9297812"/>
              <a:gd name="connsiteX1928" fmla="*/ 2718827 h 9297812"/>
              <a:gd name="connsiteY1928" fmla="*/ 2718827 h 9297812"/>
              <a:gd name="connsiteX1929" fmla="*/ 2718827 h 9297812"/>
              <a:gd name="connsiteY1929" fmla="*/ 2718827 h 9297812"/>
              <a:gd name="connsiteX1930" fmla="*/ 2718827 h 9297812"/>
              <a:gd name="connsiteY1930" fmla="*/ 2718827 h 9297812"/>
              <a:gd name="connsiteX1931" fmla="*/ 2718827 h 9297812"/>
              <a:gd name="connsiteY1931" fmla="*/ 2718827 h 9297812"/>
              <a:gd name="connsiteX1932" fmla="*/ 2718827 h 9297812"/>
              <a:gd name="connsiteY1932" fmla="*/ 2718827 h 9297812"/>
              <a:gd name="connsiteX1933" fmla="*/ 2718827 h 9297812"/>
              <a:gd name="connsiteY1933" fmla="*/ 2718827 h 9297812"/>
              <a:gd name="connsiteX1934" fmla="*/ 2718827 h 9297812"/>
              <a:gd name="connsiteY1934" fmla="*/ 2718827 h 9297812"/>
              <a:gd name="connsiteX1935" fmla="*/ 2718827 h 9297812"/>
              <a:gd name="connsiteY1935" fmla="*/ 2718827 h 9297812"/>
              <a:gd name="connsiteX1936" fmla="*/ 2718827 h 9297812"/>
              <a:gd name="connsiteY1936" fmla="*/ 2718827 h 9297812"/>
              <a:gd name="connsiteX1937" fmla="*/ 2718827 h 9297812"/>
              <a:gd name="connsiteY1937" fmla="*/ 2718827 h 9297812"/>
              <a:gd name="connsiteX1938" fmla="*/ 2718827 h 9297812"/>
              <a:gd name="connsiteY1938" fmla="*/ 2718827 h 9297812"/>
              <a:gd name="connsiteX1939" fmla="*/ 2718827 h 9297812"/>
              <a:gd name="connsiteY1939" fmla="*/ 2718827 h 9297812"/>
              <a:gd name="connsiteX1940" fmla="*/ 2718827 h 9297812"/>
              <a:gd name="connsiteY1940" fmla="*/ 2718827 h 9297812"/>
              <a:gd name="connsiteX1941" fmla="*/ 2718827 h 9297812"/>
              <a:gd name="connsiteY1941" fmla="*/ 2718827 h 9297812"/>
              <a:gd name="connsiteX1942" fmla="*/ 2718827 h 9297812"/>
              <a:gd name="connsiteY1942" fmla="*/ 2718827 h 9297812"/>
              <a:gd name="connsiteX1943" fmla="*/ 2718827 h 9297812"/>
              <a:gd name="connsiteY1943" fmla="*/ 2718827 h 9297812"/>
              <a:gd name="connsiteX1944" fmla="*/ 2718827 h 9297812"/>
              <a:gd name="connsiteY1944" fmla="*/ 2718827 h 9297812"/>
              <a:gd name="connsiteX1945" fmla="*/ 2718827 h 9297812"/>
              <a:gd name="connsiteY1945" fmla="*/ 2718827 h 9297812"/>
              <a:gd name="connsiteX1946" fmla="*/ 2718827 h 9297812"/>
              <a:gd name="connsiteY1946" fmla="*/ 2718827 h 9297812"/>
              <a:gd name="connsiteX1947" fmla="*/ 2718827 h 9297812"/>
              <a:gd name="connsiteY1947" fmla="*/ 2718827 h 9297812"/>
              <a:gd name="connsiteX1948" fmla="*/ 2718827 h 9297812"/>
              <a:gd name="connsiteY1948" fmla="*/ 2718827 h 9297812"/>
              <a:gd name="connsiteX1949" fmla="*/ 2718827 h 9297812"/>
              <a:gd name="connsiteY1949" fmla="*/ 2718827 h 9297812"/>
              <a:gd name="connsiteX1950" fmla="*/ 2718827 h 9297812"/>
              <a:gd name="connsiteY1950" fmla="*/ 2718827 h 9297812"/>
              <a:gd name="connsiteX1951" fmla="*/ 2718827 h 9297812"/>
              <a:gd name="connsiteY1951" fmla="*/ 2718827 h 9297812"/>
              <a:gd name="connsiteX1952" fmla="*/ 2718827 h 9297812"/>
              <a:gd name="connsiteY1952" fmla="*/ 2718827 h 9297812"/>
              <a:gd name="connsiteX1953" fmla="*/ 2718827 h 9297812"/>
              <a:gd name="connsiteY1953" fmla="*/ 2718827 h 9297812"/>
              <a:gd name="connsiteX1954" fmla="*/ 2718827 h 9297812"/>
              <a:gd name="connsiteY1954" fmla="*/ 2718827 h 9297812"/>
              <a:gd name="connsiteX1955" fmla="*/ 2718827 h 9297812"/>
              <a:gd name="connsiteY1955" fmla="*/ 2718827 h 9297812"/>
              <a:gd name="connsiteX1956" fmla="*/ 2718827 h 9297812"/>
              <a:gd name="connsiteY1956" fmla="*/ 2718827 h 9297812"/>
              <a:gd name="connsiteX1957" fmla="*/ 2718827 h 9297812"/>
              <a:gd name="connsiteY1957" fmla="*/ 2718827 h 9297812"/>
              <a:gd name="connsiteX1958" fmla="*/ 2718827 h 9297812"/>
              <a:gd name="connsiteY1958" fmla="*/ 2718827 h 9297812"/>
              <a:gd name="connsiteX1959" fmla="*/ 2718827 h 9297812"/>
              <a:gd name="connsiteY1959" fmla="*/ 2718827 h 9297812"/>
              <a:gd name="connsiteX1960" fmla="*/ 2718827 h 9297812"/>
              <a:gd name="connsiteY1960" fmla="*/ 2718827 h 9297812"/>
              <a:gd name="connsiteX1961" fmla="*/ 2718827 h 9297812"/>
              <a:gd name="connsiteY1961" fmla="*/ 2718827 h 9297812"/>
              <a:gd name="connsiteX1962" fmla="*/ 2718827 h 9297812"/>
              <a:gd name="connsiteY1962" fmla="*/ 2718827 h 9297812"/>
              <a:gd name="connsiteX1963" fmla="*/ 2718827 h 9297812"/>
              <a:gd name="connsiteY1963" fmla="*/ 2718827 h 9297812"/>
              <a:gd name="connsiteX1964" fmla="*/ 2718827 h 9297812"/>
              <a:gd name="connsiteY1964" fmla="*/ 2718827 h 9297812"/>
              <a:gd name="connsiteX1965" fmla="*/ 2718827 h 9297812"/>
              <a:gd name="connsiteY1965" fmla="*/ 2718827 h 9297812"/>
              <a:gd name="connsiteX1966" fmla="*/ 2718827 h 9297812"/>
              <a:gd name="connsiteY1966" fmla="*/ 2718827 h 9297812"/>
              <a:gd name="connsiteX1967" fmla="*/ 2718827 h 9297812"/>
              <a:gd name="connsiteY1967" fmla="*/ 2718827 h 9297812"/>
              <a:gd name="connsiteX1968" fmla="*/ 2718827 h 9297812"/>
              <a:gd name="connsiteY1968" fmla="*/ 2718827 h 9297812"/>
              <a:gd name="connsiteX1969" fmla="*/ 2718827 h 9297812"/>
              <a:gd name="connsiteY1969" fmla="*/ 2718827 h 9297812"/>
              <a:gd name="connsiteX1970" fmla="*/ 2718827 h 9297812"/>
              <a:gd name="connsiteY1970" fmla="*/ 2718827 h 9297812"/>
              <a:gd name="connsiteX1971" fmla="*/ 2718827 h 9297812"/>
              <a:gd name="connsiteY1971" fmla="*/ 2718827 h 9297812"/>
              <a:gd name="connsiteX1972" fmla="*/ 2718827 h 9297812"/>
              <a:gd name="connsiteY1972" fmla="*/ 2718827 h 9297812"/>
              <a:gd name="connsiteX1973" fmla="*/ 2718827 h 9297812"/>
              <a:gd name="connsiteY1973" fmla="*/ 2718827 h 9297812"/>
              <a:gd name="connsiteX1974" fmla="*/ 2718827 h 9297812"/>
              <a:gd name="connsiteY1974" fmla="*/ 2718827 h 9297812"/>
              <a:gd name="connsiteX1975" fmla="*/ 2718827 h 9297812"/>
              <a:gd name="connsiteY1975" fmla="*/ 2718827 h 9297812"/>
              <a:gd name="connsiteX1976" fmla="*/ 2718827 h 9297812"/>
              <a:gd name="connsiteY1976" fmla="*/ 2718827 h 9297812"/>
              <a:gd name="connsiteX1977" fmla="*/ 2718827 h 9297812"/>
              <a:gd name="connsiteY1977" fmla="*/ 2718827 h 9297812"/>
              <a:gd name="connsiteX1978" fmla="*/ 2718827 h 9297812"/>
              <a:gd name="connsiteY1978" fmla="*/ 2718827 h 9297812"/>
              <a:gd name="connsiteX1979" fmla="*/ 2718827 h 9297812"/>
              <a:gd name="connsiteY1979" fmla="*/ 2718827 h 9297812"/>
              <a:gd name="connsiteX1980" fmla="*/ 2718827 h 9297812"/>
              <a:gd name="connsiteY1980" fmla="*/ 2718827 h 9297812"/>
              <a:gd name="connsiteX1981" fmla="*/ 2718827 h 9297812"/>
              <a:gd name="connsiteY1981" fmla="*/ 2718827 h 9297812"/>
              <a:gd name="connsiteX1982" fmla="*/ 2718827 h 9297812"/>
              <a:gd name="connsiteY1982" fmla="*/ 2718827 h 9297812"/>
              <a:gd name="connsiteX1983" fmla="*/ 2718827 h 9297812"/>
              <a:gd name="connsiteY1983" fmla="*/ 2718827 h 9297812"/>
              <a:gd name="connsiteX1984" fmla="*/ 2718827 h 9297812"/>
              <a:gd name="connsiteY1984" fmla="*/ 2718827 h 9297812"/>
              <a:gd name="connsiteX1985" fmla="*/ 2718827 h 9297812"/>
              <a:gd name="connsiteY1985" fmla="*/ 2718827 h 9297812"/>
              <a:gd name="connsiteX1986" fmla="*/ 2718827 h 9297812"/>
              <a:gd name="connsiteY1986" fmla="*/ 2718827 h 9297812"/>
              <a:gd name="connsiteX1987" fmla="*/ 2718827 h 9297812"/>
              <a:gd name="connsiteY1987" fmla="*/ 2718827 h 9297812"/>
              <a:gd name="connsiteX1988" fmla="*/ 2718827 h 9297812"/>
              <a:gd name="connsiteY1988" fmla="*/ 2718827 h 9297812"/>
              <a:gd name="connsiteX1989" fmla="*/ 2718827 h 9297812"/>
              <a:gd name="connsiteY1989" fmla="*/ 2718827 h 9297812"/>
              <a:gd name="connsiteX1990" fmla="*/ 2718827 h 9297812"/>
              <a:gd name="connsiteY1990" fmla="*/ 2718827 h 9297812"/>
              <a:gd name="connsiteX1991" fmla="*/ 2718827 h 9297812"/>
              <a:gd name="connsiteY1991" fmla="*/ 2718827 h 9297812"/>
              <a:gd name="connsiteX1992" fmla="*/ 2718827 h 9297812"/>
              <a:gd name="connsiteY1992" fmla="*/ 2718827 h 9297812"/>
              <a:gd name="connsiteX1993" fmla="*/ 2718827 h 9297812"/>
              <a:gd name="connsiteY1993" fmla="*/ 2718827 h 9297812"/>
              <a:gd name="connsiteX1994" fmla="*/ 2718827 h 9297812"/>
              <a:gd name="connsiteY1994" fmla="*/ 2718827 h 9297812"/>
              <a:gd name="connsiteX1995" fmla="*/ 2718827 h 9297812"/>
              <a:gd name="connsiteY1995" fmla="*/ 2718827 h 9297812"/>
              <a:gd name="connsiteX1996" fmla="*/ 2718827 h 9297812"/>
              <a:gd name="connsiteY1996" fmla="*/ 2718827 h 9297812"/>
              <a:gd name="connsiteX1997" fmla="*/ 2718827 h 9297812"/>
              <a:gd name="connsiteY1997" fmla="*/ 2718827 h 9297812"/>
              <a:gd name="connsiteX1998" fmla="*/ 2718827 h 9297812"/>
              <a:gd name="connsiteY1998" fmla="*/ 2718827 h 9297812"/>
              <a:gd name="connsiteX1999" fmla="*/ 2718827 h 9297812"/>
              <a:gd name="connsiteY1999" fmla="*/ 2718827 h 9297812"/>
              <a:gd name="connsiteX2000" fmla="*/ 2718827 h 9297812"/>
              <a:gd name="connsiteY2000" fmla="*/ 2718827 h 9297812"/>
              <a:gd name="connsiteX2001" fmla="*/ 2718827 h 9297812"/>
              <a:gd name="connsiteY2001" fmla="*/ 2718827 h 9297812"/>
              <a:gd name="connsiteX2002" fmla="*/ 2718827 h 9297812"/>
              <a:gd name="connsiteY2002" fmla="*/ 2718827 h 9297812"/>
              <a:gd name="connsiteX2003" fmla="*/ 2718827 h 9297812"/>
              <a:gd name="connsiteY2003" fmla="*/ 2718827 h 9297812"/>
              <a:gd name="connsiteX2004" fmla="*/ 2718827 h 9297812"/>
              <a:gd name="connsiteY2004" fmla="*/ 2718827 h 9297812"/>
              <a:gd name="connsiteX2005" fmla="*/ 2718827 h 9297812"/>
              <a:gd name="connsiteY2005" fmla="*/ 2718827 h 9297812"/>
              <a:gd name="connsiteX2006" fmla="*/ 2718827 h 9297812"/>
              <a:gd name="connsiteY2006" fmla="*/ 2718827 h 9297812"/>
              <a:gd name="connsiteX2007" fmla="*/ 2718827 h 9297812"/>
              <a:gd name="connsiteY2007" fmla="*/ 2718827 h 9297812"/>
              <a:gd name="connsiteX2008" fmla="*/ 2718827 h 9297812"/>
              <a:gd name="connsiteY2008" fmla="*/ 2718827 h 9297812"/>
              <a:gd name="connsiteX2009" fmla="*/ 2718827 h 9297812"/>
              <a:gd name="connsiteY2009" fmla="*/ 2718827 h 9297812"/>
              <a:gd name="connsiteX2010" fmla="*/ 2718827 h 9297812"/>
              <a:gd name="connsiteY2010" fmla="*/ 2718827 h 9297812"/>
              <a:gd name="connsiteX2011" fmla="*/ 2718827 h 9297812"/>
              <a:gd name="connsiteY2011" fmla="*/ 2718827 h 9297812"/>
              <a:gd name="connsiteX2012" fmla="*/ 2718827 h 9297812"/>
              <a:gd name="connsiteY2012" fmla="*/ 2718827 h 9297812"/>
              <a:gd name="connsiteX2013" fmla="*/ 2718827 h 9297812"/>
              <a:gd name="connsiteY2013" fmla="*/ 2718827 h 9297812"/>
              <a:gd name="connsiteX2014" fmla="*/ 2718827 h 9297812"/>
              <a:gd name="connsiteY2014" fmla="*/ 2718827 h 9297812"/>
              <a:gd name="connsiteX2015" fmla="*/ 2718827 h 9297812"/>
              <a:gd name="connsiteY2015" fmla="*/ 2718827 h 9297812"/>
              <a:gd name="connsiteX2016" fmla="*/ 2718827 h 9297812"/>
              <a:gd name="connsiteY2016" fmla="*/ 2718827 h 9297812"/>
              <a:gd name="connsiteX2017" fmla="*/ 2718827 h 9297812"/>
              <a:gd name="connsiteY2017" fmla="*/ 2718827 h 9297812"/>
              <a:gd name="connsiteX2018" fmla="*/ 2718827 h 9297812"/>
              <a:gd name="connsiteY2018" fmla="*/ 2718827 h 9297812"/>
              <a:gd name="connsiteX2019" fmla="*/ 2718827 h 9297812"/>
              <a:gd name="connsiteY2019" fmla="*/ 2718827 h 9297812"/>
              <a:gd name="connsiteX2020" fmla="*/ 2718827 h 9297812"/>
              <a:gd name="connsiteY2020" fmla="*/ 2718827 h 9297812"/>
              <a:gd name="connsiteX2021" fmla="*/ 2718827 h 9297812"/>
              <a:gd name="connsiteY2021" fmla="*/ 2718827 h 9297812"/>
              <a:gd name="connsiteX2022" fmla="*/ 2718827 h 9297812"/>
              <a:gd name="connsiteY2022" fmla="*/ 2718827 h 9297812"/>
              <a:gd name="connsiteX2023" fmla="*/ 2718827 h 9297812"/>
              <a:gd name="connsiteY2023" fmla="*/ 2718827 h 9297812"/>
              <a:gd name="connsiteX2024" fmla="*/ 2718827 h 9297812"/>
              <a:gd name="connsiteY2024" fmla="*/ 2718827 h 9297812"/>
              <a:gd name="connsiteX2025" fmla="*/ 2718827 h 9297812"/>
              <a:gd name="connsiteY2025" fmla="*/ 2718827 h 9297812"/>
              <a:gd name="connsiteX2026" fmla="*/ 2718827 h 9297812"/>
              <a:gd name="connsiteY2026" fmla="*/ 2718827 h 9297812"/>
              <a:gd name="connsiteX2027" fmla="*/ 2718827 h 9297812"/>
              <a:gd name="connsiteY2027" fmla="*/ 2718827 h 9297812"/>
              <a:gd name="connsiteX2028" fmla="*/ 2718827 h 9297812"/>
              <a:gd name="connsiteY2028" fmla="*/ 2718827 h 9297812"/>
              <a:gd name="connsiteX2029" fmla="*/ 2718827 h 9297812"/>
              <a:gd name="connsiteY2029" fmla="*/ 2718827 h 9297812"/>
              <a:gd name="connsiteX2030" fmla="*/ 2718827 h 9297812"/>
              <a:gd name="connsiteY2030" fmla="*/ 2718827 h 9297812"/>
              <a:gd name="connsiteX2031" fmla="*/ 2718827 h 9297812"/>
              <a:gd name="connsiteY2031" fmla="*/ 2718827 h 9297812"/>
              <a:gd name="connsiteX2032" fmla="*/ 2718827 h 9297812"/>
              <a:gd name="connsiteY2032" fmla="*/ 2718827 h 9297812"/>
              <a:gd name="connsiteX2033" fmla="*/ 2718827 h 9297812"/>
              <a:gd name="connsiteY2033" fmla="*/ 2718827 h 9297812"/>
              <a:gd name="connsiteX2034" fmla="*/ 2718827 h 9297812"/>
              <a:gd name="connsiteY2034" fmla="*/ 2718827 h 9297812"/>
              <a:gd name="connsiteX2035" fmla="*/ 2718827 h 9297812"/>
              <a:gd name="connsiteY2035" fmla="*/ 2718827 h 9297812"/>
              <a:gd name="connsiteX2036" fmla="*/ 2718827 h 9297812"/>
              <a:gd name="connsiteY2036" fmla="*/ 2718827 h 9297812"/>
              <a:gd name="connsiteX2037" fmla="*/ 2718827 h 9297812"/>
              <a:gd name="connsiteY2037" fmla="*/ 2718827 h 9297812"/>
              <a:gd name="connsiteX2038" fmla="*/ 2718827 h 9297812"/>
              <a:gd name="connsiteY2038" fmla="*/ 2718827 h 9297812"/>
              <a:gd name="connsiteX2039" fmla="*/ 2718827 h 9297812"/>
              <a:gd name="connsiteY2039" fmla="*/ 2718827 h 9297812"/>
              <a:gd name="connsiteX2040" fmla="*/ 2718827 h 9297812"/>
              <a:gd name="connsiteY2040" fmla="*/ 2718827 h 9297812"/>
              <a:gd name="connsiteX2041" fmla="*/ 2718827 h 9297812"/>
              <a:gd name="connsiteY2041" fmla="*/ 2718827 h 9297812"/>
              <a:gd name="connsiteX2042" fmla="*/ 2718827 h 9297812"/>
              <a:gd name="connsiteY2042" fmla="*/ 2718827 h 9297812"/>
              <a:gd name="connsiteX2043" fmla="*/ 2718827 h 9297812"/>
              <a:gd name="connsiteY2043" fmla="*/ 2718827 h 9297812"/>
              <a:gd name="connsiteX2044" fmla="*/ 2718827 h 9297812"/>
              <a:gd name="connsiteY2044" fmla="*/ 2718827 h 9297812"/>
              <a:gd name="connsiteX2045" fmla="*/ 2718827 h 9297812"/>
              <a:gd name="connsiteY2045" fmla="*/ 2718827 h 9297812"/>
              <a:gd name="connsiteX2046" fmla="*/ 2718827 h 9297812"/>
              <a:gd name="connsiteY2046" fmla="*/ 2718827 h 9297812"/>
              <a:gd name="connsiteX2047" fmla="*/ 2718827 h 9297812"/>
              <a:gd name="connsiteY2047" fmla="*/ 2718827 h 9297812"/>
              <a:gd name="connsiteX2048" fmla="*/ 2718827 h 9297812"/>
              <a:gd name="connsiteY2048" fmla="*/ 2718827 h 9297812"/>
              <a:gd name="connsiteX2049" fmla="*/ 2718827 h 9297812"/>
              <a:gd name="connsiteY2049" fmla="*/ 2718827 h 9297812"/>
              <a:gd name="connsiteX2050" fmla="*/ 2718827 h 9297812"/>
              <a:gd name="connsiteY2050" fmla="*/ 2718827 h 9297812"/>
              <a:gd name="connsiteX2051" fmla="*/ 2718827 h 9297812"/>
              <a:gd name="connsiteY2051" fmla="*/ 2718827 h 9297812"/>
              <a:gd name="connsiteX2052" fmla="*/ 2718827 h 9297812"/>
              <a:gd name="connsiteY2052" fmla="*/ 2718827 h 9297812"/>
              <a:gd name="connsiteX2053" fmla="*/ 2718827 h 9297812"/>
              <a:gd name="connsiteY2053" fmla="*/ 2718827 h 9297812"/>
              <a:gd name="connsiteX2054" fmla="*/ 2718827 h 9297812"/>
              <a:gd name="connsiteY2054" fmla="*/ 2718827 h 9297812"/>
              <a:gd name="connsiteX2055" fmla="*/ 2718827 h 9297812"/>
              <a:gd name="connsiteY2055" fmla="*/ 2718827 h 9297812"/>
              <a:gd name="connsiteX2056" fmla="*/ 2718827 h 9297812"/>
              <a:gd name="connsiteY2056" fmla="*/ 2718827 h 9297812"/>
              <a:gd name="connsiteX2057" fmla="*/ 2718827 h 9297812"/>
              <a:gd name="connsiteY2057" fmla="*/ 2718827 h 9297812"/>
              <a:gd name="connsiteX2058" fmla="*/ 2718827 h 9297812"/>
              <a:gd name="connsiteY2058" fmla="*/ 2718827 h 9297812"/>
              <a:gd name="connsiteX2059" fmla="*/ 2718827 h 9297812"/>
              <a:gd name="connsiteY2059" fmla="*/ 2718827 h 9297812"/>
              <a:gd name="connsiteX2060" fmla="*/ 2718827 h 9297812"/>
              <a:gd name="connsiteY2060" fmla="*/ 2718827 h 9297812"/>
              <a:gd name="connsiteX2061" fmla="*/ 2718827 h 9297812"/>
              <a:gd name="connsiteY2061" fmla="*/ 2718827 h 9297812"/>
              <a:gd name="connsiteX2062" fmla="*/ 2718827 h 9297812"/>
              <a:gd name="connsiteY2062" fmla="*/ 2718827 h 9297812"/>
              <a:gd name="connsiteX2063" fmla="*/ 2718827 h 9297812"/>
              <a:gd name="connsiteY2063" fmla="*/ 2718827 h 9297812"/>
              <a:gd name="connsiteX2064" fmla="*/ 2718827 h 9297812"/>
              <a:gd name="connsiteY2064" fmla="*/ 2718827 h 9297812"/>
              <a:gd name="connsiteX2065" fmla="*/ 2718827 h 9297812"/>
              <a:gd name="connsiteY2065" fmla="*/ 2718827 h 9297812"/>
              <a:gd name="connsiteX2066" fmla="*/ 2718827 h 9297812"/>
              <a:gd name="connsiteY2066" fmla="*/ 2718827 h 9297812"/>
              <a:gd name="connsiteX2067" fmla="*/ 2718827 h 9297812"/>
              <a:gd name="connsiteY2067" fmla="*/ 2718827 h 9297812"/>
              <a:gd name="connsiteX2068" fmla="*/ 2718827 h 9297812"/>
              <a:gd name="connsiteY2068" fmla="*/ 2718827 h 9297812"/>
              <a:gd name="connsiteX2069" fmla="*/ 2718827 h 9297812"/>
              <a:gd name="connsiteY2069" fmla="*/ 2718827 h 9297812"/>
              <a:gd name="connsiteX2070" fmla="*/ 2718827 h 9297812"/>
              <a:gd name="connsiteY2070" fmla="*/ 2718827 h 9297812"/>
              <a:gd name="connsiteX2071" fmla="*/ 2718827 h 9297812"/>
              <a:gd name="connsiteY2071" fmla="*/ 2718827 h 9297812"/>
              <a:gd name="connsiteX2072" fmla="*/ 2718827 h 9297812"/>
              <a:gd name="connsiteY2072" fmla="*/ 2718827 h 9297812"/>
              <a:gd name="connsiteX2073" fmla="*/ 2718827 h 9297812"/>
              <a:gd name="connsiteY2073" fmla="*/ 2718827 h 9297812"/>
              <a:gd name="connsiteX2074" fmla="*/ 2718827 h 9297812"/>
              <a:gd name="connsiteY2074" fmla="*/ 2718827 h 9297812"/>
              <a:gd name="connsiteX2075" fmla="*/ 2718827 h 9297812"/>
              <a:gd name="connsiteY2075" fmla="*/ 2718827 h 9297812"/>
              <a:gd name="connsiteX2076" fmla="*/ 2718827 h 9297812"/>
              <a:gd name="connsiteY2076" fmla="*/ 2718827 h 9297812"/>
              <a:gd name="connsiteX2077" fmla="*/ 2718827 h 9297812"/>
              <a:gd name="connsiteY2077" fmla="*/ 2718827 h 9297812"/>
              <a:gd name="connsiteX2078" fmla="*/ 2718827 h 9297812"/>
              <a:gd name="connsiteY2078" fmla="*/ 2718827 h 9297812"/>
              <a:gd name="connsiteX2079" fmla="*/ 2718827 h 9297812"/>
              <a:gd name="connsiteY2079" fmla="*/ 2718827 h 9297812"/>
              <a:gd name="connsiteX2080" fmla="*/ 2718827 h 9297812"/>
              <a:gd name="connsiteY2080" fmla="*/ 2718827 h 9297812"/>
              <a:gd name="connsiteX2081" fmla="*/ 2718827 h 9297812"/>
              <a:gd name="connsiteY2081" fmla="*/ 2718827 h 9297812"/>
              <a:gd name="connsiteX2082" fmla="*/ 2718827 h 9297812"/>
              <a:gd name="connsiteY2082" fmla="*/ 2718827 h 9297812"/>
              <a:gd name="connsiteX2083" fmla="*/ 2718827 h 9297812"/>
              <a:gd name="connsiteY2083" fmla="*/ 2718827 h 9297812"/>
              <a:gd name="connsiteX2084" fmla="*/ 2718827 h 9297812"/>
              <a:gd name="connsiteY2084" fmla="*/ 2718827 h 9297812"/>
              <a:gd name="connsiteX2085" fmla="*/ 2718827 h 9297812"/>
              <a:gd name="connsiteY2085" fmla="*/ 2718827 h 9297812"/>
              <a:gd name="connsiteX2086" fmla="*/ 2718827 h 9297812"/>
              <a:gd name="connsiteY2086" fmla="*/ 2718827 h 9297812"/>
              <a:gd name="connsiteX2087" fmla="*/ 2718827 h 9297812"/>
              <a:gd name="connsiteY2087" fmla="*/ 2718827 h 9297812"/>
              <a:gd name="connsiteX2088" fmla="*/ 2718827 h 9297812"/>
              <a:gd name="connsiteY2088" fmla="*/ 2718827 h 9297812"/>
              <a:gd name="connsiteX2089" fmla="*/ 2718827 h 9297812"/>
              <a:gd name="connsiteY2089" fmla="*/ 2718827 h 9297812"/>
              <a:gd name="connsiteX2090" fmla="*/ 2718827 h 9297812"/>
              <a:gd name="connsiteY2090" fmla="*/ 2718827 h 9297812"/>
              <a:gd name="connsiteX2091" fmla="*/ 2718827 h 9297812"/>
              <a:gd name="connsiteY2091" fmla="*/ 2718827 h 9297812"/>
              <a:gd name="connsiteX2092" fmla="*/ 2718827 h 9297812"/>
              <a:gd name="connsiteY2092" fmla="*/ 2718827 h 9297812"/>
              <a:gd name="connsiteX2093" fmla="*/ 2718827 h 9297812"/>
              <a:gd name="connsiteY2093" fmla="*/ 2718827 h 9297812"/>
              <a:gd name="connsiteX2094" fmla="*/ 2718827 h 9297812"/>
              <a:gd name="connsiteY2094" fmla="*/ 2718827 h 9297812"/>
              <a:gd name="connsiteX2095" fmla="*/ 2718827 h 9297812"/>
              <a:gd name="connsiteY2095" fmla="*/ 2718827 h 9297812"/>
              <a:gd name="connsiteX2096" fmla="*/ 2718827 h 9297812"/>
              <a:gd name="connsiteY2096" fmla="*/ 2718827 h 9297812"/>
              <a:gd name="connsiteX2097" fmla="*/ 2718827 h 9297812"/>
              <a:gd name="connsiteY2097" fmla="*/ 2718827 h 9297812"/>
              <a:gd name="connsiteX2098" fmla="*/ 2718827 h 9297812"/>
              <a:gd name="connsiteY2098" fmla="*/ 2718827 h 9297812"/>
              <a:gd name="connsiteX2099" fmla="*/ 2718827 h 9297812"/>
              <a:gd name="connsiteY2099" fmla="*/ 2718827 h 9297812"/>
              <a:gd name="connsiteX2100" fmla="*/ 2718827 h 9297812"/>
              <a:gd name="connsiteY2100" fmla="*/ 2718827 h 9297812"/>
              <a:gd name="connsiteX2101" fmla="*/ 2718827 h 9297812"/>
              <a:gd name="connsiteY2101" fmla="*/ 2718827 h 9297812"/>
              <a:gd name="connsiteX2102" fmla="*/ 2718827 h 9297812"/>
              <a:gd name="connsiteY2102" fmla="*/ 2718827 h 9297812"/>
              <a:gd name="connsiteX2103" fmla="*/ 2718827 h 9297812"/>
              <a:gd name="connsiteY2103" fmla="*/ 2718827 h 9297812"/>
              <a:gd name="connsiteX2104" fmla="*/ 2718827 h 9297812"/>
              <a:gd name="connsiteY2104" fmla="*/ 2718827 h 9297812"/>
              <a:gd name="connsiteX2105" fmla="*/ 2718827 h 9297812"/>
              <a:gd name="connsiteY2105" fmla="*/ 2718827 h 9297812"/>
              <a:gd name="connsiteX2106" fmla="*/ 2718827 h 9297812"/>
              <a:gd name="connsiteY2106" fmla="*/ 2718827 h 9297812"/>
              <a:gd name="connsiteX2107" fmla="*/ 2718827 h 9297812"/>
              <a:gd name="connsiteY2107" fmla="*/ 2718827 h 9297812"/>
              <a:gd name="connsiteX2108" fmla="*/ 2718827 h 9297812"/>
              <a:gd name="connsiteY2108" fmla="*/ 2718827 h 9297812"/>
              <a:gd name="connsiteX2109" fmla="*/ 2718827 h 9297812"/>
              <a:gd name="connsiteY2109" fmla="*/ 2718827 h 9297812"/>
              <a:gd name="connsiteX2110" fmla="*/ 2718827 h 9297812"/>
              <a:gd name="connsiteY2110" fmla="*/ 2718827 h 9297812"/>
              <a:gd name="connsiteX2111" fmla="*/ 2718827 h 9297812"/>
              <a:gd name="connsiteY2111" fmla="*/ 2718827 h 9297812"/>
              <a:gd name="connsiteX2112" fmla="*/ 2718827 h 9297812"/>
              <a:gd name="connsiteY2112" fmla="*/ 2718827 h 9297812"/>
              <a:gd name="connsiteX2113" fmla="*/ 2718827 h 9297812"/>
              <a:gd name="connsiteY2113" fmla="*/ 2718827 h 9297812"/>
              <a:gd name="connsiteX2114" fmla="*/ 2718827 h 9297812"/>
              <a:gd name="connsiteY2114" fmla="*/ 2718827 h 9297812"/>
              <a:gd name="connsiteX2115" fmla="*/ 2718827 h 9297812"/>
              <a:gd name="connsiteY2115" fmla="*/ 2718827 h 9297812"/>
              <a:gd name="connsiteX2116" fmla="*/ 2718827 h 9297812"/>
              <a:gd name="connsiteY2116" fmla="*/ 2718827 h 9297812"/>
              <a:gd name="connsiteX2117" fmla="*/ 2718827 h 9297812"/>
              <a:gd name="connsiteY2117" fmla="*/ 2718827 h 9297812"/>
              <a:gd name="connsiteX2118" fmla="*/ 2718827 h 9297812"/>
              <a:gd name="connsiteY2118" fmla="*/ 2718827 h 9297812"/>
              <a:gd name="connsiteX2119" fmla="*/ 2718827 h 9297812"/>
              <a:gd name="connsiteY2119" fmla="*/ 2718827 h 9297812"/>
              <a:gd name="connsiteX2120" fmla="*/ 2718827 h 9297812"/>
              <a:gd name="connsiteY2120" fmla="*/ 2718827 h 9297812"/>
              <a:gd name="connsiteX2121" fmla="*/ 2718827 h 9297812"/>
              <a:gd name="connsiteY2121" fmla="*/ 2718827 h 9297812"/>
              <a:gd name="connsiteX2122" fmla="*/ 2718827 h 9297812"/>
              <a:gd name="connsiteY2122" fmla="*/ 2718827 h 9297812"/>
              <a:gd name="connsiteX2123" fmla="*/ 2718827 h 9297812"/>
              <a:gd name="connsiteY2123" fmla="*/ 2718827 h 9297812"/>
              <a:gd name="connsiteX2124" fmla="*/ 2718827 h 9297812"/>
              <a:gd name="connsiteY2124" fmla="*/ 2718827 h 9297812"/>
              <a:gd name="connsiteX2125" fmla="*/ 2718827 h 9297812"/>
              <a:gd name="connsiteY2125" fmla="*/ 2718827 h 9297812"/>
              <a:gd name="connsiteX2126" fmla="*/ 2718827 h 9297812"/>
              <a:gd name="connsiteY2126" fmla="*/ 2718827 h 9297812"/>
              <a:gd name="connsiteX2127" fmla="*/ 2718827 h 9297812"/>
              <a:gd name="connsiteY2127" fmla="*/ 2718827 h 9297812"/>
              <a:gd name="connsiteX2128" fmla="*/ 2718827 h 9297812"/>
              <a:gd name="connsiteY2128" fmla="*/ 2718827 h 9297812"/>
              <a:gd name="connsiteX2129" fmla="*/ 2718827 h 9297812"/>
              <a:gd name="connsiteY2129" fmla="*/ 2718827 h 9297812"/>
              <a:gd name="connsiteX2130" fmla="*/ 2718827 h 9297812"/>
              <a:gd name="connsiteY2130" fmla="*/ 2718827 h 9297812"/>
              <a:gd name="connsiteX2131" fmla="*/ 2718827 h 9297812"/>
              <a:gd name="connsiteY2131" fmla="*/ 2718827 h 9297812"/>
              <a:gd name="connsiteX2132" fmla="*/ 2718827 h 9297812"/>
              <a:gd name="connsiteY2132" fmla="*/ 2718827 h 9297812"/>
              <a:gd name="connsiteX2133" fmla="*/ 2718827 h 9297812"/>
              <a:gd name="connsiteY2133" fmla="*/ 2718827 h 9297812"/>
              <a:gd name="connsiteX2134" fmla="*/ 2718827 h 9297812"/>
              <a:gd name="connsiteY2134" fmla="*/ 2718827 h 9297812"/>
              <a:gd name="connsiteX2135" fmla="*/ 2718827 h 9297812"/>
              <a:gd name="connsiteY2135" fmla="*/ 2718827 h 9297812"/>
              <a:gd name="connsiteX2136" fmla="*/ 2718827 h 9297812"/>
              <a:gd name="connsiteY2136" fmla="*/ 2718827 h 9297812"/>
              <a:gd name="connsiteX2137" fmla="*/ 2718827 h 9297812"/>
              <a:gd name="connsiteY2137" fmla="*/ 2718827 h 9297812"/>
              <a:gd name="connsiteX2138" fmla="*/ 2718827 h 9297812"/>
              <a:gd name="connsiteY2138" fmla="*/ 2718827 h 9297812"/>
              <a:gd name="connsiteX2139" fmla="*/ 2718827 h 9297812"/>
              <a:gd name="connsiteY2139" fmla="*/ 2718827 h 9297812"/>
              <a:gd name="connsiteX2140" fmla="*/ 2718827 h 9297812"/>
              <a:gd name="connsiteY2140" fmla="*/ 2718827 h 9297812"/>
              <a:gd name="connsiteX2141" fmla="*/ 2718827 h 9297812"/>
              <a:gd name="connsiteY2141" fmla="*/ 2718827 h 9297812"/>
              <a:gd name="connsiteX2142" fmla="*/ 2718827 h 9297812"/>
              <a:gd name="connsiteY2142" fmla="*/ 2718827 h 9297812"/>
              <a:gd name="connsiteX2143" fmla="*/ 2718827 h 9297812"/>
              <a:gd name="connsiteY2143" fmla="*/ 2718827 h 9297812"/>
              <a:gd name="connsiteX2144" fmla="*/ 2718827 h 9297812"/>
              <a:gd name="connsiteY2144" fmla="*/ 2718827 h 9297812"/>
              <a:gd name="connsiteX2145" fmla="*/ 2718827 h 9297812"/>
              <a:gd name="connsiteY2145" fmla="*/ 2718827 h 9297812"/>
              <a:gd name="connsiteX2146" fmla="*/ 2718827 h 9297812"/>
              <a:gd name="connsiteY2146" fmla="*/ 2718827 h 9297812"/>
              <a:gd name="connsiteX2147" fmla="*/ 2718827 h 9297812"/>
              <a:gd name="connsiteY2147" fmla="*/ 2718827 h 9297812"/>
              <a:gd name="connsiteX2148" fmla="*/ 2718827 h 9297812"/>
              <a:gd name="connsiteY2148" fmla="*/ 2718827 h 9297812"/>
              <a:gd name="connsiteX2149" fmla="*/ 2718827 h 9297812"/>
              <a:gd name="connsiteY2149" fmla="*/ 2718827 h 9297812"/>
              <a:gd name="connsiteX2150" fmla="*/ 2718827 h 9297812"/>
              <a:gd name="connsiteY2150" fmla="*/ 2718827 h 9297812"/>
              <a:gd name="connsiteX2151" fmla="*/ 2718827 h 9297812"/>
              <a:gd name="connsiteY2151" fmla="*/ 2718827 h 9297812"/>
              <a:gd name="connsiteX2152" fmla="*/ 2718827 h 9297812"/>
              <a:gd name="connsiteY2152" fmla="*/ 2718827 h 9297812"/>
              <a:gd name="connsiteX2153" fmla="*/ 2718827 h 9297812"/>
              <a:gd name="connsiteY2153" fmla="*/ 2718827 h 9297812"/>
              <a:gd name="connsiteX2154" fmla="*/ 2718827 h 9297812"/>
              <a:gd name="connsiteY2154" fmla="*/ 2718827 h 9297812"/>
              <a:gd name="connsiteX2155" fmla="*/ 2718827 h 9297812"/>
              <a:gd name="connsiteY2155" fmla="*/ 2718827 h 9297812"/>
              <a:gd name="connsiteX2156" fmla="*/ 2718827 h 9297812"/>
              <a:gd name="connsiteY2156" fmla="*/ 2718827 h 9297812"/>
              <a:gd name="connsiteX2157" fmla="*/ 2718827 h 9297812"/>
              <a:gd name="connsiteY2157" fmla="*/ 2718827 h 9297812"/>
              <a:gd name="connsiteX2158" fmla="*/ 2718827 h 9297812"/>
              <a:gd name="connsiteY2158" fmla="*/ 2718827 h 9297812"/>
              <a:gd name="connsiteX2159" fmla="*/ 2718827 h 9297812"/>
              <a:gd name="connsiteY2159" fmla="*/ 2718827 h 9297812"/>
              <a:gd name="connsiteX2160" fmla="*/ 2718827 h 9297812"/>
              <a:gd name="connsiteY2160" fmla="*/ 2718827 h 9297812"/>
              <a:gd name="connsiteX2161" fmla="*/ 2718827 h 9297812"/>
              <a:gd name="connsiteY2161" fmla="*/ 2718827 h 9297812"/>
              <a:gd name="connsiteX2162" fmla="*/ 2718827 h 9297812"/>
              <a:gd name="connsiteY2162" fmla="*/ 2718827 h 9297812"/>
              <a:gd name="connsiteX2163" fmla="*/ 2718827 h 9297812"/>
              <a:gd name="connsiteY2163" fmla="*/ 2718827 h 9297812"/>
              <a:gd name="connsiteX2164" fmla="*/ 2718827 h 9297812"/>
              <a:gd name="connsiteY2164" fmla="*/ 2718827 h 9297812"/>
              <a:gd name="connsiteX2165" fmla="*/ 2718827 h 9297812"/>
              <a:gd name="connsiteY2165" fmla="*/ 2718827 h 9297812"/>
              <a:gd name="connsiteX2166" fmla="*/ 2718827 h 9297812"/>
              <a:gd name="connsiteY2166" fmla="*/ 2718827 h 9297812"/>
              <a:gd name="connsiteX2167" fmla="*/ 2718827 h 9297812"/>
              <a:gd name="connsiteY2167" fmla="*/ 2718827 h 9297812"/>
              <a:gd name="connsiteX2168" fmla="*/ 2718827 h 9297812"/>
              <a:gd name="connsiteY2168" fmla="*/ 2718827 h 9297812"/>
              <a:gd name="connsiteX2169" fmla="*/ 2718827 h 9297812"/>
              <a:gd name="connsiteY2169" fmla="*/ 2718827 h 9297812"/>
              <a:gd name="connsiteX2170" fmla="*/ 2718827 h 9297812"/>
              <a:gd name="connsiteY2170" fmla="*/ 2718827 h 9297812"/>
              <a:gd name="connsiteX2171" fmla="*/ 2718827 h 9297812"/>
              <a:gd name="connsiteY2171" fmla="*/ 2718827 h 9297812"/>
              <a:gd name="connsiteX2172" fmla="*/ 2718827 h 9297812"/>
              <a:gd name="connsiteY2172" fmla="*/ 2718827 h 9297812"/>
              <a:gd name="connsiteX2173" fmla="*/ 2718827 h 9297812"/>
              <a:gd name="connsiteY2173" fmla="*/ 2718827 h 9297812"/>
              <a:gd name="connsiteX2174" fmla="*/ 2718827 h 9297812"/>
              <a:gd name="connsiteY2174" fmla="*/ 2718827 h 9297812"/>
              <a:gd name="connsiteX2175" fmla="*/ 2718827 h 9297812"/>
              <a:gd name="connsiteY2175" fmla="*/ 2718827 h 9297812"/>
              <a:gd name="connsiteX2176" fmla="*/ 2718827 h 9297812"/>
              <a:gd name="connsiteY2176" fmla="*/ 2718827 h 9297812"/>
              <a:gd name="connsiteX2177" fmla="*/ 2718827 h 9297812"/>
              <a:gd name="connsiteY2177" fmla="*/ 2718827 h 9297812"/>
              <a:gd name="connsiteX2178" fmla="*/ 2718827 h 9297812"/>
              <a:gd name="connsiteY2178" fmla="*/ 2718827 h 9297812"/>
              <a:gd name="connsiteX2179" fmla="*/ 2718827 h 9297812"/>
              <a:gd name="connsiteY2179" fmla="*/ 2718827 h 9297812"/>
              <a:gd name="connsiteX2180" fmla="*/ 2718827 h 9297812"/>
              <a:gd name="connsiteY2180" fmla="*/ 2718827 h 9297812"/>
              <a:gd name="connsiteX2181" fmla="*/ 2718827 h 9297812"/>
              <a:gd name="connsiteY2181" fmla="*/ 2718827 h 9297812"/>
              <a:gd name="connsiteX2182" fmla="*/ 2718827 h 9297812"/>
              <a:gd name="connsiteY2182" fmla="*/ 2718827 h 9297812"/>
              <a:gd name="connsiteX2183" fmla="*/ 2718827 h 9297812"/>
              <a:gd name="connsiteY2183" fmla="*/ 2718827 h 9297812"/>
              <a:gd name="connsiteX2184" fmla="*/ 2718827 h 9297812"/>
              <a:gd name="connsiteY2184" fmla="*/ 2718827 h 9297812"/>
              <a:gd name="connsiteX2185" fmla="*/ 2718827 h 9297812"/>
              <a:gd name="connsiteY2185" fmla="*/ 2718827 h 9297812"/>
              <a:gd name="connsiteX2186" fmla="*/ 2718827 h 9297812"/>
              <a:gd name="connsiteY2186" fmla="*/ 2718827 h 9297812"/>
              <a:gd name="connsiteX2187" fmla="*/ 2718827 h 9297812"/>
              <a:gd name="connsiteY2187" fmla="*/ 2718827 h 9297812"/>
              <a:gd name="connsiteX2188" fmla="*/ 2718827 h 9297812"/>
              <a:gd name="connsiteY2188" fmla="*/ 2718827 h 9297812"/>
              <a:gd name="connsiteX2189" fmla="*/ 2718827 h 9297812"/>
              <a:gd name="connsiteY2189" fmla="*/ 2718827 h 9297812"/>
              <a:gd name="connsiteX2190" fmla="*/ 2718827 h 9297812"/>
              <a:gd name="connsiteY2190" fmla="*/ 2718827 h 9297812"/>
              <a:gd name="connsiteX2191" fmla="*/ 2718827 h 9297812"/>
              <a:gd name="connsiteY2191" fmla="*/ 2718827 h 9297812"/>
              <a:gd name="connsiteX2192" fmla="*/ 2718827 h 9297812"/>
              <a:gd name="connsiteY2192" fmla="*/ 2718827 h 9297812"/>
              <a:gd name="connsiteX2193" fmla="*/ 2718827 h 9297812"/>
              <a:gd name="connsiteY2193" fmla="*/ 2718827 h 9297812"/>
              <a:gd name="connsiteX2194" fmla="*/ 2718827 h 9297812"/>
              <a:gd name="connsiteY2194" fmla="*/ 2718827 h 9297812"/>
              <a:gd name="connsiteX2195" fmla="*/ 2718827 h 9297812"/>
              <a:gd name="connsiteY2195" fmla="*/ 2718827 h 9297812"/>
              <a:gd name="connsiteX2196" fmla="*/ 2718827 h 9297812"/>
              <a:gd name="connsiteY2196" fmla="*/ 2718827 h 9297812"/>
              <a:gd name="connsiteX2197" fmla="*/ 2718827 h 9297812"/>
              <a:gd name="connsiteY2197" fmla="*/ 2718827 h 9297812"/>
              <a:gd name="connsiteX2198" fmla="*/ 2718827 h 9297812"/>
              <a:gd name="connsiteY2198" fmla="*/ 2718827 h 9297812"/>
              <a:gd name="connsiteX2199" fmla="*/ 2718827 h 9297812"/>
              <a:gd name="connsiteY2199" fmla="*/ 2718827 h 9297812"/>
              <a:gd name="connsiteX2200" fmla="*/ 2718827 h 9297812"/>
              <a:gd name="connsiteY2200" fmla="*/ 2718827 h 9297812"/>
              <a:gd name="connsiteX2201" fmla="*/ 2718827 h 9297812"/>
              <a:gd name="connsiteY2201" fmla="*/ 2718827 h 9297812"/>
              <a:gd name="connsiteX2202" fmla="*/ 2718827 h 9297812"/>
              <a:gd name="connsiteY2202" fmla="*/ 2718827 h 9297812"/>
              <a:gd name="connsiteX2203" fmla="*/ 2718827 h 9297812"/>
              <a:gd name="connsiteY2203" fmla="*/ 2718827 h 9297812"/>
              <a:gd name="connsiteX2204" fmla="*/ 2718827 h 9297812"/>
              <a:gd name="connsiteY2204" fmla="*/ 2718827 h 9297812"/>
              <a:gd name="connsiteX2205" fmla="*/ 2718827 h 9297812"/>
              <a:gd name="connsiteY2205" fmla="*/ 2718827 h 9297812"/>
              <a:gd name="connsiteX2206" fmla="*/ 2718827 h 9297812"/>
              <a:gd name="connsiteY2206" fmla="*/ 2718827 h 9297812"/>
              <a:gd name="connsiteX2207" fmla="*/ 2718827 h 9297812"/>
              <a:gd name="connsiteY2207" fmla="*/ 2718827 h 9297812"/>
              <a:gd name="connsiteX2208" fmla="*/ 2718827 h 9297812"/>
              <a:gd name="connsiteY2208" fmla="*/ 2718827 h 9297812"/>
              <a:gd name="connsiteX2209" fmla="*/ 2718827 h 9297812"/>
              <a:gd name="connsiteY2209" fmla="*/ 2718827 h 9297812"/>
              <a:gd name="connsiteX2210" fmla="*/ 2718827 h 9297812"/>
              <a:gd name="connsiteY2210" fmla="*/ 2718827 h 9297812"/>
              <a:gd name="connsiteX2211" fmla="*/ 2718827 h 9297812"/>
              <a:gd name="connsiteY2211" fmla="*/ 2718827 h 9297812"/>
              <a:gd name="connsiteX2212" fmla="*/ 2718827 h 9297812"/>
              <a:gd name="connsiteY2212" fmla="*/ 2718827 h 9297812"/>
              <a:gd name="connsiteX2213" fmla="*/ 2718827 h 9297812"/>
              <a:gd name="connsiteY2213" fmla="*/ 2718827 h 9297812"/>
              <a:gd name="connsiteX2214" fmla="*/ 2718827 h 9297812"/>
              <a:gd name="connsiteY2214" fmla="*/ 2718827 h 9297812"/>
              <a:gd name="connsiteX2215" fmla="*/ 2718827 h 9297812"/>
              <a:gd name="connsiteY2215" fmla="*/ 2718827 h 9297812"/>
              <a:gd name="connsiteX2216" fmla="*/ 2718827 h 9297812"/>
              <a:gd name="connsiteY2216" fmla="*/ 2718827 h 9297812"/>
              <a:gd name="connsiteX2217" fmla="*/ 2718827 h 9297812"/>
              <a:gd name="connsiteY2217" fmla="*/ 2718827 h 9297812"/>
              <a:gd name="connsiteX2218" fmla="*/ 2718827 h 9297812"/>
              <a:gd name="connsiteY2218" fmla="*/ 2718827 h 9297812"/>
              <a:gd name="connsiteX2219" fmla="*/ 2718827 h 9297812"/>
              <a:gd name="connsiteY2219" fmla="*/ 2718827 h 9297812"/>
              <a:gd name="connsiteX2220" fmla="*/ 2718827 h 9297812"/>
              <a:gd name="connsiteY2220" fmla="*/ 2718827 h 9297812"/>
              <a:gd name="connsiteX2221" fmla="*/ 2718827 h 9297812"/>
              <a:gd name="connsiteY2221" fmla="*/ 2718827 h 9297812"/>
              <a:gd name="connsiteX2222" fmla="*/ 2718827 h 9297812"/>
              <a:gd name="connsiteY2222" fmla="*/ 2718827 h 9297812"/>
              <a:gd name="connsiteX2223" fmla="*/ 2718827 h 9297812"/>
              <a:gd name="connsiteY2223" fmla="*/ 2718827 h 9297812"/>
              <a:gd name="connsiteX2224" fmla="*/ 2718827 h 9297812"/>
              <a:gd name="connsiteY2224" fmla="*/ 2718827 h 9297812"/>
              <a:gd name="connsiteX2225" fmla="*/ 2718827 h 9297812"/>
              <a:gd name="connsiteY2225" fmla="*/ 2718827 h 9297812"/>
              <a:gd name="connsiteX2226" fmla="*/ 2718827 h 9297812"/>
              <a:gd name="connsiteY2226" fmla="*/ 2718827 h 9297812"/>
              <a:gd name="connsiteX2227" fmla="*/ 2718827 h 9297812"/>
              <a:gd name="connsiteY2227" fmla="*/ 2718827 h 9297812"/>
              <a:gd name="connsiteX2228" fmla="*/ 2718827 h 9297812"/>
              <a:gd name="connsiteY2228" fmla="*/ 2718827 h 9297812"/>
              <a:gd name="connsiteX2229" fmla="*/ 2718827 h 9297812"/>
              <a:gd name="connsiteY2229" fmla="*/ 2718827 h 9297812"/>
              <a:gd name="connsiteX2230" fmla="*/ 2718827 h 9297812"/>
              <a:gd name="connsiteY2230" fmla="*/ 2718827 h 9297812"/>
              <a:gd name="connsiteX2231" fmla="*/ 2718827 h 9297812"/>
              <a:gd name="connsiteY2231" fmla="*/ 2718827 h 9297812"/>
              <a:gd name="connsiteX2232" fmla="*/ 2718827 h 9297812"/>
              <a:gd name="connsiteY2232" fmla="*/ 2718827 h 9297812"/>
              <a:gd name="connsiteX2233" fmla="*/ 2718827 h 9297812"/>
              <a:gd name="connsiteY2233" fmla="*/ 2718827 h 9297812"/>
              <a:gd name="connsiteX2234" fmla="*/ 2718827 h 9297812"/>
              <a:gd name="connsiteY2234" fmla="*/ 2718827 h 9297812"/>
              <a:gd name="connsiteX2235" fmla="*/ 2718827 h 9297812"/>
              <a:gd name="connsiteY2235" fmla="*/ 2718827 h 9297812"/>
              <a:gd name="connsiteX2236" fmla="*/ 2718827 h 9297812"/>
              <a:gd name="connsiteY2236" fmla="*/ 2718827 h 9297812"/>
              <a:gd name="connsiteX2237" fmla="*/ 2718827 h 9297812"/>
              <a:gd name="connsiteY2237" fmla="*/ 2718827 h 9297812"/>
              <a:gd name="connsiteX2238" fmla="*/ 2718827 h 9297812"/>
              <a:gd name="connsiteY2238" fmla="*/ 2718827 h 9297812"/>
              <a:gd name="connsiteX2239" fmla="*/ 2718827 h 9297812"/>
              <a:gd name="connsiteY2239" fmla="*/ 2718827 h 9297812"/>
              <a:gd name="connsiteX2240" fmla="*/ 2718827 h 9297812"/>
              <a:gd name="connsiteY2240" fmla="*/ 2718827 h 9297812"/>
              <a:gd name="connsiteX2241" fmla="*/ 2718827 h 9297812"/>
              <a:gd name="connsiteY2241" fmla="*/ 2718827 h 9297812"/>
              <a:gd name="connsiteX2242" fmla="*/ 2718827 h 9297812"/>
              <a:gd name="connsiteY2242" fmla="*/ 2718827 h 9297812"/>
              <a:gd name="connsiteX2243" fmla="*/ 2718827 h 9297812"/>
              <a:gd name="connsiteY2243" fmla="*/ 2718827 h 9297812"/>
              <a:gd name="connsiteX2244" fmla="*/ 2718827 h 9297812"/>
              <a:gd name="connsiteY2244" fmla="*/ 2718827 h 9297812"/>
              <a:gd name="connsiteX2245" fmla="*/ 2718827 h 9297812"/>
              <a:gd name="connsiteY2245" fmla="*/ 2718827 h 9297812"/>
              <a:gd name="connsiteX2246" fmla="*/ 2718827 h 9297812"/>
              <a:gd name="connsiteY2246" fmla="*/ 2718827 h 9297812"/>
              <a:gd name="connsiteX2247" fmla="*/ 2718827 h 9297812"/>
              <a:gd name="connsiteY2247" fmla="*/ 2718827 h 9297812"/>
              <a:gd name="connsiteX2248" fmla="*/ 2718827 h 9297812"/>
              <a:gd name="connsiteY2248" fmla="*/ 2718827 h 9297812"/>
              <a:gd name="connsiteX2249" fmla="*/ 2718827 h 9297812"/>
              <a:gd name="connsiteY2249" fmla="*/ 2718827 h 9297812"/>
              <a:gd name="connsiteX2250" fmla="*/ 2718827 h 9297812"/>
              <a:gd name="connsiteY2250" fmla="*/ 2718827 h 9297812"/>
              <a:gd name="connsiteX2251" fmla="*/ 2718827 h 9297812"/>
              <a:gd name="connsiteY2251" fmla="*/ 2718827 h 9297812"/>
              <a:gd name="connsiteX2252" fmla="*/ 2718827 h 9297812"/>
              <a:gd name="connsiteY2252" fmla="*/ 2718827 h 9297812"/>
              <a:gd name="connsiteX2253" fmla="*/ 2718827 h 9297812"/>
              <a:gd name="connsiteY2253" fmla="*/ 2718827 h 9297812"/>
              <a:gd name="connsiteX2254" fmla="*/ 2718827 h 9297812"/>
              <a:gd name="connsiteY2254" fmla="*/ 2718827 h 9297812"/>
              <a:gd name="connsiteX2255" fmla="*/ 2718827 h 9297812"/>
              <a:gd name="connsiteY2255" fmla="*/ 2718827 h 9297812"/>
              <a:gd name="connsiteX2256" fmla="*/ 2718827 h 9297812"/>
              <a:gd name="connsiteY2256" fmla="*/ 2718827 h 9297812"/>
              <a:gd name="connsiteX2257" fmla="*/ 2718827 h 9297812"/>
              <a:gd name="connsiteY2257" fmla="*/ 2718827 h 9297812"/>
              <a:gd name="connsiteX2258" fmla="*/ 2718827 h 9297812"/>
              <a:gd name="connsiteY2258" fmla="*/ 2718827 h 9297812"/>
              <a:gd name="connsiteX2259" fmla="*/ 2718827 h 9297812"/>
              <a:gd name="connsiteY2259" fmla="*/ 2718827 h 9297812"/>
              <a:gd name="connsiteX2260" fmla="*/ 2718827 h 9297812"/>
              <a:gd name="connsiteY2260" fmla="*/ 2718827 h 9297812"/>
              <a:gd name="connsiteX2261" fmla="*/ 2718827 h 9297812"/>
              <a:gd name="connsiteY2261" fmla="*/ 2718827 h 9297812"/>
              <a:gd name="connsiteX2262" fmla="*/ 2718827 h 9297812"/>
              <a:gd name="connsiteY2262" fmla="*/ 2718827 h 9297812"/>
              <a:gd name="connsiteX2263" fmla="*/ 2718827 h 9297812"/>
              <a:gd name="connsiteY2263" fmla="*/ 2718827 h 9297812"/>
              <a:gd name="connsiteX2264" fmla="*/ 2718827 h 9297812"/>
              <a:gd name="connsiteY2264" fmla="*/ 2718827 h 9297812"/>
              <a:gd name="connsiteX2265" fmla="*/ 2718827 h 9297812"/>
              <a:gd name="connsiteY2265" fmla="*/ 2718827 h 9297812"/>
              <a:gd name="connsiteX2266" fmla="*/ 2718827 h 9297812"/>
              <a:gd name="connsiteY2266" fmla="*/ 2718827 h 9297812"/>
              <a:gd name="connsiteX2267" fmla="*/ 2718827 h 9297812"/>
              <a:gd name="connsiteY2267" fmla="*/ 2718827 h 9297812"/>
              <a:gd name="connsiteX2268" fmla="*/ 2718827 h 9297812"/>
              <a:gd name="connsiteY2268" fmla="*/ 2718827 h 9297812"/>
              <a:gd name="connsiteX2269" fmla="*/ 2718827 h 9297812"/>
              <a:gd name="connsiteY2269" fmla="*/ 2718827 h 9297812"/>
              <a:gd name="connsiteX2270" fmla="*/ 2718827 h 9297812"/>
              <a:gd name="connsiteY2270" fmla="*/ 2718827 h 9297812"/>
              <a:gd name="connsiteX2271" fmla="*/ 2718827 h 9297812"/>
              <a:gd name="connsiteY2271" fmla="*/ 2718827 h 9297812"/>
              <a:gd name="connsiteX2272" fmla="*/ 2718827 h 9297812"/>
              <a:gd name="connsiteY2272" fmla="*/ 2718827 h 9297812"/>
              <a:gd name="connsiteX2273" fmla="*/ 2718827 h 9297812"/>
              <a:gd name="connsiteY2273" fmla="*/ 2718827 h 9297812"/>
              <a:gd name="connsiteX2274" fmla="*/ 2718827 h 9297812"/>
              <a:gd name="connsiteY2274" fmla="*/ 2718827 h 9297812"/>
              <a:gd name="connsiteX2275" fmla="*/ 2718827 h 9297812"/>
              <a:gd name="connsiteY2275" fmla="*/ 2718827 h 9297812"/>
              <a:gd name="connsiteX2276" fmla="*/ 2718827 h 9297812"/>
              <a:gd name="connsiteY2276" fmla="*/ 2718827 h 9297812"/>
              <a:gd name="connsiteX2277" fmla="*/ 2718827 h 9297812"/>
              <a:gd name="connsiteY2277" fmla="*/ 2718827 h 9297812"/>
              <a:gd name="connsiteX2278" fmla="*/ 2718827 h 9297812"/>
              <a:gd name="connsiteY2278" fmla="*/ 2718827 h 9297812"/>
              <a:gd name="connsiteX2279" fmla="*/ 2718827 h 9297812"/>
              <a:gd name="connsiteY2279" fmla="*/ 2718827 h 9297812"/>
              <a:gd name="connsiteX2280" fmla="*/ 2718827 h 9297812"/>
              <a:gd name="connsiteY2280" fmla="*/ 2718827 h 9297812"/>
              <a:gd name="connsiteX2281" fmla="*/ 2718827 h 9297812"/>
              <a:gd name="connsiteY2281" fmla="*/ 2718827 h 9297812"/>
              <a:gd name="connsiteX2282" fmla="*/ 2718827 h 9297812"/>
              <a:gd name="connsiteY2282" fmla="*/ 2718827 h 9297812"/>
              <a:gd name="connsiteX2283" fmla="*/ 2718827 h 9297812"/>
              <a:gd name="connsiteY2283" fmla="*/ 2718827 h 9297812"/>
              <a:gd name="connsiteX2284" fmla="*/ 2718827 h 9297812"/>
              <a:gd name="connsiteY2284" fmla="*/ 2718827 h 9297812"/>
              <a:gd name="connsiteX2285" fmla="*/ 2718827 h 9297812"/>
              <a:gd name="connsiteY2285" fmla="*/ 2718827 h 9297812"/>
              <a:gd name="connsiteX2286" fmla="*/ 2718827 h 9297812"/>
              <a:gd name="connsiteY2286" fmla="*/ 2718827 h 9297812"/>
              <a:gd name="connsiteX2287" fmla="*/ 2718827 h 9297812"/>
              <a:gd name="connsiteY2287" fmla="*/ 2718827 h 9297812"/>
              <a:gd name="connsiteX2288" fmla="*/ 2718827 h 9297812"/>
              <a:gd name="connsiteY2288" fmla="*/ 2718827 h 9297812"/>
              <a:gd name="connsiteX2289" fmla="*/ 2718827 h 9297812"/>
              <a:gd name="connsiteY2289" fmla="*/ 2718827 h 9297812"/>
              <a:gd name="connsiteX2290" fmla="*/ 2718827 h 9297812"/>
              <a:gd name="connsiteY2290" fmla="*/ 2718827 h 9297812"/>
              <a:gd name="connsiteX2291" fmla="*/ 2718827 h 9297812"/>
              <a:gd name="connsiteY2291" fmla="*/ 2718827 h 9297812"/>
              <a:gd name="connsiteX2292" fmla="*/ 2718827 h 9297812"/>
              <a:gd name="connsiteY2292" fmla="*/ 2718827 h 9297812"/>
              <a:gd name="connsiteX2293" fmla="*/ 2718827 h 9297812"/>
              <a:gd name="connsiteY2293" fmla="*/ 2718827 h 9297812"/>
              <a:gd name="connsiteX2294" fmla="*/ 2718827 h 9297812"/>
              <a:gd name="connsiteY2294" fmla="*/ 2718827 h 9297812"/>
              <a:gd name="connsiteX2295" fmla="*/ 2718827 h 9297812"/>
              <a:gd name="connsiteY2295" fmla="*/ 2718827 h 9297812"/>
              <a:gd name="connsiteX2296" fmla="*/ 2718827 h 9297812"/>
              <a:gd name="connsiteY2296" fmla="*/ 2718827 h 9297812"/>
              <a:gd name="connsiteX2297" fmla="*/ 2718827 h 9297812"/>
              <a:gd name="connsiteY2297" fmla="*/ 2718827 h 9297812"/>
              <a:gd name="connsiteX2298" fmla="*/ 2718827 h 9297812"/>
              <a:gd name="connsiteY2298" fmla="*/ 2718827 h 9297812"/>
              <a:gd name="connsiteX2299" fmla="*/ 2718827 h 9297812"/>
              <a:gd name="connsiteY2299" fmla="*/ 2718827 h 9297812"/>
              <a:gd name="connsiteX2300" fmla="*/ 2718827 h 9297812"/>
              <a:gd name="connsiteY2300" fmla="*/ 2718827 h 9297812"/>
              <a:gd name="connsiteX2301" fmla="*/ 2718827 h 9297812"/>
              <a:gd name="connsiteY2301" fmla="*/ 2718827 h 9297812"/>
              <a:gd name="connsiteX2302" fmla="*/ 2718827 h 9297812"/>
              <a:gd name="connsiteY2302" fmla="*/ 2718827 h 9297812"/>
              <a:gd name="connsiteX2303" fmla="*/ 2718827 h 9297812"/>
              <a:gd name="connsiteY2303" fmla="*/ 2718827 h 9297812"/>
              <a:gd name="connsiteX2304" fmla="*/ 2718827 h 9297812"/>
              <a:gd name="connsiteY2304" fmla="*/ 2718827 h 9297812"/>
              <a:gd name="connsiteX2305" fmla="*/ 2718827 h 9297812"/>
              <a:gd name="connsiteY2305" fmla="*/ 2718827 h 9297812"/>
              <a:gd name="connsiteX2306" fmla="*/ 2718827 h 9297812"/>
              <a:gd name="connsiteY2306" fmla="*/ 2718827 h 9297812"/>
              <a:gd name="connsiteX2307" fmla="*/ 2718827 h 9297812"/>
              <a:gd name="connsiteY2307" fmla="*/ 2718827 h 9297812"/>
              <a:gd name="connsiteX2308" fmla="*/ 2718827 h 9297812"/>
              <a:gd name="connsiteY2308" fmla="*/ 2718827 h 9297812"/>
              <a:gd name="connsiteX2309" fmla="*/ 2718827 h 9297812"/>
              <a:gd name="connsiteY2309" fmla="*/ 2718827 h 9297812"/>
              <a:gd name="connsiteX2310" fmla="*/ 2718827 h 9297812"/>
              <a:gd name="connsiteY2310" fmla="*/ 2718827 h 9297812"/>
              <a:gd name="connsiteX2311" fmla="*/ 2718827 h 9297812"/>
              <a:gd name="connsiteY2311" fmla="*/ 2718827 h 9297812"/>
              <a:gd name="connsiteX2312" fmla="*/ 2718827 h 9297812"/>
              <a:gd name="connsiteY2312" fmla="*/ 2718827 h 9297812"/>
              <a:gd name="connsiteX2313" fmla="*/ 2718827 h 9297812"/>
              <a:gd name="connsiteY2313" fmla="*/ 2718827 h 9297812"/>
              <a:gd name="connsiteX2314" fmla="*/ 2718827 h 9297812"/>
              <a:gd name="connsiteY2314" fmla="*/ 2718827 h 9297812"/>
              <a:gd name="connsiteX2315" fmla="*/ 2718827 h 9297812"/>
              <a:gd name="connsiteY2315" fmla="*/ 2718827 h 9297812"/>
              <a:gd name="connsiteX2316" fmla="*/ 2718827 h 9297812"/>
              <a:gd name="connsiteY2316" fmla="*/ 2718827 h 9297812"/>
              <a:gd name="connsiteX2317" fmla="*/ 2718827 h 9297812"/>
              <a:gd name="connsiteY2317" fmla="*/ 2718827 h 9297812"/>
              <a:gd name="connsiteX2318" fmla="*/ 2718827 h 9297812"/>
              <a:gd name="connsiteY2318" fmla="*/ 2718827 h 9297812"/>
              <a:gd name="connsiteX2319" fmla="*/ 2718827 h 9297812"/>
              <a:gd name="connsiteY2319" fmla="*/ 2718827 h 9297812"/>
              <a:gd name="connsiteX2320" fmla="*/ 2718827 h 9297812"/>
              <a:gd name="connsiteY2320" fmla="*/ 2718827 h 9297812"/>
              <a:gd name="connsiteX2321" fmla="*/ 2718827 h 9297812"/>
              <a:gd name="connsiteY2321" fmla="*/ 2718827 h 9297812"/>
              <a:gd name="connsiteX2322" fmla="*/ 2718827 h 9297812"/>
              <a:gd name="connsiteY2322" fmla="*/ 2718827 h 9297812"/>
              <a:gd name="connsiteX2323" fmla="*/ 2718827 h 9297812"/>
              <a:gd name="connsiteY2323" fmla="*/ 2718827 h 9297812"/>
              <a:gd name="connsiteX2324" fmla="*/ 2718827 h 9297812"/>
              <a:gd name="connsiteY2324" fmla="*/ 2718827 h 9297812"/>
              <a:gd name="connsiteX2325" fmla="*/ 2718827 h 9297812"/>
              <a:gd name="connsiteY2325" fmla="*/ 2718827 h 9297812"/>
              <a:gd name="connsiteX2326" fmla="*/ 2718827 h 9297812"/>
              <a:gd name="connsiteY2326" fmla="*/ 2718827 h 9297812"/>
              <a:gd name="connsiteX2327" fmla="*/ 2718827 h 9297812"/>
              <a:gd name="connsiteY2327" fmla="*/ 2718827 h 9297812"/>
              <a:gd name="connsiteX2328" fmla="*/ 2718827 h 9297812"/>
              <a:gd name="connsiteY2328" fmla="*/ 2718827 h 9297812"/>
              <a:gd name="connsiteX2329" fmla="*/ 2718827 h 9297812"/>
              <a:gd name="connsiteY2329" fmla="*/ 2718827 h 9297812"/>
              <a:gd name="connsiteX2330" fmla="*/ 2718827 h 9297812"/>
              <a:gd name="connsiteY2330" fmla="*/ 2718827 h 9297812"/>
              <a:gd name="connsiteX2331" fmla="*/ 2718827 h 9297812"/>
              <a:gd name="connsiteY2331" fmla="*/ 2718827 h 9297812"/>
              <a:gd name="connsiteX2332" fmla="*/ 2718827 h 9297812"/>
              <a:gd name="connsiteY2332" fmla="*/ 2718827 h 9297812"/>
              <a:gd name="connsiteX2333" fmla="*/ 2718827 h 9297812"/>
              <a:gd name="connsiteY2333" fmla="*/ 2718827 h 9297812"/>
              <a:gd name="connsiteX2334" fmla="*/ 2718827 h 9297812"/>
              <a:gd name="connsiteY2334" fmla="*/ 2718827 h 9297812"/>
              <a:gd name="connsiteX2335" fmla="*/ 2718827 h 9297812"/>
              <a:gd name="connsiteY2335" fmla="*/ 2718827 h 9297812"/>
              <a:gd name="connsiteX2336" fmla="*/ 2718827 h 9297812"/>
              <a:gd name="connsiteY2336" fmla="*/ 2718827 h 9297812"/>
              <a:gd name="connsiteX2337" fmla="*/ 2718827 h 9297812"/>
              <a:gd name="connsiteY2337" fmla="*/ 2718827 h 9297812"/>
              <a:gd name="connsiteX2338" fmla="*/ 2718827 h 9297812"/>
              <a:gd name="connsiteY2338" fmla="*/ 2718827 h 9297812"/>
              <a:gd name="connsiteX2339" fmla="*/ 2718827 h 9297812"/>
              <a:gd name="connsiteY2339" fmla="*/ 2718827 h 9297812"/>
              <a:gd name="connsiteX2340" fmla="*/ 2718827 h 9297812"/>
              <a:gd name="connsiteY2340" fmla="*/ 2718827 h 9297812"/>
              <a:gd name="connsiteX2341" fmla="*/ 2718827 h 9297812"/>
              <a:gd name="connsiteY2341" fmla="*/ 2718827 h 9297812"/>
              <a:gd name="connsiteX2342" fmla="*/ 2718827 h 9297812"/>
              <a:gd name="connsiteY2342" fmla="*/ 2718827 h 9297812"/>
              <a:gd name="connsiteX2343" fmla="*/ 2718827 h 9297812"/>
              <a:gd name="connsiteY2343" fmla="*/ 2718827 h 9297812"/>
              <a:gd name="connsiteX2344" fmla="*/ 2718827 h 9297812"/>
              <a:gd name="connsiteY2344" fmla="*/ 2718827 h 9297812"/>
              <a:gd name="connsiteX2345" fmla="*/ 2718827 h 9297812"/>
              <a:gd name="connsiteY2345" fmla="*/ 2718827 h 9297812"/>
              <a:gd name="connsiteX2346" fmla="*/ 2718827 h 9297812"/>
              <a:gd name="connsiteY2346" fmla="*/ 2718827 h 9297812"/>
              <a:gd name="connsiteX2347" fmla="*/ 2718827 h 9297812"/>
              <a:gd name="connsiteY2347" fmla="*/ 2718827 h 9297812"/>
              <a:gd name="connsiteX2348" fmla="*/ 2718827 h 9297812"/>
              <a:gd name="connsiteY2348" fmla="*/ 2718827 h 9297812"/>
              <a:gd name="connsiteX2349" fmla="*/ 2718827 h 9297812"/>
              <a:gd name="connsiteY2349" fmla="*/ 2718827 h 9297812"/>
              <a:gd name="connsiteX2350" fmla="*/ 2718827 h 9297812"/>
              <a:gd name="connsiteY2350" fmla="*/ 2718827 h 9297812"/>
              <a:gd name="connsiteX2351" fmla="*/ 2718827 h 9297812"/>
              <a:gd name="connsiteY2351" fmla="*/ 2718827 h 9297812"/>
              <a:gd name="connsiteX2352" fmla="*/ 2718827 h 9297812"/>
              <a:gd name="connsiteY2352" fmla="*/ 2718827 h 9297812"/>
              <a:gd name="connsiteX2353" fmla="*/ 2718827 h 9297812"/>
              <a:gd name="connsiteY2353" fmla="*/ 2718827 h 9297812"/>
              <a:gd name="connsiteX2354" fmla="*/ 2718827 h 9297812"/>
              <a:gd name="connsiteY2354" fmla="*/ 2718827 h 9297812"/>
              <a:gd name="connsiteX2355" fmla="*/ 2718827 h 9297812"/>
              <a:gd name="connsiteY2355" fmla="*/ 2718827 h 9297812"/>
              <a:gd name="connsiteX2356" fmla="*/ 2718827 h 9297812"/>
              <a:gd name="connsiteY2356" fmla="*/ 2718827 h 9297812"/>
              <a:gd name="connsiteX2357" fmla="*/ 2718827 h 9297812"/>
              <a:gd name="connsiteY2357" fmla="*/ 2718827 h 9297812"/>
              <a:gd name="connsiteX2358" fmla="*/ 2718827 h 9297812"/>
              <a:gd name="connsiteY2358" fmla="*/ 2718827 h 9297812"/>
              <a:gd name="connsiteX2359" fmla="*/ 2718827 h 9297812"/>
              <a:gd name="connsiteY2359" fmla="*/ 2718827 h 9297812"/>
              <a:gd name="connsiteX2360" fmla="*/ 2718827 h 9297812"/>
              <a:gd name="connsiteY2360" fmla="*/ 2718827 h 9297812"/>
              <a:gd name="connsiteX2361" fmla="*/ 2718827 h 9297812"/>
              <a:gd name="connsiteY2361" fmla="*/ 2718827 h 9297812"/>
              <a:gd name="connsiteX2362" fmla="*/ 2718827 h 9297812"/>
              <a:gd name="connsiteY2362" fmla="*/ 2718827 h 9297812"/>
              <a:gd name="connsiteX2363" fmla="*/ 2718827 h 9297812"/>
              <a:gd name="connsiteY2363" fmla="*/ 2718827 h 9297812"/>
              <a:gd name="connsiteX2364" fmla="*/ 2718827 h 9297812"/>
              <a:gd name="connsiteY2364" fmla="*/ 2718827 h 9297812"/>
              <a:gd name="connsiteX2365" fmla="*/ 2718827 h 9297812"/>
              <a:gd name="connsiteY2365" fmla="*/ 2718827 h 9297812"/>
              <a:gd name="connsiteX2366" fmla="*/ 2718827 h 9297812"/>
              <a:gd name="connsiteY2366" fmla="*/ 2718827 h 9297812"/>
              <a:gd name="connsiteX2367" fmla="*/ 2718827 h 9297812"/>
              <a:gd name="connsiteY2367" fmla="*/ 2718827 h 9297812"/>
              <a:gd name="connsiteX2368" fmla="*/ 2718827 h 9297812"/>
              <a:gd name="connsiteY2368" fmla="*/ 2718827 h 9297812"/>
              <a:gd name="connsiteX2369" fmla="*/ 2718827 h 9297812"/>
              <a:gd name="connsiteY2369" fmla="*/ 2718827 h 9297812"/>
              <a:gd name="connsiteX2370" fmla="*/ 2718827 h 9297812"/>
              <a:gd name="connsiteY2370" fmla="*/ 2718827 h 9297812"/>
              <a:gd name="connsiteX2371" fmla="*/ 2718827 h 9297812"/>
              <a:gd name="connsiteY2371" fmla="*/ 2718827 h 9297812"/>
              <a:gd name="connsiteX2372" fmla="*/ 2718827 h 9297812"/>
              <a:gd name="connsiteY2372" fmla="*/ 2718827 h 9297812"/>
              <a:gd name="connsiteX2373" fmla="*/ 2718827 h 9297812"/>
              <a:gd name="connsiteY2373" fmla="*/ 2718827 h 9297812"/>
              <a:gd name="connsiteX2374" fmla="*/ 2718827 h 9297812"/>
              <a:gd name="connsiteY2374" fmla="*/ 2718827 h 9297812"/>
              <a:gd name="connsiteX2375" fmla="*/ 2718827 h 9297812"/>
              <a:gd name="connsiteY2375" fmla="*/ 2718827 h 9297812"/>
              <a:gd name="connsiteX2376" fmla="*/ 2718827 h 9297812"/>
              <a:gd name="connsiteY2376" fmla="*/ 2718827 h 9297812"/>
              <a:gd name="connsiteX2377" fmla="*/ 2718827 h 9297812"/>
              <a:gd name="connsiteY2377" fmla="*/ 2718827 h 9297812"/>
              <a:gd name="connsiteX2378" fmla="*/ 2718827 h 9297812"/>
              <a:gd name="connsiteY2378" fmla="*/ 2718827 h 9297812"/>
              <a:gd name="connsiteX2379" fmla="*/ 2718827 h 9297812"/>
              <a:gd name="connsiteY2379" fmla="*/ 2718827 h 9297812"/>
              <a:gd name="connsiteX2380" fmla="*/ 2718827 h 9297812"/>
              <a:gd name="connsiteY2380" fmla="*/ 2718827 h 9297812"/>
              <a:gd name="connsiteX2381" fmla="*/ 2718827 h 9297812"/>
              <a:gd name="connsiteY2381" fmla="*/ 2718827 h 9297812"/>
              <a:gd name="connsiteX2382" fmla="*/ 2718827 h 9297812"/>
              <a:gd name="connsiteY2382" fmla="*/ 2718827 h 9297812"/>
              <a:gd name="connsiteX2383" fmla="*/ 2718827 h 9297812"/>
              <a:gd name="connsiteY2383" fmla="*/ 2718827 h 9297812"/>
              <a:gd name="connsiteX2384" fmla="*/ 2718827 h 9297812"/>
              <a:gd name="connsiteY2384" fmla="*/ 2718827 h 9297812"/>
              <a:gd name="connsiteX2385" fmla="*/ 2718827 h 9297812"/>
              <a:gd name="connsiteY2385" fmla="*/ 2718827 h 9297812"/>
              <a:gd name="connsiteX2386" fmla="*/ 2718827 h 9297812"/>
              <a:gd name="connsiteY2386" fmla="*/ 2718827 h 9297812"/>
              <a:gd name="connsiteX2387" fmla="*/ 2718827 h 9297812"/>
              <a:gd name="connsiteY2387" fmla="*/ 2718827 h 9297812"/>
              <a:gd name="connsiteX2388" fmla="*/ 2718827 h 9297812"/>
              <a:gd name="connsiteY2388" fmla="*/ 2718827 h 9297812"/>
              <a:gd name="connsiteX2389" fmla="*/ 2718827 h 9297812"/>
              <a:gd name="connsiteY2389" fmla="*/ 2718827 h 9297812"/>
              <a:gd name="connsiteX2390" fmla="*/ 2718827 h 9297812"/>
              <a:gd name="connsiteY2390" fmla="*/ 2718827 h 9297812"/>
              <a:gd name="connsiteX2391" fmla="*/ 2718827 h 9297812"/>
              <a:gd name="connsiteY2391" fmla="*/ 2718827 h 9297812"/>
              <a:gd name="connsiteX2392" fmla="*/ 2718827 h 9297812"/>
              <a:gd name="connsiteY2392" fmla="*/ 2718827 h 9297812"/>
              <a:gd name="connsiteX2393" fmla="*/ 2718827 h 9297812"/>
              <a:gd name="connsiteY2393" fmla="*/ 2718827 h 9297812"/>
              <a:gd name="connsiteX2394" fmla="*/ 2718827 h 9297812"/>
              <a:gd name="connsiteY2394" fmla="*/ 2718827 h 9297812"/>
              <a:gd name="connsiteX2395" fmla="*/ 2718827 h 9297812"/>
              <a:gd name="connsiteY2395" fmla="*/ 2718827 h 9297812"/>
              <a:gd name="connsiteX2396" fmla="*/ 2718827 h 9297812"/>
              <a:gd name="connsiteY2396" fmla="*/ 2718827 h 9297812"/>
              <a:gd name="connsiteX2397" fmla="*/ 2718827 h 9297812"/>
              <a:gd name="connsiteY2397" fmla="*/ 2718827 h 9297812"/>
              <a:gd name="connsiteX2398" fmla="*/ 2718827 h 9297812"/>
              <a:gd name="connsiteY2398" fmla="*/ 2718827 h 9297812"/>
              <a:gd name="connsiteX2399" fmla="*/ 2718827 h 9297812"/>
              <a:gd name="connsiteY2399" fmla="*/ 2718827 h 9297812"/>
              <a:gd name="connsiteX2400" fmla="*/ 2718827 h 9297812"/>
              <a:gd name="connsiteY2400" fmla="*/ 2718827 h 9297812"/>
              <a:gd name="connsiteX2401" fmla="*/ 2718827 h 9297812"/>
              <a:gd name="connsiteY2401" fmla="*/ 2718827 h 9297812"/>
              <a:gd name="connsiteX2402" fmla="*/ 2718827 h 9297812"/>
              <a:gd name="connsiteY2402" fmla="*/ 2718827 h 9297812"/>
              <a:gd name="connsiteX2403" fmla="*/ 2718827 h 9297812"/>
              <a:gd name="connsiteY2403" fmla="*/ 2718827 h 9297812"/>
              <a:gd name="connsiteX2404" fmla="*/ 2718827 h 9297812"/>
              <a:gd name="connsiteY2404" fmla="*/ 2718827 h 9297812"/>
              <a:gd name="connsiteX2405" fmla="*/ 2718827 h 9297812"/>
              <a:gd name="connsiteY2405" fmla="*/ 2718827 h 9297812"/>
              <a:gd name="connsiteX2406" fmla="*/ 2718827 h 9297812"/>
              <a:gd name="connsiteY2406" fmla="*/ 2718827 h 9297812"/>
              <a:gd name="connsiteX2407" fmla="*/ 2718827 h 9297812"/>
              <a:gd name="connsiteY2407" fmla="*/ 2718827 h 9297812"/>
              <a:gd name="connsiteX2408" fmla="*/ 2718827 h 9297812"/>
              <a:gd name="connsiteY2408" fmla="*/ 2718827 h 9297812"/>
              <a:gd name="connsiteX2409" fmla="*/ 2718827 h 9297812"/>
              <a:gd name="connsiteY2409" fmla="*/ 2718827 h 9297812"/>
              <a:gd name="connsiteX2410" fmla="*/ 2718827 h 9297812"/>
              <a:gd name="connsiteY2410" fmla="*/ 2718827 h 9297812"/>
              <a:gd name="connsiteX2411" fmla="*/ 2718827 h 9297812"/>
              <a:gd name="connsiteY2411" fmla="*/ 2718827 h 9297812"/>
              <a:gd name="connsiteX2412" fmla="*/ 2718827 h 9297812"/>
              <a:gd name="connsiteY2412" fmla="*/ 2718827 h 9297812"/>
              <a:gd name="connsiteX2413" fmla="*/ 2718827 h 9297812"/>
              <a:gd name="connsiteY2413" fmla="*/ 2718827 h 9297812"/>
              <a:gd name="connsiteX2414" fmla="*/ 2718827 h 9297812"/>
              <a:gd name="connsiteY2414" fmla="*/ 2718827 h 9297812"/>
              <a:gd name="connsiteX2415" fmla="*/ 2718827 h 9297812"/>
              <a:gd name="connsiteY2415" fmla="*/ 2718827 h 9297812"/>
              <a:gd name="connsiteX2416" fmla="*/ 2718827 h 9297812"/>
              <a:gd name="connsiteY2416" fmla="*/ 2718827 h 9297812"/>
              <a:gd name="connsiteX2417" fmla="*/ 2718827 h 9297812"/>
              <a:gd name="connsiteY2417" fmla="*/ 2718827 h 9297812"/>
              <a:gd name="connsiteX2418" fmla="*/ 2718827 h 9297812"/>
              <a:gd name="connsiteY2418" fmla="*/ 2718827 h 9297812"/>
              <a:gd name="connsiteX2419" fmla="*/ 2718827 h 9297812"/>
              <a:gd name="connsiteY2419" fmla="*/ 2718827 h 9297812"/>
              <a:gd name="connsiteX2420" fmla="*/ 2718827 h 9297812"/>
              <a:gd name="connsiteY2420" fmla="*/ 2718827 h 9297812"/>
              <a:gd name="connsiteX2421" fmla="*/ 2718827 h 9297812"/>
              <a:gd name="connsiteY2421" fmla="*/ 2718827 h 9297812"/>
              <a:gd name="connsiteX2422" fmla="*/ 2718827 h 9297812"/>
              <a:gd name="connsiteY2422" fmla="*/ 2718827 h 9297812"/>
              <a:gd name="connsiteX2423" fmla="*/ 2718827 h 9297812"/>
              <a:gd name="connsiteY2423" fmla="*/ 2718827 h 9297812"/>
              <a:gd name="connsiteX2424" fmla="*/ 2718827 h 9297812"/>
              <a:gd name="connsiteY2424" fmla="*/ 2718827 h 9297812"/>
              <a:gd name="connsiteX2425" fmla="*/ 2718827 h 9297812"/>
              <a:gd name="connsiteY2425" fmla="*/ 2718827 h 9297812"/>
              <a:gd name="connsiteX2426" fmla="*/ 2718827 h 9297812"/>
              <a:gd name="connsiteY2426" fmla="*/ 2718827 h 9297812"/>
              <a:gd name="connsiteX2427" fmla="*/ 2718827 h 9297812"/>
              <a:gd name="connsiteY2427" fmla="*/ 2718827 h 9297812"/>
              <a:gd name="connsiteX2428" fmla="*/ 2718827 h 9297812"/>
              <a:gd name="connsiteY2428" fmla="*/ 2718827 h 9297812"/>
              <a:gd name="connsiteX2429" fmla="*/ 2718827 h 9297812"/>
              <a:gd name="connsiteY2429" fmla="*/ 2718827 h 9297812"/>
              <a:gd name="connsiteX2430" fmla="*/ 2718827 h 9297812"/>
              <a:gd name="connsiteY2430" fmla="*/ 2718827 h 9297812"/>
              <a:gd name="connsiteX2431" fmla="*/ 2718827 h 9297812"/>
              <a:gd name="connsiteY2431" fmla="*/ 2718827 h 9297812"/>
              <a:gd name="connsiteX2432" fmla="*/ 2718827 h 9297812"/>
              <a:gd name="connsiteY2432" fmla="*/ 2718827 h 9297812"/>
              <a:gd name="connsiteX2433" fmla="*/ 2718827 h 9297812"/>
              <a:gd name="connsiteY2433" fmla="*/ 2718827 h 9297812"/>
              <a:gd name="connsiteX2434" fmla="*/ 2718827 h 9297812"/>
              <a:gd name="connsiteY2434" fmla="*/ 2718827 h 9297812"/>
              <a:gd name="connsiteX2435" fmla="*/ 2718827 h 9297812"/>
              <a:gd name="connsiteY2435" fmla="*/ 2718827 h 9297812"/>
              <a:gd name="connsiteX2436" fmla="*/ 2718827 h 9297812"/>
              <a:gd name="connsiteY2436" fmla="*/ 2718827 h 9297812"/>
              <a:gd name="connsiteX2437" fmla="*/ 2718827 h 9297812"/>
              <a:gd name="connsiteY2437" fmla="*/ 2718827 h 9297812"/>
              <a:gd name="connsiteX2438" fmla="*/ 2718827 h 9297812"/>
              <a:gd name="connsiteY2438" fmla="*/ 2718827 h 9297812"/>
              <a:gd name="connsiteX2439" fmla="*/ 2718827 h 9297812"/>
              <a:gd name="connsiteY2439" fmla="*/ 2718827 h 9297812"/>
              <a:gd name="connsiteX2440" fmla="*/ 2718827 h 9297812"/>
              <a:gd name="connsiteY2440" fmla="*/ 2718827 h 9297812"/>
              <a:gd name="connsiteX2441" fmla="*/ 2718827 h 9297812"/>
              <a:gd name="connsiteY2441" fmla="*/ 2718827 h 9297812"/>
              <a:gd name="connsiteX2442" fmla="*/ 2718827 h 9297812"/>
              <a:gd name="connsiteY2442" fmla="*/ 2718827 h 9297812"/>
              <a:gd name="connsiteX2443" fmla="*/ 2718827 h 9297812"/>
              <a:gd name="connsiteY2443" fmla="*/ 2718827 h 9297812"/>
              <a:gd name="connsiteX2444" fmla="*/ 2718827 h 9297812"/>
              <a:gd name="connsiteY2444" fmla="*/ 2718827 h 9297812"/>
              <a:gd name="connsiteX2445" fmla="*/ 2718827 h 9297812"/>
              <a:gd name="connsiteY2445" fmla="*/ 2718827 h 9297812"/>
              <a:gd name="connsiteX2446" fmla="*/ 2718827 h 9297812"/>
              <a:gd name="connsiteY2446" fmla="*/ 2718827 h 9297812"/>
              <a:gd name="connsiteX2447" fmla="*/ 2718827 h 9297812"/>
              <a:gd name="connsiteY2447" fmla="*/ 2718827 h 9297812"/>
              <a:gd name="connsiteX2448" fmla="*/ 2718827 h 9297812"/>
              <a:gd name="connsiteY2448" fmla="*/ 2718827 h 9297812"/>
              <a:gd name="connsiteX2449" fmla="*/ 2718827 h 9297812"/>
              <a:gd name="connsiteY2449" fmla="*/ 2718827 h 9297812"/>
              <a:gd name="connsiteX2450" fmla="*/ 2718827 h 9297812"/>
              <a:gd name="connsiteY2450" fmla="*/ 2718827 h 9297812"/>
              <a:gd name="connsiteX2451" fmla="*/ 2718827 h 9297812"/>
              <a:gd name="connsiteY2451" fmla="*/ 2718827 h 9297812"/>
              <a:gd name="connsiteX2452" fmla="*/ 2718827 h 9297812"/>
              <a:gd name="connsiteY2452" fmla="*/ 2718827 h 9297812"/>
              <a:gd name="connsiteX2453" fmla="*/ 2718827 h 9297812"/>
              <a:gd name="connsiteY2453" fmla="*/ 2718827 h 9297812"/>
              <a:gd name="connsiteX2454" fmla="*/ 2718827 h 9297812"/>
              <a:gd name="connsiteY2454" fmla="*/ 2718827 h 9297812"/>
              <a:gd name="connsiteX2455" fmla="*/ 2718827 h 9297812"/>
              <a:gd name="connsiteY2455" fmla="*/ 2718827 h 9297812"/>
              <a:gd name="connsiteX2456" fmla="*/ 2718827 h 9297812"/>
              <a:gd name="connsiteY2456" fmla="*/ 2718827 h 9297812"/>
              <a:gd name="connsiteX2457" fmla="*/ 2718827 h 9297812"/>
              <a:gd name="connsiteY2457" fmla="*/ 2718827 h 9297812"/>
              <a:gd name="connsiteX2458" fmla="*/ 2718827 h 9297812"/>
              <a:gd name="connsiteY2458" fmla="*/ 2718827 h 9297812"/>
              <a:gd name="connsiteX2459" fmla="*/ 2718827 h 9297812"/>
              <a:gd name="connsiteY2459" fmla="*/ 2718827 h 9297812"/>
              <a:gd name="connsiteX2460" fmla="*/ 2718827 h 9297812"/>
              <a:gd name="connsiteY2460" fmla="*/ 2718827 h 9297812"/>
              <a:gd name="connsiteX2461" fmla="*/ 2718827 h 9297812"/>
              <a:gd name="connsiteY2461" fmla="*/ 2718827 h 9297812"/>
              <a:gd name="connsiteX2462" fmla="*/ 2718827 h 9297812"/>
              <a:gd name="connsiteY2462" fmla="*/ 2718827 h 9297812"/>
              <a:gd name="connsiteX2463" fmla="*/ 2718827 h 9297812"/>
              <a:gd name="connsiteY2463" fmla="*/ 2718827 h 9297812"/>
              <a:gd name="connsiteX2464" fmla="*/ 2718827 h 9297812"/>
              <a:gd name="connsiteY2464" fmla="*/ 2718827 h 9297812"/>
              <a:gd name="connsiteX2465" fmla="*/ 2718827 h 9297812"/>
              <a:gd name="connsiteY2465" fmla="*/ 2718827 h 9297812"/>
              <a:gd name="connsiteX2466" fmla="*/ 2718827 h 9297812"/>
              <a:gd name="connsiteY2466" fmla="*/ 2718827 h 9297812"/>
              <a:gd name="connsiteX2467" fmla="*/ 2718827 h 9297812"/>
              <a:gd name="connsiteY2467" fmla="*/ 2718827 h 9297812"/>
              <a:gd name="connsiteX2468" fmla="*/ 2718827 h 9297812"/>
              <a:gd name="connsiteY2468" fmla="*/ 2718827 h 9297812"/>
              <a:gd name="connsiteX2469" fmla="*/ 2718827 h 9297812"/>
              <a:gd name="connsiteY2469" fmla="*/ 2718827 h 9297812"/>
              <a:gd name="connsiteX2470" fmla="*/ 2718827 h 9297812"/>
              <a:gd name="connsiteY2470" fmla="*/ 2718827 h 9297812"/>
              <a:gd name="connsiteX2471" fmla="*/ 2718827 h 9297812"/>
              <a:gd name="connsiteY2471" fmla="*/ 2718827 h 9297812"/>
              <a:gd name="connsiteX2472" fmla="*/ 2718827 h 9297812"/>
              <a:gd name="connsiteY2472" fmla="*/ 2718827 h 9297812"/>
              <a:gd name="connsiteX2473" fmla="*/ 2718827 h 9297812"/>
              <a:gd name="connsiteY2473" fmla="*/ 2718827 h 9297812"/>
              <a:gd name="connsiteX2474" fmla="*/ 2718827 h 9297812"/>
              <a:gd name="connsiteY2474" fmla="*/ 2718827 h 9297812"/>
              <a:gd name="connsiteX2475" fmla="*/ 2718827 h 9297812"/>
              <a:gd name="connsiteY2475" fmla="*/ 2718827 h 9297812"/>
              <a:gd name="connsiteX2476" fmla="*/ 2718827 h 9297812"/>
              <a:gd name="connsiteY2476" fmla="*/ 2718827 h 9297812"/>
              <a:gd name="connsiteX2477" fmla="*/ 2718827 h 9297812"/>
              <a:gd name="connsiteY2477" fmla="*/ 2718827 h 9297812"/>
              <a:gd name="connsiteX2478" fmla="*/ 2718827 h 9297812"/>
              <a:gd name="connsiteY2478" fmla="*/ 2718827 h 9297812"/>
              <a:gd name="connsiteX2479" fmla="*/ 2718827 h 9297812"/>
              <a:gd name="connsiteY2479" fmla="*/ 2718827 h 9297812"/>
              <a:gd name="connsiteX2480" fmla="*/ 2718827 h 9297812"/>
              <a:gd name="connsiteY2480" fmla="*/ 2718827 h 9297812"/>
              <a:gd name="connsiteX2481" fmla="*/ 2718827 h 9297812"/>
              <a:gd name="connsiteY2481" fmla="*/ 2718827 h 9297812"/>
              <a:gd name="connsiteX2482" fmla="*/ 2718827 h 9297812"/>
              <a:gd name="connsiteY2482" fmla="*/ 2718827 h 9297812"/>
              <a:gd name="connsiteX2483" fmla="*/ 2718827 h 9297812"/>
              <a:gd name="connsiteY2483" fmla="*/ 2718827 h 9297812"/>
              <a:gd name="connsiteX2484" fmla="*/ 2718827 h 9297812"/>
              <a:gd name="connsiteY2484" fmla="*/ 2718827 h 9297812"/>
              <a:gd name="connsiteX2485" fmla="*/ 2718827 h 9297812"/>
              <a:gd name="connsiteY2485" fmla="*/ 2718827 h 9297812"/>
              <a:gd name="connsiteX2486" fmla="*/ 2718827 h 9297812"/>
              <a:gd name="connsiteY2486" fmla="*/ 2718827 h 9297812"/>
              <a:gd name="connsiteX2487" fmla="*/ 2718827 h 9297812"/>
              <a:gd name="connsiteY2487" fmla="*/ 2718827 h 9297812"/>
              <a:gd name="connsiteX2488" fmla="*/ 2718827 h 9297812"/>
              <a:gd name="connsiteY2488" fmla="*/ 2718827 h 9297812"/>
              <a:gd name="connsiteX2489" fmla="*/ 2718827 h 9297812"/>
              <a:gd name="connsiteY2489" fmla="*/ 2718827 h 9297812"/>
              <a:gd name="connsiteX2490" fmla="*/ 2718827 h 9297812"/>
              <a:gd name="connsiteY2490" fmla="*/ 2718827 h 9297812"/>
              <a:gd name="connsiteX2491" fmla="*/ 2718827 h 9297812"/>
              <a:gd name="connsiteY2491" fmla="*/ 2718827 h 9297812"/>
              <a:gd name="connsiteX2492" fmla="*/ 2718827 h 9297812"/>
              <a:gd name="connsiteY2492" fmla="*/ 2718827 h 9297812"/>
              <a:gd name="connsiteX2493" fmla="*/ 2718827 h 9297812"/>
              <a:gd name="connsiteY2493" fmla="*/ 2718827 h 9297812"/>
              <a:gd name="connsiteX2494" fmla="*/ 2718827 h 9297812"/>
              <a:gd name="connsiteY2494" fmla="*/ 2718827 h 9297812"/>
              <a:gd name="connsiteX2495" fmla="*/ 2718827 h 9297812"/>
              <a:gd name="connsiteY2495" fmla="*/ 2718827 h 9297812"/>
              <a:gd name="connsiteX2496" fmla="*/ 2718827 h 9297812"/>
              <a:gd name="connsiteY2496" fmla="*/ 2718827 h 9297812"/>
              <a:gd name="connsiteX2497" fmla="*/ 2718827 h 9297812"/>
              <a:gd name="connsiteY2497" fmla="*/ 2718827 h 9297812"/>
              <a:gd name="connsiteX2498" fmla="*/ 2718827 h 9297812"/>
              <a:gd name="connsiteY2498" fmla="*/ 2718827 h 9297812"/>
              <a:gd name="connsiteX2499" fmla="*/ 2718827 h 9297812"/>
              <a:gd name="connsiteY2499" fmla="*/ 2718827 h 9297812"/>
              <a:gd name="connsiteX2500" fmla="*/ 2718827 h 9297812"/>
              <a:gd name="connsiteY2500" fmla="*/ 2718827 h 9297812"/>
              <a:gd name="connsiteX2501" fmla="*/ 2718827 h 9297812"/>
              <a:gd name="connsiteY2501" fmla="*/ 2718827 h 9297812"/>
              <a:gd name="connsiteX2502" fmla="*/ 2718827 h 9297812"/>
              <a:gd name="connsiteY2502" fmla="*/ 2718827 h 9297812"/>
              <a:gd name="connsiteX2503" fmla="*/ 2718827 h 9297812"/>
              <a:gd name="connsiteY2503" fmla="*/ 2718827 h 9297812"/>
              <a:gd name="connsiteX2504" fmla="*/ 2718827 h 9297812"/>
              <a:gd name="connsiteY2504" fmla="*/ 2718827 h 9297812"/>
              <a:gd name="connsiteX2505" fmla="*/ 2718827 h 9297812"/>
              <a:gd name="connsiteY2505" fmla="*/ 2718827 h 9297812"/>
              <a:gd name="connsiteX2506" fmla="*/ 2718827 h 9297812"/>
              <a:gd name="connsiteY2506" fmla="*/ 2718827 h 9297812"/>
              <a:gd name="connsiteX2507" fmla="*/ 2718827 h 9297812"/>
              <a:gd name="connsiteY2507" fmla="*/ 2718827 h 9297812"/>
              <a:gd name="connsiteX2508" fmla="*/ 2718827 h 9297812"/>
              <a:gd name="connsiteY2508" fmla="*/ 2718827 h 9297812"/>
              <a:gd name="connsiteX2509" fmla="*/ 2718827 h 9297812"/>
              <a:gd name="connsiteY2509" fmla="*/ 2718827 h 9297812"/>
              <a:gd name="connsiteX2510" fmla="*/ 2718827 h 9297812"/>
              <a:gd name="connsiteY2510" fmla="*/ 2718827 h 9297812"/>
              <a:gd name="connsiteX2511" fmla="*/ 2718827 h 9297812"/>
              <a:gd name="connsiteY2511" fmla="*/ 2718827 h 9297812"/>
              <a:gd name="connsiteX2512" fmla="*/ 2718827 h 9297812"/>
              <a:gd name="connsiteY2512" fmla="*/ 2718827 h 9297812"/>
              <a:gd name="connsiteX2513" fmla="*/ 2718827 h 9297812"/>
              <a:gd name="connsiteY2513" fmla="*/ 2718827 h 9297812"/>
              <a:gd name="connsiteX2514" fmla="*/ 2718827 h 9297812"/>
              <a:gd name="connsiteY2514" fmla="*/ 2718827 h 9297812"/>
              <a:gd name="connsiteX2515" fmla="*/ 2718827 h 9297812"/>
              <a:gd name="connsiteY2515" fmla="*/ 2718827 h 9297812"/>
              <a:gd name="connsiteX2516" fmla="*/ 2718827 h 9297812"/>
              <a:gd name="connsiteY2516" fmla="*/ 2718827 h 9297812"/>
              <a:gd name="connsiteX2517" fmla="*/ 2718827 h 9297812"/>
              <a:gd name="connsiteY2517" fmla="*/ 2718827 h 9297812"/>
              <a:gd name="connsiteX2518" fmla="*/ 2718827 h 9297812"/>
              <a:gd name="connsiteY2518" fmla="*/ 2718827 h 9297812"/>
              <a:gd name="connsiteX2519" fmla="*/ 2718827 h 9297812"/>
              <a:gd name="connsiteY2519" fmla="*/ 2718827 h 9297812"/>
              <a:gd name="connsiteX2520" fmla="*/ 2718827 h 9297812"/>
              <a:gd name="connsiteY2520" fmla="*/ 2718827 h 9297812"/>
              <a:gd name="connsiteX2521" fmla="*/ 2718827 h 9297812"/>
              <a:gd name="connsiteY2521" fmla="*/ 2718827 h 9297812"/>
              <a:gd name="connsiteX2522" fmla="*/ 2718827 h 9297812"/>
              <a:gd name="connsiteY2522" fmla="*/ 2718827 h 9297812"/>
              <a:gd name="connsiteX2523" fmla="*/ 2718827 h 9297812"/>
              <a:gd name="connsiteY2523" fmla="*/ 2718827 h 9297812"/>
              <a:gd name="connsiteX2524" fmla="*/ 2718827 h 9297812"/>
              <a:gd name="connsiteY2524" fmla="*/ 2718827 h 9297812"/>
              <a:gd name="connsiteX2525" fmla="*/ 2718827 h 9297812"/>
              <a:gd name="connsiteY2525" fmla="*/ 2718827 h 9297812"/>
              <a:gd name="connsiteX2526" fmla="*/ 2718827 h 9297812"/>
              <a:gd name="connsiteY2526" fmla="*/ 2718827 h 9297812"/>
              <a:gd name="connsiteX2527" fmla="*/ 2718827 h 9297812"/>
              <a:gd name="connsiteY2527" fmla="*/ 2718827 h 9297812"/>
              <a:gd name="connsiteX2528" fmla="*/ 2718827 h 9297812"/>
              <a:gd name="connsiteY2528" fmla="*/ 2718827 h 9297812"/>
              <a:gd name="connsiteX2529" fmla="*/ 2718827 h 9297812"/>
              <a:gd name="connsiteY2529" fmla="*/ 2718827 h 9297812"/>
              <a:gd name="connsiteX2530" fmla="*/ 2718827 h 9297812"/>
              <a:gd name="connsiteY2530" fmla="*/ 2718827 h 9297812"/>
              <a:gd name="connsiteX2531" fmla="*/ 2718827 h 9297812"/>
              <a:gd name="connsiteY2531" fmla="*/ 2718827 h 9297812"/>
              <a:gd name="connsiteX2532" fmla="*/ 2718827 h 9297812"/>
              <a:gd name="connsiteY2532" fmla="*/ 2718827 h 9297812"/>
              <a:gd name="connsiteX2533" fmla="*/ 2718827 h 9297812"/>
              <a:gd name="connsiteY2533" fmla="*/ 2718827 h 9297812"/>
              <a:gd name="connsiteX2534" fmla="*/ 2718827 h 9297812"/>
              <a:gd name="connsiteY2534" fmla="*/ 2718827 h 9297812"/>
              <a:gd name="connsiteX2535" fmla="*/ 2718827 h 9297812"/>
              <a:gd name="connsiteY2535" fmla="*/ 2718827 h 9297812"/>
              <a:gd name="connsiteX2536" fmla="*/ 2718827 h 9297812"/>
              <a:gd name="connsiteY2536" fmla="*/ 2718827 h 9297812"/>
              <a:gd name="connsiteX2537" fmla="*/ 2718827 h 9297812"/>
              <a:gd name="connsiteY2537" fmla="*/ 2718827 h 9297812"/>
              <a:gd name="connsiteX2538" fmla="*/ 2718827 h 9297812"/>
              <a:gd name="connsiteY2538" fmla="*/ 2718827 h 9297812"/>
              <a:gd name="connsiteX2539" fmla="*/ 2718827 h 9297812"/>
              <a:gd name="connsiteY2539" fmla="*/ 2718827 h 9297812"/>
              <a:gd name="connsiteX2540" fmla="*/ 2718827 h 9297812"/>
              <a:gd name="connsiteY2540" fmla="*/ 2718827 h 9297812"/>
              <a:gd name="connsiteX2541" fmla="*/ 2718827 h 9297812"/>
              <a:gd name="connsiteY2541" fmla="*/ 2718827 h 9297812"/>
              <a:gd name="connsiteX2542" fmla="*/ 2718827 h 9297812"/>
              <a:gd name="connsiteY2542" fmla="*/ 2718827 h 9297812"/>
              <a:gd name="connsiteX2543" fmla="*/ 2718827 h 9297812"/>
              <a:gd name="connsiteY2543" fmla="*/ 2718827 h 9297812"/>
              <a:gd name="connsiteX2544" fmla="*/ 2718827 h 9297812"/>
              <a:gd name="connsiteY2544" fmla="*/ 2718827 h 9297812"/>
              <a:gd name="connsiteX2545" fmla="*/ 2718827 h 9297812"/>
              <a:gd name="connsiteY2545" fmla="*/ 2718827 h 9297812"/>
              <a:gd name="connsiteX2546" fmla="*/ 2718827 h 9297812"/>
              <a:gd name="connsiteY2546" fmla="*/ 2718827 h 9297812"/>
              <a:gd name="connsiteX2547" fmla="*/ 2718827 h 9297812"/>
              <a:gd name="connsiteY2547" fmla="*/ 2718827 h 9297812"/>
              <a:gd name="connsiteX2548" fmla="*/ 2718827 h 9297812"/>
              <a:gd name="connsiteY2548" fmla="*/ 2718827 h 9297812"/>
              <a:gd name="connsiteX2549" fmla="*/ 2718827 h 9297812"/>
              <a:gd name="connsiteY2549" fmla="*/ 2718827 h 9297812"/>
              <a:gd name="connsiteX2550" fmla="*/ 2718827 h 9297812"/>
              <a:gd name="connsiteY2550" fmla="*/ 2718827 h 9297812"/>
              <a:gd name="connsiteX2551" fmla="*/ 2718827 h 9297812"/>
              <a:gd name="connsiteY2551" fmla="*/ 2718827 h 9297812"/>
              <a:gd name="connsiteX2552" fmla="*/ 2718827 h 9297812"/>
              <a:gd name="connsiteY2552" fmla="*/ 2718827 h 9297812"/>
              <a:gd name="connsiteX2553" fmla="*/ 2718827 h 9297812"/>
              <a:gd name="connsiteY2553" fmla="*/ 2718827 h 9297812"/>
              <a:gd name="connsiteX2554" fmla="*/ 2718827 h 9297812"/>
              <a:gd name="connsiteY2554" fmla="*/ 2718827 h 9297812"/>
              <a:gd name="connsiteX2555" fmla="*/ 2718827 h 9297812"/>
              <a:gd name="connsiteY2555" fmla="*/ 2718827 h 9297812"/>
              <a:gd name="connsiteX2556" fmla="*/ 2718827 h 9297812"/>
              <a:gd name="connsiteY2556" fmla="*/ 2718827 h 9297812"/>
              <a:gd name="connsiteX2557" fmla="*/ 2718827 h 9297812"/>
              <a:gd name="connsiteY2557" fmla="*/ 2718827 h 9297812"/>
              <a:gd name="connsiteX2558" fmla="*/ 2718827 h 9297812"/>
              <a:gd name="connsiteY2558" fmla="*/ 2718827 h 9297812"/>
              <a:gd name="connsiteX2559" fmla="*/ 2718827 h 9297812"/>
              <a:gd name="connsiteY2559" fmla="*/ 2718827 h 9297812"/>
              <a:gd name="connsiteX2560" fmla="*/ 2718827 h 9297812"/>
              <a:gd name="connsiteY2560" fmla="*/ 2718827 h 9297812"/>
              <a:gd name="connsiteX2561" fmla="*/ 2718827 h 9297812"/>
              <a:gd name="connsiteY2561" fmla="*/ 2718827 h 9297812"/>
              <a:gd name="connsiteX2562" fmla="*/ 2718827 h 9297812"/>
              <a:gd name="connsiteY2562" fmla="*/ 2718827 h 9297812"/>
              <a:gd name="connsiteX2563" fmla="*/ 2718827 h 9297812"/>
              <a:gd name="connsiteY2563" fmla="*/ 2718827 h 9297812"/>
              <a:gd name="connsiteX2564" fmla="*/ 2718827 h 9297812"/>
              <a:gd name="connsiteY2564" fmla="*/ 2718827 h 9297812"/>
              <a:gd name="connsiteX2565" fmla="*/ 2718827 h 9297812"/>
              <a:gd name="connsiteY2565" fmla="*/ 2718827 h 9297812"/>
              <a:gd name="connsiteX2566" fmla="*/ 2718827 h 9297812"/>
              <a:gd name="connsiteY2566" fmla="*/ 2718827 h 9297812"/>
              <a:gd name="connsiteX2567" fmla="*/ 2718827 h 9297812"/>
              <a:gd name="connsiteY2567" fmla="*/ 2718827 h 9297812"/>
              <a:gd name="connsiteX2568" fmla="*/ 2718827 h 9297812"/>
              <a:gd name="connsiteY2568" fmla="*/ 2718827 h 9297812"/>
              <a:gd name="connsiteX2569" fmla="*/ 2718827 h 9297812"/>
              <a:gd name="connsiteY2569" fmla="*/ 2718827 h 9297812"/>
              <a:gd name="connsiteX2570" fmla="*/ 2718827 h 9297812"/>
              <a:gd name="connsiteY2570" fmla="*/ 2718827 h 9297812"/>
              <a:gd name="connsiteX2571" fmla="*/ 2718827 h 9297812"/>
              <a:gd name="connsiteY2571" fmla="*/ 2718827 h 9297812"/>
              <a:gd name="connsiteX2572" fmla="*/ 2718827 h 9297812"/>
              <a:gd name="connsiteY2572" fmla="*/ 2718827 h 9297812"/>
              <a:gd name="connsiteX2573" fmla="*/ 2718827 h 9297812"/>
              <a:gd name="connsiteY2573" fmla="*/ 2718827 h 9297812"/>
              <a:gd name="connsiteX2574" fmla="*/ 2718827 h 9297812"/>
              <a:gd name="connsiteY2574" fmla="*/ 2718827 h 9297812"/>
              <a:gd name="connsiteX2575" fmla="*/ 2718827 h 9297812"/>
              <a:gd name="connsiteY2575" fmla="*/ 2718827 h 9297812"/>
              <a:gd name="connsiteX2576" fmla="*/ 2718827 h 9297812"/>
              <a:gd name="connsiteY2576" fmla="*/ 2718827 h 9297812"/>
              <a:gd name="connsiteX2577" fmla="*/ 2718827 h 9297812"/>
              <a:gd name="connsiteY2577" fmla="*/ 2718827 h 9297812"/>
              <a:gd name="connsiteX2578" fmla="*/ 2718827 h 9297812"/>
              <a:gd name="connsiteY2578" fmla="*/ 2718827 h 9297812"/>
              <a:gd name="connsiteX2579" fmla="*/ 2718827 h 9297812"/>
              <a:gd name="connsiteY2579" fmla="*/ 2718827 h 9297812"/>
              <a:gd name="connsiteX2580" fmla="*/ 2718827 h 9297812"/>
              <a:gd name="connsiteY2580" fmla="*/ 2718827 h 9297812"/>
              <a:gd name="connsiteX2581" fmla="*/ 2718827 h 9297812"/>
              <a:gd name="connsiteY2581" fmla="*/ 2718827 h 9297812"/>
              <a:gd name="connsiteX2582" fmla="*/ 2718827 h 9297812"/>
              <a:gd name="connsiteY2582" fmla="*/ 2718827 h 9297812"/>
              <a:gd name="connsiteX2583" fmla="*/ 2718827 h 9297812"/>
              <a:gd name="connsiteY2583" fmla="*/ 2718827 h 9297812"/>
              <a:gd name="connsiteX2584" fmla="*/ 2718827 h 9297812"/>
              <a:gd name="connsiteY2584" fmla="*/ 2718827 h 9297812"/>
              <a:gd name="connsiteX2585" fmla="*/ 2718827 h 9297812"/>
              <a:gd name="connsiteY2585" fmla="*/ 2718827 h 9297812"/>
              <a:gd name="connsiteX2586" fmla="*/ 2718827 h 9297812"/>
              <a:gd name="connsiteY2586" fmla="*/ 2718827 h 9297812"/>
              <a:gd name="connsiteX2587" fmla="*/ 2718827 h 9297812"/>
              <a:gd name="connsiteY2587" fmla="*/ 2718827 h 9297812"/>
              <a:gd name="connsiteX2588" fmla="*/ 2718827 h 9297812"/>
              <a:gd name="connsiteY2588" fmla="*/ 2718827 h 9297812"/>
              <a:gd name="connsiteX2589" fmla="*/ 2718827 h 9297812"/>
              <a:gd name="connsiteY2589" fmla="*/ 2718827 h 9297812"/>
              <a:gd name="connsiteX2590" fmla="*/ 2718827 h 9297812"/>
              <a:gd name="connsiteY2590" fmla="*/ 2718827 h 9297812"/>
              <a:gd name="connsiteX2591" fmla="*/ 2718827 h 9297812"/>
              <a:gd name="connsiteY2591" fmla="*/ 2718827 h 9297812"/>
              <a:gd name="connsiteX2592" fmla="*/ 2718827 h 9297812"/>
              <a:gd name="connsiteY2592" fmla="*/ 2718827 h 9297812"/>
              <a:gd name="connsiteX2593" fmla="*/ 2718827 h 9297812"/>
              <a:gd name="connsiteY2593" fmla="*/ 2718827 h 9297812"/>
              <a:gd name="connsiteX2594" fmla="*/ 2718827 h 9297812"/>
              <a:gd name="connsiteY2594" fmla="*/ 2718827 h 9297812"/>
              <a:gd name="connsiteX2595" fmla="*/ 2718827 h 9297812"/>
              <a:gd name="connsiteY2595" fmla="*/ 2718827 h 9297812"/>
              <a:gd name="connsiteX2596" fmla="*/ 2718827 h 9297812"/>
              <a:gd name="connsiteY2596" fmla="*/ 2718827 h 9297812"/>
              <a:gd name="connsiteX2597" fmla="*/ 2718827 h 9297812"/>
              <a:gd name="connsiteY2597" fmla="*/ 2718827 h 9297812"/>
              <a:gd name="connsiteX2598" fmla="*/ 2718827 h 9297812"/>
              <a:gd name="connsiteY2598" fmla="*/ 2718827 h 9297812"/>
              <a:gd name="connsiteX2599" fmla="*/ 2718827 h 9297812"/>
              <a:gd name="connsiteY2599" fmla="*/ 2718827 h 9297812"/>
              <a:gd name="connsiteX2600" fmla="*/ 2718827 h 9297812"/>
              <a:gd name="connsiteY2600" fmla="*/ 2718827 h 9297812"/>
              <a:gd name="connsiteX2601" fmla="*/ 2718827 h 9297812"/>
              <a:gd name="connsiteY2601" fmla="*/ 2718827 h 9297812"/>
              <a:gd name="connsiteX2602" fmla="*/ 2718827 h 9297812"/>
              <a:gd name="connsiteY2602" fmla="*/ 2718827 h 9297812"/>
              <a:gd name="connsiteX2603" fmla="*/ 2718827 h 9297812"/>
              <a:gd name="connsiteY2603" fmla="*/ 2718827 h 9297812"/>
              <a:gd name="connsiteX2604" fmla="*/ 2718827 h 9297812"/>
              <a:gd name="connsiteY2604" fmla="*/ 2718827 h 9297812"/>
              <a:gd name="connsiteX2605" fmla="*/ 2718827 h 9297812"/>
              <a:gd name="connsiteY2605" fmla="*/ 2718827 h 9297812"/>
              <a:gd name="connsiteX2606" fmla="*/ 2718827 h 9297812"/>
              <a:gd name="connsiteY2606" fmla="*/ 2718827 h 9297812"/>
              <a:gd name="connsiteX2607" fmla="*/ 2718827 h 9297812"/>
              <a:gd name="connsiteY2607" fmla="*/ 2718827 h 9297812"/>
              <a:gd name="connsiteX2608" fmla="*/ 2718827 h 9297812"/>
              <a:gd name="connsiteY2608" fmla="*/ 2718827 h 9297812"/>
              <a:gd name="connsiteX2609" fmla="*/ 2718827 h 9297812"/>
              <a:gd name="connsiteY2609" fmla="*/ 2718827 h 9297812"/>
              <a:gd name="connsiteX2610" fmla="*/ 2718827 h 9297812"/>
              <a:gd name="connsiteY2610" fmla="*/ 2718827 h 9297812"/>
              <a:gd name="connsiteX2611" fmla="*/ 2718827 h 9297812"/>
              <a:gd name="connsiteY2611" fmla="*/ 2718827 h 9297812"/>
              <a:gd name="connsiteX2612" fmla="*/ 2718827 h 9297812"/>
              <a:gd name="connsiteY2612" fmla="*/ 2718827 h 9297812"/>
              <a:gd name="connsiteX2613" fmla="*/ 2718827 h 9297812"/>
              <a:gd name="connsiteY2613" fmla="*/ 2718827 h 9297812"/>
              <a:gd name="connsiteX2614" fmla="*/ 2718827 h 9297812"/>
              <a:gd name="connsiteY2614" fmla="*/ 2718827 h 9297812"/>
              <a:gd name="connsiteX2615" fmla="*/ 2718827 h 9297812"/>
              <a:gd name="connsiteY2615" fmla="*/ 2718827 h 9297812"/>
              <a:gd name="connsiteX2616" fmla="*/ 2718827 h 9297812"/>
              <a:gd name="connsiteY2616" fmla="*/ 2718827 h 9297812"/>
              <a:gd name="connsiteX2617" fmla="*/ 2718827 h 9297812"/>
              <a:gd name="connsiteY2617" fmla="*/ 2718827 h 9297812"/>
              <a:gd name="connsiteX2618" fmla="*/ 2718827 h 9297812"/>
              <a:gd name="connsiteY2618" fmla="*/ 2718827 h 9297812"/>
              <a:gd name="connsiteX2619" fmla="*/ 2718827 h 9297812"/>
              <a:gd name="connsiteY2619" fmla="*/ 2718827 h 9297812"/>
              <a:gd name="connsiteX2620" fmla="*/ 2718827 h 9297812"/>
              <a:gd name="connsiteY2620" fmla="*/ 2718827 h 9297812"/>
              <a:gd name="connsiteX2621" fmla="*/ 2718827 h 9297812"/>
              <a:gd name="connsiteY2621" fmla="*/ 2718827 h 9297812"/>
              <a:gd name="connsiteX2622" fmla="*/ 2718827 h 9297812"/>
              <a:gd name="connsiteY2622" fmla="*/ 2718827 h 9297812"/>
              <a:gd name="connsiteX2623" fmla="*/ 2718827 h 9297812"/>
              <a:gd name="connsiteY2623" fmla="*/ 2718827 h 9297812"/>
              <a:gd name="connsiteX2624" fmla="*/ 2718827 h 9297812"/>
              <a:gd name="connsiteY2624" fmla="*/ 2718827 h 9297812"/>
              <a:gd name="connsiteX2625" fmla="*/ 2718827 h 9297812"/>
              <a:gd name="connsiteY2625" fmla="*/ 2718827 h 9297812"/>
              <a:gd name="connsiteX2626" fmla="*/ 2718827 h 9297812"/>
              <a:gd name="connsiteY2626" fmla="*/ 2718827 h 9297812"/>
              <a:gd name="connsiteX2627" fmla="*/ 2718827 h 9297812"/>
              <a:gd name="connsiteY2627" fmla="*/ 2718827 h 9297812"/>
              <a:gd name="connsiteX2628" fmla="*/ 2718827 h 9297812"/>
              <a:gd name="connsiteY2628" fmla="*/ 2718827 h 9297812"/>
              <a:gd name="connsiteX2629" fmla="*/ 2718827 h 9297812"/>
              <a:gd name="connsiteY2629" fmla="*/ 2718827 h 9297812"/>
              <a:gd name="connsiteX2630" fmla="*/ 2718827 h 9297812"/>
              <a:gd name="connsiteY2630" fmla="*/ 2718827 h 9297812"/>
              <a:gd name="connsiteX2631" fmla="*/ 2718827 h 9297812"/>
              <a:gd name="connsiteY2631" fmla="*/ 2718827 h 9297812"/>
              <a:gd name="connsiteX2632" fmla="*/ 2718827 h 9297812"/>
              <a:gd name="connsiteY2632" fmla="*/ 2718827 h 9297812"/>
              <a:gd name="connsiteX2633" fmla="*/ 2718827 h 9297812"/>
              <a:gd name="connsiteY2633" fmla="*/ 2718827 h 9297812"/>
              <a:gd name="connsiteX2634" fmla="*/ 2718827 h 9297812"/>
              <a:gd name="connsiteY2634" fmla="*/ 2718827 h 9297812"/>
              <a:gd name="connsiteX2635" fmla="*/ 2718827 h 9297812"/>
              <a:gd name="connsiteY2635" fmla="*/ 2718827 h 9297812"/>
              <a:gd name="connsiteX2636" fmla="*/ 2718827 h 9297812"/>
              <a:gd name="connsiteY2636" fmla="*/ 2718827 h 9297812"/>
              <a:gd name="connsiteX2637" fmla="*/ 2718827 h 9297812"/>
              <a:gd name="connsiteY2637" fmla="*/ 2718827 h 9297812"/>
              <a:gd name="connsiteX2638" fmla="*/ 2718827 h 9297812"/>
              <a:gd name="connsiteY2638" fmla="*/ 2718827 h 9297812"/>
              <a:gd name="connsiteX2639" fmla="*/ 2718827 h 9297812"/>
              <a:gd name="connsiteY2639" fmla="*/ 2718827 h 9297812"/>
              <a:gd name="connsiteX2640" fmla="*/ 2718827 h 9297812"/>
              <a:gd name="connsiteY2640" fmla="*/ 2718827 h 9297812"/>
              <a:gd name="connsiteX2641" fmla="*/ 2718827 h 9297812"/>
              <a:gd name="connsiteY2641" fmla="*/ 2718827 h 9297812"/>
              <a:gd name="connsiteX2642" fmla="*/ 2718827 h 9297812"/>
              <a:gd name="connsiteY2642" fmla="*/ 2718827 h 9297812"/>
              <a:gd name="connsiteX2643" fmla="*/ 2718827 h 9297812"/>
              <a:gd name="connsiteY2643" fmla="*/ 2718827 h 9297812"/>
              <a:gd name="connsiteX2644" fmla="*/ 2718827 h 9297812"/>
              <a:gd name="connsiteY2644" fmla="*/ 2718827 h 9297812"/>
              <a:gd name="connsiteX2645" fmla="*/ 2718827 h 9297812"/>
              <a:gd name="connsiteY2645" fmla="*/ 2718827 h 9297812"/>
              <a:gd name="connsiteX2646" fmla="*/ 2718827 h 9297812"/>
              <a:gd name="connsiteY2646" fmla="*/ 2718827 h 9297812"/>
              <a:gd name="connsiteX2647" fmla="*/ 2718827 h 9297812"/>
              <a:gd name="connsiteY2647" fmla="*/ 2718827 h 9297812"/>
              <a:gd name="connsiteX2648" fmla="*/ 2718827 h 9297812"/>
              <a:gd name="connsiteY2648" fmla="*/ 2718827 h 9297812"/>
              <a:gd name="connsiteX2649" fmla="*/ 2718827 h 9297812"/>
              <a:gd name="connsiteY2649" fmla="*/ 2718827 h 9297812"/>
              <a:gd name="connsiteX2650" fmla="*/ 2718827 h 9297812"/>
              <a:gd name="connsiteY2650" fmla="*/ 2718827 h 9297812"/>
              <a:gd name="connsiteX2651" fmla="*/ 2718827 h 9297812"/>
              <a:gd name="connsiteY2651" fmla="*/ 2718827 h 9297812"/>
              <a:gd name="connsiteX2652" fmla="*/ 2718827 h 9297812"/>
              <a:gd name="connsiteY2652" fmla="*/ 2718827 h 9297812"/>
              <a:gd name="connsiteX2653" fmla="*/ 2718827 h 9297812"/>
              <a:gd name="connsiteY2653" fmla="*/ 2718827 h 9297812"/>
              <a:gd name="connsiteX2654" fmla="*/ 2718827 h 9297812"/>
              <a:gd name="connsiteY2654" fmla="*/ 2718827 h 9297812"/>
              <a:gd name="connsiteX2655" fmla="*/ 2718827 h 9297812"/>
              <a:gd name="connsiteY2655" fmla="*/ 2718827 h 9297812"/>
              <a:gd name="connsiteX2656" fmla="*/ 2718827 h 9297812"/>
              <a:gd name="connsiteY2656" fmla="*/ 2718827 h 9297812"/>
              <a:gd name="connsiteX2657" fmla="*/ 2718827 h 9297812"/>
              <a:gd name="connsiteY2657" fmla="*/ 2718827 h 9297812"/>
              <a:gd name="connsiteX2658" fmla="*/ 2718827 h 9297812"/>
              <a:gd name="connsiteY2658" fmla="*/ 2718827 h 9297812"/>
              <a:gd name="connsiteX2659" fmla="*/ 2718827 h 9297812"/>
              <a:gd name="connsiteY2659" fmla="*/ 2718827 h 9297812"/>
              <a:gd name="connsiteX2660" fmla="*/ 2718827 h 9297812"/>
              <a:gd name="connsiteY2660" fmla="*/ 2718827 h 9297812"/>
              <a:gd name="connsiteX2661" fmla="*/ 2718827 h 9297812"/>
              <a:gd name="connsiteY2661" fmla="*/ 2718827 h 9297812"/>
              <a:gd name="connsiteX2662" fmla="*/ 2718827 h 9297812"/>
              <a:gd name="connsiteY2662" fmla="*/ 2718827 h 9297812"/>
              <a:gd name="connsiteX2663" fmla="*/ 2718827 h 9297812"/>
              <a:gd name="connsiteY2663" fmla="*/ 2718827 h 9297812"/>
              <a:gd name="connsiteX2664" fmla="*/ 2718827 h 9297812"/>
              <a:gd name="connsiteY2664" fmla="*/ 2718827 h 9297812"/>
              <a:gd name="connsiteX2665" fmla="*/ 2718827 h 9297812"/>
              <a:gd name="connsiteY2665" fmla="*/ 2718827 h 9297812"/>
              <a:gd name="connsiteX2666" fmla="*/ 2718827 h 9297812"/>
              <a:gd name="connsiteY2666" fmla="*/ 2718827 h 9297812"/>
              <a:gd name="connsiteX2667" fmla="*/ 2718827 h 9297812"/>
              <a:gd name="connsiteY2667" fmla="*/ 2718827 h 9297812"/>
              <a:gd name="connsiteX2668" fmla="*/ 2718827 h 9297812"/>
              <a:gd name="connsiteY2668" fmla="*/ 2718827 h 9297812"/>
              <a:gd name="connsiteX2669" fmla="*/ 2718827 h 9297812"/>
              <a:gd name="connsiteY2669" fmla="*/ 2718827 h 9297812"/>
              <a:gd name="connsiteX2670" fmla="*/ 2718827 h 9297812"/>
              <a:gd name="connsiteY2670" fmla="*/ 2718827 h 9297812"/>
              <a:gd name="connsiteX2671" fmla="*/ 2718827 h 9297812"/>
              <a:gd name="connsiteY2671" fmla="*/ 2718827 h 9297812"/>
              <a:gd name="connsiteX2672" fmla="*/ 2718827 h 9297812"/>
              <a:gd name="connsiteY2672" fmla="*/ 2718827 h 9297812"/>
              <a:gd name="connsiteX2673" fmla="*/ 2718827 h 9297812"/>
              <a:gd name="connsiteY2673" fmla="*/ 2718827 h 9297812"/>
              <a:gd name="connsiteX2674" fmla="*/ 2718827 h 9297812"/>
              <a:gd name="connsiteY2674" fmla="*/ 2718827 h 9297812"/>
              <a:gd name="connsiteX2675" fmla="*/ 2718827 h 9297812"/>
              <a:gd name="connsiteY2675" fmla="*/ 2718827 h 9297812"/>
              <a:gd name="connsiteX2676" fmla="*/ 2718827 h 9297812"/>
              <a:gd name="connsiteY2676" fmla="*/ 2718827 h 9297812"/>
              <a:gd name="connsiteX2677" fmla="*/ 2718827 h 9297812"/>
              <a:gd name="connsiteY2677" fmla="*/ 2718827 h 9297812"/>
              <a:gd name="connsiteX2678" fmla="*/ 2718827 h 9297812"/>
              <a:gd name="connsiteY2678" fmla="*/ 2718827 h 9297812"/>
              <a:gd name="connsiteX2679" fmla="*/ 2718827 h 9297812"/>
              <a:gd name="connsiteY2679" fmla="*/ 2718827 h 9297812"/>
              <a:gd name="connsiteX2680" fmla="*/ 2718827 h 9297812"/>
              <a:gd name="connsiteY2680" fmla="*/ 2718827 h 9297812"/>
              <a:gd name="connsiteX2681" fmla="*/ 2718827 h 9297812"/>
              <a:gd name="connsiteY2681" fmla="*/ 2718827 h 9297812"/>
              <a:gd name="connsiteX2682" fmla="*/ 2718827 h 9297812"/>
              <a:gd name="connsiteY2682" fmla="*/ 2718827 h 9297812"/>
              <a:gd name="connsiteX2683" fmla="*/ 2718827 h 9297812"/>
              <a:gd name="connsiteY2683" fmla="*/ 2718827 h 9297812"/>
              <a:gd name="connsiteX2684" fmla="*/ 2718827 h 9297812"/>
              <a:gd name="connsiteY2684" fmla="*/ 2718827 h 9297812"/>
              <a:gd name="connsiteX2685" fmla="*/ 2718827 h 9297812"/>
              <a:gd name="connsiteY2685" fmla="*/ 2718827 h 9297812"/>
              <a:gd name="connsiteX2686" fmla="*/ 2718827 h 9297812"/>
              <a:gd name="connsiteY2686" fmla="*/ 2718827 h 9297812"/>
              <a:gd name="connsiteX2687" fmla="*/ 2718827 h 9297812"/>
              <a:gd name="connsiteY2687" fmla="*/ 2718827 h 9297812"/>
              <a:gd name="connsiteX2688" fmla="*/ 2718827 h 9297812"/>
              <a:gd name="connsiteY2688" fmla="*/ 2718827 h 9297812"/>
              <a:gd name="connsiteX2689" fmla="*/ 2718827 h 9297812"/>
              <a:gd name="connsiteY2689" fmla="*/ 2718827 h 9297812"/>
              <a:gd name="connsiteX2690" fmla="*/ 2718827 h 9297812"/>
              <a:gd name="connsiteY2690" fmla="*/ 2718827 h 9297812"/>
              <a:gd name="connsiteX2691" fmla="*/ 2718827 h 9297812"/>
              <a:gd name="connsiteY2691" fmla="*/ 2718827 h 9297812"/>
              <a:gd name="connsiteX2692" fmla="*/ 2718827 h 9297812"/>
              <a:gd name="connsiteY2692" fmla="*/ 2718827 h 9297812"/>
              <a:gd name="connsiteX2693" fmla="*/ 2718827 h 9297812"/>
              <a:gd name="connsiteY2693" fmla="*/ 2718827 h 9297812"/>
              <a:gd name="connsiteX2694" fmla="*/ 2718827 h 9297812"/>
              <a:gd name="connsiteY2694" fmla="*/ 2718827 h 9297812"/>
              <a:gd name="connsiteX2695" fmla="*/ 2718827 h 9297812"/>
              <a:gd name="connsiteY2695" fmla="*/ 2718827 h 9297812"/>
              <a:gd name="connsiteX2696" fmla="*/ 2718827 h 9297812"/>
              <a:gd name="connsiteY2696" fmla="*/ 2718827 h 9297812"/>
              <a:gd name="connsiteX2697" fmla="*/ 2718827 h 9297812"/>
              <a:gd name="connsiteY2697" fmla="*/ 2718827 h 9297812"/>
              <a:gd name="connsiteX2698" fmla="*/ 2718827 h 9297812"/>
              <a:gd name="connsiteY2698" fmla="*/ 2718827 h 9297812"/>
              <a:gd name="connsiteX2699" fmla="*/ 2718827 h 9297812"/>
              <a:gd name="connsiteY2699" fmla="*/ 2718827 h 9297812"/>
              <a:gd name="connsiteX2700" fmla="*/ 2718827 h 9297812"/>
              <a:gd name="connsiteY2700" fmla="*/ 2718827 h 9297812"/>
              <a:gd name="connsiteX2701" fmla="*/ 2718827 h 9297812"/>
              <a:gd name="connsiteY2701" fmla="*/ 2718827 h 9297812"/>
              <a:gd name="connsiteX2702" fmla="*/ 2718827 h 9297812"/>
              <a:gd name="connsiteY2702" fmla="*/ 2718827 h 9297812"/>
              <a:gd name="connsiteX2703" fmla="*/ 2718827 h 9297812"/>
              <a:gd name="connsiteY2703" fmla="*/ 2718827 h 9297812"/>
              <a:gd name="connsiteX2704" fmla="*/ 2718827 h 9297812"/>
              <a:gd name="connsiteY2704" fmla="*/ 2718827 h 9297812"/>
              <a:gd name="connsiteX2705" fmla="*/ 2718827 h 9297812"/>
              <a:gd name="connsiteY2705" fmla="*/ 2718827 h 9297812"/>
              <a:gd name="connsiteX2706" fmla="*/ 2718827 h 9297812"/>
              <a:gd name="connsiteY2706" fmla="*/ 2718827 h 9297812"/>
              <a:gd name="connsiteX2707" fmla="*/ 2718827 h 9297812"/>
              <a:gd name="connsiteY2707" fmla="*/ 2718827 h 9297812"/>
              <a:gd name="connsiteX2708" fmla="*/ 2718827 h 9297812"/>
              <a:gd name="connsiteY2708" fmla="*/ 2718827 h 9297812"/>
              <a:gd name="connsiteX2709" fmla="*/ 2718827 h 9297812"/>
              <a:gd name="connsiteY2709" fmla="*/ 2718827 h 9297812"/>
              <a:gd name="connsiteX2710" fmla="*/ 2718827 h 9297812"/>
              <a:gd name="connsiteY2710" fmla="*/ 2718827 h 9297812"/>
              <a:gd name="connsiteX2711" fmla="*/ 2718827 h 9297812"/>
              <a:gd name="connsiteY2711" fmla="*/ 2718827 h 9297812"/>
              <a:gd name="connsiteX2712" fmla="*/ 2718827 h 9297812"/>
              <a:gd name="connsiteY2712" fmla="*/ 2718827 h 9297812"/>
              <a:gd name="connsiteX2713" fmla="*/ 2718827 h 9297812"/>
              <a:gd name="connsiteY2713" fmla="*/ 2718827 h 9297812"/>
              <a:gd name="connsiteX2714" fmla="*/ 2718827 h 9297812"/>
              <a:gd name="connsiteY2714" fmla="*/ 2718827 h 9297812"/>
              <a:gd name="connsiteX2715" fmla="*/ 2718827 h 9297812"/>
              <a:gd name="connsiteY2715" fmla="*/ 2718827 h 9297812"/>
              <a:gd name="connsiteX2716" fmla="*/ 2718827 h 9297812"/>
              <a:gd name="connsiteY2716" fmla="*/ 2718827 h 9297812"/>
              <a:gd name="connsiteX2717" fmla="*/ 2718827 h 9297812"/>
              <a:gd name="connsiteY2717" fmla="*/ 2718827 h 9297812"/>
              <a:gd name="connsiteX2718" fmla="*/ 2718827 h 9297812"/>
              <a:gd name="connsiteY2718" fmla="*/ 2718827 h 9297812"/>
              <a:gd name="connsiteX2719" fmla="*/ 2718827 h 9297812"/>
              <a:gd name="connsiteY2719" fmla="*/ 2718827 h 9297812"/>
              <a:gd name="connsiteX2720" fmla="*/ 2718827 h 9297812"/>
              <a:gd name="connsiteY2720" fmla="*/ 2718827 h 9297812"/>
              <a:gd name="connsiteX2721" fmla="*/ 2718827 h 9297812"/>
              <a:gd name="connsiteY2721" fmla="*/ 2718827 h 9297812"/>
              <a:gd name="connsiteX2722" fmla="*/ 2718827 h 9297812"/>
              <a:gd name="connsiteY2722" fmla="*/ 2718827 h 9297812"/>
              <a:gd name="connsiteX2723" fmla="*/ 2718827 h 9297812"/>
              <a:gd name="connsiteY2723" fmla="*/ 2718827 h 9297812"/>
              <a:gd name="connsiteX2724" fmla="*/ 2718827 h 9297812"/>
              <a:gd name="connsiteY2724" fmla="*/ 2718827 h 9297812"/>
              <a:gd name="connsiteX2725" fmla="*/ 2718827 h 9297812"/>
              <a:gd name="connsiteY2725" fmla="*/ 2718827 h 9297812"/>
              <a:gd name="connsiteX2726" fmla="*/ 2718827 h 9297812"/>
              <a:gd name="connsiteY2726" fmla="*/ 2718827 h 9297812"/>
              <a:gd name="connsiteX2727" fmla="*/ 2718827 h 9297812"/>
              <a:gd name="connsiteY2727" fmla="*/ 2718827 h 9297812"/>
              <a:gd name="connsiteX2728" fmla="*/ 2718827 h 9297812"/>
              <a:gd name="connsiteY2728" fmla="*/ 2718827 h 9297812"/>
              <a:gd name="connsiteX2729" fmla="*/ 2718827 h 9297812"/>
              <a:gd name="connsiteY2729" fmla="*/ 2718827 h 9297812"/>
              <a:gd name="connsiteX2730" fmla="*/ 2718827 h 9297812"/>
              <a:gd name="connsiteY2730" fmla="*/ 2718827 h 9297812"/>
              <a:gd name="connsiteX2731" fmla="*/ 2718827 h 9297812"/>
              <a:gd name="connsiteY2731" fmla="*/ 2718827 h 9297812"/>
              <a:gd name="connsiteX2732" fmla="*/ 2718827 h 9297812"/>
              <a:gd name="connsiteY2732" fmla="*/ 2718827 h 9297812"/>
              <a:gd name="connsiteX2733" fmla="*/ 2718827 h 9297812"/>
              <a:gd name="connsiteY2733" fmla="*/ 2718827 h 9297812"/>
              <a:gd name="connsiteX2734" fmla="*/ 2718827 h 9297812"/>
              <a:gd name="connsiteY2734" fmla="*/ 2718827 h 9297812"/>
              <a:gd name="connsiteX2735" fmla="*/ 2718827 h 9297812"/>
              <a:gd name="connsiteY2735" fmla="*/ 2718827 h 9297812"/>
              <a:gd name="connsiteX2736" fmla="*/ 2718827 h 9297812"/>
              <a:gd name="connsiteY2736" fmla="*/ 2718827 h 9297812"/>
              <a:gd name="connsiteX2737" fmla="*/ 2718827 h 9297812"/>
              <a:gd name="connsiteY2737" fmla="*/ 2718827 h 9297812"/>
              <a:gd name="connsiteX2738" fmla="*/ 2718827 h 9297812"/>
              <a:gd name="connsiteY2738" fmla="*/ 2718827 h 9297812"/>
              <a:gd name="connsiteX2739" fmla="*/ 2718827 h 9297812"/>
              <a:gd name="connsiteY2739" fmla="*/ 2718827 h 9297812"/>
              <a:gd name="connsiteX2740" fmla="*/ 2718827 h 9297812"/>
              <a:gd name="connsiteY2740" fmla="*/ 2718827 h 9297812"/>
              <a:gd name="connsiteX2741" fmla="*/ 2718827 h 9297812"/>
              <a:gd name="connsiteY2741" fmla="*/ 2718827 h 9297812"/>
              <a:gd name="connsiteX2742" fmla="*/ 2718827 h 9297812"/>
              <a:gd name="connsiteY2742" fmla="*/ 2718827 h 9297812"/>
              <a:gd name="connsiteX2743" fmla="*/ 2718827 h 9297812"/>
              <a:gd name="connsiteY2743" fmla="*/ 2718827 h 9297812"/>
              <a:gd name="connsiteX2744" fmla="*/ 2718827 h 9297812"/>
              <a:gd name="connsiteY2744" fmla="*/ 2718827 h 9297812"/>
              <a:gd name="connsiteX2745" fmla="*/ 2718827 h 9297812"/>
              <a:gd name="connsiteY2745" fmla="*/ 2718827 h 9297812"/>
              <a:gd name="connsiteX2746" fmla="*/ 2718827 h 9297812"/>
              <a:gd name="connsiteY2746" fmla="*/ 2718827 h 9297812"/>
              <a:gd name="connsiteX2747" fmla="*/ 2718827 h 9297812"/>
              <a:gd name="connsiteY2747" fmla="*/ 2718827 h 9297812"/>
              <a:gd name="connsiteX2748" fmla="*/ 2718827 h 9297812"/>
              <a:gd name="connsiteY2748" fmla="*/ 2718827 h 9297812"/>
              <a:gd name="connsiteX2749" fmla="*/ 2718827 h 9297812"/>
              <a:gd name="connsiteY2749" fmla="*/ 2718827 h 9297812"/>
              <a:gd name="connsiteX2750" fmla="*/ 2718827 h 9297812"/>
              <a:gd name="connsiteY2750" fmla="*/ 2718827 h 9297812"/>
              <a:gd name="connsiteX2751" fmla="*/ 2718827 h 9297812"/>
              <a:gd name="connsiteY2751" fmla="*/ 2718827 h 9297812"/>
              <a:gd name="connsiteX2752" fmla="*/ 2718827 h 9297812"/>
              <a:gd name="connsiteY2752" fmla="*/ 2718827 h 9297812"/>
              <a:gd name="connsiteX2753" fmla="*/ 2718827 h 9297812"/>
              <a:gd name="connsiteY2753" fmla="*/ 2718827 h 9297812"/>
              <a:gd name="connsiteX2754" fmla="*/ 2718827 h 9297812"/>
              <a:gd name="connsiteY2754" fmla="*/ 2718827 h 9297812"/>
              <a:gd name="connsiteX2755" fmla="*/ 2718827 h 9297812"/>
              <a:gd name="connsiteY2755" fmla="*/ 2718827 h 9297812"/>
              <a:gd name="connsiteX2756" fmla="*/ 2718827 h 9297812"/>
              <a:gd name="connsiteY2756" fmla="*/ 2718827 h 9297812"/>
              <a:gd name="connsiteX2757" fmla="*/ 2718827 h 9297812"/>
              <a:gd name="connsiteY2757" fmla="*/ 2718827 h 9297812"/>
              <a:gd name="connsiteX2758" fmla="*/ 2718827 h 9297812"/>
              <a:gd name="connsiteY2758" fmla="*/ 2718827 h 9297812"/>
              <a:gd name="connsiteX2759" fmla="*/ 2718827 h 9297812"/>
              <a:gd name="connsiteY2759" fmla="*/ 2718827 h 9297812"/>
              <a:gd name="connsiteX2760" fmla="*/ 2718827 h 9297812"/>
              <a:gd name="connsiteY2760" fmla="*/ 2718827 h 9297812"/>
              <a:gd name="connsiteX2761" fmla="*/ 2718827 h 9297812"/>
              <a:gd name="connsiteY2761" fmla="*/ 2718827 h 9297812"/>
              <a:gd name="connsiteX2762" fmla="*/ 2718827 h 9297812"/>
              <a:gd name="connsiteY2762" fmla="*/ 2718827 h 9297812"/>
              <a:gd name="connsiteX2763" fmla="*/ 2718827 h 9297812"/>
              <a:gd name="connsiteY2763" fmla="*/ 2718827 h 9297812"/>
              <a:gd name="connsiteX2764" fmla="*/ 2718827 h 9297812"/>
              <a:gd name="connsiteY2764" fmla="*/ 2718827 h 9297812"/>
              <a:gd name="connsiteX2765" fmla="*/ 2718827 h 9297812"/>
              <a:gd name="connsiteY2765" fmla="*/ 2718827 h 9297812"/>
              <a:gd name="connsiteX2766" fmla="*/ 2718827 h 9297812"/>
              <a:gd name="connsiteY2766" fmla="*/ 2718827 h 9297812"/>
              <a:gd name="connsiteX2767" fmla="*/ 2718827 h 9297812"/>
              <a:gd name="connsiteY2767" fmla="*/ 2718827 h 9297812"/>
              <a:gd name="connsiteX2768" fmla="*/ 2718827 h 9297812"/>
              <a:gd name="connsiteY2768" fmla="*/ 2718827 h 9297812"/>
              <a:gd name="connsiteX2769" fmla="*/ 2718827 h 9297812"/>
              <a:gd name="connsiteY2769" fmla="*/ 2718827 h 9297812"/>
              <a:gd name="connsiteX2770" fmla="*/ 2718827 h 9297812"/>
              <a:gd name="connsiteY2770" fmla="*/ 2718827 h 9297812"/>
              <a:gd name="connsiteX2771" fmla="*/ 2718827 h 9297812"/>
              <a:gd name="connsiteY2771" fmla="*/ 2718827 h 9297812"/>
              <a:gd name="connsiteX2772" fmla="*/ 2718827 h 9297812"/>
              <a:gd name="connsiteY2772" fmla="*/ 2718827 h 9297812"/>
              <a:gd name="connsiteX2773" fmla="*/ 2718827 h 9297812"/>
              <a:gd name="connsiteY2773" fmla="*/ 2718827 h 9297812"/>
              <a:gd name="connsiteX2774" fmla="*/ 2718827 h 9297812"/>
              <a:gd name="connsiteY2774" fmla="*/ 2718827 h 9297812"/>
              <a:gd name="connsiteX2775" fmla="*/ 2718827 h 9297812"/>
              <a:gd name="connsiteY2775" fmla="*/ 2718827 h 9297812"/>
              <a:gd name="connsiteX2776" fmla="*/ 2718827 h 9297812"/>
              <a:gd name="connsiteY2776" fmla="*/ 2718827 h 9297812"/>
              <a:gd name="connsiteX2777" fmla="*/ 2718827 h 9297812"/>
              <a:gd name="connsiteY2777" fmla="*/ 2718827 h 9297812"/>
              <a:gd name="connsiteX2778" fmla="*/ 2718827 h 9297812"/>
              <a:gd name="connsiteY2778" fmla="*/ 2718827 h 9297812"/>
              <a:gd name="connsiteX2779" fmla="*/ 2718827 h 9297812"/>
              <a:gd name="connsiteY2779" fmla="*/ 2718827 h 9297812"/>
              <a:gd name="connsiteX2780" fmla="*/ 2718827 h 9297812"/>
              <a:gd name="connsiteY2780" fmla="*/ 2718827 h 9297812"/>
              <a:gd name="connsiteX2781" fmla="*/ 2718827 h 9297812"/>
              <a:gd name="connsiteY2781" fmla="*/ 2718827 h 9297812"/>
              <a:gd name="connsiteX2782" fmla="*/ 2718827 h 9297812"/>
              <a:gd name="connsiteY2782" fmla="*/ 2718827 h 9297812"/>
              <a:gd name="connsiteX2783" fmla="*/ 2718827 h 9297812"/>
              <a:gd name="connsiteY2783" fmla="*/ 2718827 h 9297812"/>
              <a:gd name="connsiteX2784" fmla="*/ 2718827 h 9297812"/>
              <a:gd name="connsiteY2784" fmla="*/ 2718827 h 9297812"/>
              <a:gd name="connsiteX2785" fmla="*/ 2718827 h 9297812"/>
              <a:gd name="connsiteY2785" fmla="*/ 2718827 h 9297812"/>
              <a:gd name="connsiteX2786" fmla="*/ 2718827 h 9297812"/>
              <a:gd name="connsiteY2786" fmla="*/ 2718827 h 9297812"/>
              <a:gd name="connsiteX2787" fmla="*/ 2718827 h 9297812"/>
              <a:gd name="connsiteY2787" fmla="*/ 2718827 h 9297812"/>
              <a:gd name="connsiteX2788" fmla="*/ 2718827 h 9297812"/>
              <a:gd name="connsiteY2788" fmla="*/ 2718827 h 9297812"/>
              <a:gd name="connsiteX2789" fmla="*/ 2718827 h 9297812"/>
              <a:gd name="connsiteY2789" fmla="*/ 2718827 h 9297812"/>
              <a:gd name="connsiteX2790" fmla="*/ 2718827 h 9297812"/>
              <a:gd name="connsiteY2790" fmla="*/ 2718827 h 9297812"/>
              <a:gd name="connsiteX2791" fmla="*/ 2718827 h 9297812"/>
              <a:gd name="connsiteY2791" fmla="*/ 2718827 h 9297812"/>
              <a:gd name="connsiteX2792" fmla="*/ 2718827 h 9297812"/>
              <a:gd name="connsiteY2792" fmla="*/ 2718827 h 9297812"/>
              <a:gd name="connsiteX2793" fmla="*/ 2718827 h 9297812"/>
              <a:gd name="connsiteY2793" fmla="*/ 2718827 h 9297812"/>
              <a:gd name="connsiteX2794" fmla="*/ 2718827 h 9297812"/>
              <a:gd name="connsiteY2794" fmla="*/ 2718827 h 9297812"/>
              <a:gd name="connsiteX2795" fmla="*/ 2718827 h 9297812"/>
              <a:gd name="connsiteY2795" fmla="*/ 2718827 h 9297812"/>
              <a:gd name="connsiteX2796" fmla="*/ 2718827 h 9297812"/>
              <a:gd name="connsiteY2796" fmla="*/ 2718827 h 9297812"/>
              <a:gd name="connsiteX2797" fmla="*/ 2718827 h 9297812"/>
              <a:gd name="connsiteY2797" fmla="*/ 2718827 h 9297812"/>
              <a:gd name="connsiteX2798" fmla="*/ 2718827 h 9297812"/>
              <a:gd name="connsiteY2798" fmla="*/ 2718827 h 9297812"/>
              <a:gd name="connsiteX2799" fmla="*/ 2718827 h 9297812"/>
              <a:gd name="connsiteY2799" fmla="*/ 2718827 h 9297812"/>
              <a:gd name="connsiteX2800" fmla="*/ 2718827 h 9297812"/>
              <a:gd name="connsiteY2800" fmla="*/ 2718827 h 9297812"/>
              <a:gd name="connsiteX2801" fmla="*/ 2718827 h 9297812"/>
              <a:gd name="connsiteY2801" fmla="*/ 2718827 h 9297812"/>
              <a:gd name="connsiteX2802" fmla="*/ 2718827 h 9297812"/>
              <a:gd name="connsiteY2802" fmla="*/ 2718827 h 9297812"/>
              <a:gd name="connsiteX2803" fmla="*/ 2718827 h 9297812"/>
              <a:gd name="connsiteY2803" fmla="*/ 2718827 h 9297812"/>
              <a:gd name="connsiteX2804" fmla="*/ 2718827 h 9297812"/>
              <a:gd name="connsiteY2804" fmla="*/ 2718827 h 9297812"/>
              <a:gd name="connsiteX2805" fmla="*/ 2718827 h 9297812"/>
              <a:gd name="connsiteY2805" fmla="*/ 2718827 h 9297812"/>
              <a:gd name="connsiteX2806" fmla="*/ 2718827 h 9297812"/>
              <a:gd name="connsiteY2806" fmla="*/ 2718827 h 9297812"/>
              <a:gd name="connsiteX2807" fmla="*/ 2718827 h 9297812"/>
              <a:gd name="connsiteY2807" fmla="*/ 2718827 h 9297812"/>
              <a:gd name="connsiteX2808" fmla="*/ 2718827 h 9297812"/>
              <a:gd name="connsiteY2808" fmla="*/ 2718827 h 9297812"/>
              <a:gd name="connsiteX2809" fmla="*/ 2718827 h 9297812"/>
              <a:gd name="connsiteY2809" fmla="*/ 2718827 h 9297812"/>
              <a:gd name="connsiteX2810" fmla="*/ 2718827 h 9297812"/>
              <a:gd name="connsiteY2810" fmla="*/ 2718827 h 9297812"/>
              <a:gd name="connsiteX2811" fmla="*/ 2718827 h 9297812"/>
              <a:gd name="connsiteY2811" fmla="*/ 2718827 h 9297812"/>
              <a:gd name="connsiteX2812" fmla="*/ 2718827 h 9297812"/>
              <a:gd name="connsiteY2812" fmla="*/ 2718827 h 9297812"/>
              <a:gd name="connsiteX2813" fmla="*/ 2718827 h 9297812"/>
              <a:gd name="connsiteY2813" fmla="*/ 2718827 h 9297812"/>
              <a:gd name="connsiteX2814" fmla="*/ 2718827 h 9297812"/>
              <a:gd name="connsiteY2814" fmla="*/ 2718827 h 9297812"/>
              <a:gd name="connsiteX2815" fmla="*/ 2718827 h 9297812"/>
              <a:gd name="connsiteY2815" fmla="*/ 2718827 h 9297812"/>
              <a:gd name="connsiteX2816" fmla="*/ 2718827 h 9297812"/>
              <a:gd name="connsiteY2816" fmla="*/ 2718827 h 9297812"/>
              <a:gd name="connsiteX2817" fmla="*/ 2718827 h 9297812"/>
              <a:gd name="connsiteY2817" fmla="*/ 2718827 h 9297812"/>
              <a:gd name="connsiteX2818" fmla="*/ 2718827 h 9297812"/>
              <a:gd name="connsiteY2818" fmla="*/ 2718827 h 9297812"/>
              <a:gd name="connsiteX2819" fmla="*/ 2718827 h 9297812"/>
              <a:gd name="connsiteY2819" fmla="*/ 2718827 h 9297812"/>
              <a:gd name="connsiteX2820" fmla="*/ 2718827 h 9297812"/>
              <a:gd name="connsiteY2820" fmla="*/ 2718827 h 9297812"/>
              <a:gd name="connsiteX2821" fmla="*/ 2718827 h 9297812"/>
              <a:gd name="connsiteY2821" fmla="*/ 2718827 h 9297812"/>
              <a:gd name="connsiteX2822" fmla="*/ 2718827 h 9297812"/>
              <a:gd name="connsiteY2822" fmla="*/ 2718827 h 9297812"/>
              <a:gd name="connsiteX2823" fmla="*/ 2718827 h 9297812"/>
              <a:gd name="connsiteY2823" fmla="*/ 2718827 h 9297812"/>
              <a:gd name="connsiteX2824" fmla="*/ 2718827 h 9297812"/>
              <a:gd name="connsiteY2824" fmla="*/ 2718827 h 9297812"/>
              <a:gd name="connsiteX2825" fmla="*/ 2718827 h 9297812"/>
              <a:gd name="connsiteY2825" fmla="*/ 2718827 h 9297812"/>
              <a:gd name="connsiteX2826" fmla="*/ 2718827 h 9297812"/>
              <a:gd name="connsiteY2826" fmla="*/ 2718827 h 9297812"/>
              <a:gd name="connsiteX2827" fmla="*/ 2718827 h 9297812"/>
              <a:gd name="connsiteY2827" fmla="*/ 2718827 h 9297812"/>
              <a:gd name="connsiteX2828" fmla="*/ 2718827 h 9297812"/>
              <a:gd name="connsiteY2828" fmla="*/ 2718827 h 9297812"/>
              <a:gd name="connsiteX2829" fmla="*/ 2718827 h 9297812"/>
              <a:gd name="connsiteY2829" fmla="*/ 2718827 h 9297812"/>
              <a:gd name="connsiteX2830" fmla="*/ 2718827 h 9297812"/>
              <a:gd name="connsiteY2830" fmla="*/ 2718827 h 9297812"/>
              <a:gd name="connsiteX2831" fmla="*/ 2718827 h 9297812"/>
              <a:gd name="connsiteY2831" fmla="*/ 2718827 h 9297812"/>
              <a:gd name="connsiteX2832" fmla="*/ 2718827 h 9297812"/>
              <a:gd name="connsiteY2832" fmla="*/ 2718827 h 9297812"/>
              <a:gd name="connsiteX2833" fmla="*/ 2718827 h 9297812"/>
              <a:gd name="connsiteY2833" fmla="*/ 2718827 h 9297812"/>
              <a:gd name="connsiteX2834" fmla="*/ 2718827 h 9297812"/>
              <a:gd name="connsiteY2834" fmla="*/ 2718827 h 9297812"/>
              <a:gd name="connsiteX2835" fmla="*/ 2718827 h 9297812"/>
              <a:gd name="connsiteY2835" fmla="*/ 2718827 h 9297812"/>
              <a:gd name="connsiteX2836" fmla="*/ 2718827 h 9297812"/>
              <a:gd name="connsiteY2836" fmla="*/ 2718827 h 9297812"/>
              <a:gd name="connsiteX2837" fmla="*/ 2718827 h 9297812"/>
              <a:gd name="connsiteY2837" fmla="*/ 2718827 h 9297812"/>
              <a:gd name="connsiteX2838" fmla="*/ 2718827 h 9297812"/>
              <a:gd name="connsiteY2838" fmla="*/ 2718827 h 9297812"/>
              <a:gd name="connsiteX2839" fmla="*/ 2718827 h 9297812"/>
              <a:gd name="connsiteY2839" fmla="*/ 2718827 h 9297812"/>
              <a:gd name="connsiteX2840" fmla="*/ 2718827 h 9297812"/>
              <a:gd name="connsiteY2840" fmla="*/ 2718827 h 9297812"/>
              <a:gd name="connsiteX2841" fmla="*/ 2718827 h 9297812"/>
              <a:gd name="connsiteY2841" fmla="*/ 2718827 h 9297812"/>
              <a:gd name="connsiteX2842" fmla="*/ 2718827 h 9297812"/>
              <a:gd name="connsiteY2842" fmla="*/ 2718827 h 9297812"/>
              <a:gd name="connsiteX2843" fmla="*/ 2718827 h 9297812"/>
              <a:gd name="connsiteY2843" fmla="*/ 2718827 h 9297812"/>
              <a:gd name="connsiteX2844" fmla="*/ 2718827 h 9297812"/>
              <a:gd name="connsiteY2844" fmla="*/ 2718827 h 9297812"/>
              <a:gd name="connsiteX2845" fmla="*/ 2718827 h 9297812"/>
              <a:gd name="connsiteY2845" fmla="*/ 2718827 h 9297812"/>
              <a:gd name="connsiteX2846" fmla="*/ 2718827 h 9297812"/>
              <a:gd name="connsiteY2846" fmla="*/ 2718827 h 9297812"/>
              <a:gd name="connsiteX2847" fmla="*/ 2718827 h 9297812"/>
              <a:gd name="connsiteY2847" fmla="*/ 2718827 h 9297812"/>
              <a:gd name="connsiteX2848" fmla="*/ 2718827 h 9297812"/>
              <a:gd name="connsiteY2848" fmla="*/ 2718827 h 9297812"/>
              <a:gd name="connsiteX2849" fmla="*/ 2718827 h 9297812"/>
              <a:gd name="connsiteY2849" fmla="*/ 2718827 h 9297812"/>
              <a:gd name="connsiteX2850" fmla="*/ 2718827 h 9297812"/>
              <a:gd name="connsiteY2850" fmla="*/ 2718827 h 9297812"/>
              <a:gd name="connsiteX2851" fmla="*/ 2718827 h 9297812"/>
              <a:gd name="connsiteY2851" fmla="*/ 2718827 h 9297812"/>
              <a:gd name="connsiteX2852" fmla="*/ 2718827 h 9297812"/>
              <a:gd name="connsiteY2852" fmla="*/ 2718827 h 9297812"/>
              <a:gd name="connsiteX2853" fmla="*/ 2718827 h 9297812"/>
              <a:gd name="connsiteY2853" fmla="*/ 2718827 h 9297812"/>
              <a:gd name="connsiteX2854" fmla="*/ 2718827 h 9297812"/>
              <a:gd name="connsiteY2854" fmla="*/ 2718827 h 9297812"/>
              <a:gd name="connsiteX2855" fmla="*/ 2718827 h 9297812"/>
              <a:gd name="connsiteY2855" fmla="*/ 2718827 h 9297812"/>
              <a:gd name="connsiteX2856" fmla="*/ 2718827 h 9297812"/>
              <a:gd name="connsiteY2856" fmla="*/ 2718827 h 9297812"/>
              <a:gd name="connsiteX2857" fmla="*/ 2718827 h 9297812"/>
              <a:gd name="connsiteY2857" fmla="*/ 2718827 h 9297812"/>
              <a:gd name="connsiteX2858" fmla="*/ 2718827 h 9297812"/>
              <a:gd name="connsiteY2858" fmla="*/ 2718827 h 9297812"/>
              <a:gd name="connsiteX2859" fmla="*/ 2718827 h 9297812"/>
              <a:gd name="connsiteY2859" fmla="*/ 2718827 h 9297812"/>
              <a:gd name="connsiteX2860" fmla="*/ 2718827 h 9297812"/>
              <a:gd name="connsiteY2860" fmla="*/ 2718827 h 9297812"/>
              <a:gd name="connsiteX2861" fmla="*/ 2718827 h 9297812"/>
              <a:gd name="connsiteY2861" fmla="*/ 2718827 h 9297812"/>
              <a:gd name="connsiteX2862" fmla="*/ 2718827 h 9297812"/>
              <a:gd name="connsiteY2862" fmla="*/ 2718827 h 9297812"/>
              <a:gd name="connsiteX2863" fmla="*/ 2718827 h 9297812"/>
              <a:gd name="connsiteY2863" fmla="*/ 2718827 h 9297812"/>
              <a:gd name="connsiteX2864" fmla="*/ 2718827 h 9297812"/>
              <a:gd name="connsiteY2864" fmla="*/ 2718827 h 9297812"/>
              <a:gd name="connsiteX2865" fmla="*/ 2718827 h 9297812"/>
              <a:gd name="connsiteY2865" fmla="*/ 2718827 h 9297812"/>
              <a:gd name="connsiteX2866" fmla="*/ 2718827 h 9297812"/>
              <a:gd name="connsiteY2866" fmla="*/ 2718827 h 9297812"/>
              <a:gd name="connsiteX2867" fmla="*/ 2718827 h 9297812"/>
              <a:gd name="connsiteY2867" fmla="*/ 2718827 h 9297812"/>
              <a:gd name="connsiteX2868" fmla="*/ 2718827 h 9297812"/>
              <a:gd name="connsiteY2868" fmla="*/ 2718827 h 9297812"/>
              <a:gd name="connsiteX2869" fmla="*/ 2718827 h 9297812"/>
              <a:gd name="connsiteY2869" fmla="*/ 2718827 h 9297812"/>
              <a:gd name="connsiteX2870" fmla="*/ 2718827 h 9297812"/>
              <a:gd name="connsiteY2870" fmla="*/ 2718827 h 9297812"/>
              <a:gd name="connsiteX2871" fmla="*/ 2718827 h 9297812"/>
              <a:gd name="connsiteY2871" fmla="*/ 2718827 h 9297812"/>
              <a:gd name="connsiteX2872" fmla="*/ 2718827 h 9297812"/>
              <a:gd name="connsiteY2872" fmla="*/ 2718827 h 9297812"/>
              <a:gd name="connsiteX2873" fmla="*/ 2718827 h 9297812"/>
              <a:gd name="connsiteY2873" fmla="*/ 2718827 h 9297812"/>
              <a:gd name="connsiteX2874" fmla="*/ 2718827 h 9297812"/>
              <a:gd name="connsiteY2874" fmla="*/ 2718827 h 9297812"/>
              <a:gd name="connsiteX2875" fmla="*/ 2718827 h 9297812"/>
              <a:gd name="connsiteY2875" fmla="*/ 2718827 h 9297812"/>
              <a:gd name="connsiteX2876" fmla="*/ 2718827 h 9297812"/>
              <a:gd name="connsiteY2876" fmla="*/ 2718827 h 9297812"/>
              <a:gd name="connsiteX2877" fmla="*/ 2718827 h 9297812"/>
              <a:gd name="connsiteY2877" fmla="*/ 2718827 h 9297812"/>
              <a:gd name="connsiteX2878" fmla="*/ 2718827 h 9297812"/>
              <a:gd name="connsiteY2878" fmla="*/ 2718827 h 9297812"/>
              <a:gd name="connsiteX2879" fmla="*/ 2718827 h 9297812"/>
              <a:gd name="connsiteY2879" fmla="*/ 2718827 h 9297812"/>
              <a:gd name="connsiteX2880" fmla="*/ 2718827 h 9297812"/>
              <a:gd name="connsiteY2880" fmla="*/ 2718827 h 9297812"/>
              <a:gd name="connsiteX2881" fmla="*/ 2718827 h 9297812"/>
              <a:gd name="connsiteY2881" fmla="*/ 2718827 h 9297812"/>
              <a:gd name="connsiteX2882" fmla="*/ 2718827 h 9297812"/>
              <a:gd name="connsiteY2882" fmla="*/ 2718827 h 9297812"/>
              <a:gd name="connsiteX2883" fmla="*/ 2718827 h 9297812"/>
              <a:gd name="connsiteY2883" fmla="*/ 2718827 h 9297812"/>
              <a:gd name="connsiteX2884" fmla="*/ 2718827 h 9297812"/>
              <a:gd name="connsiteY2884" fmla="*/ 2718827 h 9297812"/>
              <a:gd name="connsiteX2885" fmla="*/ 2718827 h 9297812"/>
              <a:gd name="connsiteY2885" fmla="*/ 2718827 h 9297812"/>
              <a:gd name="connsiteX2886" fmla="*/ 2718827 h 9297812"/>
              <a:gd name="connsiteY2886" fmla="*/ 2718827 h 9297812"/>
              <a:gd name="connsiteX2887" fmla="*/ 2718827 h 9297812"/>
              <a:gd name="connsiteY2887" fmla="*/ 2718827 h 9297812"/>
              <a:gd name="connsiteX2888" fmla="*/ 2718827 h 9297812"/>
              <a:gd name="connsiteY2888" fmla="*/ 2718827 h 9297812"/>
              <a:gd name="connsiteX2889" fmla="*/ 2718827 h 9297812"/>
              <a:gd name="connsiteY2889" fmla="*/ 2718827 h 9297812"/>
              <a:gd name="connsiteX2890" fmla="*/ 2718827 h 9297812"/>
              <a:gd name="connsiteY2890" fmla="*/ 2718827 h 9297812"/>
              <a:gd name="connsiteX2891" fmla="*/ 2718827 h 9297812"/>
              <a:gd name="connsiteY2891" fmla="*/ 2718827 h 9297812"/>
              <a:gd name="connsiteX2892" fmla="*/ 2718827 h 9297812"/>
              <a:gd name="connsiteY2892" fmla="*/ 2718827 h 9297812"/>
              <a:gd name="connsiteX2893" fmla="*/ 2718827 h 9297812"/>
              <a:gd name="connsiteY2893" fmla="*/ 2718827 h 9297812"/>
              <a:gd name="connsiteX2894" fmla="*/ 2718827 h 9297812"/>
              <a:gd name="connsiteY2894" fmla="*/ 2718827 h 9297812"/>
              <a:gd name="connsiteX2895" fmla="*/ 2718827 h 9297812"/>
              <a:gd name="connsiteY2895" fmla="*/ 2718827 h 9297812"/>
              <a:gd name="connsiteX2896" fmla="*/ 2718827 h 9297812"/>
              <a:gd name="connsiteY2896" fmla="*/ 2718827 h 9297812"/>
              <a:gd name="connsiteX2897" fmla="*/ 2718827 h 9297812"/>
              <a:gd name="connsiteY2897" fmla="*/ 2718827 h 9297812"/>
              <a:gd name="connsiteX2898" fmla="*/ 2718827 h 9297812"/>
              <a:gd name="connsiteY2898" fmla="*/ 2718827 h 9297812"/>
              <a:gd name="connsiteX2899" fmla="*/ 2718827 h 9297812"/>
              <a:gd name="connsiteY2899" fmla="*/ 2718827 h 9297812"/>
              <a:gd name="connsiteX2900" fmla="*/ 2718827 h 9297812"/>
              <a:gd name="connsiteY2900" fmla="*/ 2718827 h 9297812"/>
              <a:gd name="connsiteX2901" fmla="*/ 2718827 h 9297812"/>
              <a:gd name="connsiteY2901" fmla="*/ 2718827 h 9297812"/>
              <a:gd name="connsiteX2902" fmla="*/ 2718827 h 9297812"/>
              <a:gd name="connsiteY2902" fmla="*/ 2718827 h 9297812"/>
              <a:gd name="connsiteX2903" fmla="*/ 2718827 h 9297812"/>
              <a:gd name="connsiteY2903" fmla="*/ 2718827 h 9297812"/>
              <a:gd name="connsiteX2904" fmla="*/ 2718827 h 9297812"/>
              <a:gd name="connsiteY2904" fmla="*/ 2718827 h 9297812"/>
              <a:gd name="connsiteX2905" fmla="*/ 2718827 h 9297812"/>
              <a:gd name="connsiteY2905" fmla="*/ 2718827 h 9297812"/>
              <a:gd name="connsiteX2906" fmla="*/ 2718827 h 9297812"/>
              <a:gd name="connsiteY2906" fmla="*/ 2718827 h 9297812"/>
              <a:gd name="connsiteX2907" fmla="*/ 2718827 h 9297812"/>
              <a:gd name="connsiteY2907" fmla="*/ 2718827 h 9297812"/>
              <a:gd name="connsiteX2908" fmla="*/ 2718827 h 9297812"/>
              <a:gd name="connsiteY2908" fmla="*/ 2718827 h 9297812"/>
              <a:gd name="connsiteX2909" fmla="*/ 2718827 h 9297812"/>
              <a:gd name="connsiteY2909" fmla="*/ 2718827 h 9297812"/>
              <a:gd name="connsiteX2910" fmla="*/ 2718827 h 9297812"/>
              <a:gd name="connsiteY2910" fmla="*/ 2718827 h 9297812"/>
              <a:gd name="connsiteX2911" fmla="*/ 2718827 h 9297812"/>
              <a:gd name="connsiteY2911" fmla="*/ 2718827 h 9297812"/>
              <a:gd name="connsiteX2912" fmla="*/ 2718827 h 9297812"/>
              <a:gd name="connsiteY2912" fmla="*/ 2718827 h 9297812"/>
              <a:gd name="connsiteX2913" fmla="*/ 2718827 h 9297812"/>
              <a:gd name="connsiteY2913" fmla="*/ 2718827 h 9297812"/>
              <a:gd name="connsiteX2914" fmla="*/ 2718827 h 9297812"/>
              <a:gd name="connsiteY2914" fmla="*/ 2718827 h 9297812"/>
              <a:gd name="connsiteX2915" fmla="*/ 2718827 h 9297812"/>
              <a:gd name="connsiteY2915" fmla="*/ 2718827 h 9297812"/>
              <a:gd name="connsiteX2916" fmla="*/ 2718827 h 9297812"/>
              <a:gd name="connsiteY2916" fmla="*/ 2718827 h 9297812"/>
              <a:gd name="connsiteX2917" fmla="*/ 2718827 h 9297812"/>
              <a:gd name="connsiteY2917" fmla="*/ 2718827 h 9297812"/>
              <a:gd name="connsiteX2918" fmla="*/ 2718827 h 9297812"/>
              <a:gd name="connsiteY2918" fmla="*/ 2718827 h 9297812"/>
              <a:gd name="connsiteX2919" fmla="*/ 2718827 h 9297812"/>
              <a:gd name="connsiteY2919" fmla="*/ 2718827 h 9297812"/>
              <a:gd name="connsiteX2920" fmla="*/ 2718827 h 9297812"/>
              <a:gd name="connsiteY2920" fmla="*/ 2718827 h 9297812"/>
              <a:gd name="connsiteX2921" fmla="*/ 2718827 h 9297812"/>
              <a:gd name="connsiteY2921" fmla="*/ 2718827 h 9297812"/>
              <a:gd name="connsiteX2922" fmla="*/ 2718827 h 9297812"/>
              <a:gd name="connsiteY2922" fmla="*/ 2718827 h 9297812"/>
              <a:gd name="connsiteX2923" fmla="*/ 2718827 h 9297812"/>
              <a:gd name="connsiteY2923" fmla="*/ 2718827 h 9297812"/>
              <a:gd name="connsiteX2924" fmla="*/ 2718827 h 9297812"/>
              <a:gd name="connsiteY2924" fmla="*/ 2718827 h 9297812"/>
              <a:gd name="connsiteX2925" fmla="*/ 2718827 h 9297812"/>
              <a:gd name="connsiteY2925" fmla="*/ 2718827 h 9297812"/>
              <a:gd name="connsiteX2926" fmla="*/ 2718827 h 9297812"/>
              <a:gd name="connsiteY2926" fmla="*/ 2718827 h 9297812"/>
              <a:gd name="connsiteX2927" fmla="*/ 2718827 h 9297812"/>
              <a:gd name="connsiteY2927" fmla="*/ 2718827 h 9297812"/>
              <a:gd name="connsiteX2928" fmla="*/ 2718827 h 9297812"/>
              <a:gd name="connsiteY2928" fmla="*/ 2718827 h 9297812"/>
              <a:gd name="connsiteX2929" fmla="*/ 2718827 h 9297812"/>
              <a:gd name="connsiteY2929" fmla="*/ 2718827 h 9297812"/>
              <a:gd name="connsiteX2930" fmla="*/ 2718827 h 9297812"/>
              <a:gd name="connsiteY2930" fmla="*/ 2718827 h 9297812"/>
              <a:gd name="connsiteX2931" fmla="*/ 2718827 h 9297812"/>
              <a:gd name="connsiteY2931" fmla="*/ 2718827 h 9297812"/>
              <a:gd name="connsiteX2932" fmla="*/ 2718827 h 9297812"/>
              <a:gd name="connsiteY2932" fmla="*/ 2718827 h 9297812"/>
              <a:gd name="connsiteX2933" fmla="*/ 2718827 h 9297812"/>
              <a:gd name="connsiteY2933" fmla="*/ 2718827 h 9297812"/>
              <a:gd name="connsiteX2934" fmla="*/ 2718827 h 9297812"/>
              <a:gd name="connsiteY2934" fmla="*/ 2718827 h 9297812"/>
              <a:gd name="connsiteX2935" fmla="*/ 2718827 h 9297812"/>
              <a:gd name="connsiteY2935" fmla="*/ 2718827 h 9297812"/>
              <a:gd name="connsiteX2936" fmla="*/ 2718827 h 9297812"/>
              <a:gd name="connsiteY2936" fmla="*/ 2718827 h 9297812"/>
              <a:gd name="connsiteX2937" fmla="*/ 2718827 h 9297812"/>
              <a:gd name="connsiteY2937" fmla="*/ 2718827 h 9297812"/>
              <a:gd name="connsiteX2938" fmla="*/ 2718827 h 9297812"/>
              <a:gd name="connsiteY2938" fmla="*/ 2718827 h 9297812"/>
              <a:gd name="connsiteX2939" fmla="*/ 2718827 h 9297812"/>
              <a:gd name="connsiteY2939" fmla="*/ 2718827 h 9297812"/>
              <a:gd name="connsiteX2940" fmla="*/ 2718827 h 9297812"/>
              <a:gd name="connsiteY2940" fmla="*/ 2718827 h 9297812"/>
              <a:gd name="connsiteX2941" fmla="*/ 2718827 h 9297812"/>
              <a:gd name="connsiteY2941" fmla="*/ 2718827 h 9297812"/>
              <a:gd name="connsiteX2942" fmla="*/ 2718827 h 9297812"/>
              <a:gd name="connsiteY2942" fmla="*/ 2718827 h 9297812"/>
              <a:gd name="connsiteX2943" fmla="*/ 2718827 h 9297812"/>
              <a:gd name="connsiteY2943" fmla="*/ 2718827 h 9297812"/>
              <a:gd name="connsiteX2944" fmla="*/ 2718827 h 9297812"/>
              <a:gd name="connsiteY2944" fmla="*/ 2718827 h 9297812"/>
              <a:gd name="connsiteX2945" fmla="*/ 2718827 h 9297812"/>
              <a:gd name="connsiteY2945" fmla="*/ 2718827 h 9297812"/>
              <a:gd name="connsiteX2946" fmla="*/ 2718827 h 9297812"/>
              <a:gd name="connsiteY2946" fmla="*/ 2718827 h 9297812"/>
              <a:gd name="connsiteX2947" fmla="*/ 2718827 h 9297812"/>
              <a:gd name="connsiteY2947" fmla="*/ 2718827 h 9297812"/>
              <a:gd name="connsiteX2948" fmla="*/ 2718827 h 9297812"/>
              <a:gd name="connsiteY2948" fmla="*/ 2718827 h 9297812"/>
              <a:gd name="connsiteX2949" fmla="*/ 2718827 h 9297812"/>
              <a:gd name="connsiteY2949" fmla="*/ 2718827 h 9297812"/>
              <a:gd name="connsiteX2950" fmla="*/ 2718827 h 9297812"/>
              <a:gd name="connsiteY2950" fmla="*/ 2718827 h 9297812"/>
              <a:gd name="connsiteX2951" fmla="*/ 2718827 h 9297812"/>
              <a:gd name="connsiteY2951" fmla="*/ 2718827 h 9297812"/>
              <a:gd name="connsiteX2952" fmla="*/ 2718827 h 9297812"/>
              <a:gd name="connsiteY2952" fmla="*/ 2718827 h 9297812"/>
              <a:gd name="connsiteX2953" fmla="*/ 2718827 h 9297812"/>
              <a:gd name="connsiteY2953" fmla="*/ 2718827 h 9297812"/>
              <a:gd name="connsiteX2954" fmla="*/ 2718827 h 9297812"/>
              <a:gd name="connsiteY2954" fmla="*/ 2718827 h 9297812"/>
              <a:gd name="connsiteX2955" fmla="*/ 2718827 h 9297812"/>
              <a:gd name="connsiteY2955" fmla="*/ 2718827 h 9297812"/>
              <a:gd name="connsiteX2956" fmla="*/ 2718827 h 9297812"/>
              <a:gd name="connsiteY2956" fmla="*/ 2718827 h 9297812"/>
              <a:gd name="connsiteX2957" fmla="*/ 2718827 h 9297812"/>
              <a:gd name="connsiteY2957" fmla="*/ 2718827 h 9297812"/>
              <a:gd name="connsiteX2958" fmla="*/ 2718827 h 9297812"/>
              <a:gd name="connsiteY2958" fmla="*/ 2718827 h 9297812"/>
              <a:gd name="connsiteX2959" fmla="*/ 2718827 h 9297812"/>
              <a:gd name="connsiteY2959" fmla="*/ 2718827 h 9297812"/>
              <a:gd name="connsiteX2960" fmla="*/ 2718827 h 9297812"/>
              <a:gd name="connsiteY2960" fmla="*/ 2718827 h 9297812"/>
              <a:gd name="connsiteX2961" fmla="*/ 2718827 h 9297812"/>
              <a:gd name="connsiteY2961" fmla="*/ 2718827 h 9297812"/>
              <a:gd name="connsiteX2962" fmla="*/ 2718827 h 9297812"/>
              <a:gd name="connsiteY2962" fmla="*/ 2718827 h 9297812"/>
              <a:gd name="connsiteX2963" fmla="*/ 2718827 h 9297812"/>
              <a:gd name="connsiteY2963" fmla="*/ 2718827 h 9297812"/>
              <a:gd name="connsiteX2964" fmla="*/ 2718827 h 9297812"/>
              <a:gd name="connsiteY2964" fmla="*/ 2718827 h 9297812"/>
              <a:gd name="connsiteX2965" fmla="*/ 2718827 h 9297812"/>
              <a:gd name="connsiteY2965" fmla="*/ 2718827 h 9297812"/>
              <a:gd name="connsiteX2966" fmla="*/ 2718827 h 9297812"/>
              <a:gd name="connsiteY2966" fmla="*/ 2718827 h 9297812"/>
              <a:gd name="connsiteX2967" fmla="*/ 2718827 h 9297812"/>
              <a:gd name="connsiteY2967" fmla="*/ 2718827 h 9297812"/>
              <a:gd name="connsiteX2968" fmla="*/ 2718827 h 9297812"/>
              <a:gd name="connsiteY2968" fmla="*/ 2718827 h 9297812"/>
              <a:gd name="connsiteX2969" fmla="*/ 2718827 h 9297812"/>
              <a:gd name="connsiteY2969" fmla="*/ 2718827 h 9297812"/>
              <a:gd name="connsiteX2970" fmla="*/ 2718827 h 9297812"/>
              <a:gd name="connsiteY2970" fmla="*/ 2718827 h 9297812"/>
              <a:gd name="connsiteX2971" fmla="*/ 2718827 h 9297812"/>
              <a:gd name="connsiteY2971" fmla="*/ 2718827 h 9297812"/>
              <a:gd name="connsiteX2972" fmla="*/ 2718827 h 9297812"/>
              <a:gd name="connsiteY2972" fmla="*/ 2718827 h 9297812"/>
              <a:gd name="connsiteX2973" fmla="*/ 2718827 h 9297812"/>
              <a:gd name="connsiteY2973" fmla="*/ 2718827 h 9297812"/>
              <a:gd name="connsiteX2974" fmla="*/ 2718827 h 9297812"/>
              <a:gd name="connsiteY2974" fmla="*/ 2718827 h 9297812"/>
              <a:gd name="connsiteX2975" fmla="*/ 2718827 h 9297812"/>
              <a:gd name="connsiteY2975" fmla="*/ 2718827 h 9297812"/>
              <a:gd name="connsiteX2976" fmla="*/ 2718827 h 9297812"/>
              <a:gd name="connsiteY2976" fmla="*/ 2718827 h 9297812"/>
              <a:gd name="connsiteX2977" fmla="*/ 2718827 h 9297812"/>
              <a:gd name="connsiteY2977" fmla="*/ 2718827 h 9297812"/>
              <a:gd name="connsiteX2978" fmla="*/ 2718827 h 9297812"/>
              <a:gd name="connsiteY2978" fmla="*/ 2718827 h 9297812"/>
              <a:gd name="connsiteX2979" fmla="*/ 2718827 h 9297812"/>
              <a:gd name="connsiteY2979" fmla="*/ 2718827 h 9297812"/>
              <a:gd name="connsiteX2980" fmla="*/ 2718827 h 9297812"/>
              <a:gd name="connsiteY2980" fmla="*/ 2718827 h 9297812"/>
              <a:gd name="connsiteX2981" fmla="*/ 2718827 h 9297812"/>
              <a:gd name="connsiteY2981" fmla="*/ 2718827 h 9297812"/>
              <a:gd name="connsiteX2982" fmla="*/ 2718827 h 9297812"/>
              <a:gd name="connsiteY2982" fmla="*/ 2718827 h 9297812"/>
              <a:gd name="connsiteX2983" fmla="*/ 2718827 h 9297812"/>
              <a:gd name="connsiteY2983" fmla="*/ 2718827 h 9297812"/>
              <a:gd name="connsiteX2984" fmla="*/ 2718827 h 9297812"/>
              <a:gd name="connsiteY2984" fmla="*/ 2718827 h 9297812"/>
              <a:gd name="connsiteX2985" fmla="*/ 2718827 h 9297812"/>
              <a:gd name="connsiteY2985" fmla="*/ 2718827 h 9297812"/>
              <a:gd name="connsiteX2986" fmla="*/ 2718827 h 9297812"/>
              <a:gd name="connsiteY2986" fmla="*/ 2718827 h 9297812"/>
              <a:gd name="connsiteX2987" fmla="*/ 2718827 h 9297812"/>
              <a:gd name="connsiteY2987" fmla="*/ 2718827 h 9297812"/>
              <a:gd name="connsiteX2988" fmla="*/ 2718827 h 9297812"/>
              <a:gd name="connsiteY2988" fmla="*/ 2718827 h 9297812"/>
              <a:gd name="connsiteX2989" fmla="*/ 2718827 h 9297812"/>
              <a:gd name="connsiteY2989" fmla="*/ 2718827 h 9297812"/>
              <a:gd name="connsiteX2990" fmla="*/ 2718827 h 9297812"/>
              <a:gd name="connsiteY2990" fmla="*/ 2718827 h 9297812"/>
              <a:gd name="connsiteX2991" fmla="*/ 2718827 h 9297812"/>
              <a:gd name="connsiteY2991" fmla="*/ 2718827 h 9297812"/>
              <a:gd name="connsiteX2992" fmla="*/ 2718827 h 9297812"/>
              <a:gd name="connsiteY2992" fmla="*/ 2718827 h 9297812"/>
              <a:gd name="connsiteX2993" fmla="*/ 2718827 h 9297812"/>
              <a:gd name="connsiteY2993" fmla="*/ 2718827 h 9297812"/>
              <a:gd name="connsiteX2994" fmla="*/ 2718827 h 9297812"/>
              <a:gd name="connsiteY2994" fmla="*/ 2718827 h 9297812"/>
              <a:gd name="connsiteX2995" fmla="*/ 2718827 h 9297812"/>
              <a:gd name="connsiteY2995" fmla="*/ 2718827 h 9297812"/>
              <a:gd name="connsiteX2996" fmla="*/ 2718827 h 9297812"/>
              <a:gd name="connsiteY2996" fmla="*/ 2718827 h 9297812"/>
              <a:gd name="connsiteX2997" fmla="*/ 2718827 h 9297812"/>
              <a:gd name="connsiteY2997" fmla="*/ 2718827 h 9297812"/>
              <a:gd name="connsiteX2998" fmla="*/ 2718827 h 9297812"/>
              <a:gd name="connsiteY2998" fmla="*/ 2718827 h 9297812"/>
              <a:gd name="connsiteX2999" fmla="*/ 2718827 h 9297812"/>
              <a:gd name="connsiteY2999" fmla="*/ 2718827 h 9297812"/>
              <a:gd name="connsiteX3000" fmla="*/ 2718827 h 9297812"/>
              <a:gd name="connsiteY3000" fmla="*/ 2718827 h 9297812"/>
              <a:gd name="connsiteX3001" fmla="*/ 2718827 h 9297812"/>
              <a:gd name="connsiteY3001" fmla="*/ 2718827 h 9297812"/>
              <a:gd name="connsiteX3002" fmla="*/ 2718827 h 9297812"/>
              <a:gd name="connsiteY3002" fmla="*/ 2718827 h 9297812"/>
              <a:gd name="connsiteX3003" fmla="*/ 2718827 h 9297812"/>
              <a:gd name="connsiteY3003" fmla="*/ 2718827 h 9297812"/>
              <a:gd name="connsiteX3004" fmla="*/ 2718827 h 9297812"/>
              <a:gd name="connsiteY3004" fmla="*/ 2718827 h 9297812"/>
              <a:gd name="connsiteX3005" fmla="*/ 2718827 h 9297812"/>
              <a:gd name="connsiteY3005" fmla="*/ 2718827 h 9297812"/>
              <a:gd name="connsiteX3006" fmla="*/ 2718827 h 9297812"/>
              <a:gd name="connsiteY3006" fmla="*/ 2718827 h 9297812"/>
              <a:gd name="connsiteX3007" fmla="*/ 2718827 h 9297812"/>
              <a:gd name="connsiteY3007" fmla="*/ 2718827 h 9297812"/>
              <a:gd name="connsiteX3008" fmla="*/ 2718827 h 9297812"/>
              <a:gd name="connsiteY3008" fmla="*/ 2718827 h 9297812"/>
              <a:gd name="connsiteX3009" fmla="*/ 2718827 h 9297812"/>
              <a:gd name="connsiteY3009" fmla="*/ 2718827 h 9297812"/>
              <a:gd name="connsiteX3010" fmla="*/ 2718827 h 9297812"/>
              <a:gd name="connsiteY3010" fmla="*/ 2718827 h 9297812"/>
              <a:gd name="connsiteX3011" fmla="*/ 2718827 h 9297812"/>
              <a:gd name="connsiteY3011" fmla="*/ 2718827 h 9297812"/>
              <a:gd name="connsiteX3012" fmla="*/ 2718827 h 9297812"/>
              <a:gd name="connsiteY3012" fmla="*/ 2718827 h 9297812"/>
              <a:gd name="connsiteX3013" fmla="*/ 2718827 h 9297812"/>
              <a:gd name="connsiteY3013" fmla="*/ 2718827 h 9297812"/>
              <a:gd name="connsiteX3014" fmla="*/ 2718827 h 9297812"/>
              <a:gd name="connsiteY3014" fmla="*/ 2718827 h 9297812"/>
              <a:gd name="connsiteX3015" fmla="*/ 2718827 h 9297812"/>
              <a:gd name="connsiteY3015" fmla="*/ 2718827 h 9297812"/>
              <a:gd name="connsiteX3016" fmla="*/ 2718827 h 9297812"/>
              <a:gd name="connsiteY3016" fmla="*/ 2718827 h 9297812"/>
              <a:gd name="connsiteX3017" fmla="*/ 2718827 h 9297812"/>
              <a:gd name="connsiteY3017" fmla="*/ 2718827 h 9297812"/>
              <a:gd name="connsiteX3018" fmla="*/ 2718827 h 9297812"/>
              <a:gd name="connsiteY3018" fmla="*/ 2718827 h 9297812"/>
              <a:gd name="connsiteX3019" fmla="*/ 2718827 h 9297812"/>
              <a:gd name="connsiteY3019" fmla="*/ 2718827 h 9297812"/>
              <a:gd name="connsiteX3020" fmla="*/ 2718827 h 9297812"/>
              <a:gd name="connsiteY3020" fmla="*/ 2718827 h 9297812"/>
              <a:gd name="connsiteX3021" fmla="*/ 2718827 h 9297812"/>
              <a:gd name="connsiteY3021" fmla="*/ 2718827 h 9297812"/>
              <a:gd name="connsiteX3022" fmla="*/ 2718827 h 9297812"/>
              <a:gd name="connsiteY3022" fmla="*/ 2718827 h 9297812"/>
              <a:gd name="connsiteX3023" fmla="*/ 2718827 h 9297812"/>
              <a:gd name="connsiteY3023" fmla="*/ 2718827 h 9297812"/>
              <a:gd name="connsiteX3024" fmla="*/ 2718827 h 9297812"/>
              <a:gd name="connsiteY3024" fmla="*/ 2718827 h 9297812"/>
              <a:gd name="connsiteX3025" fmla="*/ 2718827 h 9297812"/>
              <a:gd name="connsiteY3025" fmla="*/ 2718827 h 9297812"/>
              <a:gd name="connsiteX3026" fmla="*/ 2718827 h 9297812"/>
              <a:gd name="connsiteY3026" fmla="*/ 2718827 h 9297812"/>
              <a:gd name="connsiteX3027" fmla="*/ 2718827 h 9297812"/>
              <a:gd name="connsiteY3027" fmla="*/ 2718827 h 9297812"/>
              <a:gd name="connsiteX3028" fmla="*/ 2718827 h 9297812"/>
              <a:gd name="connsiteY3028" fmla="*/ 2718827 h 9297812"/>
              <a:gd name="connsiteX3029" fmla="*/ 2718827 h 9297812"/>
              <a:gd name="connsiteY3029" fmla="*/ 2718827 h 9297812"/>
              <a:gd name="connsiteX3030" fmla="*/ 2718827 h 9297812"/>
              <a:gd name="connsiteY3030" fmla="*/ 2718827 h 9297812"/>
              <a:gd name="connsiteX3031" fmla="*/ 2718827 h 9297812"/>
              <a:gd name="connsiteY3031" fmla="*/ 2718827 h 9297812"/>
              <a:gd name="connsiteX3032" fmla="*/ 2718827 h 9297812"/>
              <a:gd name="connsiteY3032" fmla="*/ 2718827 h 9297812"/>
              <a:gd name="connsiteX3033" fmla="*/ 2718827 h 9297812"/>
              <a:gd name="connsiteY3033" fmla="*/ 2718827 h 9297812"/>
              <a:gd name="connsiteX3034" fmla="*/ 2718827 h 9297812"/>
              <a:gd name="connsiteY3034" fmla="*/ 2718827 h 9297812"/>
              <a:gd name="connsiteX3035" fmla="*/ 2718827 h 9297812"/>
              <a:gd name="connsiteY3035" fmla="*/ 2718827 h 9297812"/>
              <a:gd name="connsiteX3036" fmla="*/ 2718827 h 9297812"/>
              <a:gd name="connsiteY3036" fmla="*/ 2718827 h 9297812"/>
              <a:gd name="connsiteX3037" fmla="*/ 2718827 h 9297812"/>
              <a:gd name="connsiteY3037" fmla="*/ 2718827 h 9297812"/>
              <a:gd name="connsiteX3038" fmla="*/ 2718827 h 9297812"/>
              <a:gd name="connsiteY3038" fmla="*/ 2718827 h 9297812"/>
              <a:gd name="connsiteX3039" fmla="*/ 2718827 h 9297812"/>
              <a:gd name="connsiteY3039" fmla="*/ 2718827 h 9297812"/>
              <a:gd name="connsiteX3040" fmla="*/ 2718827 h 9297812"/>
              <a:gd name="connsiteY3040" fmla="*/ 2718827 h 9297812"/>
              <a:gd name="connsiteX3041" fmla="*/ 2718827 h 9297812"/>
              <a:gd name="connsiteY3041" fmla="*/ 2718827 h 9297812"/>
              <a:gd name="connsiteX3042" fmla="*/ 2718827 h 9297812"/>
              <a:gd name="connsiteY3042" fmla="*/ 2718827 h 9297812"/>
              <a:gd name="connsiteX3043" fmla="*/ 2718827 h 9297812"/>
              <a:gd name="connsiteY3043" fmla="*/ 2718827 h 9297812"/>
              <a:gd name="connsiteX3044" fmla="*/ 2718827 h 9297812"/>
              <a:gd name="connsiteY3044" fmla="*/ 2718827 h 9297812"/>
              <a:gd name="connsiteX3045" fmla="*/ 2718827 h 9297812"/>
              <a:gd name="connsiteY3045" fmla="*/ 2718827 h 9297812"/>
              <a:gd name="connsiteX3046" fmla="*/ 2718827 h 9297812"/>
              <a:gd name="connsiteY3046" fmla="*/ 2718827 h 9297812"/>
              <a:gd name="connsiteX3047" fmla="*/ 2718827 h 9297812"/>
              <a:gd name="connsiteY3047" fmla="*/ 2718827 h 9297812"/>
              <a:gd name="connsiteX3048" fmla="*/ 2718827 h 9297812"/>
              <a:gd name="connsiteY3048" fmla="*/ 2718827 h 9297812"/>
              <a:gd name="connsiteX3049" fmla="*/ 2718827 h 9297812"/>
              <a:gd name="connsiteY3049" fmla="*/ 2718827 h 9297812"/>
              <a:gd name="connsiteX3050" fmla="*/ 2718827 h 9297812"/>
              <a:gd name="connsiteY3050" fmla="*/ 2718827 h 9297812"/>
              <a:gd name="connsiteX3051" fmla="*/ 2718827 h 9297812"/>
              <a:gd name="connsiteY3051" fmla="*/ 2718827 h 9297812"/>
              <a:gd name="connsiteX3052" fmla="*/ 2718827 h 9297812"/>
              <a:gd name="connsiteY3052" fmla="*/ 2718827 h 9297812"/>
              <a:gd name="connsiteX3053" fmla="*/ 2718827 h 9297812"/>
              <a:gd name="connsiteY3053" fmla="*/ 2718827 h 9297812"/>
              <a:gd name="connsiteX3054" fmla="*/ 2718827 h 9297812"/>
              <a:gd name="connsiteY3054" fmla="*/ 2718827 h 9297812"/>
              <a:gd name="connsiteX3055" fmla="*/ 2718827 h 9297812"/>
              <a:gd name="connsiteY3055" fmla="*/ 2718827 h 9297812"/>
              <a:gd name="connsiteX3056" fmla="*/ 2718827 h 9297812"/>
              <a:gd name="connsiteY3056" fmla="*/ 2718827 h 9297812"/>
              <a:gd name="connsiteX3057" fmla="*/ 2718827 h 9297812"/>
              <a:gd name="connsiteY3057" fmla="*/ 2718827 h 9297812"/>
              <a:gd name="connsiteX3058" fmla="*/ 2718827 h 9297812"/>
              <a:gd name="connsiteY3058" fmla="*/ 2718827 h 9297812"/>
              <a:gd name="connsiteX3059" fmla="*/ 2718827 h 9297812"/>
              <a:gd name="connsiteY3059" fmla="*/ 2718827 h 9297812"/>
              <a:gd name="connsiteX3060" fmla="*/ 2718827 h 9297812"/>
              <a:gd name="connsiteY3060" fmla="*/ 2718827 h 9297812"/>
              <a:gd name="connsiteX3061" fmla="*/ 2718827 h 9297812"/>
              <a:gd name="connsiteY3061" fmla="*/ 2718827 h 9297812"/>
              <a:gd name="connsiteX3062" fmla="*/ 2718827 h 9297812"/>
              <a:gd name="connsiteY3062" fmla="*/ 2718827 h 9297812"/>
              <a:gd name="connsiteX3063" fmla="*/ 2718827 h 9297812"/>
              <a:gd name="connsiteY3063" fmla="*/ 2718827 h 9297812"/>
              <a:gd name="connsiteX3064" fmla="*/ 2718827 h 9297812"/>
              <a:gd name="connsiteY3064" fmla="*/ 2718827 h 9297812"/>
              <a:gd name="connsiteX3065" fmla="*/ 2718827 h 9297812"/>
              <a:gd name="connsiteY3065" fmla="*/ 2718827 h 9297812"/>
              <a:gd name="connsiteX3066" fmla="*/ 2718827 h 9297812"/>
              <a:gd name="connsiteY3066" fmla="*/ 2718827 h 9297812"/>
              <a:gd name="connsiteX3067" fmla="*/ 2718827 h 9297812"/>
              <a:gd name="connsiteY3067" fmla="*/ 2718827 h 9297812"/>
              <a:gd name="connsiteX3068" fmla="*/ 2718827 h 9297812"/>
              <a:gd name="connsiteY3068" fmla="*/ 2718827 h 9297812"/>
              <a:gd name="connsiteX3069" fmla="*/ 2718827 h 9297812"/>
              <a:gd name="connsiteY3069" fmla="*/ 2718827 h 9297812"/>
              <a:gd name="connsiteX3070" fmla="*/ 2718827 h 9297812"/>
              <a:gd name="connsiteY3070" fmla="*/ 2718827 h 9297812"/>
              <a:gd name="connsiteX3071" fmla="*/ 2718827 h 9297812"/>
              <a:gd name="connsiteY3071" fmla="*/ 2718827 h 9297812"/>
              <a:gd name="connsiteX3072" fmla="*/ 2718827 h 9297812"/>
              <a:gd name="connsiteY3072" fmla="*/ 2718827 h 9297812"/>
              <a:gd name="connsiteX3073" fmla="*/ 2718827 h 9297812"/>
              <a:gd name="connsiteY3073" fmla="*/ 2718827 h 9297812"/>
              <a:gd name="connsiteX3074" fmla="*/ 2718827 h 9297812"/>
              <a:gd name="connsiteY3074" fmla="*/ 2718827 h 9297812"/>
              <a:gd name="connsiteX3075" fmla="*/ 2718827 h 9297812"/>
              <a:gd name="connsiteY3075" fmla="*/ 2718827 h 9297812"/>
              <a:gd name="connsiteX3076" fmla="*/ 2718827 h 9297812"/>
              <a:gd name="connsiteY3076" fmla="*/ 2718827 h 9297812"/>
              <a:gd name="connsiteX3077" fmla="*/ 2718827 h 9297812"/>
              <a:gd name="connsiteY3077" fmla="*/ 2718827 h 9297812"/>
              <a:gd name="connsiteX3078" fmla="*/ 2718827 h 9297812"/>
              <a:gd name="connsiteY3078" fmla="*/ 2718827 h 9297812"/>
              <a:gd name="connsiteX3079" fmla="*/ 2718827 h 9297812"/>
              <a:gd name="connsiteY3079" fmla="*/ 2718827 h 9297812"/>
              <a:gd name="connsiteX3080" fmla="*/ 2718827 h 9297812"/>
              <a:gd name="connsiteY3080" fmla="*/ 2718827 h 9297812"/>
              <a:gd name="connsiteX3081" fmla="*/ 2718827 h 9297812"/>
              <a:gd name="connsiteY3081" fmla="*/ 2718827 h 9297812"/>
              <a:gd name="connsiteX3082" fmla="*/ 2718827 h 9297812"/>
              <a:gd name="connsiteY3082" fmla="*/ 2718827 h 9297812"/>
              <a:gd name="connsiteX3083" fmla="*/ 2718827 h 9297812"/>
              <a:gd name="connsiteY3083" fmla="*/ 2718827 h 9297812"/>
              <a:gd name="connsiteX3084" fmla="*/ 2718827 h 9297812"/>
              <a:gd name="connsiteY3084" fmla="*/ 2718827 h 9297812"/>
              <a:gd name="connsiteX3085" fmla="*/ 2718827 h 9297812"/>
              <a:gd name="connsiteY3085" fmla="*/ 2718827 h 9297812"/>
              <a:gd name="connsiteX3086" fmla="*/ 2718827 h 9297812"/>
              <a:gd name="connsiteY3086" fmla="*/ 2718827 h 9297812"/>
              <a:gd name="connsiteX3087" fmla="*/ 2718827 h 9297812"/>
              <a:gd name="connsiteY3087" fmla="*/ 2718827 h 9297812"/>
              <a:gd name="connsiteX3088" fmla="*/ 2718827 h 9297812"/>
              <a:gd name="connsiteY3088" fmla="*/ 2718827 h 9297812"/>
              <a:gd name="connsiteX3089" fmla="*/ 2718827 h 9297812"/>
              <a:gd name="connsiteY3089" fmla="*/ 2718827 h 9297812"/>
              <a:gd name="connsiteX3090" fmla="*/ 2718827 h 9297812"/>
              <a:gd name="connsiteY3090" fmla="*/ 2718827 h 9297812"/>
              <a:gd name="connsiteX3091" fmla="*/ 2718827 h 9297812"/>
              <a:gd name="connsiteY3091" fmla="*/ 2718827 h 9297812"/>
              <a:gd name="connsiteX3092" fmla="*/ 2718827 h 9297812"/>
              <a:gd name="connsiteY3092" fmla="*/ 2718827 h 9297812"/>
              <a:gd name="connsiteX3093" fmla="*/ 2718827 h 9297812"/>
              <a:gd name="connsiteY3093" fmla="*/ 2718827 h 9297812"/>
              <a:gd name="connsiteX3094" fmla="*/ 2718827 h 9297812"/>
              <a:gd name="connsiteY3094" fmla="*/ 2718827 h 9297812"/>
              <a:gd name="connsiteX3095" fmla="*/ 2718827 h 9297812"/>
              <a:gd name="connsiteY3095" fmla="*/ 2718827 h 9297812"/>
              <a:gd name="connsiteX3096" fmla="*/ 2718827 h 9297812"/>
              <a:gd name="connsiteY3096" fmla="*/ 2718827 h 9297812"/>
              <a:gd name="connsiteX3097" fmla="*/ 2718827 h 9297812"/>
              <a:gd name="connsiteY3097" fmla="*/ 2718827 h 9297812"/>
              <a:gd name="connsiteX3098" fmla="*/ 2718827 h 9297812"/>
              <a:gd name="connsiteY3098" fmla="*/ 2718827 h 9297812"/>
              <a:gd name="connsiteX3099" fmla="*/ 2718827 h 9297812"/>
              <a:gd name="connsiteY3099" fmla="*/ 2718827 h 9297812"/>
              <a:gd name="connsiteX3100" fmla="*/ 2718827 h 9297812"/>
              <a:gd name="connsiteY3100" fmla="*/ 2718827 h 9297812"/>
              <a:gd name="connsiteX3101" fmla="*/ 2718827 h 9297812"/>
              <a:gd name="connsiteY3101" fmla="*/ 2718827 h 9297812"/>
              <a:gd name="connsiteX3102" fmla="*/ 2718827 h 9297812"/>
              <a:gd name="connsiteY3102" fmla="*/ 2718827 h 9297812"/>
              <a:gd name="connsiteX3103" fmla="*/ 2718827 h 9297812"/>
              <a:gd name="connsiteY3103" fmla="*/ 2718827 h 9297812"/>
              <a:gd name="connsiteX3104" fmla="*/ 2718827 h 9297812"/>
              <a:gd name="connsiteY3104" fmla="*/ 2718827 h 9297812"/>
              <a:gd name="connsiteX3105" fmla="*/ 2718827 h 9297812"/>
              <a:gd name="connsiteY3105" fmla="*/ 2718827 h 9297812"/>
              <a:gd name="connsiteX3106" fmla="*/ 2718827 h 9297812"/>
              <a:gd name="connsiteY3106" fmla="*/ 2718827 h 9297812"/>
              <a:gd name="connsiteX3107" fmla="*/ 2718827 h 9297812"/>
              <a:gd name="connsiteY3107" fmla="*/ 2718827 h 9297812"/>
              <a:gd name="connsiteX3108" fmla="*/ 2718827 h 9297812"/>
              <a:gd name="connsiteY3108" fmla="*/ 2718827 h 9297812"/>
              <a:gd name="connsiteX3109" fmla="*/ 2718827 h 9297812"/>
              <a:gd name="connsiteY3109" fmla="*/ 2718827 h 9297812"/>
              <a:gd name="connsiteX3110" fmla="*/ 2718827 h 9297812"/>
              <a:gd name="connsiteY3110" fmla="*/ 2718827 h 9297812"/>
              <a:gd name="connsiteX3111" fmla="*/ 2718827 h 9297812"/>
              <a:gd name="connsiteY3111" fmla="*/ 2718827 h 9297812"/>
              <a:gd name="connsiteX3112" fmla="*/ 2718827 h 9297812"/>
              <a:gd name="connsiteY3112" fmla="*/ 2718827 h 9297812"/>
              <a:gd name="connsiteX3113" fmla="*/ 2718827 h 9297812"/>
              <a:gd name="connsiteY3113" fmla="*/ 2718827 h 9297812"/>
              <a:gd name="connsiteX3114" fmla="*/ 2718827 h 9297812"/>
              <a:gd name="connsiteY3114" fmla="*/ 2718827 h 9297812"/>
              <a:gd name="connsiteX3115" fmla="*/ 2718827 h 9297812"/>
              <a:gd name="connsiteY3115" fmla="*/ 2718827 h 9297812"/>
              <a:gd name="connsiteX3116" fmla="*/ 2718827 h 9297812"/>
              <a:gd name="connsiteY3116" fmla="*/ 2718827 h 9297812"/>
              <a:gd name="connsiteX3117" fmla="*/ 2718827 h 9297812"/>
              <a:gd name="connsiteY3117" fmla="*/ 2718827 h 9297812"/>
              <a:gd name="connsiteX3118" fmla="*/ 2718827 h 9297812"/>
              <a:gd name="connsiteY3118" fmla="*/ 2718827 h 9297812"/>
              <a:gd name="connsiteX3119" fmla="*/ 2718827 h 9297812"/>
              <a:gd name="connsiteY3119" fmla="*/ 2718827 h 9297812"/>
              <a:gd name="connsiteX3120" fmla="*/ 2718827 h 9297812"/>
              <a:gd name="connsiteY3120" fmla="*/ 2718827 h 9297812"/>
              <a:gd name="connsiteX3121" fmla="*/ 2718827 h 9297812"/>
              <a:gd name="connsiteY3121" fmla="*/ 2718827 h 9297812"/>
              <a:gd name="connsiteX3122" fmla="*/ 2718827 h 9297812"/>
              <a:gd name="connsiteY3122" fmla="*/ 2718827 h 9297812"/>
              <a:gd name="connsiteX3123" fmla="*/ 2718827 h 9297812"/>
              <a:gd name="connsiteY3123" fmla="*/ 2718827 h 9297812"/>
              <a:gd name="connsiteX3124" fmla="*/ 2718827 h 9297812"/>
              <a:gd name="connsiteY3124" fmla="*/ 2718827 h 9297812"/>
              <a:gd name="connsiteX3125" fmla="*/ 2718827 h 9297812"/>
              <a:gd name="connsiteY3125" fmla="*/ 2718827 h 9297812"/>
              <a:gd name="connsiteX3126" fmla="*/ 2718827 h 9297812"/>
              <a:gd name="connsiteY3126" fmla="*/ 2718827 h 9297812"/>
              <a:gd name="connsiteX3127" fmla="*/ 2718827 h 9297812"/>
              <a:gd name="connsiteY3127" fmla="*/ 2718827 h 9297812"/>
              <a:gd name="connsiteX3128" fmla="*/ 2718827 h 9297812"/>
              <a:gd name="connsiteY3128" fmla="*/ 2718827 h 9297812"/>
              <a:gd name="connsiteX3129" fmla="*/ 2718827 h 9297812"/>
              <a:gd name="connsiteY3129" fmla="*/ 2718827 h 9297812"/>
              <a:gd name="connsiteX3130" fmla="*/ 2718827 h 9297812"/>
              <a:gd name="connsiteY3130" fmla="*/ 2718827 h 9297812"/>
              <a:gd name="connsiteX3131" fmla="*/ 2718827 h 9297812"/>
              <a:gd name="connsiteY3131" fmla="*/ 2718827 h 9297812"/>
              <a:gd name="connsiteX3132" fmla="*/ 2718827 h 9297812"/>
              <a:gd name="connsiteY3132" fmla="*/ 2718827 h 9297812"/>
              <a:gd name="connsiteX3133" fmla="*/ 2718827 h 9297812"/>
              <a:gd name="connsiteY3133" fmla="*/ 2718827 h 9297812"/>
              <a:gd name="connsiteX3134" fmla="*/ 2718827 h 9297812"/>
              <a:gd name="connsiteY3134" fmla="*/ 2718827 h 9297812"/>
              <a:gd name="connsiteX3135" fmla="*/ 2718827 h 9297812"/>
              <a:gd name="connsiteY3135" fmla="*/ 2718827 h 9297812"/>
              <a:gd name="connsiteX3136" fmla="*/ 2718827 h 9297812"/>
              <a:gd name="connsiteY3136" fmla="*/ 2718827 h 9297812"/>
              <a:gd name="connsiteX3137" fmla="*/ 2718827 h 9297812"/>
              <a:gd name="connsiteY3137" fmla="*/ 2718827 h 9297812"/>
              <a:gd name="connsiteX3138" fmla="*/ 2718827 h 9297812"/>
              <a:gd name="connsiteY3138" fmla="*/ 2718827 h 9297812"/>
              <a:gd name="connsiteX3139" fmla="*/ 2718827 h 9297812"/>
              <a:gd name="connsiteY3139" fmla="*/ 2718827 h 9297812"/>
              <a:gd name="connsiteX3140" fmla="*/ 2718827 h 9297812"/>
              <a:gd name="connsiteY3140" fmla="*/ 2718827 h 9297812"/>
              <a:gd name="connsiteX3141" fmla="*/ 2718827 h 9297812"/>
              <a:gd name="connsiteY3141" fmla="*/ 2718827 h 9297812"/>
              <a:gd name="connsiteX3142" fmla="*/ 2718827 h 9297812"/>
              <a:gd name="connsiteY3142" fmla="*/ 2718827 h 9297812"/>
              <a:gd name="connsiteX3143" fmla="*/ 2718827 h 9297812"/>
              <a:gd name="connsiteY3143" fmla="*/ 2718827 h 9297812"/>
              <a:gd name="connsiteX3144" fmla="*/ 2718827 h 9297812"/>
              <a:gd name="connsiteY3144" fmla="*/ 2718827 h 9297812"/>
              <a:gd name="connsiteX3145" fmla="*/ 2718827 h 9297812"/>
              <a:gd name="connsiteY3145" fmla="*/ 2718827 h 9297812"/>
              <a:gd name="connsiteX3146" fmla="*/ 2718827 h 9297812"/>
              <a:gd name="connsiteY3146" fmla="*/ 2718827 h 9297812"/>
              <a:gd name="connsiteX3147" fmla="*/ 2718827 h 9297812"/>
              <a:gd name="connsiteY3147" fmla="*/ 2718827 h 9297812"/>
              <a:gd name="connsiteX3148" fmla="*/ 2718827 h 9297812"/>
              <a:gd name="connsiteY3148" fmla="*/ 2718827 h 9297812"/>
              <a:gd name="connsiteX3149" fmla="*/ 2718827 h 9297812"/>
              <a:gd name="connsiteY3149" fmla="*/ 2718827 h 9297812"/>
              <a:gd name="connsiteX3150" fmla="*/ 2718827 h 9297812"/>
              <a:gd name="connsiteY3150" fmla="*/ 2718827 h 9297812"/>
              <a:gd name="connsiteX3151" fmla="*/ 2718827 h 9297812"/>
              <a:gd name="connsiteY3151" fmla="*/ 2718827 h 9297812"/>
              <a:gd name="connsiteX3152" fmla="*/ 2718827 h 9297812"/>
              <a:gd name="connsiteY3152" fmla="*/ 2718827 h 9297812"/>
              <a:gd name="connsiteX3153" fmla="*/ 2718827 h 9297812"/>
              <a:gd name="connsiteY3153" fmla="*/ 2718827 h 9297812"/>
              <a:gd name="connsiteX3154" fmla="*/ 2718827 h 9297812"/>
              <a:gd name="connsiteY3154" fmla="*/ 2718827 h 9297812"/>
              <a:gd name="connsiteX3155" fmla="*/ 2718827 h 9297812"/>
              <a:gd name="connsiteY3155" fmla="*/ 2718827 h 9297812"/>
              <a:gd name="connsiteX3156" fmla="*/ 2718827 h 9297812"/>
              <a:gd name="connsiteY3156" fmla="*/ 2718827 h 9297812"/>
              <a:gd name="connsiteX3157" fmla="*/ 2718827 h 9297812"/>
              <a:gd name="connsiteY3157" fmla="*/ 2718827 h 9297812"/>
              <a:gd name="connsiteX3158" fmla="*/ 2718827 h 9297812"/>
              <a:gd name="connsiteY3158" fmla="*/ 2718827 h 9297812"/>
              <a:gd name="connsiteX3159" fmla="*/ 2718827 h 9297812"/>
              <a:gd name="connsiteY3159" fmla="*/ 2718827 h 9297812"/>
              <a:gd name="connsiteX3160" fmla="*/ 2718827 h 9297812"/>
              <a:gd name="connsiteY3160" fmla="*/ 2718827 h 9297812"/>
              <a:gd name="connsiteX3161" fmla="*/ 2718827 h 9297812"/>
              <a:gd name="connsiteY3161" fmla="*/ 2718827 h 9297812"/>
              <a:gd name="connsiteX3162" fmla="*/ 2718827 h 9297812"/>
              <a:gd name="connsiteY3162" fmla="*/ 2718827 h 9297812"/>
              <a:gd name="connsiteX3163" fmla="*/ 2718827 h 9297812"/>
              <a:gd name="connsiteY3163" fmla="*/ 2718827 h 9297812"/>
              <a:gd name="connsiteX3164" fmla="*/ 2718827 h 9297812"/>
              <a:gd name="connsiteY3164" fmla="*/ 2718827 h 9297812"/>
              <a:gd name="connsiteX3165" fmla="*/ 2718827 h 9297812"/>
              <a:gd name="connsiteY3165" fmla="*/ 2718827 h 9297812"/>
              <a:gd name="connsiteX3166" fmla="*/ 2718827 h 9297812"/>
              <a:gd name="connsiteY3166" fmla="*/ 2718827 h 9297812"/>
              <a:gd name="connsiteX3167" fmla="*/ 2718827 h 9297812"/>
              <a:gd name="connsiteY3167" fmla="*/ 2718827 h 9297812"/>
              <a:gd name="connsiteX3168" fmla="*/ 2718827 h 9297812"/>
              <a:gd name="connsiteY3168" fmla="*/ 2718827 h 9297812"/>
              <a:gd name="connsiteX3169" fmla="*/ 2718827 h 9297812"/>
              <a:gd name="connsiteY3169" fmla="*/ 2718827 h 9297812"/>
              <a:gd name="connsiteX3170" fmla="*/ 2718827 h 9297812"/>
              <a:gd name="connsiteY3170" fmla="*/ 2718827 h 9297812"/>
              <a:gd name="connsiteX3171" fmla="*/ 2718827 h 9297812"/>
              <a:gd name="connsiteY3171" fmla="*/ 2718827 h 9297812"/>
              <a:gd name="connsiteX3172" fmla="*/ 2718827 h 9297812"/>
              <a:gd name="connsiteY3172" fmla="*/ 2718827 h 9297812"/>
              <a:gd name="connsiteX3173" fmla="*/ 2718827 h 9297812"/>
              <a:gd name="connsiteY3173" fmla="*/ 2718827 h 9297812"/>
              <a:gd name="connsiteX3174" fmla="*/ 2718827 h 9297812"/>
              <a:gd name="connsiteY3174" fmla="*/ 2718827 h 9297812"/>
              <a:gd name="connsiteX3175" fmla="*/ 2718827 h 9297812"/>
              <a:gd name="connsiteY3175" fmla="*/ 2718827 h 9297812"/>
              <a:gd name="connsiteX3176" fmla="*/ 2718827 h 9297812"/>
              <a:gd name="connsiteY3176" fmla="*/ 2718827 h 9297812"/>
              <a:gd name="connsiteX3177" fmla="*/ 2718827 h 9297812"/>
              <a:gd name="connsiteY3177" fmla="*/ 2718827 h 9297812"/>
              <a:gd name="connsiteX3178" fmla="*/ 2718827 h 9297812"/>
              <a:gd name="connsiteY3178" fmla="*/ 2718827 h 9297812"/>
              <a:gd name="connsiteX3179" fmla="*/ 2718827 h 9297812"/>
              <a:gd name="connsiteY3179" fmla="*/ 2718827 h 9297812"/>
              <a:gd name="connsiteX3180" fmla="*/ 2718827 h 9297812"/>
              <a:gd name="connsiteY3180" fmla="*/ 2718827 h 9297812"/>
              <a:gd name="connsiteX3181" fmla="*/ 2718827 h 9297812"/>
              <a:gd name="connsiteY3181" fmla="*/ 2718827 h 9297812"/>
              <a:gd name="connsiteX3182" fmla="*/ 2718827 h 9297812"/>
              <a:gd name="connsiteY3182" fmla="*/ 2718827 h 9297812"/>
              <a:gd name="connsiteX3183" fmla="*/ 2718827 h 9297812"/>
              <a:gd name="connsiteY3183" fmla="*/ 2718827 h 9297812"/>
              <a:gd name="connsiteX3184" fmla="*/ 2718827 h 9297812"/>
              <a:gd name="connsiteY3184" fmla="*/ 2718827 h 9297812"/>
              <a:gd name="connsiteX3185" fmla="*/ 2718827 h 9297812"/>
              <a:gd name="connsiteY3185" fmla="*/ 2718827 h 9297812"/>
              <a:gd name="connsiteX3186" fmla="*/ 2718827 h 9297812"/>
              <a:gd name="connsiteY3186" fmla="*/ 2718827 h 9297812"/>
              <a:gd name="connsiteX3187" fmla="*/ 2718827 h 9297812"/>
              <a:gd name="connsiteY3187" fmla="*/ 2718827 h 9297812"/>
              <a:gd name="connsiteX3188" fmla="*/ 2718827 h 9297812"/>
              <a:gd name="connsiteY3188" fmla="*/ 2718827 h 9297812"/>
              <a:gd name="connsiteX3189" fmla="*/ 2718827 h 9297812"/>
              <a:gd name="connsiteY3189" fmla="*/ 2718827 h 9297812"/>
              <a:gd name="connsiteX3190" fmla="*/ 2718827 h 9297812"/>
              <a:gd name="connsiteY3190" fmla="*/ 2718827 h 9297812"/>
              <a:gd name="connsiteX3191" fmla="*/ 2718827 h 9297812"/>
              <a:gd name="connsiteY3191" fmla="*/ 2718827 h 9297812"/>
              <a:gd name="connsiteX3192" fmla="*/ 2718827 h 9297812"/>
              <a:gd name="connsiteY3192" fmla="*/ 2718827 h 9297812"/>
              <a:gd name="connsiteX3193" fmla="*/ 2718827 h 9297812"/>
              <a:gd name="connsiteY3193" fmla="*/ 2718827 h 9297812"/>
              <a:gd name="connsiteX3194" fmla="*/ 2718827 h 9297812"/>
              <a:gd name="connsiteY3194" fmla="*/ 2718827 h 9297812"/>
              <a:gd name="connsiteX3195" fmla="*/ 2718827 h 9297812"/>
              <a:gd name="connsiteY3195" fmla="*/ 2718827 h 9297812"/>
              <a:gd name="connsiteX3196" fmla="*/ 2718827 h 9297812"/>
              <a:gd name="connsiteY3196" fmla="*/ 2718827 h 9297812"/>
              <a:gd name="connsiteX3197" fmla="*/ 2718827 h 9297812"/>
              <a:gd name="connsiteY3197" fmla="*/ 2718827 h 9297812"/>
              <a:gd name="connsiteX3198" fmla="*/ 2718827 h 9297812"/>
              <a:gd name="connsiteY3198" fmla="*/ 2718827 h 9297812"/>
              <a:gd name="connsiteX3199" fmla="*/ 2718827 h 9297812"/>
              <a:gd name="connsiteY3199" fmla="*/ 2718827 h 9297812"/>
              <a:gd name="connsiteX3200" fmla="*/ 2718827 h 9297812"/>
              <a:gd name="connsiteY3200" fmla="*/ 2718827 h 9297812"/>
              <a:gd name="connsiteX3201" fmla="*/ 2718827 h 9297812"/>
              <a:gd name="connsiteY3201" fmla="*/ 2718827 h 9297812"/>
              <a:gd name="connsiteX3202" fmla="*/ 2718827 h 9297812"/>
              <a:gd name="connsiteY3202" fmla="*/ 2718827 h 9297812"/>
              <a:gd name="connsiteX3203" fmla="*/ 2718827 h 9297812"/>
              <a:gd name="connsiteY3203" fmla="*/ 2718827 h 9297812"/>
              <a:gd name="connsiteX3204" fmla="*/ 2718827 h 9297812"/>
              <a:gd name="connsiteY3204" fmla="*/ 2718827 h 9297812"/>
              <a:gd name="connsiteX3205" fmla="*/ 2718827 h 9297812"/>
              <a:gd name="connsiteY3205" fmla="*/ 2718827 h 9297812"/>
              <a:gd name="connsiteX3206" fmla="*/ 2718827 h 9297812"/>
              <a:gd name="connsiteY3206" fmla="*/ 2718827 h 9297812"/>
              <a:gd name="connsiteX3207" fmla="*/ 2718827 h 9297812"/>
              <a:gd name="connsiteY3207" fmla="*/ 2718827 h 9297812"/>
              <a:gd name="connsiteX3208" fmla="*/ 2718827 h 9297812"/>
              <a:gd name="connsiteY3208" fmla="*/ 2718827 h 9297812"/>
              <a:gd name="connsiteX3209" fmla="*/ 2718827 h 9297812"/>
              <a:gd name="connsiteY3209" fmla="*/ 2718827 h 9297812"/>
              <a:gd name="connsiteX3210" fmla="*/ 2718827 h 9297812"/>
              <a:gd name="connsiteY3210" fmla="*/ 2718827 h 9297812"/>
              <a:gd name="connsiteX3211" fmla="*/ 2718827 h 9297812"/>
              <a:gd name="connsiteY3211" fmla="*/ 2718827 h 9297812"/>
              <a:gd name="connsiteX3212" fmla="*/ 2718827 h 9297812"/>
              <a:gd name="connsiteY3212" fmla="*/ 2718827 h 9297812"/>
              <a:gd name="connsiteX3213" fmla="*/ 2718827 h 9297812"/>
              <a:gd name="connsiteY3213" fmla="*/ 2718827 h 9297812"/>
              <a:gd name="connsiteX3214" fmla="*/ 2718827 h 9297812"/>
              <a:gd name="connsiteY3214" fmla="*/ 2718827 h 9297812"/>
              <a:gd name="connsiteX3215" fmla="*/ 2718827 h 9297812"/>
              <a:gd name="connsiteY3215" fmla="*/ 2718827 h 9297812"/>
              <a:gd name="connsiteX3216" fmla="*/ 2718827 h 9297812"/>
              <a:gd name="connsiteY3216" fmla="*/ 2718827 h 9297812"/>
              <a:gd name="connsiteX3217" fmla="*/ 2718827 h 9297812"/>
              <a:gd name="connsiteY3217" fmla="*/ 2718827 h 9297812"/>
              <a:gd name="connsiteX3218" fmla="*/ 2718827 h 9297812"/>
              <a:gd name="connsiteY3218" fmla="*/ 2718827 h 9297812"/>
              <a:gd name="connsiteX3219" fmla="*/ 2718827 h 9297812"/>
              <a:gd name="connsiteY3219" fmla="*/ 2718827 h 9297812"/>
              <a:gd name="connsiteX3220" fmla="*/ 2718827 h 9297812"/>
              <a:gd name="connsiteY3220" fmla="*/ 2718827 h 9297812"/>
              <a:gd name="connsiteX3221" fmla="*/ 2718827 h 9297812"/>
              <a:gd name="connsiteY3221" fmla="*/ 2718827 h 9297812"/>
              <a:gd name="connsiteX3222" fmla="*/ 2718827 h 9297812"/>
              <a:gd name="connsiteY3222" fmla="*/ 2718827 h 9297812"/>
              <a:gd name="connsiteX3223" fmla="*/ 2718827 h 9297812"/>
              <a:gd name="connsiteY3223" fmla="*/ 2718827 h 9297812"/>
              <a:gd name="connsiteX3224" fmla="*/ 2718827 h 9297812"/>
              <a:gd name="connsiteY3224" fmla="*/ 2718827 h 9297812"/>
              <a:gd name="connsiteX3225" fmla="*/ 2718827 h 9297812"/>
              <a:gd name="connsiteY3225" fmla="*/ 2718827 h 9297812"/>
              <a:gd name="connsiteX3226" fmla="*/ 2718827 h 9297812"/>
              <a:gd name="connsiteY3226" fmla="*/ 2718827 h 9297812"/>
              <a:gd name="connsiteX3227" fmla="*/ 2718827 h 9297812"/>
              <a:gd name="connsiteY3227" fmla="*/ 2718827 h 9297812"/>
              <a:gd name="connsiteX3228" fmla="*/ 2718827 h 9297812"/>
              <a:gd name="connsiteY3228" fmla="*/ 2718827 h 9297812"/>
              <a:gd name="connsiteX3229" fmla="*/ 2718827 h 9297812"/>
              <a:gd name="connsiteY3229" fmla="*/ 2718827 h 9297812"/>
              <a:gd name="connsiteX3230" fmla="*/ 2718827 h 9297812"/>
              <a:gd name="connsiteY3230" fmla="*/ 2718827 h 9297812"/>
              <a:gd name="connsiteX3231" fmla="*/ 2718827 h 9297812"/>
              <a:gd name="connsiteY3231" fmla="*/ 2718827 h 9297812"/>
              <a:gd name="connsiteX3232" fmla="*/ 2718827 h 9297812"/>
              <a:gd name="connsiteY3232" fmla="*/ 2718827 h 9297812"/>
              <a:gd name="connsiteX3233" fmla="*/ 2718827 h 9297812"/>
              <a:gd name="connsiteY3233" fmla="*/ 2718827 h 9297812"/>
              <a:gd name="connsiteX3234" fmla="*/ 2718827 h 9297812"/>
              <a:gd name="connsiteY3234" fmla="*/ 2718827 h 9297812"/>
              <a:gd name="connsiteX3235" fmla="*/ 2718827 h 9297812"/>
              <a:gd name="connsiteY3235" fmla="*/ 2718827 h 9297812"/>
              <a:gd name="connsiteX3236" fmla="*/ 2718827 h 9297812"/>
              <a:gd name="connsiteY3236" fmla="*/ 2718827 h 9297812"/>
              <a:gd name="connsiteX3237" fmla="*/ 2718827 h 9297812"/>
              <a:gd name="connsiteY3237" fmla="*/ 2718827 h 9297812"/>
              <a:gd name="connsiteX3238" fmla="*/ 2718827 h 9297812"/>
              <a:gd name="connsiteY3238" fmla="*/ 2718827 h 9297812"/>
              <a:gd name="connsiteX3239" fmla="*/ 2718827 h 9297812"/>
              <a:gd name="connsiteY3239" fmla="*/ 2718827 h 9297812"/>
              <a:gd name="connsiteX3240" fmla="*/ 2718827 h 9297812"/>
              <a:gd name="connsiteY3240" fmla="*/ 2718827 h 9297812"/>
              <a:gd name="connsiteX3241" fmla="*/ 2718827 h 9297812"/>
              <a:gd name="connsiteY3241" fmla="*/ 2718827 h 9297812"/>
              <a:gd name="connsiteX3242" fmla="*/ 2718827 h 9297812"/>
              <a:gd name="connsiteY3242" fmla="*/ 2718827 h 9297812"/>
              <a:gd name="connsiteX3243" fmla="*/ 2718827 h 9297812"/>
              <a:gd name="connsiteY3243" fmla="*/ 2718827 h 9297812"/>
              <a:gd name="connsiteX3244" fmla="*/ 2718827 h 9297812"/>
              <a:gd name="connsiteY3244" fmla="*/ 2718827 h 9297812"/>
              <a:gd name="connsiteX3245" fmla="*/ 2718827 h 9297812"/>
              <a:gd name="connsiteY3245" fmla="*/ 2718827 h 9297812"/>
              <a:gd name="connsiteX3246" fmla="*/ 2718827 h 9297812"/>
              <a:gd name="connsiteY3246" fmla="*/ 2718827 h 9297812"/>
              <a:gd name="connsiteX3247" fmla="*/ 2718827 h 9297812"/>
              <a:gd name="connsiteY3247" fmla="*/ 2718827 h 9297812"/>
              <a:gd name="connsiteX3248" fmla="*/ 2718827 h 9297812"/>
              <a:gd name="connsiteY3248" fmla="*/ 2718827 h 9297812"/>
              <a:gd name="connsiteX3249" fmla="*/ 2718827 h 9297812"/>
              <a:gd name="connsiteY3249" fmla="*/ 2718827 h 9297812"/>
              <a:gd name="connsiteX3250" fmla="*/ 2718827 h 9297812"/>
              <a:gd name="connsiteY3250" fmla="*/ 2718827 h 9297812"/>
              <a:gd name="connsiteX3251" fmla="*/ 2718827 h 9297812"/>
              <a:gd name="connsiteY3251" fmla="*/ 2718827 h 9297812"/>
              <a:gd name="connsiteX3252" fmla="*/ 2718827 h 9297812"/>
              <a:gd name="connsiteY3252" fmla="*/ 2718827 h 9297812"/>
              <a:gd name="connsiteX3253" fmla="*/ 2718827 h 9297812"/>
              <a:gd name="connsiteY3253" fmla="*/ 2718827 h 9297812"/>
              <a:gd name="connsiteX3254" fmla="*/ 2718827 h 9297812"/>
              <a:gd name="connsiteY3254" fmla="*/ 2718827 h 9297812"/>
              <a:gd name="connsiteX3255" fmla="*/ 2718827 h 9297812"/>
              <a:gd name="connsiteY3255" fmla="*/ 2718827 h 9297812"/>
              <a:gd name="connsiteX3256" fmla="*/ 2718827 h 9297812"/>
              <a:gd name="connsiteY3256" fmla="*/ 2718827 h 9297812"/>
              <a:gd name="connsiteX3257" fmla="*/ 2718827 h 9297812"/>
              <a:gd name="connsiteY3257" fmla="*/ 2718827 h 9297812"/>
              <a:gd name="connsiteX3258" fmla="*/ 2718827 h 9297812"/>
              <a:gd name="connsiteY3258" fmla="*/ 2718827 h 9297812"/>
              <a:gd name="connsiteX3259" fmla="*/ 2718827 h 9297812"/>
              <a:gd name="connsiteY3259" fmla="*/ 2718827 h 9297812"/>
              <a:gd name="connsiteX3260" fmla="*/ 2718827 h 9297812"/>
              <a:gd name="connsiteY3260" fmla="*/ 2718827 h 9297812"/>
              <a:gd name="connsiteX3261" fmla="*/ 2718827 h 9297812"/>
              <a:gd name="connsiteY3261" fmla="*/ 2718827 h 9297812"/>
              <a:gd name="connsiteX3262" fmla="*/ 2718827 h 9297812"/>
              <a:gd name="connsiteY3262" fmla="*/ 2718827 h 9297812"/>
              <a:gd name="connsiteX3263" fmla="*/ 2718827 h 9297812"/>
              <a:gd name="connsiteY3263" fmla="*/ 2718827 h 9297812"/>
              <a:gd name="connsiteX3264" fmla="*/ 2718827 h 9297812"/>
              <a:gd name="connsiteY3264" fmla="*/ 2718827 h 9297812"/>
              <a:gd name="connsiteX3265" fmla="*/ 2718827 h 9297812"/>
              <a:gd name="connsiteY3265" fmla="*/ 2718827 h 9297812"/>
              <a:gd name="connsiteX3266" fmla="*/ 2718827 h 9297812"/>
              <a:gd name="connsiteY3266" fmla="*/ 2718827 h 9297812"/>
              <a:gd name="connsiteX3267" fmla="*/ 2718827 h 9297812"/>
              <a:gd name="connsiteY3267" fmla="*/ 2718827 h 9297812"/>
              <a:gd name="connsiteX3268" fmla="*/ 2718827 h 9297812"/>
              <a:gd name="connsiteY3268" fmla="*/ 2718827 h 9297812"/>
              <a:gd name="connsiteX3269" fmla="*/ 2718827 h 9297812"/>
              <a:gd name="connsiteY3269" fmla="*/ 2718827 h 9297812"/>
              <a:gd name="connsiteX3270" fmla="*/ 2718827 h 9297812"/>
              <a:gd name="connsiteY3270" fmla="*/ 2718827 h 9297812"/>
              <a:gd name="connsiteX3271" fmla="*/ 2718827 h 9297812"/>
              <a:gd name="connsiteY3271" fmla="*/ 2718827 h 9297812"/>
              <a:gd name="connsiteX3272" fmla="*/ 2718827 h 9297812"/>
              <a:gd name="connsiteY3272" fmla="*/ 2718827 h 9297812"/>
              <a:gd name="connsiteX3273" fmla="*/ 2718827 h 9297812"/>
              <a:gd name="connsiteY3273" fmla="*/ 2718827 h 9297812"/>
              <a:gd name="connsiteX3274" fmla="*/ 2718827 h 9297812"/>
              <a:gd name="connsiteY3274" fmla="*/ 2718827 h 9297812"/>
              <a:gd name="connsiteX3275" fmla="*/ 2718827 h 9297812"/>
              <a:gd name="connsiteY3275" fmla="*/ 2718827 h 9297812"/>
              <a:gd name="connsiteX3276" fmla="*/ 2718827 h 9297812"/>
              <a:gd name="connsiteY3276" fmla="*/ 2718827 h 9297812"/>
              <a:gd name="connsiteX3277" fmla="*/ 2718827 h 9297812"/>
              <a:gd name="connsiteY3277" fmla="*/ 2718827 h 9297812"/>
              <a:gd name="connsiteX3278" fmla="*/ 2718827 h 9297812"/>
              <a:gd name="connsiteY3278" fmla="*/ 2718827 h 9297812"/>
              <a:gd name="connsiteX3279" fmla="*/ 2718827 h 9297812"/>
              <a:gd name="connsiteY3279" fmla="*/ 2718827 h 9297812"/>
              <a:gd name="connsiteX3280" fmla="*/ 2718827 h 9297812"/>
              <a:gd name="connsiteY3280" fmla="*/ 2718827 h 9297812"/>
              <a:gd name="connsiteX3281" fmla="*/ 2718827 h 9297812"/>
              <a:gd name="connsiteY3281" fmla="*/ 2718827 h 9297812"/>
              <a:gd name="connsiteX3282" fmla="*/ 2718827 h 9297812"/>
              <a:gd name="connsiteY3282" fmla="*/ 2718827 h 9297812"/>
              <a:gd name="connsiteX3283" fmla="*/ 2718827 h 9297812"/>
              <a:gd name="connsiteY3283" fmla="*/ 2718827 h 9297812"/>
              <a:gd name="connsiteX3284" fmla="*/ 2718827 h 9297812"/>
              <a:gd name="connsiteY3284" fmla="*/ 2718827 h 9297812"/>
              <a:gd name="connsiteX3285" fmla="*/ 2718827 h 9297812"/>
              <a:gd name="connsiteY3285" fmla="*/ 2718827 h 9297812"/>
              <a:gd name="connsiteX3286" fmla="*/ 2718827 h 9297812"/>
              <a:gd name="connsiteY3286" fmla="*/ 2718827 h 9297812"/>
              <a:gd name="connsiteX3287" fmla="*/ 2718827 h 9297812"/>
              <a:gd name="connsiteY3287" fmla="*/ 2718827 h 9297812"/>
              <a:gd name="connsiteX3288" fmla="*/ 2718827 h 9297812"/>
              <a:gd name="connsiteY3288" fmla="*/ 2718827 h 9297812"/>
              <a:gd name="connsiteX3289" fmla="*/ 2718827 h 9297812"/>
              <a:gd name="connsiteY3289" fmla="*/ 2718827 h 9297812"/>
              <a:gd name="connsiteX3290" fmla="*/ 2718827 h 9297812"/>
              <a:gd name="connsiteY3290" fmla="*/ 2718827 h 9297812"/>
              <a:gd name="connsiteX3291" fmla="*/ 2718827 h 9297812"/>
              <a:gd name="connsiteY3291" fmla="*/ 2718827 h 9297812"/>
              <a:gd name="connsiteX3292" fmla="*/ 2718827 h 9297812"/>
              <a:gd name="connsiteY3292" fmla="*/ 2718827 h 9297812"/>
              <a:gd name="connsiteX3293" fmla="*/ 2718827 h 9297812"/>
              <a:gd name="connsiteY3293" fmla="*/ 2718827 h 9297812"/>
              <a:gd name="connsiteX3294" fmla="*/ 2718827 h 9297812"/>
              <a:gd name="connsiteY3294" fmla="*/ 2718827 h 9297812"/>
              <a:gd name="connsiteX3295" fmla="*/ 2718827 h 9297812"/>
              <a:gd name="connsiteY3295" fmla="*/ 2718827 h 9297812"/>
              <a:gd name="connsiteX3296" fmla="*/ 2718827 h 9297812"/>
              <a:gd name="connsiteY3296" fmla="*/ 2718827 h 9297812"/>
              <a:gd name="connsiteX3297" fmla="*/ 2718827 h 9297812"/>
              <a:gd name="connsiteY3297" fmla="*/ 2718827 h 9297812"/>
              <a:gd name="connsiteX3298" fmla="*/ 2718827 h 9297812"/>
              <a:gd name="connsiteY3298" fmla="*/ 2718827 h 9297812"/>
              <a:gd name="connsiteX3299" fmla="*/ 2718827 h 9297812"/>
              <a:gd name="connsiteY3299" fmla="*/ 2718827 h 9297812"/>
              <a:gd name="connsiteX3300" fmla="*/ 2718827 h 9297812"/>
              <a:gd name="connsiteY3300" fmla="*/ 2718827 h 9297812"/>
              <a:gd name="connsiteX3301" fmla="*/ 2718827 h 9297812"/>
              <a:gd name="connsiteY3301" fmla="*/ 2718827 h 9297812"/>
              <a:gd name="connsiteX3302" fmla="*/ 2718827 h 9297812"/>
              <a:gd name="connsiteY3302" fmla="*/ 2718827 h 9297812"/>
              <a:gd name="connsiteX3303" fmla="*/ 2718827 h 9297812"/>
              <a:gd name="connsiteY3303" fmla="*/ 2718827 h 9297812"/>
              <a:gd name="connsiteX3304" fmla="*/ 2718827 h 9297812"/>
              <a:gd name="connsiteY3304" fmla="*/ 2718827 h 9297812"/>
              <a:gd name="connsiteX3305" fmla="*/ 2718827 h 9297812"/>
              <a:gd name="connsiteY3305" fmla="*/ 2718827 h 9297812"/>
              <a:gd name="connsiteX3306" fmla="*/ 2718827 h 9297812"/>
              <a:gd name="connsiteY3306" fmla="*/ 2718827 h 9297812"/>
              <a:gd name="connsiteX3307" fmla="*/ 2718827 h 9297812"/>
              <a:gd name="connsiteY3307" fmla="*/ 2718827 h 9297812"/>
              <a:gd name="connsiteX3308" fmla="*/ 2718827 h 9297812"/>
              <a:gd name="connsiteY3308" fmla="*/ 2718827 h 9297812"/>
              <a:gd name="connsiteX3309" fmla="*/ 2718827 h 9297812"/>
              <a:gd name="connsiteY3309" fmla="*/ 2718827 h 9297812"/>
              <a:gd name="connsiteX3310" fmla="*/ 2718827 h 9297812"/>
              <a:gd name="connsiteY3310" fmla="*/ 2718827 h 9297812"/>
              <a:gd name="connsiteX3311" fmla="*/ 2718827 h 9297812"/>
              <a:gd name="connsiteY3311" fmla="*/ 2718827 h 9297812"/>
              <a:gd name="connsiteX3312" fmla="*/ 2718827 h 9297812"/>
              <a:gd name="connsiteY3312" fmla="*/ 2718827 h 9297812"/>
              <a:gd name="connsiteX3313" fmla="*/ 2718827 h 9297812"/>
              <a:gd name="connsiteY3313" fmla="*/ 2718827 h 9297812"/>
              <a:gd name="connsiteX3314" fmla="*/ 2718827 h 9297812"/>
              <a:gd name="connsiteY3314" fmla="*/ 2718827 h 9297812"/>
              <a:gd name="connsiteX3315" fmla="*/ 2718827 h 9297812"/>
              <a:gd name="connsiteY3315" fmla="*/ 2718827 h 9297812"/>
              <a:gd name="connsiteX3316" fmla="*/ 2718827 h 9297812"/>
              <a:gd name="connsiteY3316" fmla="*/ 2718827 h 9297812"/>
              <a:gd name="connsiteX3317" fmla="*/ 2718827 h 9297812"/>
              <a:gd name="connsiteY3317" fmla="*/ 2718827 h 9297812"/>
              <a:gd name="connsiteX3318" fmla="*/ 2718827 h 9297812"/>
              <a:gd name="connsiteY3318" fmla="*/ 2718827 h 9297812"/>
              <a:gd name="connsiteX3319" fmla="*/ 2718827 h 9297812"/>
              <a:gd name="connsiteY3319" fmla="*/ 2718827 h 9297812"/>
              <a:gd name="connsiteX3320" fmla="*/ 2718827 h 9297812"/>
              <a:gd name="connsiteY3320" fmla="*/ 2718827 h 9297812"/>
              <a:gd name="connsiteX3321" fmla="*/ 2718827 h 9297812"/>
              <a:gd name="connsiteY3321" fmla="*/ 2718827 h 9297812"/>
              <a:gd name="connsiteX3322" fmla="*/ 2718827 h 9297812"/>
              <a:gd name="connsiteY3322" fmla="*/ 2718827 h 9297812"/>
              <a:gd name="connsiteX3323" fmla="*/ 2718827 h 9297812"/>
              <a:gd name="connsiteY3323" fmla="*/ 2718827 h 9297812"/>
              <a:gd name="connsiteX3324" fmla="*/ 2718827 h 9297812"/>
              <a:gd name="connsiteY3324" fmla="*/ 2718827 h 9297812"/>
              <a:gd name="connsiteX3325" fmla="*/ 2718827 h 9297812"/>
              <a:gd name="connsiteY3325" fmla="*/ 2718827 h 9297812"/>
              <a:gd name="connsiteX3326" fmla="*/ 2718827 h 9297812"/>
              <a:gd name="connsiteY3326" fmla="*/ 2718827 h 9297812"/>
              <a:gd name="connsiteX3327" fmla="*/ 2718827 h 9297812"/>
              <a:gd name="connsiteY3327" fmla="*/ 2718827 h 9297812"/>
              <a:gd name="connsiteX3328" fmla="*/ 2718827 h 9297812"/>
              <a:gd name="connsiteY3328" fmla="*/ 2718827 h 9297812"/>
              <a:gd name="connsiteX3329" fmla="*/ 2718827 h 9297812"/>
              <a:gd name="connsiteY3329" fmla="*/ 2718827 h 9297812"/>
              <a:gd name="connsiteX3330" fmla="*/ 2718827 h 9297812"/>
              <a:gd name="connsiteY3330" fmla="*/ 2718827 h 9297812"/>
              <a:gd name="connsiteX3331" fmla="*/ 2718827 h 9297812"/>
              <a:gd name="connsiteY3331" fmla="*/ 2718827 h 9297812"/>
              <a:gd name="connsiteX3332" fmla="*/ 2718827 h 9297812"/>
              <a:gd name="connsiteY3332" fmla="*/ 2718827 h 9297812"/>
              <a:gd name="connsiteX3333" fmla="*/ 2718827 h 9297812"/>
              <a:gd name="connsiteY3333" fmla="*/ 2718827 h 9297812"/>
              <a:gd name="connsiteX3334" fmla="*/ 2718827 h 9297812"/>
              <a:gd name="connsiteY3334" fmla="*/ 2718827 h 9297812"/>
              <a:gd name="connsiteX3335" fmla="*/ 2718827 h 9297812"/>
              <a:gd name="connsiteY3335" fmla="*/ 2718827 h 9297812"/>
              <a:gd name="connsiteX3336" fmla="*/ 2718827 h 9297812"/>
              <a:gd name="connsiteY3336" fmla="*/ 2718827 h 9297812"/>
              <a:gd name="connsiteX3337" fmla="*/ 2718827 h 9297812"/>
              <a:gd name="connsiteY3337" fmla="*/ 2718827 h 9297812"/>
              <a:gd name="connsiteX3338" fmla="*/ 2718827 h 9297812"/>
              <a:gd name="connsiteY3338" fmla="*/ 2718827 h 9297812"/>
              <a:gd name="connsiteX3339" fmla="*/ 2718827 h 9297812"/>
              <a:gd name="connsiteY3339" fmla="*/ 2718827 h 9297812"/>
              <a:gd name="connsiteX3340" fmla="*/ 2718827 h 9297812"/>
              <a:gd name="connsiteY3340" fmla="*/ 2718827 h 9297812"/>
              <a:gd name="connsiteX3341" fmla="*/ 2718827 h 9297812"/>
              <a:gd name="connsiteY3341" fmla="*/ 2718827 h 9297812"/>
              <a:gd name="connsiteX3342" fmla="*/ 2718827 h 9297812"/>
              <a:gd name="connsiteY3342" fmla="*/ 2718827 h 9297812"/>
              <a:gd name="connsiteX3343" fmla="*/ 2718827 h 9297812"/>
              <a:gd name="connsiteY3343" fmla="*/ 2718827 h 9297812"/>
              <a:gd name="connsiteX3344" fmla="*/ 2718827 h 9297812"/>
              <a:gd name="connsiteY3344" fmla="*/ 2718827 h 9297812"/>
              <a:gd name="connsiteX3345" fmla="*/ 2718827 h 9297812"/>
              <a:gd name="connsiteY3345" fmla="*/ 2718827 h 9297812"/>
              <a:gd name="connsiteX3346" fmla="*/ 2718827 h 9297812"/>
              <a:gd name="connsiteY3346" fmla="*/ 2718827 h 9297812"/>
              <a:gd name="connsiteX3347" fmla="*/ 2718827 h 9297812"/>
              <a:gd name="connsiteY3347" fmla="*/ 2718827 h 9297812"/>
              <a:gd name="connsiteX3348" fmla="*/ 2718827 h 9297812"/>
              <a:gd name="connsiteY3348" fmla="*/ 2718827 h 9297812"/>
              <a:gd name="connsiteX3349" fmla="*/ 2718827 h 9297812"/>
              <a:gd name="connsiteY3349" fmla="*/ 2718827 h 9297812"/>
              <a:gd name="connsiteX3350" fmla="*/ 2718827 h 9297812"/>
              <a:gd name="connsiteY3350" fmla="*/ 2718827 h 9297812"/>
              <a:gd name="connsiteX3351" fmla="*/ 2718827 h 9297812"/>
              <a:gd name="connsiteY3351" fmla="*/ 2718827 h 9297812"/>
              <a:gd name="connsiteX3352" fmla="*/ 2718827 h 9297812"/>
              <a:gd name="connsiteY3352" fmla="*/ 2718827 h 9297812"/>
              <a:gd name="connsiteX3353" fmla="*/ 2718827 h 9297812"/>
              <a:gd name="connsiteY3353" fmla="*/ 2718827 h 9297812"/>
              <a:gd name="connsiteX3354" fmla="*/ 2718827 h 9297812"/>
              <a:gd name="connsiteY3354" fmla="*/ 2718827 h 9297812"/>
              <a:gd name="connsiteX3355" fmla="*/ 2718827 h 9297812"/>
              <a:gd name="connsiteY3355" fmla="*/ 2718827 h 9297812"/>
              <a:gd name="connsiteX3356" fmla="*/ 2718827 h 9297812"/>
              <a:gd name="connsiteY3356" fmla="*/ 2718827 h 9297812"/>
              <a:gd name="connsiteX3357" fmla="*/ 2718827 h 9297812"/>
              <a:gd name="connsiteY3357" fmla="*/ 2718827 h 9297812"/>
              <a:gd name="connsiteX3358" fmla="*/ 2718827 h 9297812"/>
              <a:gd name="connsiteY3358" fmla="*/ 2718827 h 9297812"/>
              <a:gd name="connsiteX3359" fmla="*/ 2718827 h 9297812"/>
              <a:gd name="connsiteY3359" fmla="*/ 2718827 h 9297812"/>
              <a:gd name="connsiteX3360" fmla="*/ 2718827 h 9297812"/>
              <a:gd name="connsiteY3360" fmla="*/ 2718827 h 9297812"/>
              <a:gd name="connsiteX3361" fmla="*/ 2718827 h 9297812"/>
              <a:gd name="connsiteY3361" fmla="*/ 2718827 h 9297812"/>
              <a:gd name="connsiteX3362" fmla="*/ 2718827 h 9297812"/>
              <a:gd name="connsiteY3362" fmla="*/ 2718827 h 9297812"/>
              <a:gd name="connsiteX3363" fmla="*/ 2718827 h 9297812"/>
              <a:gd name="connsiteY3363" fmla="*/ 2718827 h 9297812"/>
              <a:gd name="connsiteX3364" fmla="*/ 2718827 h 9297812"/>
              <a:gd name="connsiteY3364" fmla="*/ 2718827 h 9297812"/>
              <a:gd name="connsiteX3365" fmla="*/ 2718827 h 9297812"/>
              <a:gd name="connsiteY3365" fmla="*/ 2718827 h 9297812"/>
              <a:gd name="connsiteX3366" fmla="*/ 2718827 h 9297812"/>
              <a:gd name="connsiteY3366" fmla="*/ 2718827 h 9297812"/>
              <a:gd name="connsiteX3367" fmla="*/ 2718827 h 9297812"/>
              <a:gd name="connsiteY3367" fmla="*/ 2718827 h 9297812"/>
              <a:gd name="connsiteX3368" fmla="*/ 2718827 h 9297812"/>
              <a:gd name="connsiteY3368" fmla="*/ 2718827 h 9297812"/>
              <a:gd name="connsiteX3369" fmla="*/ 2718827 h 9297812"/>
              <a:gd name="connsiteY3369" fmla="*/ 2718827 h 9297812"/>
              <a:gd name="connsiteX3370" fmla="*/ 2718827 h 9297812"/>
              <a:gd name="connsiteY3370" fmla="*/ 2718827 h 9297812"/>
              <a:gd name="connsiteX3371" fmla="*/ 2718827 h 9297812"/>
              <a:gd name="connsiteY3371" fmla="*/ 2718827 h 9297812"/>
              <a:gd name="connsiteX3372" fmla="*/ 2718827 h 9297812"/>
              <a:gd name="connsiteY3372" fmla="*/ 2718827 h 9297812"/>
              <a:gd name="connsiteX3373" fmla="*/ 2718827 h 9297812"/>
              <a:gd name="connsiteY3373" fmla="*/ 2718827 h 9297812"/>
              <a:gd name="connsiteX3374" fmla="*/ 2718827 h 9297812"/>
              <a:gd name="connsiteY3374" fmla="*/ 2718827 h 9297812"/>
              <a:gd name="connsiteX3375" fmla="*/ 2718827 h 9297812"/>
              <a:gd name="connsiteY3375" fmla="*/ 2718827 h 9297812"/>
              <a:gd name="connsiteX3376" fmla="*/ 2718827 h 9297812"/>
              <a:gd name="connsiteY3376" fmla="*/ 2718827 h 9297812"/>
              <a:gd name="connsiteX3377" fmla="*/ 2718827 h 9297812"/>
              <a:gd name="connsiteY3377" fmla="*/ 2718827 h 9297812"/>
              <a:gd name="connsiteX3378" fmla="*/ 2718827 h 9297812"/>
              <a:gd name="connsiteY3378" fmla="*/ 2718827 h 9297812"/>
              <a:gd name="connsiteX3379" fmla="*/ 2718827 h 9297812"/>
              <a:gd name="connsiteY3379" fmla="*/ 2718827 h 9297812"/>
              <a:gd name="connsiteX3380" fmla="*/ 2718827 h 9297812"/>
              <a:gd name="connsiteY3380" fmla="*/ 2718827 h 9297812"/>
              <a:gd name="connsiteX3381" fmla="*/ 2718827 h 9297812"/>
              <a:gd name="connsiteY3381" fmla="*/ 2718827 h 9297812"/>
              <a:gd name="connsiteX3382" fmla="*/ 2718827 h 9297812"/>
              <a:gd name="connsiteY3382" fmla="*/ 2718827 h 9297812"/>
              <a:gd name="connsiteX3383" fmla="*/ 2718827 h 9297812"/>
              <a:gd name="connsiteY3383" fmla="*/ 2718827 h 9297812"/>
              <a:gd name="connsiteX3384" fmla="*/ 2718827 h 9297812"/>
              <a:gd name="connsiteY3384" fmla="*/ 2718827 h 9297812"/>
              <a:gd name="connsiteX3385" fmla="*/ 2718827 h 9297812"/>
              <a:gd name="connsiteY3385" fmla="*/ 2718827 h 9297812"/>
              <a:gd name="connsiteX3386" fmla="*/ 2718827 h 9297812"/>
              <a:gd name="connsiteY3386" fmla="*/ 2718827 h 9297812"/>
              <a:gd name="connsiteX3387" fmla="*/ 2718827 h 9297812"/>
              <a:gd name="connsiteY3387" fmla="*/ 2718827 h 9297812"/>
              <a:gd name="connsiteX3388" fmla="*/ 2718827 h 9297812"/>
              <a:gd name="connsiteY3388" fmla="*/ 2718827 h 9297812"/>
              <a:gd name="connsiteX3389" fmla="*/ 2718827 h 9297812"/>
              <a:gd name="connsiteY3389" fmla="*/ 2718827 h 9297812"/>
              <a:gd name="connsiteX3390" fmla="*/ 2718827 h 9297812"/>
              <a:gd name="connsiteY3390" fmla="*/ 2718827 h 9297812"/>
              <a:gd name="connsiteX3391" fmla="*/ 2718827 h 9297812"/>
              <a:gd name="connsiteY3391" fmla="*/ 2718827 h 9297812"/>
              <a:gd name="connsiteX3392" fmla="*/ 2718827 h 9297812"/>
              <a:gd name="connsiteY3392" fmla="*/ 2718827 h 9297812"/>
              <a:gd name="connsiteX3393" fmla="*/ 2718827 h 9297812"/>
              <a:gd name="connsiteY3393" fmla="*/ 2718827 h 9297812"/>
              <a:gd name="connsiteX3394" fmla="*/ 2718827 h 9297812"/>
              <a:gd name="connsiteY3394" fmla="*/ 2718827 h 9297812"/>
              <a:gd name="connsiteX3395" fmla="*/ 2718827 h 9297812"/>
              <a:gd name="connsiteY3395" fmla="*/ 2718827 h 9297812"/>
              <a:gd name="connsiteX3396" fmla="*/ 2718827 h 9297812"/>
              <a:gd name="connsiteY3396" fmla="*/ 2718827 h 9297812"/>
              <a:gd name="connsiteX3397" fmla="*/ 2718827 h 9297812"/>
              <a:gd name="connsiteY3397" fmla="*/ 2718827 h 9297812"/>
              <a:gd name="connsiteX3398" fmla="*/ 2718827 h 9297812"/>
              <a:gd name="connsiteY3398" fmla="*/ 2718827 h 9297812"/>
              <a:gd name="connsiteX3399" fmla="*/ 2718827 h 9297812"/>
              <a:gd name="connsiteY3399" fmla="*/ 2718827 h 9297812"/>
              <a:gd name="connsiteX3400" fmla="*/ 2718827 h 9297812"/>
              <a:gd name="connsiteY3400" fmla="*/ 2718827 h 9297812"/>
              <a:gd name="connsiteX3401" fmla="*/ 2718827 h 9297812"/>
              <a:gd name="connsiteY3401" fmla="*/ 2718827 h 9297812"/>
              <a:gd name="connsiteX3402" fmla="*/ 2718827 h 9297812"/>
              <a:gd name="connsiteY3402" fmla="*/ 2718827 h 9297812"/>
              <a:gd name="connsiteX3403" fmla="*/ 2718827 h 9297812"/>
              <a:gd name="connsiteY3403" fmla="*/ 2718827 h 9297812"/>
              <a:gd name="connsiteX3404" fmla="*/ 2718827 h 9297812"/>
              <a:gd name="connsiteY3404" fmla="*/ 2718827 h 9297812"/>
              <a:gd name="connsiteX3405" fmla="*/ 2718827 h 9297812"/>
              <a:gd name="connsiteY3405" fmla="*/ 2718827 h 9297812"/>
              <a:gd name="connsiteX3406" fmla="*/ 2718827 h 9297812"/>
              <a:gd name="connsiteY3406" fmla="*/ 2718827 h 9297812"/>
              <a:gd name="connsiteX3407" fmla="*/ 2718827 h 9297812"/>
              <a:gd name="connsiteY3407" fmla="*/ 2718827 h 9297812"/>
              <a:gd name="connsiteX3408" fmla="*/ 2718827 h 9297812"/>
              <a:gd name="connsiteY3408" fmla="*/ 2718827 h 9297812"/>
              <a:gd name="connsiteX3409" fmla="*/ 2718827 h 9297812"/>
              <a:gd name="connsiteY3409" fmla="*/ 2718827 h 9297812"/>
              <a:gd name="connsiteX3410" fmla="*/ 2718827 h 9297812"/>
              <a:gd name="connsiteY3410" fmla="*/ 2718827 h 9297812"/>
              <a:gd name="connsiteX3411" fmla="*/ 2718827 h 9297812"/>
              <a:gd name="connsiteY3411" fmla="*/ 2718827 h 9297812"/>
              <a:gd name="connsiteX3412" fmla="*/ 2718827 h 9297812"/>
              <a:gd name="connsiteY3412" fmla="*/ 2718827 h 9297812"/>
              <a:gd name="connsiteX3413" fmla="*/ 2718827 h 9297812"/>
              <a:gd name="connsiteY3413" fmla="*/ 2718827 h 9297812"/>
              <a:gd name="connsiteX3414" fmla="*/ 2718827 h 9297812"/>
              <a:gd name="connsiteY3414" fmla="*/ 2718827 h 9297812"/>
              <a:gd name="connsiteX3415" fmla="*/ 2718827 h 9297812"/>
              <a:gd name="connsiteY3415" fmla="*/ 2718827 h 9297812"/>
              <a:gd name="connsiteX3416" fmla="*/ 2718827 h 9297812"/>
              <a:gd name="connsiteY3416" fmla="*/ 2718827 h 9297812"/>
              <a:gd name="connsiteX3417" fmla="*/ 2718827 h 9297812"/>
              <a:gd name="connsiteY3417" fmla="*/ 2718827 h 9297812"/>
              <a:gd name="connsiteX3418" fmla="*/ 2718827 h 9297812"/>
              <a:gd name="connsiteY3418" fmla="*/ 2718827 h 9297812"/>
              <a:gd name="connsiteX3419" fmla="*/ 2718827 h 9297812"/>
              <a:gd name="connsiteY3419" fmla="*/ 2718827 h 9297812"/>
              <a:gd name="connsiteX3420" fmla="*/ 2718827 h 9297812"/>
              <a:gd name="connsiteY3420" fmla="*/ 2718827 h 9297812"/>
              <a:gd name="connsiteX3421" fmla="*/ 2718827 h 9297812"/>
              <a:gd name="connsiteY3421" fmla="*/ 2718827 h 9297812"/>
              <a:gd name="connsiteX3422" fmla="*/ 2718827 h 9297812"/>
              <a:gd name="connsiteY3422" fmla="*/ 2718827 h 9297812"/>
              <a:gd name="connsiteX3423" fmla="*/ 2718827 h 9297812"/>
              <a:gd name="connsiteY3423" fmla="*/ 2718827 h 9297812"/>
              <a:gd name="connsiteX3424" fmla="*/ 2718827 h 9297812"/>
              <a:gd name="connsiteY3424" fmla="*/ 2718827 h 9297812"/>
              <a:gd name="connsiteX3425" fmla="*/ 2718827 h 9297812"/>
              <a:gd name="connsiteY3425" fmla="*/ 2718827 h 9297812"/>
              <a:gd name="connsiteX3426" fmla="*/ 2718827 h 9297812"/>
              <a:gd name="connsiteY3426" fmla="*/ 2718827 h 9297812"/>
              <a:gd name="connsiteX3427" fmla="*/ 2718827 h 9297812"/>
              <a:gd name="connsiteY3427" fmla="*/ 2718827 h 9297812"/>
              <a:gd name="connsiteX3428" fmla="*/ 2718827 h 9297812"/>
              <a:gd name="connsiteY3428" fmla="*/ 2718827 h 9297812"/>
              <a:gd name="connsiteX3429" fmla="*/ 2718827 h 9297812"/>
              <a:gd name="connsiteY3429" fmla="*/ 2718827 h 9297812"/>
              <a:gd name="connsiteX3430" fmla="*/ 2718827 h 9297812"/>
              <a:gd name="connsiteY3430" fmla="*/ 2718827 h 9297812"/>
              <a:gd name="connsiteX3431" fmla="*/ 2718827 h 9297812"/>
              <a:gd name="connsiteY3431" fmla="*/ 2718827 h 9297812"/>
              <a:gd name="connsiteX3432" fmla="*/ 2718827 h 9297812"/>
              <a:gd name="connsiteY3432" fmla="*/ 2718827 h 9297812"/>
              <a:gd name="connsiteX3433" fmla="*/ 2718827 h 9297812"/>
              <a:gd name="connsiteY3433" fmla="*/ 2718827 h 9297812"/>
              <a:gd name="connsiteX3434" fmla="*/ 2718827 h 9297812"/>
              <a:gd name="connsiteY3434" fmla="*/ 2718827 h 9297812"/>
              <a:gd name="connsiteX3435" fmla="*/ 2718827 h 9297812"/>
              <a:gd name="connsiteY3435" fmla="*/ 2718827 h 9297812"/>
              <a:gd name="connsiteX3436" fmla="*/ 2718827 h 9297812"/>
              <a:gd name="connsiteY3436" fmla="*/ 2718827 h 9297812"/>
              <a:gd name="connsiteX3437" fmla="*/ 2718827 h 9297812"/>
              <a:gd name="connsiteY3437" fmla="*/ 2718827 h 9297812"/>
              <a:gd name="connsiteX3438" fmla="*/ 2718827 h 9297812"/>
              <a:gd name="connsiteY3438" fmla="*/ 2718827 h 9297812"/>
              <a:gd name="connsiteX3439" fmla="*/ 2718827 h 9297812"/>
              <a:gd name="connsiteY3439" fmla="*/ 2718827 h 9297812"/>
              <a:gd name="connsiteX3440" fmla="*/ 2718827 h 9297812"/>
              <a:gd name="connsiteY3440" fmla="*/ 2718827 h 9297812"/>
              <a:gd name="connsiteX3441" fmla="*/ 2718827 h 9297812"/>
              <a:gd name="connsiteY3441" fmla="*/ 2718827 h 9297812"/>
              <a:gd name="connsiteX3442" fmla="*/ 2718827 h 9297812"/>
              <a:gd name="connsiteY3442" fmla="*/ 2718827 h 9297812"/>
              <a:gd name="connsiteX3443" fmla="*/ 2718827 h 9297812"/>
              <a:gd name="connsiteY3443" fmla="*/ 2718827 h 9297812"/>
              <a:gd name="connsiteX3444" fmla="*/ 2718827 h 9297812"/>
              <a:gd name="connsiteY3444" fmla="*/ 2718827 h 9297812"/>
              <a:gd name="connsiteX3445" fmla="*/ 2718827 h 9297812"/>
              <a:gd name="connsiteY3445" fmla="*/ 2718827 h 9297812"/>
              <a:gd name="connsiteX3446" fmla="*/ 2718827 h 9297812"/>
              <a:gd name="connsiteY3446" fmla="*/ 2718827 h 9297812"/>
              <a:gd name="connsiteX3447" fmla="*/ 2718827 h 9297812"/>
              <a:gd name="connsiteY3447" fmla="*/ 2718827 h 9297812"/>
              <a:gd name="connsiteX3448" fmla="*/ 2718827 h 9297812"/>
              <a:gd name="connsiteY3448" fmla="*/ 2718827 h 9297812"/>
              <a:gd name="connsiteX3449" fmla="*/ 2718827 h 9297812"/>
              <a:gd name="connsiteY3449" fmla="*/ 2718827 h 9297812"/>
              <a:gd name="connsiteX3450" fmla="*/ 2718827 h 9297812"/>
              <a:gd name="connsiteY3450" fmla="*/ 2718827 h 9297812"/>
              <a:gd name="connsiteX3451" fmla="*/ 2718827 h 9297812"/>
              <a:gd name="connsiteY3451" fmla="*/ 2718827 h 9297812"/>
              <a:gd name="connsiteX3452" fmla="*/ 2718827 h 9297812"/>
              <a:gd name="connsiteY3452" fmla="*/ 2718827 h 9297812"/>
              <a:gd name="connsiteX3453" fmla="*/ 2718827 h 9297812"/>
              <a:gd name="connsiteY3453" fmla="*/ 2718827 h 9297812"/>
              <a:gd name="connsiteX3454" fmla="*/ 2718827 h 9297812"/>
              <a:gd name="connsiteY3454" fmla="*/ 2718827 h 9297812"/>
              <a:gd name="connsiteX3455" fmla="*/ 2718827 h 9297812"/>
              <a:gd name="connsiteY3455" fmla="*/ 2718827 h 9297812"/>
              <a:gd name="connsiteX3456" fmla="*/ 2718827 h 9297812"/>
              <a:gd name="connsiteY3456" fmla="*/ 2718827 h 9297812"/>
              <a:gd name="connsiteX3457" fmla="*/ 2718827 h 9297812"/>
              <a:gd name="connsiteY3457" fmla="*/ 2718827 h 9297812"/>
              <a:gd name="connsiteX3458" fmla="*/ 2718827 h 9297812"/>
              <a:gd name="connsiteY3458" fmla="*/ 2718827 h 9297812"/>
              <a:gd name="connsiteX3459" fmla="*/ 2718827 h 9297812"/>
              <a:gd name="connsiteY3459" fmla="*/ 2718827 h 9297812"/>
              <a:gd name="connsiteX3460" fmla="*/ 2718827 h 9297812"/>
              <a:gd name="connsiteY3460" fmla="*/ 2718827 h 9297812"/>
              <a:gd name="connsiteX3461" fmla="*/ 2718827 h 9297812"/>
              <a:gd name="connsiteY3461" fmla="*/ 2718827 h 9297812"/>
              <a:gd name="connsiteX3462" fmla="*/ 2718827 h 9297812"/>
              <a:gd name="connsiteY3462" fmla="*/ 2718827 h 9297812"/>
              <a:gd name="connsiteX3463" fmla="*/ 2718827 h 9297812"/>
              <a:gd name="connsiteY3463" fmla="*/ 2718827 h 9297812"/>
              <a:gd name="connsiteX3464" fmla="*/ 2718827 h 9297812"/>
              <a:gd name="connsiteY3464" fmla="*/ 2718827 h 9297812"/>
              <a:gd name="connsiteX3465" fmla="*/ 2718827 h 9297812"/>
              <a:gd name="connsiteY3465" fmla="*/ 2718827 h 9297812"/>
              <a:gd name="connsiteX3466" fmla="*/ 2718827 h 9297812"/>
              <a:gd name="connsiteY3466" fmla="*/ 2718827 h 9297812"/>
              <a:gd name="connsiteX3467" fmla="*/ 2718827 h 9297812"/>
              <a:gd name="connsiteY3467" fmla="*/ 2718827 h 9297812"/>
              <a:gd name="connsiteX3468" fmla="*/ 2718827 h 9297812"/>
              <a:gd name="connsiteY3468" fmla="*/ 2718827 h 9297812"/>
              <a:gd name="connsiteX3469" fmla="*/ 2718827 h 9297812"/>
              <a:gd name="connsiteY3469" fmla="*/ 2718827 h 9297812"/>
              <a:gd name="connsiteX3470" fmla="*/ 2718827 h 9297812"/>
              <a:gd name="connsiteY3470" fmla="*/ 2718827 h 9297812"/>
              <a:gd name="connsiteX3471" fmla="*/ 2718827 h 9297812"/>
              <a:gd name="connsiteY3471" fmla="*/ 2718827 h 9297812"/>
              <a:gd name="connsiteX3472" fmla="*/ 2718827 h 9297812"/>
              <a:gd name="connsiteY3472" fmla="*/ 2718827 h 9297812"/>
              <a:gd name="connsiteX3473" fmla="*/ 2718827 h 9297812"/>
              <a:gd name="connsiteY3473" fmla="*/ 2718827 h 9297812"/>
              <a:gd name="connsiteX3474" fmla="*/ 2718827 h 9297812"/>
              <a:gd name="connsiteY3474" fmla="*/ 2718827 h 9297812"/>
              <a:gd name="connsiteX3475" fmla="*/ 2718827 h 9297812"/>
              <a:gd name="connsiteY3475" fmla="*/ 2718827 h 9297812"/>
              <a:gd name="connsiteX3476" fmla="*/ 2718827 h 9297812"/>
              <a:gd name="connsiteY3476" fmla="*/ 2718827 h 9297812"/>
              <a:gd name="connsiteX3477" fmla="*/ 2718827 h 9297812"/>
              <a:gd name="connsiteY3477" fmla="*/ 2718827 h 9297812"/>
              <a:gd name="connsiteX3478" fmla="*/ 2718827 h 9297812"/>
              <a:gd name="connsiteY3478" fmla="*/ 2718827 h 9297812"/>
              <a:gd name="connsiteX3479" fmla="*/ 2718827 h 9297812"/>
              <a:gd name="connsiteY3479" fmla="*/ 2718827 h 9297812"/>
              <a:gd name="connsiteX3480" fmla="*/ 2718827 h 9297812"/>
              <a:gd name="connsiteY3480" fmla="*/ 2718827 h 9297812"/>
              <a:gd name="connsiteX3481" fmla="*/ 2718827 h 9297812"/>
              <a:gd name="connsiteY3481" fmla="*/ 2718827 h 9297812"/>
              <a:gd name="connsiteX3482" fmla="*/ 2718827 h 9297812"/>
              <a:gd name="connsiteY3482" fmla="*/ 2718827 h 9297812"/>
              <a:gd name="connsiteX3483" fmla="*/ 2718827 h 9297812"/>
              <a:gd name="connsiteY3483" fmla="*/ 2718827 h 9297812"/>
              <a:gd name="connsiteX3484" fmla="*/ 2718827 h 9297812"/>
              <a:gd name="connsiteY3484" fmla="*/ 2718827 h 9297812"/>
              <a:gd name="connsiteX3485" fmla="*/ 2718827 h 9297812"/>
              <a:gd name="connsiteY3485" fmla="*/ 2718827 h 9297812"/>
              <a:gd name="connsiteX3486" fmla="*/ 2718827 h 9297812"/>
              <a:gd name="connsiteY3486" fmla="*/ 2718827 h 9297812"/>
              <a:gd name="connsiteX3487" fmla="*/ 2718827 h 9297812"/>
              <a:gd name="connsiteY3487" fmla="*/ 2718827 h 9297812"/>
              <a:gd name="connsiteX3488" fmla="*/ 2718827 h 9297812"/>
              <a:gd name="connsiteY3488" fmla="*/ 2718827 h 9297812"/>
              <a:gd name="connsiteX3489" fmla="*/ 2718827 h 9297812"/>
              <a:gd name="connsiteY3489" fmla="*/ 2718827 h 9297812"/>
              <a:gd name="connsiteX3490" fmla="*/ 2718827 h 9297812"/>
              <a:gd name="connsiteY3490" fmla="*/ 2718827 h 9297812"/>
              <a:gd name="connsiteX3491" fmla="*/ 2718827 h 9297812"/>
              <a:gd name="connsiteY3491" fmla="*/ 2718827 h 9297812"/>
              <a:gd name="connsiteX3492" fmla="*/ 2718827 h 9297812"/>
              <a:gd name="connsiteY3492" fmla="*/ 2718827 h 9297812"/>
              <a:gd name="connsiteX3493" fmla="*/ 2718827 h 9297812"/>
              <a:gd name="connsiteY3493" fmla="*/ 2718827 h 9297812"/>
              <a:gd name="connsiteX3494" fmla="*/ 2718827 h 9297812"/>
              <a:gd name="connsiteY3494" fmla="*/ 2718827 h 9297812"/>
              <a:gd name="connsiteX3495" fmla="*/ 2718827 h 9297812"/>
              <a:gd name="connsiteY3495" fmla="*/ 2718827 h 9297812"/>
              <a:gd name="connsiteX3496" fmla="*/ 2718827 h 9297812"/>
              <a:gd name="connsiteY3496" fmla="*/ 2718827 h 9297812"/>
              <a:gd name="connsiteX3497" fmla="*/ 2718827 h 9297812"/>
              <a:gd name="connsiteY3497" fmla="*/ 2718827 h 9297812"/>
              <a:gd name="connsiteX3498" fmla="*/ 2718827 h 9297812"/>
              <a:gd name="connsiteY3498" fmla="*/ 2718827 h 9297812"/>
              <a:gd name="connsiteX3499" fmla="*/ 2718827 h 9297812"/>
              <a:gd name="connsiteY3499" fmla="*/ 2718827 h 9297812"/>
              <a:gd name="connsiteX3500" fmla="*/ 2718827 h 9297812"/>
              <a:gd name="connsiteY3500" fmla="*/ 2718827 h 9297812"/>
              <a:gd name="connsiteX3501" fmla="*/ 2718827 h 9297812"/>
              <a:gd name="connsiteY3501" fmla="*/ 2718827 h 9297812"/>
              <a:gd name="connsiteX3502" fmla="*/ 2718827 h 9297812"/>
              <a:gd name="connsiteY3502" fmla="*/ 2718827 h 9297812"/>
              <a:gd name="connsiteX3503" fmla="*/ 2718827 h 9297812"/>
              <a:gd name="connsiteY3503" fmla="*/ 2718827 h 9297812"/>
              <a:gd name="connsiteX3504" fmla="*/ 2718827 h 9297812"/>
              <a:gd name="connsiteY3504" fmla="*/ 2718827 h 9297812"/>
              <a:gd name="connsiteX3505" fmla="*/ 2718827 h 9297812"/>
              <a:gd name="connsiteY3505" fmla="*/ 2718827 h 9297812"/>
              <a:gd name="connsiteX3506" fmla="*/ 2718827 h 9297812"/>
              <a:gd name="connsiteY3506" fmla="*/ 2718827 h 9297812"/>
              <a:gd name="connsiteX3507" fmla="*/ 2718827 h 9297812"/>
              <a:gd name="connsiteY3507" fmla="*/ 2718827 h 9297812"/>
              <a:gd name="connsiteX3508" fmla="*/ 2718827 h 9297812"/>
              <a:gd name="connsiteY3508" fmla="*/ 2718827 h 9297812"/>
              <a:gd name="connsiteX3509" fmla="*/ 2718827 h 9297812"/>
              <a:gd name="connsiteY3509" fmla="*/ 2718827 h 9297812"/>
              <a:gd name="connsiteX3510" fmla="*/ 2718827 h 9297812"/>
              <a:gd name="connsiteY3510" fmla="*/ 2718827 h 9297812"/>
              <a:gd name="connsiteX3511" fmla="*/ 2718827 h 9297812"/>
              <a:gd name="connsiteY3511" fmla="*/ 2718827 h 9297812"/>
              <a:gd name="connsiteX3512" fmla="*/ 2718827 h 9297812"/>
              <a:gd name="connsiteY3512" fmla="*/ 2718827 h 9297812"/>
              <a:gd name="connsiteX3513" fmla="*/ 2718827 h 9297812"/>
              <a:gd name="connsiteY3513" fmla="*/ 2718827 h 9297812"/>
              <a:gd name="connsiteX3514" fmla="*/ 2718827 h 9297812"/>
              <a:gd name="connsiteY3514" fmla="*/ 2718827 h 9297812"/>
              <a:gd name="connsiteX3515" fmla="*/ 2718827 h 9297812"/>
              <a:gd name="connsiteY3515" fmla="*/ 2718827 h 9297812"/>
              <a:gd name="connsiteX3516" fmla="*/ 2718827 h 9297812"/>
              <a:gd name="connsiteY3516" fmla="*/ 2718827 h 9297812"/>
              <a:gd name="connsiteX3517" fmla="*/ 2718827 h 9297812"/>
              <a:gd name="connsiteY3517" fmla="*/ 2718827 h 9297812"/>
              <a:gd name="connsiteX3518" fmla="*/ 2718827 h 9297812"/>
              <a:gd name="connsiteY3518" fmla="*/ 2718827 h 9297812"/>
              <a:gd name="connsiteX3519" fmla="*/ 2718827 h 9297812"/>
              <a:gd name="connsiteY3519" fmla="*/ 2718827 h 9297812"/>
              <a:gd name="connsiteX3520" fmla="*/ 2718827 h 9297812"/>
              <a:gd name="connsiteY3520" fmla="*/ 2718827 h 9297812"/>
              <a:gd name="connsiteX3521" fmla="*/ 2718827 h 9297812"/>
              <a:gd name="connsiteY3521" fmla="*/ 2718827 h 9297812"/>
              <a:gd name="connsiteX3522" fmla="*/ 2718827 h 9297812"/>
              <a:gd name="connsiteY3522" fmla="*/ 2718827 h 9297812"/>
              <a:gd name="connsiteX3523" fmla="*/ 2718827 h 9297812"/>
              <a:gd name="connsiteY3523" fmla="*/ 2718827 h 9297812"/>
              <a:gd name="connsiteX3524" fmla="*/ 2718827 h 9297812"/>
              <a:gd name="connsiteY3524" fmla="*/ 2718827 h 9297812"/>
              <a:gd name="connsiteX3525" fmla="*/ 2718827 h 9297812"/>
              <a:gd name="connsiteY3525" fmla="*/ 2718827 h 9297812"/>
              <a:gd name="connsiteX3526" fmla="*/ 2718827 h 9297812"/>
              <a:gd name="connsiteY3526" fmla="*/ 2718827 h 9297812"/>
              <a:gd name="connsiteX3527" fmla="*/ 2718827 h 9297812"/>
              <a:gd name="connsiteY3527" fmla="*/ 2718827 h 9297812"/>
              <a:gd name="connsiteX3528" fmla="*/ 2718827 h 9297812"/>
              <a:gd name="connsiteY3528" fmla="*/ 2718827 h 9297812"/>
              <a:gd name="connsiteX3529" fmla="*/ 2718827 h 9297812"/>
              <a:gd name="connsiteY3529" fmla="*/ 2718827 h 9297812"/>
              <a:gd name="connsiteX3530" fmla="*/ 2718827 h 9297812"/>
              <a:gd name="connsiteY3530" fmla="*/ 2718827 h 9297812"/>
              <a:gd name="connsiteX3531" fmla="*/ 2718827 h 9297812"/>
              <a:gd name="connsiteY3531" fmla="*/ 2718827 h 9297812"/>
              <a:gd name="connsiteX3532" fmla="*/ 2718827 h 9297812"/>
              <a:gd name="connsiteY3532" fmla="*/ 2718827 h 9297812"/>
              <a:gd name="connsiteX3533" fmla="*/ 2718827 h 9297812"/>
              <a:gd name="connsiteY3533" fmla="*/ 2718827 h 9297812"/>
              <a:gd name="connsiteX3534" fmla="*/ 2718827 h 9297812"/>
              <a:gd name="connsiteY3534" fmla="*/ 2718827 h 9297812"/>
              <a:gd name="connsiteX3535" fmla="*/ 2718827 h 9297812"/>
              <a:gd name="connsiteY3535" fmla="*/ 2718827 h 9297812"/>
              <a:gd name="connsiteX3536" fmla="*/ 2718827 h 9297812"/>
              <a:gd name="connsiteY3536" fmla="*/ 2718827 h 9297812"/>
              <a:gd name="connsiteX3537" fmla="*/ 2718827 h 9297812"/>
              <a:gd name="connsiteY3537" fmla="*/ 2718827 h 9297812"/>
              <a:gd name="connsiteX3538" fmla="*/ 2718827 h 9297812"/>
              <a:gd name="connsiteY3538" fmla="*/ 2718827 h 9297812"/>
              <a:gd name="connsiteX3539" fmla="*/ 2718827 h 9297812"/>
              <a:gd name="connsiteY3539" fmla="*/ 2718827 h 9297812"/>
              <a:gd name="connsiteX3540" fmla="*/ 2718827 h 9297812"/>
              <a:gd name="connsiteY3540" fmla="*/ 2718827 h 9297812"/>
              <a:gd name="connsiteX3541" fmla="*/ 2718827 h 9297812"/>
              <a:gd name="connsiteY3541" fmla="*/ 2718827 h 9297812"/>
              <a:gd name="connsiteX3542" fmla="*/ 2718827 h 9297812"/>
              <a:gd name="connsiteY3542" fmla="*/ 2718827 h 9297812"/>
              <a:gd name="connsiteX3543" fmla="*/ 2718827 h 9297812"/>
              <a:gd name="connsiteY3543" fmla="*/ 2718827 h 9297812"/>
              <a:gd name="connsiteX3544" fmla="*/ 2718827 h 9297812"/>
              <a:gd name="connsiteY3544" fmla="*/ 2718827 h 9297812"/>
              <a:gd name="connsiteX3545" fmla="*/ 2718827 h 9297812"/>
              <a:gd name="connsiteY3545" fmla="*/ 2718827 h 9297812"/>
              <a:gd name="connsiteX3546" fmla="*/ 2718827 h 9297812"/>
              <a:gd name="connsiteY3546" fmla="*/ 2718827 h 9297812"/>
              <a:gd name="connsiteX3547" fmla="*/ 2718827 h 9297812"/>
              <a:gd name="connsiteY3547" fmla="*/ 2718827 h 9297812"/>
              <a:gd name="connsiteX3548" fmla="*/ 2718827 h 9297812"/>
              <a:gd name="connsiteY3548" fmla="*/ 2718827 h 9297812"/>
              <a:gd name="connsiteX3549" fmla="*/ 2718827 h 9297812"/>
              <a:gd name="connsiteY3549" fmla="*/ 2718827 h 9297812"/>
              <a:gd name="connsiteX3550" fmla="*/ 2718827 h 9297812"/>
              <a:gd name="connsiteY3550" fmla="*/ 2718827 h 9297812"/>
              <a:gd name="connsiteX3551" fmla="*/ 2718827 h 9297812"/>
              <a:gd name="connsiteY3551" fmla="*/ 2718827 h 9297812"/>
              <a:gd name="connsiteX3552" fmla="*/ 2718827 h 9297812"/>
              <a:gd name="connsiteY3552" fmla="*/ 2718827 h 9297812"/>
              <a:gd name="connsiteX3553" fmla="*/ 2718827 h 9297812"/>
              <a:gd name="connsiteY3553" fmla="*/ 2718827 h 9297812"/>
              <a:gd name="connsiteX3554" fmla="*/ 2718827 h 9297812"/>
              <a:gd name="connsiteY3554" fmla="*/ 2718827 h 9297812"/>
              <a:gd name="connsiteX3555" fmla="*/ 2718827 h 9297812"/>
              <a:gd name="connsiteY3555" fmla="*/ 2718827 h 9297812"/>
              <a:gd name="connsiteX3556" fmla="*/ 2718827 h 9297812"/>
              <a:gd name="connsiteY3556" fmla="*/ 2718827 h 9297812"/>
              <a:gd name="connsiteX3557" fmla="*/ 2718827 h 9297812"/>
              <a:gd name="connsiteY3557" fmla="*/ 2718827 h 9297812"/>
              <a:gd name="connsiteX3558" fmla="*/ 2718827 h 9297812"/>
              <a:gd name="connsiteY3558" fmla="*/ 2718827 h 9297812"/>
              <a:gd name="connsiteX3559" fmla="*/ 2718827 h 9297812"/>
              <a:gd name="connsiteY3559" fmla="*/ 2718827 h 9297812"/>
              <a:gd name="connsiteX3560" fmla="*/ 2718827 h 9297812"/>
              <a:gd name="connsiteY3560" fmla="*/ 2718827 h 9297812"/>
              <a:gd name="connsiteX3561" fmla="*/ 2718827 h 9297812"/>
              <a:gd name="connsiteY3561" fmla="*/ 2718827 h 9297812"/>
              <a:gd name="connsiteX3562" fmla="*/ 2718827 h 9297812"/>
              <a:gd name="connsiteY3562" fmla="*/ 2718827 h 9297812"/>
              <a:gd name="connsiteX3563" fmla="*/ 2718827 h 9297812"/>
              <a:gd name="connsiteY3563" fmla="*/ 2718827 h 9297812"/>
              <a:gd name="connsiteX3564" fmla="*/ 2718827 h 9297812"/>
              <a:gd name="connsiteY3564" fmla="*/ 2718827 h 9297812"/>
              <a:gd name="connsiteX3565" fmla="*/ 2718827 h 9297812"/>
              <a:gd name="connsiteY3565" fmla="*/ 2718827 h 9297812"/>
              <a:gd name="connsiteX3566" fmla="*/ 2718827 h 9297812"/>
              <a:gd name="connsiteY3566" fmla="*/ 2718827 h 9297812"/>
              <a:gd name="connsiteX3567" fmla="*/ 2718827 h 9297812"/>
              <a:gd name="connsiteY3567" fmla="*/ 2718827 h 9297812"/>
              <a:gd name="connsiteX3568" fmla="*/ 2718827 h 9297812"/>
              <a:gd name="connsiteY3568" fmla="*/ 2718827 h 9297812"/>
              <a:gd name="connsiteX3569" fmla="*/ 2718827 h 9297812"/>
              <a:gd name="connsiteY3569" fmla="*/ 2718827 h 9297812"/>
              <a:gd name="connsiteX3570" fmla="*/ 2718827 h 9297812"/>
              <a:gd name="connsiteY3570" fmla="*/ 2718827 h 9297812"/>
              <a:gd name="connsiteX3571" fmla="*/ 2718827 h 9297812"/>
              <a:gd name="connsiteY3571" fmla="*/ 2718827 h 9297812"/>
              <a:gd name="connsiteX3572" fmla="*/ 2718827 h 9297812"/>
              <a:gd name="connsiteY3572" fmla="*/ 2718827 h 9297812"/>
              <a:gd name="connsiteX3573" fmla="*/ 2718827 h 9297812"/>
              <a:gd name="connsiteY3573" fmla="*/ 2718827 h 9297812"/>
              <a:gd name="connsiteX3574" fmla="*/ 2718827 h 9297812"/>
              <a:gd name="connsiteY3574" fmla="*/ 2718827 h 9297812"/>
              <a:gd name="connsiteX3575" fmla="*/ 2718827 h 9297812"/>
              <a:gd name="connsiteY3575" fmla="*/ 2718827 h 9297812"/>
              <a:gd name="connsiteX3576" fmla="*/ 2718827 h 9297812"/>
              <a:gd name="connsiteY3576" fmla="*/ 2718827 h 9297812"/>
              <a:gd name="connsiteX3577" fmla="*/ 2718827 h 9297812"/>
              <a:gd name="connsiteY3577" fmla="*/ 2718827 h 9297812"/>
              <a:gd name="connsiteX3578" fmla="*/ 2718827 h 9297812"/>
              <a:gd name="connsiteY3578" fmla="*/ 2718827 h 9297812"/>
              <a:gd name="connsiteX3579" fmla="*/ 2718827 h 9297812"/>
              <a:gd name="connsiteY3579" fmla="*/ 2718827 h 9297812"/>
              <a:gd name="connsiteX3580" fmla="*/ 2718827 h 9297812"/>
              <a:gd name="connsiteY3580" fmla="*/ 2718827 h 9297812"/>
              <a:gd name="connsiteX3581" fmla="*/ 2718827 h 9297812"/>
              <a:gd name="connsiteY3581" fmla="*/ 2718827 h 9297812"/>
              <a:gd name="connsiteX3582" fmla="*/ 2718827 h 9297812"/>
              <a:gd name="connsiteY3582" fmla="*/ 2718827 h 9297812"/>
              <a:gd name="connsiteX3583" fmla="*/ 2718827 h 9297812"/>
              <a:gd name="connsiteY3583" fmla="*/ 2718827 h 9297812"/>
              <a:gd name="connsiteX3584" fmla="*/ 2718827 h 9297812"/>
              <a:gd name="connsiteY3584" fmla="*/ 2718827 h 9297812"/>
              <a:gd name="connsiteX3585" fmla="*/ 2718827 h 9297812"/>
              <a:gd name="connsiteY3585" fmla="*/ 2718827 h 9297812"/>
              <a:gd name="connsiteX3586" fmla="*/ 2718827 h 9297812"/>
              <a:gd name="connsiteY3586" fmla="*/ 2718827 h 9297812"/>
              <a:gd name="connsiteX3587" fmla="*/ 2718827 h 9297812"/>
              <a:gd name="connsiteY3587" fmla="*/ 2718827 h 9297812"/>
              <a:gd name="connsiteX3588" fmla="*/ 2718827 h 9297812"/>
              <a:gd name="connsiteY3588" fmla="*/ 2718827 h 9297812"/>
              <a:gd name="connsiteX3589" fmla="*/ 2718827 h 9297812"/>
              <a:gd name="connsiteY3589" fmla="*/ 2718827 h 9297812"/>
              <a:gd name="connsiteX3590" fmla="*/ 2718827 h 9297812"/>
              <a:gd name="connsiteY3590" fmla="*/ 2718827 h 9297812"/>
              <a:gd name="connsiteX3591" fmla="*/ 2718827 h 9297812"/>
              <a:gd name="connsiteY3591" fmla="*/ 2718827 h 9297812"/>
              <a:gd name="connsiteX3592" fmla="*/ 2718827 h 9297812"/>
              <a:gd name="connsiteY3592" fmla="*/ 2718827 h 9297812"/>
              <a:gd name="connsiteX3593" fmla="*/ 2718827 h 9297812"/>
              <a:gd name="connsiteY3593" fmla="*/ 2718827 h 9297812"/>
              <a:gd name="connsiteX3594" fmla="*/ 2718827 h 9297812"/>
              <a:gd name="connsiteY3594" fmla="*/ 2718827 h 9297812"/>
              <a:gd name="connsiteX3595" fmla="*/ 2718827 h 9297812"/>
              <a:gd name="connsiteY3595" fmla="*/ 2718827 h 9297812"/>
              <a:gd name="connsiteX3596" fmla="*/ 2718827 h 9297812"/>
              <a:gd name="connsiteY3596" fmla="*/ 2718827 h 9297812"/>
              <a:gd name="connsiteX3597" fmla="*/ 2718827 h 9297812"/>
              <a:gd name="connsiteY3597" fmla="*/ 2718827 h 9297812"/>
              <a:gd name="connsiteX3598" fmla="*/ 2718827 h 9297812"/>
              <a:gd name="connsiteY3598" fmla="*/ 2718827 h 9297812"/>
              <a:gd name="connsiteX3599" fmla="*/ 2718827 h 9297812"/>
              <a:gd name="connsiteY3599" fmla="*/ 2718827 h 9297812"/>
              <a:gd name="connsiteX3600" fmla="*/ 2718827 h 9297812"/>
              <a:gd name="connsiteY3600" fmla="*/ 2718827 h 9297812"/>
              <a:gd name="connsiteX3601" fmla="*/ 2718827 h 9297812"/>
              <a:gd name="connsiteY3601" fmla="*/ 2718827 h 9297812"/>
              <a:gd name="connsiteX3602" fmla="*/ 2718827 h 9297812"/>
              <a:gd name="connsiteY3602" fmla="*/ 2718827 h 9297812"/>
              <a:gd name="connsiteX3603" fmla="*/ 2718827 h 9297812"/>
              <a:gd name="connsiteY3603" fmla="*/ 2718827 h 9297812"/>
              <a:gd name="connsiteX3604" fmla="*/ 2718827 h 9297812"/>
              <a:gd name="connsiteY3604" fmla="*/ 2718827 h 9297812"/>
              <a:gd name="connsiteX3605" fmla="*/ 2718827 h 9297812"/>
              <a:gd name="connsiteY3605" fmla="*/ 2718827 h 9297812"/>
              <a:gd name="connsiteX3606" fmla="*/ 2718827 h 9297812"/>
              <a:gd name="connsiteY3606" fmla="*/ 2718827 h 9297812"/>
              <a:gd name="connsiteX3607" fmla="*/ 2718827 h 9297812"/>
              <a:gd name="connsiteY3607" fmla="*/ 2718827 h 9297812"/>
              <a:gd name="connsiteX3608" fmla="*/ 2718827 h 9297812"/>
              <a:gd name="connsiteY3608" fmla="*/ 2718827 h 9297812"/>
              <a:gd name="connsiteX3609" fmla="*/ 2718827 h 9297812"/>
              <a:gd name="connsiteY3609" fmla="*/ 2718827 h 9297812"/>
              <a:gd name="connsiteX3610" fmla="*/ 2718827 h 9297812"/>
              <a:gd name="connsiteY3610" fmla="*/ 2718827 h 9297812"/>
              <a:gd name="connsiteX3611" fmla="*/ 2718827 h 9297812"/>
              <a:gd name="connsiteY3611" fmla="*/ 2718827 h 9297812"/>
              <a:gd name="connsiteX3612" fmla="*/ 2718827 h 9297812"/>
              <a:gd name="connsiteY3612" fmla="*/ 2718827 h 9297812"/>
              <a:gd name="connsiteX3613" fmla="*/ 2718827 h 9297812"/>
              <a:gd name="connsiteY3613" fmla="*/ 2718827 h 9297812"/>
              <a:gd name="connsiteX3614" fmla="*/ 2718827 h 9297812"/>
              <a:gd name="connsiteY3614" fmla="*/ 2718827 h 9297812"/>
              <a:gd name="connsiteX3615" fmla="*/ 2718827 h 9297812"/>
              <a:gd name="connsiteY3615" fmla="*/ 2718827 h 9297812"/>
              <a:gd name="connsiteX3616" fmla="*/ 2718827 h 9297812"/>
              <a:gd name="connsiteY3616" fmla="*/ 2718827 h 9297812"/>
              <a:gd name="connsiteX3617" fmla="*/ 2718827 h 9297812"/>
              <a:gd name="connsiteY3617" fmla="*/ 2718827 h 9297812"/>
              <a:gd name="connsiteX3618" fmla="*/ 2718827 h 9297812"/>
              <a:gd name="connsiteY3618" fmla="*/ 2718827 h 9297812"/>
              <a:gd name="connsiteX3619" fmla="*/ 2718827 h 9297812"/>
              <a:gd name="connsiteY3619" fmla="*/ 2718827 h 9297812"/>
              <a:gd name="connsiteX3620" fmla="*/ 2718827 h 9297812"/>
              <a:gd name="connsiteY3620" fmla="*/ 2718827 h 9297812"/>
              <a:gd name="connsiteX3621" fmla="*/ 2718827 h 9297812"/>
              <a:gd name="connsiteY3621" fmla="*/ 2718827 h 9297812"/>
              <a:gd name="connsiteX3622" fmla="*/ 2718827 h 9297812"/>
              <a:gd name="connsiteY3622" fmla="*/ 2718827 h 9297812"/>
              <a:gd name="connsiteX3623" fmla="*/ 2718827 h 9297812"/>
              <a:gd name="connsiteY3623" fmla="*/ 2718827 h 9297812"/>
              <a:gd name="connsiteX3624" fmla="*/ 2718827 h 9297812"/>
              <a:gd name="connsiteY3624" fmla="*/ 2718827 h 9297812"/>
              <a:gd name="connsiteX3625" fmla="*/ 2718827 h 9297812"/>
              <a:gd name="connsiteY3625" fmla="*/ 2718827 h 9297812"/>
              <a:gd name="connsiteX3626" fmla="*/ 2718827 h 9297812"/>
              <a:gd name="connsiteY3626" fmla="*/ 2718827 h 9297812"/>
              <a:gd name="connsiteX3627" fmla="*/ 2718827 h 9297812"/>
              <a:gd name="connsiteY3627" fmla="*/ 2718827 h 9297812"/>
              <a:gd name="connsiteX3628" fmla="*/ 2718827 h 9297812"/>
              <a:gd name="connsiteY3628" fmla="*/ 2718827 h 9297812"/>
              <a:gd name="connsiteX3629" fmla="*/ 2718827 h 9297812"/>
              <a:gd name="connsiteY3629" fmla="*/ 2718827 h 9297812"/>
              <a:gd name="connsiteX3630" fmla="*/ 2718827 h 9297812"/>
              <a:gd name="connsiteY3630" fmla="*/ 2718827 h 9297812"/>
              <a:gd name="connsiteX3631" fmla="*/ 2718827 h 9297812"/>
              <a:gd name="connsiteY3631" fmla="*/ 2718827 h 9297812"/>
              <a:gd name="connsiteX3632" fmla="*/ 2718827 h 9297812"/>
              <a:gd name="connsiteY3632" fmla="*/ 2718827 h 9297812"/>
              <a:gd name="connsiteX3633" fmla="*/ 2718827 h 9297812"/>
              <a:gd name="connsiteY3633" fmla="*/ 2718827 h 9297812"/>
              <a:gd name="connsiteX3634" fmla="*/ 2718827 h 9297812"/>
              <a:gd name="connsiteY3634" fmla="*/ 2718827 h 9297812"/>
              <a:gd name="connsiteX3635" fmla="*/ 2718827 h 9297812"/>
              <a:gd name="connsiteY3635" fmla="*/ 2718827 h 9297812"/>
              <a:gd name="connsiteX3636" fmla="*/ 2718827 h 9297812"/>
              <a:gd name="connsiteY3636" fmla="*/ 2718827 h 9297812"/>
              <a:gd name="connsiteX3637" fmla="*/ 2718827 h 9297812"/>
              <a:gd name="connsiteY3637" fmla="*/ 2718827 h 9297812"/>
              <a:gd name="connsiteX3638" fmla="*/ 2718827 h 9297812"/>
              <a:gd name="connsiteY3638" fmla="*/ 2718827 h 9297812"/>
              <a:gd name="connsiteX3639" fmla="*/ 2718827 h 9297812"/>
              <a:gd name="connsiteY3639" fmla="*/ 2718827 h 9297812"/>
              <a:gd name="connsiteX3640" fmla="*/ 2718827 h 9297812"/>
              <a:gd name="connsiteY3640" fmla="*/ 2718827 h 9297812"/>
              <a:gd name="connsiteX3641" fmla="*/ 2718827 h 9297812"/>
              <a:gd name="connsiteY3641" fmla="*/ 2718827 h 9297812"/>
              <a:gd name="connsiteX3642" fmla="*/ 2718827 h 9297812"/>
              <a:gd name="connsiteY3642" fmla="*/ 2718827 h 9297812"/>
              <a:gd name="connsiteX3643" fmla="*/ 2718827 h 9297812"/>
              <a:gd name="connsiteY3643" fmla="*/ 2718827 h 9297812"/>
              <a:gd name="connsiteX3644" fmla="*/ 2718827 h 9297812"/>
              <a:gd name="connsiteY3644" fmla="*/ 2718827 h 9297812"/>
              <a:gd name="connsiteX3645" fmla="*/ 2718827 h 9297812"/>
              <a:gd name="connsiteY3645" fmla="*/ 2718827 h 9297812"/>
              <a:gd name="connsiteX3646" fmla="*/ 2718827 h 9297812"/>
              <a:gd name="connsiteY3646" fmla="*/ 2718827 h 9297812"/>
              <a:gd name="connsiteX3647" fmla="*/ 2718827 h 9297812"/>
              <a:gd name="connsiteY3647" fmla="*/ 2718827 h 9297812"/>
              <a:gd name="connsiteX3648" fmla="*/ 2718827 h 9297812"/>
              <a:gd name="connsiteY3648" fmla="*/ 2718827 h 9297812"/>
              <a:gd name="connsiteX3649" fmla="*/ 2718827 h 9297812"/>
              <a:gd name="connsiteY3649" fmla="*/ 2718827 h 9297812"/>
              <a:gd name="connsiteX3650" fmla="*/ 2718827 h 9297812"/>
              <a:gd name="connsiteY3650" fmla="*/ 2718827 h 9297812"/>
              <a:gd name="connsiteX3651" fmla="*/ 2718827 h 9297812"/>
              <a:gd name="connsiteY3651" fmla="*/ 2718827 h 9297812"/>
              <a:gd name="connsiteX3652" fmla="*/ 2718827 h 9297812"/>
              <a:gd name="connsiteY3652" fmla="*/ 2718827 h 9297812"/>
              <a:gd name="connsiteX3653" fmla="*/ 2718827 h 9297812"/>
              <a:gd name="connsiteY3653" fmla="*/ 2718827 h 9297812"/>
              <a:gd name="connsiteX3654" fmla="*/ 2718827 h 9297812"/>
              <a:gd name="connsiteY3654" fmla="*/ 2718827 h 9297812"/>
              <a:gd name="connsiteX3655" fmla="*/ 2718827 h 9297812"/>
              <a:gd name="connsiteY3655" fmla="*/ 2718827 h 9297812"/>
              <a:gd name="connsiteX3656" fmla="*/ 2718827 h 9297812"/>
              <a:gd name="connsiteY3656" fmla="*/ 2718827 h 9297812"/>
              <a:gd name="connsiteX3657" fmla="*/ 2718827 h 9297812"/>
              <a:gd name="connsiteY3657" fmla="*/ 2718827 h 9297812"/>
              <a:gd name="connsiteX3658" fmla="*/ 2718827 h 9297812"/>
              <a:gd name="connsiteY3658" fmla="*/ 2718827 h 9297812"/>
              <a:gd name="connsiteX3659" fmla="*/ 2718827 h 9297812"/>
              <a:gd name="connsiteY3659" fmla="*/ 2718827 h 9297812"/>
              <a:gd name="connsiteX3660" fmla="*/ 2718827 h 9297812"/>
              <a:gd name="connsiteY3660" fmla="*/ 2718827 h 9297812"/>
              <a:gd name="connsiteX3661" fmla="*/ 2718827 h 9297812"/>
              <a:gd name="connsiteY3661" fmla="*/ 2718827 h 9297812"/>
              <a:gd name="connsiteX3662" fmla="*/ 2718827 h 9297812"/>
              <a:gd name="connsiteY3662" fmla="*/ 2718827 h 9297812"/>
              <a:gd name="connsiteX3663" fmla="*/ 2718827 h 9297812"/>
              <a:gd name="connsiteY3663" fmla="*/ 2718827 h 9297812"/>
              <a:gd name="connsiteX3664" fmla="*/ 2718827 h 9297812"/>
              <a:gd name="connsiteY3664" fmla="*/ 2718827 h 9297812"/>
              <a:gd name="connsiteX3665" fmla="*/ 2718827 h 9297812"/>
              <a:gd name="connsiteY3665" fmla="*/ 2718827 h 9297812"/>
              <a:gd name="connsiteX3666" fmla="*/ 2718827 h 9297812"/>
              <a:gd name="connsiteY3666" fmla="*/ 2718827 h 9297812"/>
              <a:gd name="connsiteX3667" fmla="*/ 2718827 h 9297812"/>
              <a:gd name="connsiteY3667" fmla="*/ 2718827 h 9297812"/>
              <a:gd name="connsiteX3668" fmla="*/ 2718827 h 9297812"/>
              <a:gd name="connsiteY3668" fmla="*/ 2718827 h 9297812"/>
              <a:gd name="connsiteX3669" fmla="*/ 2718827 h 9297812"/>
              <a:gd name="connsiteY3669" fmla="*/ 2718827 h 9297812"/>
              <a:gd name="connsiteX3670" fmla="*/ 2718827 h 9297812"/>
              <a:gd name="connsiteY3670" fmla="*/ 2718827 h 9297812"/>
              <a:gd name="connsiteX3671" fmla="*/ 2718827 h 9297812"/>
              <a:gd name="connsiteY3671" fmla="*/ 2718827 h 9297812"/>
              <a:gd name="connsiteX3672" fmla="*/ 2718827 h 9297812"/>
              <a:gd name="connsiteY3672" fmla="*/ 2718827 h 9297812"/>
              <a:gd name="connsiteX3673" fmla="*/ 2718827 h 9297812"/>
              <a:gd name="connsiteY3673" fmla="*/ 2718827 h 9297812"/>
              <a:gd name="connsiteX3674" fmla="*/ 2718827 h 9297812"/>
              <a:gd name="connsiteY3674" fmla="*/ 2718827 h 9297812"/>
              <a:gd name="connsiteX3675" fmla="*/ 2718827 h 9297812"/>
              <a:gd name="connsiteY3675" fmla="*/ 2718827 h 9297812"/>
              <a:gd name="connsiteX3676" fmla="*/ 2718827 h 9297812"/>
              <a:gd name="connsiteY3676" fmla="*/ 2718827 h 9297812"/>
              <a:gd name="connsiteX3677" fmla="*/ 2718827 h 9297812"/>
              <a:gd name="connsiteY3677" fmla="*/ 2718827 h 9297812"/>
              <a:gd name="connsiteX3678" fmla="*/ 2718827 h 9297812"/>
              <a:gd name="connsiteY3678" fmla="*/ 2718827 h 9297812"/>
              <a:gd name="connsiteX3679" fmla="*/ 2718827 h 9297812"/>
              <a:gd name="connsiteY3679" fmla="*/ 2718827 h 9297812"/>
              <a:gd name="connsiteX3680" fmla="*/ 2718827 h 9297812"/>
              <a:gd name="connsiteY3680" fmla="*/ 2718827 h 9297812"/>
              <a:gd name="connsiteX3681" fmla="*/ 2718827 h 9297812"/>
              <a:gd name="connsiteY3681" fmla="*/ 2718827 h 9297812"/>
              <a:gd name="connsiteX3682" fmla="*/ 2718827 h 9297812"/>
              <a:gd name="connsiteY3682" fmla="*/ 2718827 h 9297812"/>
              <a:gd name="connsiteX3683" fmla="*/ 2718827 h 9297812"/>
              <a:gd name="connsiteY3683" fmla="*/ 2718827 h 9297812"/>
              <a:gd name="connsiteX3684" fmla="*/ 2718827 h 9297812"/>
              <a:gd name="connsiteY3684" fmla="*/ 2718827 h 9297812"/>
              <a:gd name="connsiteX3685" fmla="*/ 2718827 h 9297812"/>
              <a:gd name="connsiteY3685" fmla="*/ 2718827 h 9297812"/>
              <a:gd name="connsiteX3686" fmla="*/ 2718827 h 9297812"/>
              <a:gd name="connsiteY3686" fmla="*/ 2718827 h 9297812"/>
              <a:gd name="connsiteX3687" fmla="*/ 2718827 h 9297812"/>
              <a:gd name="connsiteY3687" fmla="*/ 2718827 h 9297812"/>
              <a:gd name="connsiteX3688" fmla="*/ 2718827 h 9297812"/>
              <a:gd name="connsiteY3688" fmla="*/ 2718827 h 9297812"/>
              <a:gd name="connsiteX3689" fmla="*/ 2718827 h 9297812"/>
              <a:gd name="connsiteY3689" fmla="*/ 2718827 h 9297812"/>
              <a:gd name="connsiteX3690" fmla="*/ 2718827 h 9297812"/>
              <a:gd name="connsiteY3690" fmla="*/ 2718827 h 9297812"/>
              <a:gd name="connsiteX3691" fmla="*/ 2718827 h 9297812"/>
              <a:gd name="connsiteY3691" fmla="*/ 2718827 h 9297812"/>
              <a:gd name="connsiteX3692" fmla="*/ 2718827 h 9297812"/>
              <a:gd name="connsiteY3692" fmla="*/ 2718827 h 9297812"/>
              <a:gd name="connsiteX3693" fmla="*/ 2718827 h 9297812"/>
              <a:gd name="connsiteY3693" fmla="*/ 2718827 h 9297812"/>
              <a:gd name="connsiteX3694" fmla="*/ 2718827 h 9297812"/>
              <a:gd name="connsiteY3694" fmla="*/ 2718827 h 9297812"/>
              <a:gd name="connsiteX3695" fmla="*/ 2718827 h 9297812"/>
              <a:gd name="connsiteY3695" fmla="*/ 2718827 h 9297812"/>
              <a:gd name="connsiteX3696" fmla="*/ 2718827 h 9297812"/>
              <a:gd name="connsiteY3696" fmla="*/ 2718827 h 9297812"/>
              <a:gd name="connsiteX3697" fmla="*/ 2718827 h 9297812"/>
              <a:gd name="connsiteY3697" fmla="*/ 2718827 h 9297812"/>
              <a:gd name="connsiteX3698" fmla="*/ 2718827 h 9297812"/>
              <a:gd name="connsiteY3698" fmla="*/ 2718827 h 9297812"/>
              <a:gd name="connsiteX3699" fmla="*/ 2718827 h 9297812"/>
              <a:gd name="connsiteY3699" fmla="*/ 2718827 h 9297812"/>
              <a:gd name="connsiteX3700" fmla="*/ 2718827 h 9297812"/>
              <a:gd name="connsiteY3700" fmla="*/ 2718827 h 9297812"/>
              <a:gd name="connsiteX3701" fmla="*/ 2718827 h 9297812"/>
              <a:gd name="connsiteY3701" fmla="*/ 2718827 h 9297812"/>
              <a:gd name="connsiteX3702" fmla="*/ 2718827 h 9297812"/>
              <a:gd name="connsiteY3702" fmla="*/ 2718827 h 9297812"/>
              <a:gd name="connsiteX3703" fmla="*/ 2718827 h 9297812"/>
              <a:gd name="connsiteY3703" fmla="*/ 2718827 h 9297812"/>
              <a:gd name="connsiteX3704" fmla="*/ 2718827 h 9297812"/>
              <a:gd name="connsiteY3704" fmla="*/ 2718827 h 9297812"/>
              <a:gd name="connsiteX3705" fmla="*/ 2718827 h 9297812"/>
              <a:gd name="connsiteY3705" fmla="*/ 2718827 h 9297812"/>
              <a:gd name="connsiteX3706" fmla="*/ 2718827 h 9297812"/>
              <a:gd name="connsiteY3706" fmla="*/ 2718827 h 9297812"/>
              <a:gd name="connsiteX3707" fmla="*/ 2718827 h 9297812"/>
              <a:gd name="connsiteY3707" fmla="*/ 2718827 h 9297812"/>
              <a:gd name="connsiteX3708" fmla="*/ 2718827 h 9297812"/>
              <a:gd name="connsiteY3708" fmla="*/ 2718827 h 9297812"/>
              <a:gd name="connsiteX3709" fmla="*/ 2718827 h 9297812"/>
              <a:gd name="connsiteY3709" fmla="*/ 2718827 h 9297812"/>
              <a:gd name="connsiteX3710" fmla="*/ 2718827 h 9297812"/>
              <a:gd name="connsiteY3710" fmla="*/ 2718827 h 9297812"/>
              <a:gd name="connsiteX3711" fmla="*/ 2718827 h 9297812"/>
              <a:gd name="connsiteY3711" fmla="*/ 2718827 h 9297812"/>
              <a:gd name="connsiteX3712" fmla="*/ 2718827 h 9297812"/>
              <a:gd name="connsiteY3712" fmla="*/ 2718827 h 9297812"/>
              <a:gd name="connsiteX3713" fmla="*/ 2718827 h 9297812"/>
              <a:gd name="connsiteY3713" fmla="*/ 2718827 h 9297812"/>
              <a:gd name="connsiteX3714" fmla="*/ 2718827 h 9297812"/>
              <a:gd name="connsiteY3714" fmla="*/ 2718827 h 9297812"/>
              <a:gd name="connsiteX3715" fmla="*/ 2718827 h 9297812"/>
              <a:gd name="connsiteY3715" fmla="*/ 2718827 h 9297812"/>
              <a:gd name="connsiteX3716" fmla="*/ 2718827 h 9297812"/>
              <a:gd name="connsiteY3716" fmla="*/ 2718827 h 9297812"/>
              <a:gd name="connsiteX3717" fmla="*/ 2718827 h 9297812"/>
              <a:gd name="connsiteY3717" fmla="*/ 2718827 h 9297812"/>
              <a:gd name="connsiteX3718" fmla="*/ 2718827 h 9297812"/>
              <a:gd name="connsiteY3718" fmla="*/ 2718827 h 9297812"/>
              <a:gd name="connsiteX3719" fmla="*/ 2718827 h 9297812"/>
              <a:gd name="connsiteY3719" fmla="*/ 2718827 h 9297812"/>
              <a:gd name="connsiteX3720" fmla="*/ 2718827 h 9297812"/>
              <a:gd name="connsiteY3720" fmla="*/ 2718827 h 9297812"/>
              <a:gd name="connsiteX3721" fmla="*/ 2718827 h 9297812"/>
              <a:gd name="connsiteY3721" fmla="*/ 2718827 h 9297812"/>
              <a:gd name="connsiteX3722" fmla="*/ 2718827 h 9297812"/>
              <a:gd name="connsiteY3722" fmla="*/ 2718827 h 9297812"/>
              <a:gd name="connsiteX3723" fmla="*/ 2718827 h 9297812"/>
              <a:gd name="connsiteY3723" fmla="*/ 2718827 h 9297812"/>
              <a:gd name="connsiteX3724" fmla="*/ 2718827 h 9297812"/>
              <a:gd name="connsiteY3724" fmla="*/ 2718827 h 9297812"/>
              <a:gd name="connsiteX3725" fmla="*/ 2718827 h 9297812"/>
              <a:gd name="connsiteY3725" fmla="*/ 2718827 h 9297812"/>
              <a:gd name="connsiteX3726" fmla="*/ 2718827 h 9297812"/>
              <a:gd name="connsiteY3726" fmla="*/ 2718827 h 9297812"/>
              <a:gd name="connsiteX3727" fmla="*/ 2718827 h 9297812"/>
              <a:gd name="connsiteY3727" fmla="*/ 2718827 h 9297812"/>
              <a:gd name="connsiteX3728" fmla="*/ 2718827 h 9297812"/>
              <a:gd name="connsiteY3728" fmla="*/ 2718827 h 9297812"/>
              <a:gd name="connsiteX3729" fmla="*/ 2718827 h 9297812"/>
              <a:gd name="connsiteY3729" fmla="*/ 2718827 h 9297812"/>
              <a:gd name="connsiteX3730" fmla="*/ 2718827 h 9297812"/>
              <a:gd name="connsiteY3730" fmla="*/ 2718827 h 9297812"/>
              <a:gd name="connsiteX3731" fmla="*/ 2718827 h 9297812"/>
              <a:gd name="connsiteY3731" fmla="*/ 2718827 h 9297812"/>
              <a:gd name="connsiteX3732" fmla="*/ 2718827 h 9297812"/>
              <a:gd name="connsiteY3732" fmla="*/ 2718827 h 9297812"/>
              <a:gd name="connsiteX3733" fmla="*/ 2718827 h 9297812"/>
              <a:gd name="connsiteY3733" fmla="*/ 2718827 h 9297812"/>
              <a:gd name="connsiteX3734" fmla="*/ 2718827 h 9297812"/>
              <a:gd name="connsiteY3734" fmla="*/ 2718827 h 9297812"/>
              <a:gd name="connsiteX3735" fmla="*/ 2718827 h 9297812"/>
              <a:gd name="connsiteY3735" fmla="*/ 2718827 h 9297812"/>
              <a:gd name="connsiteX3736" fmla="*/ 2718827 h 9297812"/>
              <a:gd name="connsiteY3736" fmla="*/ 2718827 h 9297812"/>
              <a:gd name="connsiteX3737" fmla="*/ 2718827 h 9297812"/>
              <a:gd name="connsiteY3737" fmla="*/ 2718827 h 9297812"/>
              <a:gd name="connsiteX3738" fmla="*/ 2718827 h 9297812"/>
              <a:gd name="connsiteY3738" fmla="*/ 2718827 h 9297812"/>
              <a:gd name="connsiteX3739" fmla="*/ 2718827 h 9297812"/>
              <a:gd name="connsiteY3739" fmla="*/ 2718827 h 9297812"/>
              <a:gd name="connsiteX3740" fmla="*/ 2718827 h 9297812"/>
              <a:gd name="connsiteY3740" fmla="*/ 2718827 h 9297812"/>
              <a:gd name="connsiteX3741" fmla="*/ 2718827 h 9297812"/>
              <a:gd name="connsiteY3741" fmla="*/ 2718827 h 9297812"/>
              <a:gd name="connsiteX3742" fmla="*/ 2718827 h 9297812"/>
              <a:gd name="connsiteY3742" fmla="*/ 2718827 h 9297812"/>
              <a:gd name="connsiteX3743" fmla="*/ 2718827 h 9297812"/>
              <a:gd name="connsiteY3743" fmla="*/ 2718827 h 9297812"/>
              <a:gd name="connsiteX3744" fmla="*/ 2718827 h 9297812"/>
              <a:gd name="connsiteY3744" fmla="*/ 2718827 h 9297812"/>
              <a:gd name="connsiteX3745" fmla="*/ 2718827 h 9297812"/>
              <a:gd name="connsiteY3745" fmla="*/ 2718827 h 9297812"/>
              <a:gd name="connsiteX3746" fmla="*/ 2718827 h 9297812"/>
              <a:gd name="connsiteY3746" fmla="*/ 2718827 h 9297812"/>
              <a:gd name="connsiteX3747" fmla="*/ 2718827 h 9297812"/>
              <a:gd name="connsiteY3747" fmla="*/ 2718827 h 9297812"/>
              <a:gd name="connsiteX3748" fmla="*/ 2718827 h 9297812"/>
              <a:gd name="connsiteY3748" fmla="*/ 2718827 h 9297812"/>
              <a:gd name="connsiteX3749" fmla="*/ 2718827 h 9297812"/>
              <a:gd name="connsiteY3749" fmla="*/ 2718827 h 9297812"/>
              <a:gd name="connsiteX3750" fmla="*/ 2718827 h 9297812"/>
              <a:gd name="connsiteY3750" fmla="*/ 2718827 h 9297812"/>
              <a:gd name="connsiteX3751" fmla="*/ 2718827 h 9297812"/>
              <a:gd name="connsiteY3751" fmla="*/ 2718827 h 9297812"/>
              <a:gd name="connsiteX3752" fmla="*/ 2718827 h 9297812"/>
              <a:gd name="connsiteY3752" fmla="*/ 2718827 h 9297812"/>
              <a:gd name="connsiteX3753" fmla="*/ 2718827 h 9297812"/>
              <a:gd name="connsiteY3753" fmla="*/ 2718827 h 9297812"/>
              <a:gd name="connsiteX3754" fmla="*/ 2718827 h 9297812"/>
              <a:gd name="connsiteY3754" fmla="*/ 2718827 h 9297812"/>
              <a:gd name="connsiteX3755" fmla="*/ 2718827 h 9297812"/>
              <a:gd name="connsiteY3755" fmla="*/ 2718827 h 9297812"/>
              <a:gd name="connsiteX3756" fmla="*/ 2718827 h 9297812"/>
              <a:gd name="connsiteY3756" fmla="*/ 2718827 h 9297812"/>
              <a:gd name="connsiteX3757" fmla="*/ 2718827 h 9297812"/>
              <a:gd name="connsiteY3757" fmla="*/ 2718827 h 9297812"/>
              <a:gd name="connsiteX3758" fmla="*/ 2718827 h 9297812"/>
              <a:gd name="connsiteY3758" fmla="*/ 2718827 h 9297812"/>
              <a:gd name="connsiteX3759" fmla="*/ 2718827 h 9297812"/>
              <a:gd name="connsiteY3759" fmla="*/ 2718827 h 9297812"/>
              <a:gd name="connsiteX3760" fmla="*/ 2718827 h 9297812"/>
              <a:gd name="connsiteY3760" fmla="*/ 2718827 h 9297812"/>
              <a:gd name="connsiteX3761" fmla="*/ 2718827 h 9297812"/>
              <a:gd name="connsiteY3761" fmla="*/ 2718827 h 9297812"/>
              <a:gd name="connsiteX3762" fmla="*/ 2718827 h 9297812"/>
              <a:gd name="connsiteY3762" fmla="*/ 2718827 h 9297812"/>
              <a:gd name="connsiteX3763" fmla="*/ 2718827 h 9297812"/>
              <a:gd name="connsiteY3763" fmla="*/ 2718827 h 9297812"/>
              <a:gd name="connsiteX3764" fmla="*/ 2718827 h 9297812"/>
              <a:gd name="connsiteY3764" fmla="*/ 2718827 h 9297812"/>
              <a:gd name="connsiteX3765" fmla="*/ 2718827 h 9297812"/>
              <a:gd name="connsiteY3765" fmla="*/ 2718827 h 9297812"/>
              <a:gd name="connsiteX3766" fmla="*/ 2718827 h 9297812"/>
              <a:gd name="connsiteY3766" fmla="*/ 2718827 h 9297812"/>
              <a:gd name="connsiteX3767" fmla="*/ 2718827 h 9297812"/>
              <a:gd name="connsiteY3767" fmla="*/ 2718827 h 9297812"/>
              <a:gd name="connsiteX3768" fmla="*/ 2718827 h 9297812"/>
              <a:gd name="connsiteY3768" fmla="*/ 2718827 h 9297812"/>
              <a:gd name="connsiteX3769" fmla="*/ 2718827 h 9297812"/>
              <a:gd name="connsiteY3769" fmla="*/ 2718827 h 9297812"/>
              <a:gd name="connsiteX3770" fmla="*/ 2718827 h 9297812"/>
              <a:gd name="connsiteY3770" fmla="*/ 2718827 h 9297812"/>
              <a:gd name="connsiteX3771" fmla="*/ 2718827 h 9297812"/>
              <a:gd name="connsiteY3771" fmla="*/ 2718827 h 9297812"/>
              <a:gd name="connsiteX3772" fmla="*/ 2718827 h 9297812"/>
              <a:gd name="connsiteY3772" fmla="*/ 2718827 h 9297812"/>
              <a:gd name="connsiteX3773" fmla="*/ 2718827 h 9297812"/>
              <a:gd name="connsiteY3773" fmla="*/ 2718827 h 9297812"/>
              <a:gd name="connsiteX3774" fmla="*/ 2718827 h 9297812"/>
              <a:gd name="connsiteY3774" fmla="*/ 2718827 h 9297812"/>
              <a:gd name="connsiteX3775" fmla="*/ 2718827 h 9297812"/>
              <a:gd name="connsiteY3775" fmla="*/ 2718827 h 9297812"/>
              <a:gd name="connsiteX3776" fmla="*/ 2718827 h 9297812"/>
              <a:gd name="connsiteY3776" fmla="*/ 2718827 h 9297812"/>
              <a:gd name="connsiteX3777" fmla="*/ 2718827 h 9297812"/>
              <a:gd name="connsiteY3777" fmla="*/ 2718827 h 9297812"/>
              <a:gd name="connsiteX3778" fmla="*/ 2718827 h 9297812"/>
              <a:gd name="connsiteY3778" fmla="*/ 2718827 h 9297812"/>
              <a:gd name="connsiteX3779" fmla="*/ 2718827 h 9297812"/>
              <a:gd name="connsiteY3779" fmla="*/ 2718827 h 9297812"/>
              <a:gd name="connsiteX3780" fmla="*/ 2718827 h 9297812"/>
              <a:gd name="connsiteY3780" fmla="*/ 2718827 h 9297812"/>
              <a:gd name="connsiteX3781" fmla="*/ 2718827 h 9297812"/>
              <a:gd name="connsiteY3781" fmla="*/ 2718827 h 9297812"/>
              <a:gd name="connsiteX3782" fmla="*/ 2718827 h 9297812"/>
              <a:gd name="connsiteY3782" fmla="*/ 2718827 h 9297812"/>
              <a:gd name="connsiteX3783" fmla="*/ 2718827 h 9297812"/>
              <a:gd name="connsiteY3783" fmla="*/ 2718827 h 9297812"/>
              <a:gd name="connsiteX3784" fmla="*/ 2718827 h 9297812"/>
              <a:gd name="connsiteY3784" fmla="*/ 2718827 h 9297812"/>
              <a:gd name="connsiteX3785" fmla="*/ 2718827 h 9297812"/>
              <a:gd name="connsiteY3785" fmla="*/ 2718827 h 9297812"/>
              <a:gd name="connsiteX3786" fmla="*/ 2718827 h 9297812"/>
              <a:gd name="connsiteY3786" fmla="*/ 2718827 h 9297812"/>
              <a:gd name="connsiteX3787" fmla="*/ 2718827 h 9297812"/>
              <a:gd name="connsiteY3787" fmla="*/ 2718827 h 9297812"/>
              <a:gd name="connsiteX3788" fmla="*/ 2718827 h 9297812"/>
              <a:gd name="connsiteY3788" fmla="*/ 2718827 h 9297812"/>
              <a:gd name="connsiteX3789" fmla="*/ 2718827 h 9297812"/>
              <a:gd name="connsiteY3789" fmla="*/ 2718827 h 9297812"/>
              <a:gd name="connsiteX3790" fmla="*/ 2718827 h 9297812"/>
              <a:gd name="connsiteY3790" fmla="*/ 2718827 h 9297812"/>
              <a:gd name="connsiteX3791" fmla="*/ 2718827 h 9297812"/>
              <a:gd name="connsiteY3791" fmla="*/ 2718827 h 9297812"/>
              <a:gd name="connsiteX3792" fmla="*/ 2718827 h 9297812"/>
              <a:gd name="connsiteY3792" fmla="*/ 2718827 h 9297812"/>
              <a:gd name="connsiteX3793" fmla="*/ 2718827 h 9297812"/>
              <a:gd name="connsiteY3793" fmla="*/ 2718827 h 9297812"/>
              <a:gd name="connsiteX3794" fmla="*/ 2718827 h 9297812"/>
              <a:gd name="connsiteY3794" fmla="*/ 2718827 h 9297812"/>
              <a:gd name="connsiteX3795" fmla="*/ 2718827 h 9297812"/>
              <a:gd name="connsiteY3795" fmla="*/ 2718827 h 9297812"/>
              <a:gd name="connsiteX3796" fmla="*/ 2718827 h 9297812"/>
              <a:gd name="connsiteY3796" fmla="*/ 2718827 h 9297812"/>
              <a:gd name="connsiteX3797" fmla="*/ 2718827 h 9297812"/>
              <a:gd name="connsiteY3797" fmla="*/ 2718827 h 9297812"/>
              <a:gd name="connsiteX3798" fmla="*/ 2718827 h 9297812"/>
              <a:gd name="connsiteY3798" fmla="*/ 2718827 h 9297812"/>
              <a:gd name="connsiteX3799" fmla="*/ 2718827 h 9297812"/>
              <a:gd name="connsiteY3799" fmla="*/ 2718827 h 9297812"/>
              <a:gd name="connsiteX3800" fmla="*/ 2718827 h 9297812"/>
              <a:gd name="connsiteY3800" fmla="*/ 2718827 h 9297812"/>
              <a:gd name="connsiteX3801" fmla="*/ 2718827 h 9297812"/>
              <a:gd name="connsiteY3801" fmla="*/ 2718827 h 9297812"/>
              <a:gd name="connsiteX3802" fmla="*/ 2718827 h 9297812"/>
              <a:gd name="connsiteY3802" fmla="*/ 2718827 h 9297812"/>
              <a:gd name="connsiteX3803" fmla="*/ 2718827 h 9297812"/>
              <a:gd name="connsiteY3803" fmla="*/ 2718827 h 9297812"/>
              <a:gd name="connsiteX3804" fmla="*/ 2718827 h 9297812"/>
              <a:gd name="connsiteY3804" fmla="*/ 2718827 h 9297812"/>
              <a:gd name="connsiteX3805" fmla="*/ 2718827 h 9297812"/>
              <a:gd name="connsiteY3805" fmla="*/ 2718827 h 9297812"/>
              <a:gd name="connsiteX3806" fmla="*/ 2718827 h 9297812"/>
              <a:gd name="connsiteY3806" fmla="*/ 2718827 h 9297812"/>
              <a:gd name="connsiteX3807" fmla="*/ 2718827 h 9297812"/>
              <a:gd name="connsiteY3807" fmla="*/ 2718827 h 9297812"/>
              <a:gd name="connsiteX3808" fmla="*/ 2718827 h 9297812"/>
              <a:gd name="connsiteY3808" fmla="*/ 2718827 h 9297812"/>
              <a:gd name="connsiteX3809" fmla="*/ 2718827 h 9297812"/>
              <a:gd name="connsiteY3809" fmla="*/ 2718827 h 9297812"/>
              <a:gd name="connsiteX3810" fmla="*/ 2718827 h 9297812"/>
              <a:gd name="connsiteY3810" fmla="*/ 2718827 h 9297812"/>
              <a:gd name="connsiteX3811" fmla="*/ 2718827 h 9297812"/>
              <a:gd name="connsiteY3811" fmla="*/ 2718827 h 9297812"/>
              <a:gd name="connsiteX3812" fmla="*/ 2718827 h 9297812"/>
              <a:gd name="connsiteY3812" fmla="*/ 2718827 h 9297812"/>
              <a:gd name="connsiteX3813" fmla="*/ 2718827 h 9297812"/>
              <a:gd name="connsiteY3813" fmla="*/ 2718827 h 9297812"/>
              <a:gd name="connsiteX3814" fmla="*/ 2718827 h 9297812"/>
              <a:gd name="connsiteY3814" fmla="*/ 2718827 h 9297812"/>
              <a:gd name="connsiteX3815" fmla="*/ 2718827 h 9297812"/>
              <a:gd name="connsiteY3815" fmla="*/ 2718827 h 9297812"/>
              <a:gd name="connsiteX3816" fmla="*/ 2718827 h 9297812"/>
              <a:gd name="connsiteY3816" fmla="*/ 2718827 h 9297812"/>
              <a:gd name="connsiteX3817" fmla="*/ 2718827 h 9297812"/>
              <a:gd name="connsiteY3817" fmla="*/ 2718827 h 9297812"/>
              <a:gd name="connsiteX3818" fmla="*/ 2718827 h 9297812"/>
              <a:gd name="connsiteY3818" fmla="*/ 2718827 h 9297812"/>
              <a:gd name="connsiteX3819" fmla="*/ 2718827 h 9297812"/>
              <a:gd name="connsiteY3819" fmla="*/ 2718827 h 9297812"/>
              <a:gd name="connsiteX3820" fmla="*/ 2718827 h 9297812"/>
              <a:gd name="connsiteY3820" fmla="*/ 2718827 h 9297812"/>
              <a:gd name="connsiteX3821" fmla="*/ 2718827 h 9297812"/>
              <a:gd name="connsiteY3821" fmla="*/ 2718827 h 9297812"/>
              <a:gd name="connsiteX3822" fmla="*/ 2718827 h 9297812"/>
              <a:gd name="connsiteY3822" fmla="*/ 2718827 h 9297812"/>
              <a:gd name="connsiteX3823" fmla="*/ 2718827 h 9297812"/>
              <a:gd name="connsiteY3823" fmla="*/ 2718827 h 9297812"/>
              <a:gd name="connsiteX3824" fmla="*/ 2718827 h 9297812"/>
              <a:gd name="connsiteY3824" fmla="*/ 2718827 h 9297812"/>
              <a:gd name="connsiteX3825" fmla="*/ 2718827 h 9297812"/>
              <a:gd name="connsiteY3825" fmla="*/ 2718827 h 9297812"/>
              <a:gd name="connsiteX3826" fmla="*/ 2718827 h 9297812"/>
              <a:gd name="connsiteY3826" fmla="*/ 2718827 h 9297812"/>
              <a:gd name="connsiteX3827" fmla="*/ 2718827 h 9297812"/>
              <a:gd name="connsiteY3827" fmla="*/ 2718827 h 9297812"/>
              <a:gd name="connsiteX3828" fmla="*/ 2718827 h 9297812"/>
              <a:gd name="connsiteY3828" fmla="*/ 2718827 h 9297812"/>
              <a:gd name="connsiteX3829" fmla="*/ 2718827 h 9297812"/>
              <a:gd name="connsiteY3829" fmla="*/ 2718827 h 9297812"/>
              <a:gd name="connsiteX3830" fmla="*/ 2718827 h 9297812"/>
              <a:gd name="connsiteY3830" fmla="*/ 2718827 h 9297812"/>
              <a:gd name="connsiteX3831" fmla="*/ 2718827 h 9297812"/>
              <a:gd name="connsiteY3831" fmla="*/ 2718827 h 9297812"/>
              <a:gd name="connsiteX3832" fmla="*/ 2718827 h 9297812"/>
              <a:gd name="connsiteY3832" fmla="*/ 2718827 h 9297812"/>
              <a:gd name="connsiteX3833" fmla="*/ 2718827 h 9297812"/>
              <a:gd name="connsiteY3833" fmla="*/ 2718827 h 9297812"/>
              <a:gd name="connsiteX3834" fmla="*/ 2718827 h 9297812"/>
              <a:gd name="connsiteY3834" fmla="*/ 2718827 h 9297812"/>
              <a:gd name="connsiteX3835" fmla="*/ 2718827 h 9297812"/>
              <a:gd name="connsiteY3835" fmla="*/ 2718827 h 9297812"/>
              <a:gd name="connsiteX3836" fmla="*/ 2718827 h 9297812"/>
              <a:gd name="connsiteY3836" fmla="*/ 2718827 h 9297812"/>
              <a:gd name="connsiteX3837" fmla="*/ 2718827 h 9297812"/>
              <a:gd name="connsiteY3837" fmla="*/ 2718827 h 9297812"/>
              <a:gd name="connsiteX3838" fmla="*/ 2718827 h 9297812"/>
              <a:gd name="connsiteY3838" fmla="*/ 2718827 h 9297812"/>
              <a:gd name="connsiteX3839" fmla="*/ 2718827 h 9297812"/>
              <a:gd name="connsiteY3839" fmla="*/ 2718827 h 9297812"/>
              <a:gd name="connsiteX3840" fmla="*/ 2718827 h 9297812"/>
              <a:gd name="connsiteY3840" fmla="*/ 2718827 h 9297812"/>
              <a:gd name="connsiteX3841" fmla="*/ 2718827 h 9297812"/>
              <a:gd name="connsiteY3841" fmla="*/ 2718827 h 9297812"/>
              <a:gd name="connsiteX3842" fmla="*/ 2718827 h 9297812"/>
              <a:gd name="connsiteY3842" fmla="*/ 2718827 h 9297812"/>
              <a:gd name="connsiteX3843" fmla="*/ 2718827 h 9297812"/>
              <a:gd name="connsiteY3843" fmla="*/ 2718827 h 9297812"/>
              <a:gd name="connsiteX3844" fmla="*/ 2718827 h 9297812"/>
              <a:gd name="connsiteY3844" fmla="*/ 2718827 h 9297812"/>
              <a:gd name="connsiteX3845" fmla="*/ 2718827 h 9297812"/>
              <a:gd name="connsiteY3845" fmla="*/ 2718827 h 9297812"/>
              <a:gd name="connsiteX3846" fmla="*/ 2718827 h 9297812"/>
              <a:gd name="connsiteY3846" fmla="*/ 2718827 h 9297812"/>
              <a:gd name="connsiteX3847" fmla="*/ 2718827 h 9297812"/>
              <a:gd name="connsiteY3847" fmla="*/ 2718827 h 9297812"/>
              <a:gd name="connsiteX3848" fmla="*/ 2718827 h 9297812"/>
              <a:gd name="connsiteY3848" fmla="*/ 2718827 h 9297812"/>
              <a:gd name="connsiteX3849" fmla="*/ 2718827 h 9297812"/>
              <a:gd name="connsiteY3849" fmla="*/ 2718827 h 9297812"/>
              <a:gd name="connsiteX3850" fmla="*/ 2718827 h 9297812"/>
              <a:gd name="connsiteY3850" fmla="*/ 2718827 h 9297812"/>
              <a:gd name="connsiteX3851" fmla="*/ 2718827 h 9297812"/>
              <a:gd name="connsiteY3851" fmla="*/ 2718827 h 9297812"/>
              <a:gd name="connsiteX3852" fmla="*/ 2718827 h 9297812"/>
              <a:gd name="connsiteY3852" fmla="*/ 2718827 h 9297812"/>
              <a:gd name="connsiteX3853" fmla="*/ 2718827 h 9297812"/>
              <a:gd name="connsiteY3853" fmla="*/ 2718827 h 9297812"/>
              <a:gd name="connsiteX3854" fmla="*/ 2718827 h 9297812"/>
              <a:gd name="connsiteY3854" fmla="*/ 2718827 h 9297812"/>
              <a:gd name="connsiteX3855" fmla="*/ 2718827 h 9297812"/>
              <a:gd name="connsiteY3855" fmla="*/ 2718827 h 9297812"/>
              <a:gd name="connsiteX3856" fmla="*/ 2718827 h 9297812"/>
              <a:gd name="connsiteY3856" fmla="*/ 2718827 h 9297812"/>
              <a:gd name="connsiteX3857" fmla="*/ 2718827 h 9297812"/>
              <a:gd name="connsiteY3857" fmla="*/ 2718827 h 9297812"/>
              <a:gd name="connsiteX3858" fmla="*/ 2718827 h 9297812"/>
              <a:gd name="connsiteY3858" fmla="*/ 2718827 h 9297812"/>
              <a:gd name="connsiteX3859" fmla="*/ 2718827 h 9297812"/>
              <a:gd name="connsiteY3859" fmla="*/ 2718827 h 9297812"/>
              <a:gd name="connsiteX3860" fmla="*/ 2718827 h 9297812"/>
              <a:gd name="connsiteY3860" fmla="*/ 2718827 h 9297812"/>
              <a:gd name="connsiteX3861" fmla="*/ 2718827 h 9297812"/>
              <a:gd name="connsiteY3861" fmla="*/ 2718827 h 9297812"/>
              <a:gd name="connsiteX3862" fmla="*/ 2718827 h 9297812"/>
              <a:gd name="connsiteY3862" fmla="*/ 2718827 h 9297812"/>
              <a:gd name="connsiteX3863" fmla="*/ 2718827 h 9297812"/>
              <a:gd name="connsiteY3863" fmla="*/ 2718827 h 9297812"/>
              <a:gd name="connsiteX3864" fmla="*/ 2718827 h 9297812"/>
              <a:gd name="connsiteY3864" fmla="*/ 2718827 h 9297812"/>
              <a:gd name="connsiteX3865" fmla="*/ 2718827 h 9297812"/>
              <a:gd name="connsiteY3865" fmla="*/ 2718827 h 9297812"/>
              <a:gd name="connsiteX3866" fmla="*/ 2718827 h 9297812"/>
              <a:gd name="connsiteY3866" fmla="*/ 2718827 h 9297812"/>
              <a:gd name="connsiteX3867" fmla="*/ 2718827 h 9297812"/>
              <a:gd name="connsiteY3867" fmla="*/ 2718827 h 9297812"/>
              <a:gd name="connsiteX3868" fmla="*/ 2718827 h 9297812"/>
              <a:gd name="connsiteY3868" fmla="*/ 2718827 h 9297812"/>
              <a:gd name="connsiteX3869" fmla="*/ 2718827 h 9297812"/>
              <a:gd name="connsiteY3869" fmla="*/ 2718827 h 9297812"/>
              <a:gd name="connsiteX3870" fmla="*/ 2718827 h 9297812"/>
              <a:gd name="connsiteY3870" fmla="*/ 2718827 h 9297812"/>
              <a:gd name="connsiteX3871" fmla="*/ 2718827 h 9297812"/>
              <a:gd name="connsiteY3871" fmla="*/ 2718827 h 9297812"/>
              <a:gd name="connsiteX3872" fmla="*/ 2718827 h 9297812"/>
              <a:gd name="connsiteY3872" fmla="*/ 2718827 h 9297812"/>
              <a:gd name="connsiteX3873" fmla="*/ 2718827 h 9297812"/>
              <a:gd name="connsiteY3873" fmla="*/ 2718827 h 9297812"/>
              <a:gd name="connsiteX3874" fmla="*/ 2718827 h 9297812"/>
              <a:gd name="connsiteY3874" fmla="*/ 2718827 h 9297812"/>
              <a:gd name="connsiteX3875" fmla="*/ 2718827 h 9297812"/>
              <a:gd name="connsiteY3875" fmla="*/ 2718827 h 9297812"/>
              <a:gd name="connsiteX3876" fmla="*/ 2718827 h 9297812"/>
              <a:gd name="connsiteY3876" fmla="*/ 2718827 h 9297812"/>
              <a:gd name="connsiteX3877" fmla="*/ 2718827 h 9297812"/>
              <a:gd name="connsiteY3877" fmla="*/ 2718827 h 9297812"/>
              <a:gd name="connsiteX3878" fmla="*/ 2718827 h 9297812"/>
              <a:gd name="connsiteY3878" fmla="*/ 2718827 h 9297812"/>
              <a:gd name="connsiteX3879" fmla="*/ 2718827 h 9297812"/>
              <a:gd name="connsiteY3879" fmla="*/ 2718827 h 9297812"/>
              <a:gd name="connsiteX3880" fmla="*/ 2718827 h 9297812"/>
              <a:gd name="connsiteY3880" fmla="*/ 2718827 h 9297812"/>
              <a:gd name="connsiteX3881" fmla="*/ 2718827 h 9297812"/>
              <a:gd name="connsiteY3881" fmla="*/ 2718827 h 9297812"/>
              <a:gd name="connsiteX3882" fmla="*/ 2718827 h 9297812"/>
              <a:gd name="connsiteY3882" fmla="*/ 2718827 h 9297812"/>
              <a:gd name="connsiteX3883" fmla="*/ 2718827 h 9297812"/>
              <a:gd name="connsiteY3883" fmla="*/ 2718827 h 9297812"/>
              <a:gd name="connsiteX3884" fmla="*/ 2718827 h 9297812"/>
              <a:gd name="connsiteY3884" fmla="*/ 2718827 h 9297812"/>
              <a:gd name="connsiteX3885" fmla="*/ 2718827 h 9297812"/>
              <a:gd name="connsiteY3885" fmla="*/ 2718827 h 9297812"/>
              <a:gd name="connsiteX3886" fmla="*/ 2718827 h 9297812"/>
              <a:gd name="connsiteY3886" fmla="*/ 2718827 h 9297812"/>
              <a:gd name="connsiteX3887" fmla="*/ 2718827 h 9297812"/>
              <a:gd name="connsiteY3887" fmla="*/ 2718827 h 9297812"/>
              <a:gd name="connsiteX3888" fmla="*/ 2718827 h 9297812"/>
              <a:gd name="connsiteY3888" fmla="*/ 2718827 h 9297812"/>
              <a:gd name="connsiteX3889" fmla="*/ 2718827 h 9297812"/>
              <a:gd name="connsiteY3889" fmla="*/ 2718827 h 9297812"/>
              <a:gd name="connsiteX3890" fmla="*/ 2718827 h 9297812"/>
              <a:gd name="connsiteY3890" fmla="*/ 2718827 h 9297812"/>
              <a:gd name="connsiteX3891" fmla="*/ 2718827 h 9297812"/>
              <a:gd name="connsiteY3891" fmla="*/ 2718827 h 9297812"/>
              <a:gd name="connsiteX3892" fmla="*/ 2718827 h 9297812"/>
              <a:gd name="connsiteY3892" fmla="*/ 2718827 h 9297812"/>
              <a:gd name="connsiteX3893" fmla="*/ 2718827 h 9297812"/>
              <a:gd name="connsiteY3893" fmla="*/ 2718827 h 9297812"/>
              <a:gd name="connsiteX3894" fmla="*/ 2718827 h 9297812"/>
              <a:gd name="connsiteY3894" fmla="*/ 2718827 h 9297812"/>
              <a:gd name="connsiteX3895" fmla="*/ 2718827 h 9297812"/>
              <a:gd name="connsiteY3895" fmla="*/ 2718827 h 9297812"/>
              <a:gd name="connsiteX3896" fmla="*/ 2718827 h 9297812"/>
              <a:gd name="connsiteY3896" fmla="*/ 2718827 h 9297812"/>
              <a:gd name="connsiteX3897" fmla="*/ 2718827 h 9297812"/>
              <a:gd name="connsiteY3897" fmla="*/ 2718827 h 9297812"/>
              <a:gd name="connsiteX3898" fmla="*/ 2718827 h 9297812"/>
              <a:gd name="connsiteY3898" fmla="*/ 2718827 h 9297812"/>
              <a:gd name="connsiteX3899" fmla="*/ 2718827 h 9297812"/>
              <a:gd name="connsiteY3899" fmla="*/ 2718827 h 9297812"/>
              <a:gd name="connsiteX3900" fmla="*/ 2718827 h 9297812"/>
              <a:gd name="connsiteY3900" fmla="*/ 2718827 h 9297812"/>
              <a:gd name="connsiteX3901" fmla="*/ 2718827 h 9297812"/>
              <a:gd name="connsiteY3901" fmla="*/ 2718827 h 9297812"/>
              <a:gd name="connsiteX3902" fmla="*/ 2718827 h 9297812"/>
              <a:gd name="connsiteY3902" fmla="*/ 2718827 h 9297812"/>
              <a:gd name="connsiteX3903" fmla="*/ 2718827 h 9297812"/>
              <a:gd name="connsiteY3903" fmla="*/ 2718827 h 9297812"/>
              <a:gd name="connsiteX3904" fmla="*/ 2718827 h 9297812"/>
              <a:gd name="connsiteY3904" fmla="*/ 2718827 h 9297812"/>
              <a:gd name="connsiteX3905" fmla="*/ 2718827 h 9297812"/>
              <a:gd name="connsiteY3905" fmla="*/ 2718827 h 9297812"/>
              <a:gd name="connsiteX3906" fmla="*/ 2718827 h 9297812"/>
              <a:gd name="connsiteY3906" fmla="*/ 2718827 h 9297812"/>
              <a:gd name="connsiteX3907" fmla="*/ 2718827 h 9297812"/>
              <a:gd name="connsiteY3907" fmla="*/ 2718827 h 9297812"/>
              <a:gd name="connsiteX3908" fmla="*/ 2718827 h 9297812"/>
              <a:gd name="connsiteY3908" fmla="*/ 2718827 h 9297812"/>
              <a:gd name="connsiteX3909" fmla="*/ 2718827 h 9297812"/>
              <a:gd name="connsiteY3909" fmla="*/ 2718827 h 9297812"/>
              <a:gd name="connsiteX3910" fmla="*/ 2718827 h 9297812"/>
              <a:gd name="connsiteY3910" fmla="*/ 2718827 h 9297812"/>
              <a:gd name="connsiteX3911" fmla="*/ 2718827 h 9297812"/>
              <a:gd name="connsiteY3911" fmla="*/ 2718827 h 9297812"/>
              <a:gd name="connsiteX3912" fmla="*/ 2718827 h 9297812"/>
              <a:gd name="connsiteY3912" fmla="*/ 2718827 h 9297812"/>
              <a:gd name="connsiteX3913" fmla="*/ 2718827 h 9297812"/>
              <a:gd name="connsiteY3913" fmla="*/ 2718827 h 9297812"/>
              <a:gd name="connsiteX3914" fmla="*/ 2718827 h 9297812"/>
              <a:gd name="connsiteY3914" fmla="*/ 2718827 h 9297812"/>
              <a:gd name="connsiteX3915" fmla="*/ 2718827 h 9297812"/>
              <a:gd name="connsiteY3915" fmla="*/ 2718827 h 9297812"/>
              <a:gd name="connsiteX3916" fmla="*/ 2718827 h 9297812"/>
              <a:gd name="connsiteY3916" fmla="*/ 2718827 h 9297812"/>
              <a:gd name="connsiteX3917" fmla="*/ 2718827 h 9297812"/>
              <a:gd name="connsiteY3917" fmla="*/ 2718827 h 9297812"/>
              <a:gd name="connsiteX3918" fmla="*/ 2718827 h 9297812"/>
              <a:gd name="connsiteY3918" fmla="*/ 2718827 h 9297812"/>
              <a:gd name="connsiteX3919" fmla="*/ 2718827 h 9297812"/>
              <a:gd name="connsiteY3919" fmla="*/ 2718827 h 9297812"/>
              <a:gd name="connsiteX3920" fmla="*/ 2718827 h 9297812"/>
              <a:gd name="connsiteY3920" fmla="*/ 2718827 h 9297812"/>
              <a:gd name="connsiteX3921" fmla="*/ 2718827 h 9297812"/>
              <a:gd name="connsiteY3921" fmla="*/ 2718827 h 9297812"/>
              <a:gd name="connsiteX3922" fmla="*/ 2718827 h 9297812"/>
              <a:gd name="connsiteY3922" fmla="*/ 2718827 h 9297812"/>
              <a:gd name="connsiteX3923" fmla="*/ 2718827 h 9297812"/>
              <a:gd name="connsiteY3923" fmla="*/ 2718827 h 9297812"/>
              <a:gd name="connsiteX3924" fmla="*/ 2718827 h 9297812"/>
              <a:gd name="connsiteY3924" fmla="*/ 2718827 h 9297812"/>
              <a:gd name="connsiteX3925" fmla="*/ 2718827 h 9297812"/>
              <a:gd name="connsiteY3925" fmla="*/ 2718827 h 9297812"/>
              <a:gd name="connsiteX3926" fmla="*/ 2718827 h 9297812"/>
              <a:gd name="connsiteY3926" fmla="*/ 2718827 h 9297812"/>
              <a:gd name="connsiteX3927" fmla="*/ 2718827 h 9297812"/>
              <a:gd name="connsiteY3927" fmla="*/ 2718827 h 9297812"/>
              <a:gd name="connsiteX3928" fmla="*/ 2718827 h 9297812"/>
              <a:gd name="connsiteY3928" fmla="*/ 2718827 h 9297812"/>
              <a:gd name="connsiteX3929" fmla="*/ 2718827 h 9297812"/>
              <a:gd name="connsiteY3929" fmla="*/ 2718827 h 9297812"/>
              <a:gd name="connsiteX3930" fmla="*/ 2718827 h 9297812"/>
              <a:gd name="connsiteY3930" fmla="*/ 2718827 h 9297812"/>
              <a:gd name="connsiteX3931" fmla="*/ 2718827 h 9297812"/>
              <a:gd name="connsiteY3931" fmla="*/ 2718827 h 9297812"/>
              <a:gd name="connsiteX3932" fmla="*/ 2718827 h 9297812"/>
              <a:gd name="connsiteY3932" fmla="*/ 2718827 h 9297812"/>
              <a:gd name="connsiteX3933" fmla="*/ 2718827 h 9297812"/>
              <a:gd name="connsiteY3933" fmla="*/ 2718827 h 9297812"/>
              <a:gd name="connsiteX3934" fmla="*/ 2718827 h 9297812"/>
              <a:gd name="connsiteY3934" fmla="*/ 2718827 h 9297812"/>
              <a:gd name="connsiteX3935" fmla="*/ 2718827 h 9297812"/>
              <a:gd name="connsiteY3935" fmla="*/ 2718827 h 9297812"/>
              <a:gd name="connsiteX3936" fmla="*/ 2718827 h 9297812"/>
              <a:gd name="connsiteY3936" fmla="*/ 2718827 h 9297812"/>
              <a:gd name="connsiteX3937" fmla="*/ 2718827 h 9297812"/>
              <a:gd name="connsiteY3937" fmla="*/ 2718827 h 9297812"/>
              <a:gd name="connsiteX3938" fmla="*/ 2718827 h 9297812"/>
              <a:gd name="connsiteY3938" fmla="*/ 2718827 h 9297812"/>
              <a:gd name="connsiteX3939" fmla="*/ 2718827 h 9297812"/>
              <a:gd name="connsiteY3939" fmla="*/ 2718827 h 9297812"/>
              <a:gd name="connsiteX3940" fmla="*/ 2718827 h 9297812"/>
              <a:gd name="connsiteY3940" fmla="*/ 2718827 h 9297812"/>
              <a:gd name="connsiteX3941" fmla="*/ 2718827 h 9297812"/>
              <a:gd name="connsiteY3941" fmla="*/ 2718827 h 9297812"/>
              <a:gd name="connsiteX3942" fmla="*/ 2718827 h 9297812"/>
              <a:gd name="connsiteY3942" fmla="*/ 2718827 h 9297812"/>
              <a:gd name="connsiteX3943" fmla="*/ 2718827 h 9297812"/>
              <a:gd name="connsiteY3943" fmla="*/ 2718827 h 9297812"/>
              <a:gd name="connsiteX3944" fmla="*/ 2718827 h 9297812"/>
              <a:gd name="connsiteY3944" fmla="*/ 2718827 h 9297812"/>
              <a:gd name="connsiteX3945" fmla="*/ 2718827 h 9297812"/>
              <a:gd name="connsiteY3945" fmla="*/ 2718827 h 9297812"/>
              <a:gd name="connsiteX3946" fmla="*/ 2718827 h 9297812"/>
              <a:gd name="connsiteY3946" fmla="*/ 2718827 h 9297812"/>
              <a:gd name="connsiteX3947" fmla="*/ 2718827 h 9297812"/>
              <a:gd name="connsiteY3947" fmla="*/ 2718827 h 9297812"/>
              <a:gd name="connsiteX3948" fmla="*/ 2718827 h 9297812"/>
              <a:gd name="connsiteY3948" fmla="*/ 2718827 h 9297812"/>
              <a:gd name="connsiteX3949" fmla="*/ 2718827 h 9297812"/>
              <a:gd name="connsiteY3949" fmla="*/ 2718827 h 9297812"/>
              <a:gd name="connsiteX3950" fmla="*/ 2718827 h 9297812"/>
              <a:gd name="connsiteY3950" fmla="*/ 2718827 h 9297812"/>
              <a:gd name="connsiteX3951" fmla="*/ 2718827 h 9297812"/>
              <a:gd name="connsiteY3951" fmla="*/ 2718827 h 9297812"/>
              <a:gd name="connsiteX3952" fmla="*/ 2718827 h 9297812"/>
              <a:gd name="connsiteY3952" fmla="*/ 2718827 h 9297812"/>
              <a:gd name="connsiteX3953" fmla="*/ 2718827 h 9297812"/>
              <a:gd name="connsiteY3953" fmla="*/ 2718827 h 9297812"/>
              <a:gd name="connsiteX3954" fmla="*/ 2718827 h 9297812"/>
              <a:gd name="connsiteY3954" fmla="*/ 2718827 h 9297812"/>
              <a:gd name="connsiteX3955" fmla="*/ 2718827 h 9297812"/>
              <a:gd name="connsiteY3955" fmla="*/ 2718827 h 9297812"/>
              <a:gd name="connsiteX3956" fmla="*/ 2718827 h 9297812"/>
              <a:gd name="connsiteY3956" fmla="*/ 2718827 h 9297812"/>
              <a:gd name="connsiteX3957" fmla="*/ 2718827 h 9297812"/>
              <a:gd name="connsiteY3957" fmla="*/ 2718827 h 9297812"/>
              <a:gd name="connsiteX3958" fmla="*/ 2718827 h 9297812"/>
              <a:gd name="connsiteY3958" fmla="*/ 2718827 h 9297812"/>
              <a:gd name="connsiteX3959" fmla="*/ 2718827 h 9297812"/>
              <a:gd name="connsiteY3959" fmla="*/ 2718827 h 9297812"/>
              <a:gd name="connsiteX3960" fmla="*/ 2718827 h 9297812"/>
              <a:gd name="connsiteY3960" fmla="*/ 2718827 h 9297812"/>
              <a:gd name="connsiteX3961" fmla="*/ 2718827 h 9297812"/>
              <a:gd name="connsiteY3961" fmla="*/ 2718827 h 9297812"/>
              <a:gd name="connsiteX3962" fmla="*/ 2718827 h 9297812"/>
              <a:gd name="connsiteY3962" fmla="*/ 2718827 h 9297812"/>
              <a:gd name="connsiteX3963" fmla="*/ 2718827 h 9297812"/>
              <a:gd name="connsiteY3963" fmla="*/ 2718827 h 9297812"/>
              <a:gd name="connsiteX3964" fmla="*/ 2718827 h 9297812"/>
              <a:gd name="connsiteY3964" fmla="*/ 2718827 h 9297812"/>
              <a:gd name="connsiteX3965" fmla="*/ 2718827 h 9297812"/>
              <a:gd name="connsiteY3965" fmla="*/ 2718827 h 9297812"/>
              <a:gd name="connsiteX3966" fmla="*/ 2718827 h 9297812"/>
              <a:gd name="connsiteY3966" fmla="*/ 2718827 h 9297812"/>
              <a:gd name="connsiteX3967" fmla="*/ 2718827 h 9297812"/>
              <a:gd name="connsiteY3967" fmla="*/ 2718827 h 9297812"/>
              <a:gd name="connsiteX3968" fmla="*/ 2718827 h 9297812"/>
              <a:gd name="connsiteY3968" fmla="*/ 2718827 h 9297812"/>
              <a:gd name="connsiteX3969" fmla="*/ 2718827 h 9297812"/>
              <a:gd name="connsiteY3969" fmla="*/ 2718827 h 9297812"/>
              <a:gd name="connsiteX3970" fmla="*/ 2718827 h 9297812"/>
              <a:gd name="connsiteY3970" fmla="*/ 2718827 h 9297812"/>
              <a:gd name="connsiteX3971" fmla="*/ 2718827 h 9297812"/>
              <a:gd name="connsiteY3971" fmla="*/ 2718827 h 9297812"/>
              <a:gd name="connsiteX3972" fmla="*/ 2718827 h 9297812"/>
              <a:gd name="connsiteY3972" fmla="*/ 2718827 h 9297812"/>
              <a:gd name="connsiteX3973" fmla="*/ 2718827 h 9297812"/>
              <a:gd name="connsiteY3973" fmla="*/ 2718827 h 9297812"/>
              <a:gd name="connsiteX3974" fmla="*/ 2718827 h 9297812"/>
              <a:gd name="connsiteY3974" fmla="*/ 2718827 h 9297812"/>
              <a:gd name="connsiteX3975" fmla="*/ 2718827 h 9297812"/>
              <a:gd name="connsiteY3975" fmla="*/ 2718827 h 9297812"/>
              <a:gd name="connsiteX3976" fmla="*/ 2718827 h 9297812"/>
              <a:gd name="connsiteY3976" fmla="*/ 2718827 h 9297812"/>
              <a:gd name="connsiteX3977" fmla="*/ 2718827 h 9297812"/>
              <a:gd name="connsiteY3977" fmla="*/ 2718827 h 9297812"/>
              <a:gd name="connsiteX3978" fmla="*/ 2718827 h 9297812"/>
              <a:gd name="connsiteY3978" fmla="*/ 2718827 h 9297812"/>
              <a:gd name="connsiteX3979" fmla="*/ 2718827 h 9297812"/>
              <a:gd name="connsiteY3979" fmla="*/ 2718827 h 9297812"/>
              <a:gd name="connsiteX3980" fmla="*/ 2718827 h 9297812"/>
              <a:gd name="connsiteY3980" fmla="*/ 2718827 h 9297812"/>
              <a:gd name="connsiteX3981" fmla="*/ 2718827 h 9297812"/>
              <a:gd name="connsiteY3981" fmla="*/ 2718827 h 9297812"/>
              <a:gd name="connsiteX3982" fmla="*/ 2718827 h 9297812"/>
              <a:gd name="connsiteY3982" fmla="*/ 2718827 h 9297812"/>
              <a:gd name="connsiteX3983" fmla="*/ 2718827 h 9297812"/>
              <a:gd name="connsiteY3983" fmla="*/ 2718827 h 9297812"/>
              <a:gd name="connsiteX3984" fmla="*/ 2718827 h 9297812"/>
              <a:gd name="connsiteY3984" fmla="*/ 2718827 h 9297812"/>
              <a:gd name="connsiteX3985" fmla="*/ 2718827 h 9297812"/>
              <a:gd name="connsiteY3985" fmla="*/ 2718827 h 9297812"/>
              <a:gd name="connsiteX3986" fmla="*/ 2718827 h 9297812"/>
              <a:gd name="connsiteY3986" fmla="*/ 2718827 h 9297812"/>
              <a:gd name="connsiteX3987" fmla="*/ 2718827 h 9297812"/>
              <a:gd name="connsiteY3987" fmla="*/ 2718827 h 9297812"/>
              <a:gd name="connsiteX3988" fmla="*/ 2718827 h 9297812"/>
              <a:gd name="connsiteY3988" fmla="*/ 2718827 h 9297812"/>
              <a:gd name="connsiteX3989" fmla="*/ 2718827 h 9297812"/>
              <a:gd name="connsiteY3989" fmla="*/ 2718827 h 9297812"/>
              <a:gd name="connsiteX3990" fmla="*/ 2718827 h 9297812"/>
              <a:gd name="connsiteY3990" fmla="*/ 2718827 h 9297812"/>
              <a:gd name="connsiteX3991" fmla="*/ 2718827 h 9297812"/>
              <a:gd name="connsiteY3991" fmla="*/ 2718827 h 9297812"/>
              <a:gd name="connsiteX3992" fmla="*/ 2718827 h 9297812"/>
              <a:gd name="connsiteY3992" fmla="*/ 2718827 h 9297812"/>
              <a:gd name="connsiteX3993" fmla="*/ 2718827 h 9297812"/>
              <a:gd name="connsiteY3993" fmla="*/ 2718827 h 9297812"/>
              <a:gd name="connsiteX3994" fmla="*/ 2718827 h 9297812"/>
              <a:gd name="connsiteY3994" fmla="*/ 2718827 h 9297812"/>
              <a:gd name="connsiteX3995" fmla="*/ 2718827 h 9297812"/>
              <a:gd name="connsiteY3995" fmla="*/ 2718827 h 9297812"/>
              <a:gd name="connsiteX3996" fmla="*/ 2718827 h 9297812"/>
              <a:gd name="connsiteY3996" fmla="*/ 2718827 h 9297812"/>
              <a:gd name="connsiteX3997" fmla="*/ 2718827 h 9297812"/>
              <a:gd name="connsiteY3997" fmla="*/ 2718827 h 9297812"/>
              <a:gd name="connsiteX3998" fmla="*/ 2718827 h 9297812"/>
              <a:gd name="connsiteY3998" fmla="*/ 2718827 h 9297812"/>
              <a:gd name="connsiteX3999" fmla="*/ 2718827 h 9297812"/>
              <a:gd name="connsiteY3999" fmla="*/ 2718827 h 9297812"/>
              <a:gd name="connsiteX4000" fmla="*/ 2718827 h 9297812"/>
              <a:gd name="connsiteY4000" fmla="*/ 2718827 h 9297812"/>
              <a:gd name="connsiteX4001" fmla="*/ 2718827 h 9297812"/>
              <a:gd name="connsiteY4001" fmla="*/ 2718827 h 9297812"/>
              <a:gd name="connsiteX4002" fmla="*/ 2718827 h 9297812"/>
              <a:gd name="connsiteY4002" fmla="*/ 2718827 h 9297812"/>
              <a:gd name="connsiteX4003" fmla="*/ 2718827 h 9297812"/>
              <a:gd name="connsiteY4003" fmla="*/ 2718827 h 9297812"/>
              <a:gd name="connsiteX4004" fmla="*/ 2718827 h 9297812"/>
              <a:gd name="connsiteY4004" fmla="*/ 2718827 h 9297812"/>
              <a:gd name="connsiteX4005" fmla="*/ 2718827 h 9297812"/>
              <a:gd name="connsiteY4005" fmla="*/ 2718827 h 9297812"/>
              <a:gd name="connsiteX4006" fmla="*/ 2718827 h 9297812"/>
              <a:gd name="connsiteY4006" fmla="*/ 2718827 h 9297812"/>
              <a:gd name="connsiteX4007" fmla="*/ 2718827 h 9297812"/>
              <a:gd name="connsiteY4007" fmla="*/ 2718827 h 9297812"/>
              <a:gd name="connsiteX4008" fmla="*/ 2718827 h 9297812"/>
              <a:gd name="connsiteY4008" fmla="*/ 2718827 h 9297812"/>
              <a:gd name="connsiteX4009" fmla="*/ 2718827 h 9297812"/>
              <a:gd name="connsiteY4009" fmla="*/ 2718827 h 9297812"/>
              <a:gd name="connsiteX4010" fmla="*/ 2718827 h 9297812"/>
              <a:gd name="connsiteY4010" fmla="*/ 2718827 h 9297812"/>
              <a:gd name="connsiteX4011" fmla="*/ 2718827 h 9297812"/>
              <a:gd name="connsiteY4011" fmla="*/ 2718827 h 9297812"/>
              <a:gd name="connsiteX4012" fmla="*/ 2718827 h 9297812"/>
              <a:gd name="connsiteY4012" fmla="*/ 2718827 h 9297812"/>
              <a:gd name="connsiteX4013" fmla="*/ 2718827 h 9297812"/>
              <a:gd name="connsiteY4013" fmla="*/ 2718827 h 9297812"/>
              <a:gd name="connsiteX4014" fmla="*/ 2718827 h 9297812"/>
              <a:gd name="connsiteY4014" fmla="*/ 2718827 h 9297812"/>
              <a:gd name="connsiteX4015" fmla="*/ 2718827 h 9297812"/>
              <a:gd name="connsiteY4015" fmla="*/ 2718827 h 9297812"/>
              <a:gd name="connsiteX4016" fmla="*/ 2718827 h 9297812"/>
              <a:gd name="connsiteY4016" fmla="*/ 2718827 h 9297812"/>
              <a:gd name="connsiteX4017" fmla="*/ 2718827 h 9297812"/>
              <a:gd name="connsiteY4017" fmla="*/ 2718827 h 9297812"/>
              <a:gd name="connsiteX4018" fmla="*/ 2718827 h 9297812"/>
              <a:gd name="connsiteY4018" fmla="*/ 2718827 h 9297812"/>
              <a:gd name="connsiteX4019" fmla="*/ 2718827 h 9297812"/>
              <a:gd name="connsiteY4019" fmla="*/ 2718827 h 9297812"/>
              <a:gd name="connsiteX4020" fmla="*/ 2718827 h 9297812"/>
              <a:gd name="connsiteY4020" fmla="*/ 2718827 h 9297812"/>
              <a:gd name="connsiteX4021" fmla="*/ 2718827 h 9297812"/>
              <a:gd name="connsiteY4021" fmla="*/ 2718827 h 9297812"/>
              <a:gd name="connsiteX4022" fmla="*/ 2718827 h 9297812"/>
              <a:gd name="connsiteY4022" fmla="*/ 2718827 h 9297812"/>
              <a:gd name="connsiteX4023" fmla="*/ 2718827 h 9297812"/>
              <a:gd name="connsiteY4023" fmla="*/ 2718827 h 9297812"/>
              <a:gd name="connsiteX4024" fmla="*/ 2718827 h 9297812"/>
              <a:gd name="connsiteY4024" fmla="*/ 2718827 h 9297812"/>
              <a:gd name="connsiteX4025" fmla="*/ 2718827 h 9297812"/>
              <a:gd name="connsiteY4025" fmla="*/ 2718827 h 9297812"/>
              <a:gd name="connsiteX4026" fmla="*/ 2718827 h 9297812"/>
              <a:gd name="connsiteY4026" fmla="*/ 2718827 h 9297812"/>
              <a:gd name="connsiteX4027" fmla="*/ 2718827 h 9297812"/>
              <a:gd name="connsiteY4027" fmla="*/ 2718827 h 9297812"/>
              <a:gd name="connsiteX4028" fmla="*/ 2718827 h 9297812"/>
              <a:gd name="connsiteY4028" fmla="*/ 2718827 h 9297812"/>
              <a:gd name="connsiteX4029" fmla="*/ 2718827 h 9297812"/>
              <a:gd name="connsiteY4029" fmla="*/ 2718827 h 9297812"/>
              <a:gd name="connsiteX4030" fmla="*/ 2718827 h 9297812"/>
              <a:gd name="connsiteY4030" fmla="*/ 2718827 h 9297812"/>
              <a:gd name="connsiteX4031" fmla="*/ 2718827 h 9297812"/>
              <a:gd name="connsiteY4031" fmla="*/ 2718827 h 9297812"/>
              <a:gd name="connsiteX4032" fmla="*/ 2718827 h 9297812"/>
              <a:gd name="connsiteY4032" fmla="*/ 2718827 h 9297812"/>
              <a:gd name="connsiteX4033" fmla="*/ 2718827 h 9297812"/>
              <a:gd name="connsiteY4033" fmla="*/ 2718827 h 9297812"/>
              <a:gd name="connsiteX4034" fmla="*/ 2718827 h 9297812"/>
              <a:gd name="connsiteY4034" fmla="*/ 2718827 h 9297812"/>
              <a:gd name="connsiteX4035" fmla="*/ 2718827 h 9297812"/>
              <a:gd name="connsiteY4035" fmla="*/ 2718827 h 9297812"/>
              <a:gd name="connsiteX4036" fmla="*/ 2718827 h 9297812"/>
              <a:gd name="connsiteY4036" fmla="*/ 2718827 h 9297812"/>
              <a:gd name="connsiteX4037" fmla="*/ 2718827 h 9297812"/>
              <a:gd name="connsiteY4037" fmla="*/ 2718827 h 9297812"/>
              <a:gd name="connsiteX4038" fmla="*/ 2718827 h 9297812"/>
              <a:gd name="connsiteY4038" fmla="*/ 2718827 h 9297812"/>
              <a:gd name="connsiteX4039" fmla="*/ 2718827 h 9297812"/>
              <a:gd name="connsiteY4039" fmla="*/ 2718827 h 9297812"/>
              <a:gd name="connsiteX4040" fmla="*/ 2718827 h 9297812"/>
              <a:gd name="connsiteY4040" fmla="*/ 2718827 h 9297812"/>
              <a:gd name="connsiteX4041" fmla="*/ 2718827 h 9297812"/>
              <a:gd name="connsiteY4041" fmla="*/ 2718827 h 9297812"/>
              <a:gd name="connsiteX4042" fmla="*/ 2718827 h 9297812"/>
              <a:gd name="connsiteY4042" fmla="*/ 2718827 h 9297812"/>
              <a:gd name="connsiteX4043" fmla="*/ 2718827 h 9297812"/>
              <a:gd name="connsiteY4043" fmla="*/ 2718827 h 9297812"/>
              <a:gd name="connsiteX4044" fmla="*/ 2718827 h 9297812"/>
              <a:gd name="connsiteY4044" fmla="*/ 2718827 h 9297812"/>
              <a:gd name="connsiteX4045" fmla="*/ 2718827 h 9297812"/>
              <a:gd name="connsiteY4045" fmla="*/ 2718827 h 9297812"/>
              <a:gd name="connsiteX4046" fmla="*/ 2718827 h 9297812"/>
              <a:gd name="connsiteY4046" fmla="*/ 2718827 h 9297812"/>
              <a:gd name="connsiteX4047" fmla="*/ 2718827 h 9297812"/>
              <a:gd name="connsiteY4047" fmla="*/ 2718827 h 9297812"/>
              <a:gd name="connsiteX4048" fmla="*/ 2718827 h 9297812"/>
              <a:gd name="connsiteY4048" fmla="*/ 2718827 h 9297812"/>
              <a:gd name="connsiteX4049" fmla="*/ 2718827 h 9297812"/>
              <a:gd name="connsiteY4049" fmla="*/ 2718827 h 9297812"/>
              <a:gd name="connsiteX4050" fmla="*/ 2718827 h 9297812"/>
              <a:gd name="connsiteY4050" fmla="*/ 2718827 h 9297812"/>
              <a:gd name="connsiteX4051" fmla="*/ 2718827 h 9297812"/>
              <a:gd name="connsiteY4051" fmla="*/ 2718827 h 9297812"/>
              <a:gd name="connsiteX4052" fmla="*/ 2718827 h 9297812"/>
              <a:gd name="connsiteY4052" fmla="*/ 2718827 h 9297812"/>
              <a:gd name="connsiteX4053" fmla="*/ 2718827 h 9297812"/>
              <a:gd name="connsiteY4053" fmla="*/ 2718827 h 9297812"/>
              <a:gd name="connsiteX4054" fmla="*/ 2718827 h 9297812"/>
              <a:gd name="connsiteY4054" fmla="*/ 2718827 h 9297812"/>
              <a:gd name="connsiteX4055" fmla="*/ 2718827 h 9297812"/>
              <a:gd name="connsiteY4055" fmla="*/ 2718827 h 9297812"/>
              <a:gd name="connsiteX4056" fmla="*/ 2718827 h 9297812"/>
              <a:gd name="connsiteY4056" fmla="*/ 2718827 h 9297812"/>
              <a:gd name="connsiteX4057" fmla="*/ 2718827 h 9297812"/>
              <a:gd name="connsiteY4057" fmla="*/ 2718827 h 9297812"/>
              <a:gd name="connsiteX4058" fmla="*/ 2718827 h 9297812"/>
              <a:gd name="connsiteY4058" fmla="*/ 2718827 h 9297812"/>
              <a:gd name="connsiteX4059" fmla="*/ 2718827 h 9297812"/>
              <a:gd name="connsiteY4059" fmla="*/ 2718827 h 9297812"/>
              <a:gd name="connsiteX4060" fmla="*/ 2718827 h 9297812"/>
              <a:gd name="connsiteY4060" fmla="*/ 2718827 h 9297812"/>
              <a:gd name="connsiteX4061" fmla="*/ 2718827 h 9297812"/>
              <a:gd name="connsiteY4061" fmla="*/ 2718827 h 9297812"/>
              <a:gd name="connsiteX4062" fmla="*/ 2718827 h 9297812"/>
              <a:gd name="connsiteY4062" fmla="*/ 2718827 h 9297812"/>
              <a:gd name="connsiteX4063" fmla="*/ 2718827 h 9297812"/>
              <a:gd name="connsiteY4063" fmla="*/ 2718827 h 9297812"/>
              <a:gd name="connsiteX4064" fmla="*/ 2718827 h 9297812"/>
              <a:gd name="connsiteY4064" fmla="*/ 2718827 h 9297812"/>
              <a:gd name="connsiteX4065" fmla="*/ 2718827 h 9297812"/>
              <a:gd name="connsiteY4065" fmla="*/ 2718827 h 9297812"/>
              <a:gd name="connsiteX4066" fmla="*/ 2718827 h 9297812"/>
              <a:gd name="connsiteY4066" fmla="*/ 2718827 h 9297812"/>
              <a:gd name="connsiteX4067" fmla="*/ 2718827 h 9297812"/>
              <a:gd name="connsiteY4067" fmla="*/ 2718827 h 9297812"/>
              <a:gd name="connsiteX4068" fmla="*/ 2718827 h 9297812"/>
              <a:gd name="connsiteY4068" fmla="*/ 2718827 h 9297812"/>
              <a:gd name="connsiteX4069" fmla="*/ 2718827 h 9297812"/>
              <a:gd name="connsiteY4069" fmla="*/ 2718827 h 9297812"/>
              <a:gd name="connsiteX4070" fmla="*/ 2718827 h 9297812"/>
              <a:gd name="connsiteY4070" fmla="*/ 2718827 h 9297812"/>
              <a:gd name="connsiteX4071" fmla="*/ 2718827 h 9297812"/>
              <a:gd name="connsiteY4071" fmla="*/ 2718827 h 9297812"/>
              <a:gd name="connsiteX4072" fmla="*/ 2718827 h 9297812"/>
              <a:gd name="connsiteY4072" fmla="*/ 2718827 h 9297812"/>
              <a:gd name="connsiteX4073" fmla="*/ 2718827 h 9297812"/>
              <a:gd name="connsiteY4073" fmla="*/ 2718827 h 9297812"/>
              <a:gd name="connsiteX4074" fmla="*/ 2718827 h 9297812"/>
              <a:gd name="connsiteY4074" fmla="*/ 2718827 h 9297812"/>
              <a:gd name="connsiteX4075" fmla="*/ 2718827 h 9297812"/>
              <a:gd name="connsiteY4075" fmla="*/ 2718827 h 9297812"/>
              <a:gd name="connsiteX4076" fmla="*/ 2718827 h 9297812"/>
              <a:gd name="connsiteY4076" fmla="*/ 2718827 h 9297812"/>
              <a:gd name="connsiteX4077" fmla="*/ 2718827 h 9297812"/>
              <a:gd name="connsiteY4077" fmla="*/ 2718827 h 9297812"/>
              <a:gd name="connsiteX4078" fmla="*/ 2718827 h 9297812"/>
              <a:gd name="connsiteY4078" fmla="*/ 2718827 h 9297812"/>
              <a:gd name="connsiteX4079" fmla="*/ 2718827 h 9297812"/>
              <a:gd name="connsiteY4079" fmla="*/ 2718827 h 9297812"/>
              <a:gd name="connsiteX4080" fmla="*/ 2718827 h 9297812"/>
              <a:gd name="connsiteY4080" fmla="*/ 2718827 h 9297812"/>
              <a:gd name="connsiteX4081" fmla="*/ 2718827 h 9297812"/>
              <a:gd name="connsiteY4081" fmla="*/ 2718827 h 9297812"/>
              <a:gd name="connsiteX4082" fmla="*/ 2718827 h 9297812"/>
              <a:gd name="connsiteY4082" fmla="*/ 2718827 h 9297812"/>
              <a:gd name="connsiteX4083" fmla="*/ 2718827 h 9297812"/>
              <a:gd name="connsiteY4083" fmla="*/ 2718827 h 9297812"/>
              <a:gd name="connsiteX4084" fmla="*/ 2718827 h 9297812"/>
              <a:gd name="connsiteY4084" fmla="*/ 2718827 h 9297812"/>
              <a:gd name="connsiteX4085" fmla="*/ 2718827 h 9297812"/>
              <a:gd name="connsiteY4085" fmla="*/ 2718827 h 9297812"/>
              <a:gd name="connsiteX4086" fmla="*/ 2718827 h 9297812"/>
              <a:gd name="connsiteY4086" fmla="*/ 2718827 h 9297812"/>
              <a:gd name="connsiteX4087" fmla="*/ 2718827 h 9297812"/>
              <a:gd name="connsiteY4087" fmla="*/ 2718827 h 9297812"/>
              <a:gd name="connsiteX4088" fmla="*/ 2718827 h 9297812"/>
              <a:gd name="connsiteY4088" fmla="*/ 2718827 h 9297812"/>
              <a:gd name="connsiteX4089" fmla="*/ 2718827 h 9297812"/>
              <a:gd name="connsiteY4089" fmla="*/ 2718827 h 9297812"/>
              <a:gd name="connsiteX4090" fmla="*/ 2718827 h 9297812"/>
              <a:gd name="connsiteY4090" fmla="*/ 2718827 h 9297812"/>
              <a:gd name="connsiteX4091" fmla="*/ 2718827 h 9297812"/>
              <a:gd name="connsiteY4091" fmla="*/ 2718827 h 9297812"/>
              <a:gd name="connsiteX4092" fmla="*/ 2718827 h 9297812"/>
              <a:gd name="connsiteY4092" fmla="*/ 2718827 h 9297812"/>
              <a:gd name="connsiteX4093" fmla="*/ 2718827 h 9297812"/>
              <a:gd name="connsiteY4093" fmla="*/ 2718827 h 9297812"/>
              <a:gd name="connsiteX4094" fmla="*/ 2718827 h 9297812"/>
              <a:gd name="connsiteY4094" fmla="*/ 2718827 h 9297812"/>
              <a:gd name="connsiteX4095" fmla="*/ 2718827 h 9297812"/>
              <a:gd name="connsiteY4095" fmla="*/ 2718827 h 9297812"/>
              <a:gd name="connsiteX4096" fmla="*/ 2718827 h 9297812"/>
              <a:gd name="connsiteY4096" fmla="*/ 2718827 h 9297812"/>
              <a:gd name="connsiteX4097" fmla="*/ 2718827 h 9297812"/>
              <a:gd name="connsiteY4097" fmla="*/ 2718827 h 9297812"/>
              <a:gd name="connsiteX4098" fmla="*/ 2718827 h 9297812"/>
              <a:gd name="connsiteY4098" fmla="*/ 2718827 h 9297812"/>
              <a:gd name="connsiteX4099" fmla="*/ 2718827 h 9297812"/>
              <a:gd name="connsiteY4099" fmla="*/ 2718827 h 9297812"/>
              <a:gd name="connsiteX4100" fmla="*/ 2718827 h 9297812"/>
              <a:gd name="connsiteY4100" fmla="*/ 2718827 h 9297812"/>
              <a:gd name="connsiteX4101" fmla="*/ 2718827 h 9297812"/>
              <a:gd name="connsiteY4101" fmla="*/ 2718827 h 9297812"/>
              <a:gd name="connsiteX4102" fmla="*/ 2718827 h 9297812"/>
              <a:gd name="connsiteY4102" fmla="*/ 2718827 h 9297812"/>
              <a:gd name="connsiteX4103" fmla="*/ 2718827 h 9297812"/>
              <a:gd name="connsiteY4103" fmla="*/ 2718827 h 9297812"/>
              <a:gd name="connsiteX4104" fmla="*/ 2718827 h 9297812"/>
              <a:gd name="connsiteY4104" fmla="*/ 2718827 h 9297812"/>
              <a:gd name="connsiteX4105" fmla="*/ 2718827 h 9297812"/>
              <a:gd name="connsiteY4105" fmla="*/ 2718827 h 9297812"/>
              <a:gd name="connsiteX4106" fmla="*/ 2718827 h 9297812"/>
              <a:gd name="connsiteY4106" fmla="*/ 2718827 h 9297812"/>
              <a:gd name="connsiteX4107" fmla="*/ 2718827 h 9297812"/>
              <a:gd name="connsiteY4107" fmla="*/ 2718827 h 9297812"/>
              <a:gd name="connsiteX4108" fmla="*/ 2718827 h 9297812"/>
              <a:gd name="connsiteY4108" fmla="*/ 2718827 h 9297812"/>
              <a:gd name="connsiteX4109" fmla="*/ 2718827 h 9297812"/>
              <a:gd name="connsiteY4109" fmla="*/ 2718827 h 9297812"/>
              <a:gd name="connsiteX4110" fmla="*/ 2718827 h 9297812"/>
              <a:gd name="connsiteY4110" fmla="*/ 2718827 h 9297812"/>
              <a:gd name="connsiteX4111" fmla="*/ 2718827 h 9297812"/>
              <a:gd name="connsiteY4111" fmla="*/ 2718827 h 9297812"/>
              <a:gd name="connsiteX4112" fmla="*/ 2718827 h 9297812"/>
              <a:gd name="connsiteY4112" fmla="*/ 2718827 h 9297812"/>
              <a:gd name="connsiteX4113" fmla="*/ 2718827 h 9297812"/>
              <a:gd name="connsiteY4113" fmla="*/ 2718827 h 9297812"/>
              <a:gd name="connsiteX4114" fmla="*/ 2718827 h 9297812"/>
              <a:gd name="connsiteY4114" fmla="*/ 2718827 h 9297812"/>
              <a:gd name="connsiteX4115" fmla="*/ 2718827 h 9297812"/>
              <a:gd name="connsiteY4115" fmla="*/ 2718827 h 9297812"/>
              <a:gd name="connsiteX4116" fmla="*/ 2718827 h 9297812"/>
              <a:gd name="connsiteY4116" fmla="*/ 2718827 h 9297812"/>
              <a:gd name="connsiteX4117" fmla="*/ 2718827 h 9297812"/>
              <a:gd name="connsiteY4117" fmla="*/ 2718827 h 9297812"/>
              <a:gd name="connsiteX4118" fmla="*/ 2718827 h 9297812"/>
              <a:gd name="connsiteY4118" fmla="*/ 2718827 h 9297812"/>
              <a:gd name="connsiteX4119" fmla="*/ 2718827 h 9297812"/>
              <a:gd name="connsiteY4119" fmla="*/ 2718827 h 9297812"/>
              <a:gd name="connsiteX4120" fmla="*/ 2718827 h 9297812"/>
              <a:gd name="connsiteY4120" fmla="*/ 2718827 h 9297812"/>
              <a:gd name="connsiteX4121" fmla="*/ 2718827 h 9297812"/>
              <a:gd name="connsiteY4121" fmla="*/ 2718827 h 9297812"/>
              <a:gd name="connsiteX4122" fmla="*/ 2718827 h 9297812"/>
              <a:gd name="connsiteY4122" fmla="*/ 2718827 h 9297812"/>
              <a:gd name="connsiteX4123" fmla="*/ 2718827 h 9297812"/>
              <a:gd name="connsiteY4123" fmla="*/ 2718827 h 9297812"/>
              <a:gd name="connsiteX4124" fmla="*/ 2718827 h 9297812"/>
              <a:gd name="connsiteY4124" fmla="*/ 2718827 h 9297812"/>
              <a:gd name="connsiteX4125" fmla="*/ 2718827 h 9297812"/>
              <a:gd name="connsiteY4125" fmla="*/ 2718827 h 9297812"/>
              <a:gd name="connsiteX4126" fmla="*/ 2718827 h 9297812"/>
              <a:gd name="connsiteY4126" fmla="*/ 2718827 h 9297812"/>
              <a:gd name="connsiteX4127" fmla="*/ 2718827 h 9297812"/>
              <a:gd name="connsiteY4127" fmla="*/ 2718827 h 9297812"/>
              <a:gd name="connsiteX4128" fmla="*/ 2718827 h 9297812"/>
              <a:gd name="connsiteY4128" fmla="*/ 2718827 h 9297812"/>
              <a:gd name="connsiteX4129" fmla="*/ 2718827 h 9297812"/>
              <a:gd name="connsiteY4129" fmla="*/ 2718827 h 9297812"/>
              <a:gd name="connsiteX4130" fmla="*/ 2718827 h 9297812"/>
              <a:gd name="connsiteY4130" fmla="*/ 2718827 h 9297812"/>
              <a:gd name="connsiteX4131" fmla="*/ 2718827 h 9297812"/>
              <a:gd name="connsiteY4131" fmla="*/ 2718827 h 9297812"/>
              <a:gd name="connsiteX4132" fmla="*/ 2718827 h 9297812"/>
              <a:gd name="connsiteY4132" fmla="*/ 2718827 h 9297812"/>
              <a:gd name="connsiteX4133" fmla="*/ 2718827 h 9297812"/>
              <a:gd name="connsiteY4133" fmla="*/ 2718827 h 9297812"/>
              <a:gd name="connsiteX4134" fmla="*/ 2718827 h 9297812"/>
              <a:gd name="connsiteY4134" fmla="*/ 2718827 h 9297812"/>
              <a:gd name="connsiteX4135" fmla="*/ 2718827 h 9297812"/>
              <a:gd name="connsiteY4135" fmla="*/ 2718827 h 9297812"/>
              <a:gd name="connsiteX4136" fmla="*/ 2718827 h 9297812"/>
              <a:gd name="connsiteY4136" fmla="*/ 2718827 h 9297812"/>
              <a:gd name="connsiteX4137" fmla="*/ 2718827 h 9297812"/>
              <a:gd name="connsiteY4137" fmla="*/ 2718827 h 9297812"/>
              <a:gd name="connsiteX4138" fmla="*/ 2718827 h 9297812"/>
              <a:gd name="connsiteY4138" fmla="*/ 2718827 h 9297812"/>
              <a:gd name="connsiteX4139" fmla="*/ 2718827 h 9297812"/>
              <a:gd name="connsiteY4139" fmla="*/ 2718827 h 9297812"/>
              <a:gd name="connsiteX4140" fmla="*/ 2718827 h 9297812"/>
              <a:gd name="connsiteY4140" fmla="*/ 2718827 h 9297812"/>
              <a:gd name="connsiteX4141" fmla="*/ 2718827 h 9297812"/>
              <a:gd name="connsiteY4141" fmla="*/ 2718827 h 9297812"/>
              <a:gd name="connsiteX4142" fmla="*/ 2718827 h 9297812"/>
              <a:gd name="connsiteY4142" fmla="*/ 2718827 h 9297812"/>
              <a:gd name="connsiteX4143" fmla="*/ 2718827 h 9297812"/>
              <a:gd name="connsiteY4143" fmla="*/ 2718827 h 9297812"/>
              <a:gd name="connsiteX4144" fmla="*/ 2718827 h 9297812"/>
              <a:gd name="connsiteY4144" fmla="*/ 2718827 h 9297812"/>
              <a:gd name="connsiteX4145" fmla="*/ 2718827 h 9297812"/>
              <a:gd name="connsiteY4145" fmla="*/ 2718827 h 9297812"/>
              <a:gd name="connsiteX4146" fmla="*/ 2718827 h 9297812"/>
              <a:gd name="connsiteY4146" fmla="*/ 2718827 h 9297812"/>
              <a:gd name="connsiteX4147" fmla="*/ 2718827 h 9297812"/>
              <a:gd name="connsiteY4147" fmla="*/ 2718827 h 9297812"/>
              <a:gd name="connsiteX4148" fmla="*/ 2718827 h 9297812"/>
              <a:gd name="connsiteY4148" fmla="*/ 2718827 h 9297812"/>
              <a:gd name="connsiteX4149" fmla="*/ 2718827 h 9297812"/>
              <a:gd name="connsiteY4149" fmla="*/ 2718827 h 9297812"/>
              <a:gd name="connsiteX4150" fmla="*/ 2718827 h 9297812"/>
              <a:gd name="connsiteY4150" fmla="*/ 2718827 h 9297812"/>
              <a:gd name="connsiteX4151" fmla="*/ 2718827 h 9297812"/>
              <a:gd name="connsiteY4151" fmla="*/ 2718827 h 9297812"/>
              <a:gd name="connsiteX4152" fmla="*/ 2718827 h 9297812"/>
              <a:gd name="connsiteY4152" fmla="*/ 2718827 h 9297812"/>
              <a:gd name="connsiteX4153" fmla="*/ 2718827 h 9297812"/>
              <a:gd name="connsiteY4153" fmla="*/ 2718827 h 9297812"/>
              <a:gd name="connsiteX4154" fmla="*/ 2718827 h 9297812"/>
              <a:gd name="connsiteY4154" fmla="*/ 2718827 h 9297812"/>
              <a:gd name="connsiteX4155" fmla="*/ 2718827 h 9297812"/>
              <a:gd name="connsiteY4155" fmla="*/ 2718827 h 9297812"/>
              <a:gd name="connsiteX4156" fmla="*/ 2718827 h 9297812"/>
              <a:gd name="connsiteY4156" fmla="*/ 2718827 h 9297812"/>
              <a:gd name="connsiteX4157" fmla="*/ 2718827 h 9297812"/>
              <a:gd name="connsiteY4157" fmla="*/ 2718827 h 9297812"/>
              <a:gd name="connsiteX4158" fmla="*/ 2718827 h 9297812"/>
              <a:gd name="connsiteY4158" fmla="*/ 2718827 h 9297812"/>
              <a:gd name="connsiteX4159" fmla="*/ 2718827 h 9297812"/>
              <a:gd name="connsiteY4159" fmla="*/ 2718827 h 9297812"/>
              <a:gd name="connsiteX4160" fmla="*/ 2718827 h 9297812"/>
              <a:gd name="connsiteY4160" fmla="*/ 2718827 h 9297812"/>
              <a:gd name="connsiteX4161" fmla="*/ 2718827 h 9297812"/>
              <a:gd name="connsiteY4161" fmla="*/ 2718827 h 9297812"/>
              <a:gd name="connsiteX4162" fmla="*/ 2718827 h 9297812"/>
              <a:gd name="connsiteY4162" fmla="*/ 2718827 h 9297812"/>
              <a:gd name="connsiteX4163" fmla="*/ 2718827 h 9297812"/>
              <a:gd name="connsiteY4163" fmla="*/ 2718827 h 9297812"/>
              <a:gd name="connsiteX4164" fmla="*/ 2718827 h 9297812"/>
              <a:gd name="connsiteY4164" fmla="*/ 2718827 h 9297812"/>
              <a:gd name="connsiteX4165" fmla="*/ 2718827 h 9297812"/>
              <a:gd name="connsiteY4165" fmla="*/ 2718827 h 9297812"/>
              <a:gd name="connsiteX4166" fmla="*/ 2718827 h 9297812"/>
              <a:gd name="connsiteY4166" fmla="*/ 2718827 h 9297812"/>
              <a:gd name="connsiteX4167" fmla="*/ 2718827 h 9297812"/>
              <a:gd name="connsiteY4167" fmla="*/ 2718827 h 9297812"/>
              <a:gd name="connsiteX4168" fmla="*/ 2718827 h 9297812"/>
              <a:gd name="connsiteY4168" fmla="*/ 2718827 h 9297812"/>
              <a:gd name="connsiteX4169" fmla="*/ 2718827 h 9297812"/>
              <a:gd name="connsiteY4169" fmla="*/ 2718827 h 9297812"/>
              <a:gd name="connsiteX4170" fmla="*/ 2718827 h 9297812"/>
              <a:gd name="connsiteY4170" fmla="*/ 2718827 h 9297812"/>
              <a:gd name="connsiteX4171" fmla="*/ 2718827 h 9297812"/>
              <a:gd name="connsiteY4171" fmla="*/ 2718827 h 9297812"/>
              <a:gd name="connsiteX4172" fmla="*/ 2718827 h 9297812"/>
              <a:gd name="connsiteY4172" fmla="*/ 2718827 h 9297812"/>
              <a:gd name="connsiteX4173" fmla="*/ 2718827 h 9297812"/>
              <a:gd name="connsiteY4173" fmla="*/ 2718827 h 9297812"/>
              <a:gd name="connsiteX4174" fmla="*/ 2718827 h 9297812"/>
              <a:gd name="connsiteY4174" fmla="*/ 2718827 h 9297812"/>
              <a:gd name="connsiteX4175" fmla="*/ 2718827 h 9297812"/>
              <a:gd name="connsiteY4175" fmla="*/ 2718827 h 9297812"/>
              <a:gd name="connsiteX4176" fmla="*/ 2718827 h 9297812"/>
              <a:gd name="connsiteY4176" fmla="*/ 2718827 h 9297812"/>
              <a:gd name="connsiteX4177" fmla="*/ 2718827 h 9297812"/>
              <a:gd name="connsiteY4177" fmla="*/ 2718827 h 9297812"/>
              <a:gd name="connsiteX4178" fmla="*/ 2718827 h 9297812"/>
              <a:gd name="connsiteY4178" fmla="*/ 2718827 h 9297812"/>
              <a:gd name="connsiteX4179" fmla="*/ 2718827 h 9297812"/>
              <a:gd name="connsiteY4179" fmla="*/ 2718827 h 9297812"/>
              <a:gd name="connsiteX4180" fmla="*/ 2718827 h 9297812"/>
              <a:gd name="connsiteY4180" fmla="*/ 2718827 h 9297812"/>
              <a:gd name="connsiteX4181" fmla="*/ 2718827 h 9297812"/>
              <a:gd name="connsiteY4181" fmla="*/ 2718827 h 9297812"/>
              <a:gd name="connsiteX4182" fmla="*/ 2718827 h 9297812"/>
              <a:gd name="connsiteY4182" fmla="*/ 2718827 h 9297812"/>
              <a:gd name="connsiteX4183" fmla="*/ 2718827 h 9297812"/>
              <a:gd name="connsiteY4183" fmla="*/ 2718827 h 9297812"/>
              <a:gd name="connsiteX4184" fmla="*/ 2718827 h 9297812"/>
              <a:gd name="connsiteY4184" fmla="*/ 2718827 h 9297812"/>
              <a:gd name="connsiteX4185" fmla="*/ 2718827 h 9297812"/>
              <a:gd name="connsiteY4185" fmla="*/ 2718827 h 9297812"/>
              <a:gd name="connsiteX4186" fmla="*/ 2718827 h 9297812"/>
              <a:gd name="connsiteY4186" fmla="*/ 2718827 h 9297812"/>
              <a:gd name="connsiteX4187" fmla="*/ 2718827 h 9297812"/>
              <a:gd name="connsiteY4187" fmla="*/ 2718827 h 9297812"/>
              <a:gd name="connsiteX4188" fmla="*/ 2718827 h 9297812"/>
              <a:gd name="connsiteY4188" fmla="*/ 2718827 h 9297812"/>
              <a:gd name="connsiteX4189" fmla="*/ 2718827 h 9297812"/>
              <a:gd name="connsiteY4189" fmla="*/ 2718827 h 9297812"/>
              <a:gd name="connsiteX4190" fmla="*/ 2718827 h 9297812"/>
              <a:gd name="connsiteY4190" fmla="*/ 2718827 h 9297812"/>
              <a:gd name="connsiteX4191" fmla="*/ 2718827 h 9297812"/>
              <a:gd name="connsiteY4191" fmla="*/ 2718827 h 9297812"/>
              <a:gd name="connsiteX4192" fmla="*/ 2718827 h 9297812"/>
              <a:gd name="connsiteY4192" fmla="*/ 2718827 h 9297812"/>
              <a:gd name="connsiteX4193" fmla="*/ 2718827 h 9297812"/>
              <a:gd name="connsiteY4193" fmla="*/ 2718827 h 9297812"/>
              <a:gd name="connsiteX4194" fmla="*/ 2718827 h 9297812"/>
              <a:gd name="connsiteY4194" fmla="*/ 2718827 h 9297812"/>
              <a:gd name="connsiteX4195" fmla="*/ 2718827 h 9297812"/>
              <a:gd name="connsiteY4195" fmla="*/ 2718827 h 9297812"/>
              <a:gd name="connsiteX4196" fmla="*/ 2718827 h 9297812"/>
              <a:gd name="connsiteY4196" fmla="*/ 2718827 h 9297812"/>
              <a:gd name="connsiteX4197" fmla="*/ 2718827 h 9297812"/>
              <a:gd name="connsiteY4197" fmla="*/ 2718827 h 9297812"/>
              <a:gd name="connsiteX4198" fmla="*/ 2718827 h 9297812"/>
              <a:gd name="connsiteY4198" fmla="*/ 2718827 h 9297812"/>
              <a:gd name="connsiteX4199" fmla="*/ 2718827 h 9297812"/>
              <a:gd name="connsiteY4199" fmla="*/ 2718827 h 9297812"/>
              <a:gd name="connsiteX4200" fmla="*/ 2718827 h 9297812"/>
              <a:gd name="connsiteY4200" fmla="*/ 2718827 h 9297812"/>
              <a:gd name="connsiteX4201" fmla="*/ 2718827 h 9297812"/>
              <a:gd name="connsiteY4201" fmla="*/ 2718827 h 9297812"/>
              <a:gd name="connsiteX4202" fmla="*/ 2718827 h 9297812"/>
              <a:gd name="connsiteY4202" fmla="*/ 2718827 h 9297812"/>
              <a:gd name="connsiteX4203" fmla="*/ 2718827 h 9297812"/>
              <a:gd name="connsiteY4203" fmla="*/ 2718827 h 9297812"/>
              <a:gd name="connsiteX4204" fmla="*/ 2718827 h 9297812"/>
              <a:gd name="connsiteY4204" fmla="*/ 2718827 h 9297812"/>
              <a:gd name="connsiteX4205" fmla="*/ 2718827 h 9297812"/>
              <a:gd name="connsiteY4205" fmla="*/ 2718827 h 9297812"/>
              <a:gd name="connsiteX4206" fmla="*/ 2718827 h 9297812"/>
              <a:gd name="connsiteY4206" fmla="*/ 2718827 h 9297812"/>
              <a:gd name="connsiteX4207" fmla="*/ 2718827 h 9297812"/>
              <a:gd name="connsiteY4207" fmla="*/ 2718827 h 9297812"/>
              <a:gd name="connsiteX4208" fmla="*/ 2718827 h 9297812"/>
              <a:gd name="connsiteY4208" fmla="*/ 2718827 h 9297812"/>
              <a:gd name="connsiteX4209" fmla="*/ 2718827 h 9297812"/>
              <a:gd name="connsiteY4209" fmla="*/ 2718827 h 9297812"/>
              <a:gd name="connsiteX4210" fmla="*/ 2718827 h 9297812"/>
              <a:gd name="connsiteY4210" fmla="*/ 2718827 h 9297812"/>
              <a:gd name="connsiteX4211" fmla="*/ 2718827 h 9297812"/>
              <a:gd name="connsiteY4211" fmla="*/ 2718827 h 9297812"/>
              <a:gd name="connsiteX4212" fmla="*/ 2718827 h 9297812"/>
              <a:gd name="connsiteY4212" fmla="*/ 2718827 h 9297812"/>
              <a:gd name="connsiteX4213" fmla="*/ 2718827 h 9297812"/>
              <a:gd name="connsiteY4213" fmla="*/ 2718827 h 9297812"/>
              <a:gd name="connsiteX4214" fmla="*/ 2718827 h 9297812"/>
              <a:gd name="connsiteY4214" fmla="*/ 2718827 h 9297812"/>
              <a:gd name="connsiteX4215" fmla="*/ 2718827 h 9297812"/>
              <a:gd name="connsiteY4215" fmla="*/ 2718827 h 9297812"/>
              <a:gd name="connsiteX4216" fmla="*/ 2718827 h 9297812"/>
              <a:gd name="connsiteY4216" fmla="*/ 2718827 h 9297812"/>
              <a:gd name="connsiteX4217" fmla="*/ 2718827 h 9297812"/>
              <a:gd name="connsiteY4217" fmla="*/ 2718827 h 9297812"/>
              <a:gd name="connsiteX4218" fmla="*/ 2718827 h 9297812"/>
              <a:gd name="connsiteY4218" fmla="*/ 2718827 h 9297812"/>
              <a:gd name="connsiteX4219" fmla="*/ 2718827 h 9297812"/>
              <a:gd name="connsiteY4219" fmla="*/ 2718827 h 9297812"/>
              <a:gd name="connsiteX4220" fmla="*/ 2718827 h 9297812"/>
              <a:gd name="connsiteY4220" fmla="*/ 2718827 h 9297812"/>
              <a:gd name="connsiteX4221" fmla="*/ 2718827 h 9297812"/>
              <a:gd name="connsiteY4221" fmla="*/ 2718827 h 9297812"/>
              <a:gd name="connsiteX4222" fmla="*/ 2718827 h 9297812"/>
              <a:gd name="connsiteY4222" fmla="*/ 2718827 h 9297812"/>
              <a:gd name="connsiteX4223" fmla="*/ 2718827 h 9297812"/>
              <a:gd name="connsiteY4223" fmla="*/ 2718827 h 9297812"/>
              <a:gd name="connsiteX4224" fmla="*/ 2718827 h 9297812"/>
              <a:gd name="connsiteY4224" fmla="*/ 2718827 h 9297812"/>
              <a:gd name="connsiteX4225" fmla="*/ 2718827 h 9297812"/>
              <a:gd name="connsiteY4225" fmla="*/ 2718827 h 9297812"/>
              <a:gd name="connsiteX4226" fmla="*/ 2718827 h 9297812"/>
              <a:gd name="connsiteY4226" fmla="*/ 2718827 h 9297812"/>
              <a:gd name="connsiteX4227" fmla="*/ 2718827 h 9297812"/>
              <a:gd name="connsiteY4227" fmla="*/ 2718827 h 9297812"/>
              <a:gd name="connsiteX4228" fmla="*/ 2718827 h 9297812"/>
              <a:gd name="connsiteY4228" fmla="*/ 2718827 h 9297812"/>
              <a:gd name="connsiteX4229" fmla="*/ 2718827 h 9297812"/>
              <a:gd name="connsiteY4229" fmla="*/ 2718827 h 9297812"/>
              <a:gd name="connsiteX4230" fmla="*/ 2718827 h 9297812"/>
              <a:gd name="connsiteY4230" fmla="*/ 2718827 h 9297812"/>
              <a:gd name="connsiteX4231" fmla="*/ 2718827 h 9297812"/>
              <a:gd name="connsiteY4231" fmla="*/ 2718827 h 9297812"/>
              <a:gd name="connsiteX4232" fmla="*/ 2718827 h 9297812"/>
              <a:gd name="connsiteY4232" fmla="*/ 2718827 h 9297812"/>
              <a:gd name="connsiteX4233" fmla="*/ 2718827 h 9297812"/>
              <a:gd name="connsiteY4233" fmla="*/ 2718827 h 9297812"/>
              <a:gd name="connsiteX4234" fmla="*/ 2718827 h 9297812"/>
              <a:gd name="connsiteY4234" fmla="*/ 2718827 h 9297812"/>
              <a:gd name="connsiteX4235" fmla="*/ 2718827 h 9297812"/>
              <a:gd name="connsiteY4235" fmla="*/ 2718827 h 9297812"/>
              <a:gd name="connsiteX4236" fmla="*/ 2718827 h 9297812"/>
              <a:gd name="connsiteY4236" fmla="*/ 2718827 h 9297812"/>
              <a:gd name="connsiteX4237" fmla="*/ 2718827 h 9297812"/>
              <a:gd name="connsiteY4237" fmla="*/ 2718827 h 9297812"/>
              <a:gd name="connsiteX4238" fmla="*/ 2718827 h 9297812"/>
              <a:gd name="connsiteY4238" fmla="*/ 2718827 h 9297812"/>
              <a:gd name="connsiteX4239" fmla="*/ 2718827 h 9297812"/>
              <a:gd name="connsiteY4239" fmla="*/ 2718827 h 9297812"/>
              <a:gd name="connsiteX4240" fmla="*/ 2718827 h 9297812"/>
              <a:gd name="connsiteY4240" fmla="*/ 2718827 h 9297812"/>
              <a:gd name="connsiteX4241" fmla="*/ 2718827 h 9297812"/>
              <a:gd name="connsiteY4241" fmla="*/ 2718827 h 9297812"/>
              <a:gd name="connsiteX4242" fmla="*/ 2718827 h 9297812"/>
              <a:gd name="connsiteY4242" fmla="*/ 2718827 h 9297812"/>
              <a:gd name="connsiteX4243" fmla="*/ 2718827 h 9297812"/>
              <a:gd name="connsiteY4243" fmla="*/ 2718827 h 9297812"/>
              <a:gd name="connsiteX4244" fmla="*/ 2718827 h 9297812"/>
              <a:gd name="connsiteY4244" fmla="*/ 2718827 h 9297812"/>
              <a:gd name="connsiteX4245" fmla="*/ 2718827 h 9297812"/>
              <a:gd name="connsiteY4245" fmla="*/ 2718827 h 9297812"/>
              <a:gd name="connsiteX4246" fmla="*/ 2718827 h 9297812"/>
              <a:gd name="connsiteY4246" fmla="*/ 2718827 h 9297812"/>
              <a:gd name="connsiteX4247" fmla="*/ 2718827 h 9297812"/>
              <a:gd name="connsiteY4247" fmla="*/ 2718827 h 9297812"/>
              <a:gd name="connsiteX4248" fmla="*/ 2718827 h 9297812"/>
              <a:gd name="connsiteY4248" fmla="*/ 2718827 h 9297812"/>
              <a:gd name="connsiteX4249" fmla="*/ 2718827 h 9297812"/>
              <a:gd name="connsiteY4249" fmla="*/ 2718827 h 9297812"/>
              <a:gd name="connsiteX4250" fmla="*/ 2718827 h 9297812"/>
              <a:gd name="connsiteY4250" fmla="*/ 2718827 h 9297812"/>
              <a:gd name="connsiteX4251" fmla="*/ 2718827 h 9297812"/>
              <a:gd name="connsiteY4251" fmla="*/ 2718827 h 9297812"/>
              <a:gd name="connsiteX4252" fmla="*/ 2718827 h 9297812"/>
              <a:gd name="connsiteY4252" fmla="*/ 2718827 h 9297812"/>
              <a:gd name="connsiteX4253" fmla="*/ 2718827 h 9297812"/>
              <a:gd name="connsiteY4253" fmla="*/ 2718827 h 9297812"/>
              <a:gd name="connsiteX4254" fmla="*/ 2718827 h 9297812"/>
              <a:gd name="connsiteY4254" fmla="*/ 2718827 h 9297812"/>
              <a:gd name="connsiteX4255" fmla="*/ 2718827 h 9297812"/>
              <a:gd name="connsiteY4255" fmla="*/ 2718827 h 9297812"/>
              <a:gd name="connsiteX4256" fmla="*/ 2718827 h 9297812"/>
              <a:gd name="connsiteY4256" fmla="*/ 2718827 h 9297812"/>
              <a:gd name="connsiteX4257" fmla="*/ 2718827 h 9297812"/>
              <a:gd name="connsiteY4257" fmla="*/ 2718827 h 9297812"/>
              <a:gd name="connsiteX4258" fmla="*/ 2718827 h 9297812"/>
              <a:gd name="connsiteY4258" fmla="*/ 2718827 h 9297812"/>
              <a:gd name="connsiteX4259" fmla="*/ 2718827 h 9297812"/>
              <a:gd name="connsiteY4259" fmla="*/ 2718827 h 9297812"/>
              <a:gd name="connsiteX4260" fmla="*/ 2718827 h 9297812"/>
              <a:gd name="connsiteY4260" fmla="*/ 2718827 h 9297812"/>
              <a:gd name="connsiteX4261" fmla="*/ 2718827 h 9297812"/>
              <a:gd name="connsiteY4261" fmla="*/ 2718827 h 9297812"/>
              <a:gd name="connsiteX4262" fmla="*/ 2718827 h 9297812"/>
              <a:gd name="connsiteY4262" fmla="*/ 2718827 h 9297812"/>
              <a:gd name="connsiteX4263" fmla="*/ 2718827 h 9297812"/>
              <a:gd name="connsiteY4263" fmla="*/ 2718827 h 9297812"/>
              <a:gd name="connsiteX4264" fmla="*/ 2718827 h 9297812"/>
              <a:gd name="connsiteY4264" fmla="*/ 2718827 h 9297812"/>
              <a:gd name="connsiteX4265" fmla="*/ 2718827 h 9297812"/>
              <a:gd name="connsiteY4265" fmla="*/ 2718827 h 9297812"/>
              <a:gd name="connsiteX4266" fmla="*/ 2718827 h 9297812"/>
              <a:gd name="connsiteY4266" fmla="*/ 2718827 h 9297812"/>
              <a:gd name="connsiteX4267" fmla="*/ 2718827 h 9297812"/>
              <a:gd name="connsiteY4267" fmla="*/ 2718827 h 9297812"/>
              <a:gd name="connsiteX4268" fmla="*/ 2718827 h 9297812"/>
              <a:gd name="connsiteY4268" fmla="*/ 2718827 h 9297812"/>
              <a:gd name="connsiteX4269" fmla="*/ 2718827 h 9297812"/>
              <a:gd name="connsiteY4269" fmla="*/ 2718827 h 9297812"/>
              <a:gd name="connsiteX4270" fmla="*/ 2718827 h 9297812"/>
              <a:gd name="connsiteY4270" fmla="*/ 2718827 h 9297812"/>
              <a:gd name="connsiteX4271" fmla="*/ 2718827 h 9297812"/>
              <a:gd name="connsiteY4271" fmla="*/ 2718827 h 9297812"/>
              <a:gd name="connsiteX4272" fmla="*/ 2718827 h 9297812"/>
              <a:gd name="connsiteY4272" fmla="*/ 2718827 h 9297812"/>
              <a:gd name="connsiteX4273" fmla="*/ 2718827 h 9297812"/>
              <a:gd name="connsiteY4273" fmla="*/ 2718827 h 9297812"/>
              <a:gd name="connsiteX4274" fmla="*/ 2718827 h 9297812"/>
              <a:gd name="connsiteY4274" fmla="*/ 2718827 h 9297812"/>
              <a:gd name="connsiteX4275" fmla="*/ 2718827 h 9297812"/>
              <a:gd name="connsiteY4275" fmla="*/ 2718827 h 9297812"/>
              <a:gd name="connsiteX4276" fmla="*/ 2718827 h 9297812"/>
              <a:gd name="connsiteY4276" fmla="*/ 2718827 h 9297812"/>
              <a:gd name="connsiteX4277" fmla="*/ 2718827 h 9297812"/>
              <a:gd name="connsiteY4277" fmla="*/ 2718827 h 9297812"/>
              <a:gd name="connsiteX4278" fmla="*/ 2718827 h 9297812"/>
              <a:gd name="connsiteY4278" fmla="*/ 2718827 h 9297812"/>
              <a:gd name="connsiteX4279" fmla="*/ 2718827 h 9297812"/>
              <a:gd name="connsiteY4279" fmla="*/ 2718827 h 9297812"/>
              <a:gd name="connsiteX4280" fmla="*/ 2718827 h 9297812"/>
              <a:gd name="connsiteY4280" fmla="*/ 2718827 h 9297812"/>
              <a:gd name="connsiteX4281" fmla="*/ 2718827 h 9297812"/>
              <a:gd name="connsiteY4281" fmla="*/ 2718827 h 9297812"/>
              <a:gd name="connsiteX4282" fmla="*/ 2718827 h 9297812"/>
              <a:gd name="connsiteY4282" fmla="*/ 2718827 h 9297812"/>
              <a:gd name="connsiteX4283" fmla="*/ 2718827 h 9297812"/>
              <a:gd name="connsiteY4283" fmla="*/ 2718827 h 9297812"/>
              <a:gd name="connsiteX4284" fmla="*/ 2718827 h 9297812"/>
              <a:gd name="connsiteY4284" fmla="*/ 2718827 h 9297812"/>
              <a:gd name="connsiteX4285" fmla="*/ 2718827 h 9297812"/>
              <a:gd name="connsiteY4285" fmla="*/ 2718827 h 9297812"/>
              <a:gd name="connsiteX4286" fmla="*/ 2718827 h 9297812"/>
              <a:gd name="connsiteY4286" fmla="*/ 2718827 h 9297812"/>
              <a:gd name="connsiteX4287" fmla="*/ 2718827 h 9297812"/>
              <a:gd name="connsiteY4287" fmla="*/ 2718827 h 9297812"/>
              <a:gd name="connsiteX4288" fmla="*/ 2718827 h 9297812"/>
              <a:gd name="connsiteY4288" fmla="*/ 2718827 h 9297812"/>
              <a:gd name="connsiteX4289" fmla="*/ 2718827 h 9297812"/>
              <a:gd name="connsiteY4289" fmla="*/ 2718827 h 9297812"/>
              <a:gd name="connsiteX4290" fmla="*/ 2718827 h 9297812"/>
              <a:gd name="connsiteY4290" fmla="*/ 2718827 h 9297812"/>
              <a:gd name="connsiteX4291" fmla="*/ 2718827 h 9297812"/>
              <a:gd name="connsiteY4291" fmla="*/ 2718827 h 9297812"/>
              <a:gd name="connsiteX4292" fmla="*/ 2718827 h 9297812"/>
              <a:gd name="connsiteY4292" fmla="*/ 2718827 h 9297812"/>
              <a:gd name="connsiteX4293" fmla="*/ 2718827 h 9297812"/>
              <a:gd name="connsiteY4293" fmla="*/ 2718827 h 9297812"/>
              <a:gd name="connsiteX4294" fmla="*/ 2718827 h 9297812"/>
              <a:gd name="connsiteY4294" fmla="*/ 2718827 h 9297812"/>
              <a:gd name="connsiteX4295" fmla="*/ 2718827 h 9297812"/>
              <a:gd name="connsiteY4295" fmla="*/ 2718827 h 9297812"/>
              <a:gd name="connsiteX4296" fmla="*/ 2718827 h 9297812"/>
              <a:gd name="connsiteY4296" fmla="*/ 2718827 h 9297812"/>
              <a:gd name="connsiteX4297" fmla="*/ 2718827 h 9297812"/>
              <a:gd name="connsiteY4297" fmla="*/ 2718827 h 9297812"/>
              <a:gd name="connsiteX4298" fmla="*/ 2718827 h 9297812"/>
              <a:gd name="connsiteY4298" fmla="*/ 2718827 h 9297812"/>
              <a:gd name="connsiteX4299" fmla="*/ 2718827 h 9297812"/>
              <a:gd name="connsiteY4299" fmla="*/ 2718827 h 9297812"/>
              <a:gd name="connsiteX4300" fmla="*/ 2718827 h 9297812"/>
              <a:gd name="connsiteY4300" fmla="*/ 2718827 h 9297812"/>
              <a:gd name="connsiteX4301" fmla="*/ 2718827 h 9297812"/>
              <a:gd name="connsiteY4301" fmla="*/ 2718827 h 9297812"/>
              <a:gd name="connsiteX4302" fmla="*/ 2718827 h 9297812"/>
              <a:gd name="connsiteY4302" fmla="*/ 2718827 h 9297812"/>
              <a:gd name="connsiteX4303" fmla="*/ 2718827 h 9297812"/>
              <a:gd name="connsiteY4303" fmla="*/ 2718827 h 9297812"/>
              <a:gd name="connsiteX4304" fmla="*/ 2718827 h 9297812"/>
              <a:gd name="connsiteY4304" fmla="*/ 2718827 h 9297812"/>
              <a:gd name="connsiteX4305" fmla="*/ 2718827 h 9297812"/>
              <a:gd name="connsiteY4305" fmla="*/ 2718827 h 9297812"/>
              <a:gd name="connsiteX4306" fmla="*/ 2718827 h 9297812"/>
              <a:gd name="connsiteY4306" fmla="*/ 2718827 h 9297812"/>
              <a:gd name="connsiteX4307" fmla="*/ 2718827 h 9297812"/>
              <a:gd name="connsiteY4307" fmla="*/ 2718827 h 9297812"/>
              <a:gd name="connsiteX4308" fmla="*/ 2718827 h 9297812"/>
              <a:gd name="connsiteY4308" fmla="*/ 2718827 h 9297812"/>
              <a:gd name="connsiteX4309" fmla="*/ 2718827 h 9297812"/>
              <a:gd name="connsiteY4309" fmla="*/ 2718827 h 9297812"/>
              <a:gd name="connsiteX4310" fmla="*/ 2718827 h 9297812"/>
              <a:gd name="connsiteY4310" fmla="*/ 2718827 h 9297812"/>
              <a:gd name="connsiteX4311" fmla="*/ 2718827 h 9297812"/>
              <a:gd name="connsiteY4311" fmla="*/ 2718827 h 9297812"/>
              <a:gd name="connsiteX4312" fmla="*/ 2718827 h 9297812"/>
              <a:gd name="connsiteY4312" fmla="*/ 2718827 h 9297812"/>
              <a:gd name="connsiteX4313" fmla="*/ 2718827 h 9297812"/>
              <a:gd name="connsiteY4313" fmla="*/ 2718827 h 9297812"/>
              <a:gd name="connsiteX4314" fmla="*/ 2718827 h 9297812"/>
              <a:gd name="connsiteY4314" fmla="*/ 2718827 h 9297812"/>
              <a:gd name="connsiteX4315" fmla="*/ 2718827 h 9297812"/>
              <a:gd name="connsiteY4315" fmla="*/ 2718827 h 9297812"/>
              <a:gd name="connsiteX4316" fmla="*/ 2718827 h 9297812"/>
              <a:gd name="connsiteY4316" fmla="*/ 2718827 h 9297812"/>
              <a:gd name="connsiteX4317" fmla="*/ 2718827 h 9297812"/>
              <a:gd name="connsiteY4317" fmla="*/ 2718827 h 9297812"/>
              <a:gd name="connsiteX4318" fmla="*/ 2718827 h 9297812"/>
              <a:gd name="connsiteY4318" fmla="*/ 2718827 h 9297812"/>
              <a:gd name="connsiteX4319" fmla="*/ 2718827 h 9297812"/>
              <a:gd name="connsiteY4319" fmla="*/ 2718827 h 9297812"/>
              <a:gd name="connsiteX4320" fmla="*/ 2718827 h 9297812"/>
              <a:gd name="connsiteY4320" fmla="*/ 2718827 h 9297812"/>
              <a:gd name="connsiteX4321" fmla="*/ 2718827 h 9297812"/>
              <a:gd name="connsiteY4321" fmla="*/ 2718827 h 9297812"/>
              <a:gd name="connsiteX4322" fmla="*/ 2718827 h 9297812"/>
              <a:gd name="connsiteY4322" fmla="*/ 2718827 h 9297812"/>
              <a:gd name="connsiteX4323" fmla="*/ 2718827 h 9297812"/>
              <a:gd name="connsiteY4323" fmla="*/ 2718827 h 9297812"/>
              <a:gd name="connsiteX4324" fmla="*/ 2718827 h 9297812"/>
              <a:gd name="connsiteY4324" fmla="*/ 2718827 h 9297812"/>
              <a:gd name="connsiteX4325" fmla="*/ 2718827 h 9297812"/>
              <a:gd name="connsiteY4325" fmla="*/ 2718827 h 9297812"/>
              <a:gd name="connsiteX4326" fmla="*/ 2718827 h 9297812"/>
              <a:gd name="connsiteY4326" fmla="*/ 2718827 h 9297812"/>
              <a:gd name="connsiteX4327" fmla="*/ 2718827 h 9297812"/>
              <a:gd name="connsiteY4327" fmla="*/ 2718827 h 9297812"/>
              <a:gd name="connsiteX4328" fmla="*/ 2718827 h 9297812"/>
              <a:gd name="connsiteY4328" fmla="*/ 2718827 h 9297812"/>
              <a:gd name="connsiteX4329" fmla="*/ 2718827 h 9297812"/>
              <a:gd name="connsiteY4329" fmla="*/ 2718827 h 9297812"/>
              <a:gd name="connsiteX4330" fmla="*/ 2718827 h 9297812"/>
              <a:gd name="connsiteY4330" fmla="*/ 2718827 h 9297812"/>
              <a:gd name="connsiteX4331" fmla="*/ 2718827 h 9297812"/>
              <a:gd name="connsiteY4331" fmla="*/ 2718827 h 9297812"/>
              <a:gd name="connsiteX4332" fmla="*/ 2718827 h 9297812"/>
              <a:gd name="connsiteY4332" fmla="*/ 2718827 h 9297812"/>
              <a:gd name="connsiteX4333" fmla="*/ 2718827 h 9297812"/>
              <a:gd name="connsiteY4333" fmla="*/ 2718827 h 9297812"/>
              <a:gd name="connsiteX4334" fmla="*/ 2718827 h 9297812"/>
              <a:gd name="connsiteY4334" fmla="*/ 2718827 h 9297812"/>
              <a:gd name="connsiteX4335" fmla="*/ 2718827 h 9297812"/>
              <a:gd name="connsiteY4335" fmla="*/ 2718827 h 9297812"/>
              <a:gd name="connsiteX4336" fmla="*/ 2718827 h 9297812"/>
              <a:gd name="connsiteY4336" fmla="*/ 2718827 h 9297812"/>
              <a:gd name="connsiteX4337" fmla="*/ 2718827 h 9297812"/>
              <a:gd name="connsiteY4337" fmla="*/ 2718827 h 9297812"/>
              <a:gd name="connsiteX4338" fmla="*/ 2718827 h 9297812"/>
              <a:gd name="connsiteY4338" fmla="*/ 2718827 h 9297812"/>
              <a:gd name="connsiteX4339" fmla="*/ 2718827 h 9297812"/>
              <a:gd name="connsiteY4339" fmla="*/ 2718827 h 9297812"/>
              <a:gd name="connsiteX4340" fmla="*/ 2718827 h 9297812"/>
              <a:gd name="connsiteY4340" fmla="*/ 2718827 h 9297812"/>
              <a:gd name="connsiteX4341" fmla="*/ 2718827 h 9297812"/>
              <a:gd name="connsiteY4341" fmla="*/ 2718827 h 9297812"/>
              <a:gd name="connsiteX4342" fmla="*/ 2718827 h 9297812"/>
              <a:gd name="connsiteY4342" fmla="*/ 2718827 h 9297812"/>
              <a:gd name="connsiteX4343" fmla="*/ 2718827 h 9297812"/>
              <a:gd name="connsiteY4343" fmla="*/ 2718827 h 9297812"/>
              <a:gd name="connsiteX4344" fmla="*/ 2718827 h 9297812"/>
              <a:gd name="connsiteY4344" fmla="*/ 2718827 h 9297812"/>
              <a:gd name="connsiteX4345" fmla="*/ 2718827 h 9297812"/>
              <a:gd name="connsiteY4345" fmla="*/ 2718827 h 9297812"/>
              <a:gd name="connsiteX4346" fmla="*/ 2718827 h 9297812"/>
              <a:gd name="connsiteY4346" fmla="*/ 2718827 h 9297812"/>
              <a:gd name="connsiteX4347" fmla="*/ 2718827 h 9297812"/>
              <a:gd name="connsiteY4347" fmla="*/ 2718827 h 9297812"/>
              <a:gd name="connsiteX4348" fmla="*/ 2718827 h 9297812"/>
              <a:gd name="connsiteY4348" fmla="*/ 2718827 h 9297812"/>
              <a:gd name="connsiteX4349" fmla="*/ 2718827 h 9297812"/>
              <a:gd name="connsiteY4349" fmla="*/ 2718827 h 9297812"/>
              <a:gd name="connsiteX4350" fmla="*/ 2718827 h 9297812"/>
              <a:gd name="connsiteY4350" fmla="*/ 2718827 h 9297812"/>
              <a:gd name="connsiteX4351" fmla="*/ 2718827 h 9297812"/>
              <a:gd name="connsiteY4351" fmla="*/ 2718827 h 9297812"/>
              <a:gd name="connsiteX4352" fmla="*/ 2718827 h 9297812"/>
              <a:gd name="connsiteY4352" fmla="*/ 2718827 h 9297812"/>
              <a:gd name="connsiteX4353" fmla="*/ 2718827 h 9297812"/>
              <a:gd name="connsiteY4353" fmla="*/ 2718827 h 9297812"/>
              <a:gd name="connsiteX4354" fmla="*/ 2718827 h 9297812"/>
              <a:gd name="connsiteY4354" fmla="*/ 2718827 h 9297812"/>
              <a:gd name="connsiteX4355" fmla="*/ 2718827 h 9297812"/>
              <a:gd name="connsiteY4355" fmla="*/ 2718827 h 9297812"/>
              <a:gd name="connsiteX4356" fmla="*/ 2718827 h 9297812"/>
              <a:gd name="connsiteY4356" fmla="*/ 2718827 h 9297812"/>
              <a:gd name="connsiteX4357" fmla="*/ 2718827 h 9297812"/>
              <a:gd name="connsiteY4357" fmla="*/ 2718827 h 9297812"/>
              <a:gd name="connsiteX4358" fmla="*/ 2718827 h 9297812"/>
              <a:gd name="connsiteY4358" fmla="*/ 2718827 h 9297812"/>
              <a:gd name="connsiteX4359" fmla="*/ 2718827 h 9297812"/>
              <a:gd name="connsiteY4359" fmla="*/ 2718827 h 9297812"/>
              <a:gd name="connsiteX4360" fmla="*/ 2718827 h 9297812"/>
              <a:gd name="connsiteY4360" fmla="*/ 2718827 h 9297812"/>
              <a:gd name="connsiteX4361" fmla="*/ 2718827 h 9297812"/>
              <a:gd name="connsiteY4361" fmla="*/ 2718827 h 9297812"/>
              <a:gd name="connsiteX4362" fmla="*/ 2718827 h 9297812"/>
              <a:gd name="connsiteY4362" fmla="*/ 2718827 h 9297812"/>
              <a:gd name="connsiteX4363" fmla="*/ 2718827 h 9297812"/>
              <a:gd name="connsiteY4363" fmla="*/ 2718827 h 9297812"/>
              <a:gd name="connsiteX4364" fmla="*/ 2718827 h 9297812"/>
              <a:gd name="connsiteY4364" fmla="*/ 2718827 h 9297812"/>
              <a:gd name="connsiteX4365" fmla="*/ 2718827 h 9297812"/>
              <a:gd name="connsiteY4365" fmla="*/ 2718827 h 9297812"/>
              <a:gd name="connsiteX4366" fmla="*/ 2718827 h 9297812"/>
              <a:gd name="connsiteY4366" fmla="*/ 2718827 h 9297812"/>
              <a:gd name="connsiteX4367" fmla="*/ 2718827 h 9297812"/>
              <a:gd name="connsiteY4367" fmla="*/ 2718827 h 9297812"/>
              <a:gd name="connsiteX4368" fmla="*/ 2718827 h 9297812"/>
              <a:gd name="connsiteY4368" fmla="*/ 2718827 h 9297812"/>
              <a:gd name="connsiteX4369" fmla="*/ 2718827 h 9297812"/>
              <a:gd name="connsiteY4369" fmla="*/ 2718827 h 9297812"/>
              <a:gd name="connsiteX4370" fmla="*/ 2718827 h 9297812"/>
              <a:gd name="connsiteY4370" fmla="*/ 2718827 h 9297812"/>
              <a:gd name="connsiteX4371" fmla="*/ 2718827 h 9297812"/>
              <a:gd name="connsiteY4371" fmla="*/ 2718827 h 9297812"/>
              <a:gd name="connsiteX4372" fmla="*/ 2718827 h 9297812"/>
              <a:gd name="connsiteY4372" fmla="*/ 2718827 h 9297812"/>
              <a:gd name="connsiteX4373" fmla="*/ 2718827 h 9297812"/>
              <a:gd name="connsiteY4373" fmla="*/ 2718827 h 9297812"/>
              <a:gd name="connsiteX4374" fmla="*/ 2718827 h 9297812"/>
              <a:gd name="connsiteY4374" fmla="*/ 2718827 h 9297812"/>
              <a:gd name="connsiteX4375" fmla="*/ 2718827 h 9297812"/>
              <a:gd name="connsiteY4375" fmla="*/ 2718827 h 9297812"/>
              <a:gd name="connsiteX4376" fmla="*/ 2718827 h 9297812"/>
              <a:gd name="connsiteY4376" fmla="*/ 2718827 h 9297812"/>
              <a:gd name="connsiteX4377" fmla="*/ 2718827 h 9297812"/>
              <a:gd name="connsiteY4377" fmla="*/ 2718827 h 9297812"/>
              <a:gd name="connsiteX4378" fmla="*/ 2718827 h 9297812"/>
              <a:gd name="connsiteY4378" fmla="*/ 2718827 h 9297812"/>
              <a:gd name="connsiteX4379" fmla="*/ 2718827 h 9297812"/>
              <a:gd name="connsiteY4379" fmla="*/ 2718827 h 9297812"/>
              <a:gd name="connsiteX4380" fmla="*/ 2718827 h 9297812"/>
              <a:gd name="connsiteY4380" fmla="*/ 2718827 h 9297812"/>
              <a:gd name="connsiteX4381" fmla="*/ 2718827 h 9297812"/>
              <a:gd name="connsiteY4381" fmla="*/ 2718827 h 9297812"/>
              <a:gd name="connsiteX4382" fmla="*/ 2718827 h 9297812"/>
              <a:gd name="connsiteY4382" fmla="*/ 2718827 h 9297812"/>
              <a:gd name="connsiteX4383" fmla="*/ 2718827 h 9297812"/>
              <a:gd name="connsiteY4383" fmla="*/ 2718827 h 9297812"/>
              <a:gd name="connsiteX4384" fmla="*/ 2718827 h 9297812"/>
              <a:gd name="connsiteY4384" fmla="*/ 2718827 h 9297812"/>
              <a:gd name="connsiteX4385" fmla="*/ 2718827 h 9297812"/>
              <a:gd name="connsiteY4385" fmla="*/ 2718827 h 9297812"/>
              <a:gd name="connsiteX4386" fmla="*/ 2718827 h 9297812"/>
              <a:gd name="connsiteY4386" fmla="*/ 2718827 h 9297812"/>
              <a:gd name="connsiteX4387" fmla="*/ 2718827 h 9297812"/>
              <a:gd name="connsiteY4387" fmla="*/ 2718827 h 9297812"/>
              <a:gd name="connsiteX4388" fmla="*/ 2718827 h 9297812"/>
              <a:gd name="connsiteY4388" fmla="*/ 2718827 h 9297812"/>
              <a:gd name="connsiteX4389" fmla="*/ 2718827 h 9297812"/>
              <a:gd name="connsiteY4389" fmla="*/ 2718827 h 9297812"/>
              <a:gd name="connsiteX4390" fmla="*/ 2718827 h 9297812"/>
              <a:gd name="connsiteY4390" fmla="*/ 2718827 h 9297812"/>
              <a:gd name="connsiteX4391" fmla="*/ 2718827 h 9297812"/>
              <a:gd name="connsiteY4391" fmla="*/ 2718827 h 9297812"/>
              <a:gd name="connsiteX4392" fmla="*/ 2718827 h 9297812"/>
              <a:gd name="connsiteY4392" fmla="*/ 2718827 h 9297812"/>
              <a:gd name="connsiteX4393" fmla="*/ 2718827 h 9297812"/>
              <a:gd name="connsiteY4393" fmla="*/ 2718827 h 9297812"/>
              <a:gd name="connsiteX4394" fmla="*/ 2718827 h 9297812"/>
              <a:gd name="connsiteY4394" fmla="*/ 2718827 h 9297812"/>
              <a:gd name="connsiteX4395" fmla="*/ 2718827 h 9297812"/>
              <a:gd name="connsiteY4395" fmla="*/ 2718827 h 9297812"/>
              <a:gd name="connsiteX4396" fmla="*/ 2718827 h 9297812"/>
              <a:gd name="connsiteY4396" fmla="*/ 2718827 h 9297812"/>
              <a:gd name="connsiteX4397" fmla="*/ 2718827 h 9297812"/>
              <a:gd name="connsiteY4397" fmla="*/ 2718827 h 9297812"/>
              <a:gd name="connsiteX4398" fmla="*/ 2718827 h 9297812"/>
              <a:gd name="connsiteY4398" fmla="*/ 2718827 h 9297812"/>
              <a:gd name="connsiteX4399" fmla="*/ 2718827 h 9297812"/>
              <a:gd name="connsiteY4399" fmla="*/ 2718827 h 9297812"/>
              <a:gd name="connsiteX4400" fmla="*/ 2718827 h 9297812"/>
              <a:gd name="connsiteY4400" fmla="*/ 2718827 h 9297812"/>
              <a:gd name="connsiteX4401" fmla="*/ 2718827 h 9297812"/>
              <a:gd name="connsiteY4401" fmla="*/ 2718827 h 9297812"/>
              <a:gd name="connsiteX4402" fmla="*/ 2718827 h 9297812"/>
              <a:gd name="connsiteY4402" fmla="*/ 2718827 h 9297812"/>
              <a:gd name="connsiteX4403" fmla="*/ 2718827 h 9297812"/>
              <a:gd name="connsiteY4403" fmla="*/ 2718827 h 9297812"/>
              <a:gd name="connsiteX4404" fmla="*/ 2718827 h 9297812"/>
              <a:gd name="connsiteY4404" fmla="*/ 2718827 h 9297812"/>
              <a:gd name="connsiteX4405" fmla="*/ 2718827 h 9297812"/>
              <a:gd name="connsiteY4405" fmla="*/ 2718827 h 9297812"/>
              <a:gd name="connsiteX4406" fmla="*/ 2718827 h 9297812"/>
              <a:gd name="connsiteY4406" fmla="*/ 2718827 h 9297812"/>
              <a:gd name="connsiteX4407" fmla="*/ 2718827 h 9297812"/>
              <a:gd name="connsiteY4407" fmla="*/ 2718827 h 9297812"/>
              <a:gd name="connsiteX4408" fmla="*/ 2718827 h 9297812"/>
              <a:gd name="connsiteY4408" fmla="*/ 2718827 h 9297812"/>
              <a:gd name="connsiteX4409" fmla="*/ 2718827 h 9297812"/>
              <a:gd name="connsiteY4409" fmla="*/ 2718827 h 9297812"/>
              <a:gd name="connsiteX4410" fmla="*/ 2718827 h 9297812"/>
              <a:gd name="connsiteY4410" fmla="*/ 2718827 h 9297812"/>
              <a:gd name="connsiteX4411" fmla="*/ 2718827 h 9297812"/>
              <a:gd name="connsiteY4411" fmla="*/ 2718827 h 9297812"/>
              <a:gd name="connsiteX4412" fmla="*/ 2718827 h 9297812"/>
              <a:gd name="connsiteY4412" fmla="*/ 2718827 h 9297812"/>
              <a:gd name="connsiteX4413" fmla="*/ 2718827 h 9297812"/>
              <a:gd name="connsiteY4413" fmla="*/ 2718827 h 9297812"/>
              <a:gd name="connsiteX4414" fmla="*/ 2718827 h 9297812"/>
              <a:gd name="connsiteY4414" fmla="*/ 2718827 h 9297812"/>
              <a:gd name="connsiteX4415" fmla="*/ 2718827 h 9297812"/>
              <a:gd name="connsiteY4415" fmla="*/ 2718827 h 9297812"/>
              <a:gd name="connsiteX4416" fmla="*/ 2718827 h 9297812"/>
              <a:gd name="connsiteY4416" fmla="*/ 2718827 h 9297812"/>
              <a:gd name="connsiteX4417" fmla="*/ 2718827 h 9297812"/>
              <a:gd name="connsiteY4417" fmla="*/ 2718827 h 9297812"/>
              <a:gd name="connsiteX4418" fmla="*/ 2718827 h 9297812"/>
              <a:gd name="connsiteY4418" fmla="*/ 2718827 h 9297812"/>
              <a:gd name="connsiteX4419" fmla="*/ 2718827 h 9297812"/>
              <a:gd name="connsiteY4419" fmla="*/ 2718827 h 9297812"/>
              <a:gd name="connsiteX4420" fmla="*/ 2718827 h 9297812"/>
              <a:gd name="connsiteY4420" fmla="*/ 2718827 h 9297812"/>
              <a:gd name="connsiteX4421" fmla="*/ 2718827 h 9297812"/>
              <a:gd name="connsiteY4421" fmla="*/ 2718827 h 9297812"/>
              <a:gd name="connsiteX4422" fmla="*/ 2718827 h 9297812"/>
              <a:gd name="connsiteY4422" fmla="*/ 2718827 h 9297812"/>
              <a:gd name="connsiteX4423" fmla="*/ 2718827 h 9297812"/>
              <a:gd name="connsiteY4423" fmla="*/ 2718827 h 9297812"/>
              <a:gd name="connsiteX4424" fmla="*/ 2718827 h 9297812"/>
              <a:gd name="connsiteY4424" fmla="*/ 2718827 h 9297812"/>
              <a:gd name="connsiteX4425" fmla="*/ 2718827 h 9297812"/>
              <a:gd name="connsiteY4425" fmla="*/ 2718827 h 9297812"/>
              <a:gd name="connsiteX4426" fmla="*/ 2718827 h 9297812"/>
              <a:gd name="connsiteY4426" fmla="*/ 2718827 h 9297812"/>
              <a:gd name="connsiteX4427" fmla="*/ 2718827 h 9297812"/>
              <a:gd name="connsiteY4427" fmla="*/ 2718827 h 9297812"/>
              <a:gd name="connsiteX4428" fmla="*/ 2718827 h 9297812"/>
              <a:gd name="connsiteY4428" fmla="*/ 2718827 h 9297812"/>
              <a:gd name="connsiteX4429" fmla="*/ 2718827 h 9297812"/>
              <a:gd name="connsiteY4429" fmla="*/ 2718827 h 9297812"/>
              <a:gd name="connsiteX4430" fmla="*/ 2718827 h 9297812"/>
              <a:gd name="connsiteY4430" fmla="*/ 2718827 h 9297812"/>
              <a:gd name="connsiteX4431" fmla="*/ 2718827 h 9297812"/>
              <a:gd name="connsiteY4431" fmla="*/ 2718827 h 9297812"/>
              <a:gd name="connsiteX4432" fmla="*/ 2718827 h 9297812"/>
              <a:gd name="connsiteY4432" fmla="*/ 2718827 h 9297812"/>
              <a:gd name="connsiteX4433" fmla="*/ 2718827 h 9297812"/>
              <a:gd name="connsiteY4433" fmla="*/ 2718827 h 9297812"/>
              <a:gd name="connsiteX4434" fmla="*/ 2718827 h 9297812"/>
              <a:gd name="connsiteY4434" fmla="*/ 2718827 h 9297812"/>
              <a:gd name="connsiteX4435" fmla="*/ 2718827 h 9297812"/>
              <a:gd name="connsiteY4435" fmla="*/ 2718827 h 9297812"/>
              <a:gd name="connsiteX4436" fmla="*/ 2718827 h 9297812"/>
              <a:gd name="connsiteY4436" fmla="*/ 2718827 h 9297812"/>
              <a:gd name="connsiteX4437" fmla="*/ 2718827 h 9297812"/>
              <a:gd name="connsiteY4437" fmla="*/ 2718827 h 9297812"/>
              <a:gd name="connsiteX4438" fmla="*/ 2718827 h 9297812"/>
              <a:gd name="connsiteY4438" fmla="*/ 2718827 h 9297812"/>
              <a:gd name="connsiteX4439" fmla="*/ 2718827 h 9297812"/>
              <a:gd name="connsiteY4439" fmla="*/ 2718827 h 9297812"/>
              <a:gd name="connsiteX4440" fmla="*/ 2718827 h 9297812"/>
              <a:gd name="connsiteY4440" fmla="*/ 2718827 h 9297812"/>
              <a:gd name="connsiteX4441" fmla="*/ 2718827 h 9297812"/>
              <a:gd name="connsiteY4441" fmla="*/ 2718827 h 9297812"/>
              <a:gd name="connsiteX4442" fmla="*/ 2718827 h 9297812"/>
              <a:gd name="connsiteY4442" fmla="*/ 2718827 h 9297812"/>
              <a:gd name="connsiteX4443" fmla="*/ 2718827 h 9297812"/>
              <a:gd name="connsiteY4443" fmla="*/ 2718827 h 9297812"/>
              <a:gd name="connsiteX4444" fmla="*/ 2718827 h 9297812"/>
              <a:gd name="connsiteY4444" fmla="*/ 2718827 h 9297812"/>
              <a:gd name="connsiteX4445" fmla="*/ 2718827 h 9297812"/>
              <a:gd name="connsiteY4445" fmla="*/ 2718827 h 9297812"/>
              <a:gd name="connsiteX4446" fmla="*/ 2718827 h 9297812"/>
              <a:gd name="connsiteY4446" fmla="*/ 2718827 h 9297812"/>
              <a:gd name="connsiteX4447" fmla="*/ 2718827 h 9297812"/>
              <a:gd name="connsiteY4447" fmla="*/ 2718827 h 9297812"/>
              <a:gd name="connsiteX4448" fmla="*/ 2718827 h 9297812"/>
              <a:gd name="connsiteY4448" fmla="*/ 2718827 h 9297812"/>
              <a:gd name="connsiteX4449" fmla="*/ 2718827 h 9297812"/>
              <a:gd name="connsiteY4449" fmla="*/ 2718827 h 9297812"/>
              <a:gd name="connsiteX4450" fmla="*/ 2718827 h 9297812"/>
              <a:gd name="connsiteY4450" fmla="*/ 2718827 h 9297812"/>
              <a:gd name="connsiteX4451" fmla="*/ 2718827 h 9297812"/>
              <a:gd name="connsiteY4451" fmla="*/ 2718827 h 9297812"/>
              <a:gd name="connsiteX4452" fmla="*/ 2718827 h 9297812"/>
              <a:gd name="connsiteY4452" fmla="*/ 2718827 h 9297812"/>
              <a:gd name="connsiteX4453" fmla="*/ 2718827 h 9297812"/>
              <a:gd name="connsiteY4453" fmla="*/ 2718827 h 9297812"/>
              <a:gd name="connsiteX4454" fmla="*/ 2718827 h 9297812"/>
              <a:gd name="connsiteY4454" fmla="*/ 2718827 h 9297812"/>
              <a:gd name="connsiteX4455" fmla="*/ 2718827 h 9297812"/>
              <a:gd name="connsiteY4455" fmla="*/ 2718827 h 9297812"/>
              <a:gd name="connsiteX4456" fmla="*/ 2718827 h 9297812"/>
              <a:gd name="connsiteY4456" fmla="*/ 2718827 h 9297812"/>
              <a:gd name="connsiteX4457" fmla="*/ 2718827 h 9297812"/>
              <a:gd name="connsiteY4457" fmla="*/ 2718827 h 9297812"/>
              <a:gd name="connsiteX4458" fmla="*/ 2718827 h 9297812"/>
              <a:gd name="connsiteY4458" fmla="*/ 2718827 h 9297812"/>
              <a:gd name="connsiteX4459" fmla="*/ 2718827 h 9297812"/>
              <a:gd name="connsiteY4459" fmla="*/ 2718827 h 9297812"/>
              <a:gd name="connsiteX4460" fmla="*/ 2718827 h 9297812"/>
              <a:gd name="connsiteY4460" fmla="*/ 2718827 h 9297812"/>
              <a:gd name="connsiteX4461" fmla="*/ 2718827 h 9297812"/>
              <a:gd name="connsiteY4461" fmla="*/ 2718827 h 9297812"/>
              <a:gd name="connsiteX4462" fmla="*/ 2718827 h 9297812"/>
              <a:gd name="connsiteY4462" fmla="*/ 2718827 h 9297812"/>
              <a:gd name="connsiteX4463" fmla="*/ 2718827 h 9297812"/>
              <a:gd name="connsiteY4463" fmla="*/ 2718827 h 9297812"/>
              <a:gd name="connsiteX4464" fmla="*/ 2718827 h 9297812"/>
              <a:gd name="connsiteY4464" fmla="*/ 2718827 h 9297812"/>
              <a:gd name="connsiteX4465" fmla="*/ 2718827 h 9297812"/>
              <a:gd name="connsiteY4465" fmla="*/ 2718827 h 9297812"/>
              <a:gd name="connsiteX4466" fmla="*/ 2718827 h 9297812"/>
              <a:gd name="connsiteY4466" fmla="*/ 2718827 h 9297812"/>
              <a:gd name="connsiteX4467" fmla="*/ 2718827 h 9297812"/>
              <a:gd name="connsiteY4467" fmla="*/ 2718827 h 9297812"/>
              <a:gd name="connsiteX4468" fmla="*/ 2718827 h 9297812"/>
              <a:gd name="connsiteY4468" fmla="*/ 2718827 h 9297812"/>
              <a:gd name="connsiteX4469" fmla="*/ 2718827 h 9297812"/>
              <a:gd name="connsiteY4469" fmla="*/ 2718827 h 9297812"/>
              <a:gd name="connsiteX4470" fmla="*/ 2718827 h 9297812"/>
              <a:gd name="connsiteY4470" fmla="*/ 2718827 h 9297812"/>
              <a:gd name="connsiteX4471" fmla="*/ 2718827 h 9297812"/>
              <a:gd name="connsiteY4471" fmla="*/ 2718827 h 9297812"/>
              <a:gd name="connsiteX4472" fmla="*/ 2718827 h 9297812"/>
              <a:gd name="connsiteY4472" fmla="*/ 2718827 h 9297812"/>
              <a:gd name="connsiteX4473" fmla="*/ 2718827 h 9297812"/>
              <a:gd name="connsiteY4473" fmla="*/ 2718827 h 9297812"/>
              <a:gd name="connsiteX4474" fmla="*/ 2718827 h 9297812"/>
              <a:gd name="connsiteY4474" fmla="*/ 2718827 h 9297812"/>
              <a:gd name="connsiteX4475" fmla="*/ 2718827 h 9297812"/>
              <a:gd name="connsiteY4475" fmla="*/ 2718827 h 9297812"/>
              <a:gd name="connsiteX4476" fmla="*/ 2718827 h 9297812"/>
              <a:gd name="connsiteY4476" fmla="*/ 2718827 h 9297812"/>
              <a:gd name="connsiteX4477" fmla="*/ 2718827 h 9297812"/>
              <a:gd name="connsiteY4477" fmla="*/ 2718827 h 9297812"/>
              <a:gd name="connsiteX4478" fmla="*/ 2718827 h 9297812"/>
              <a:gd name="connsiteY4478" fmla="*/ 2718827 h 9297812"/>
              <a:gd name="connsiteX4479" fmla="*/ 2718827 h 9297812"/>
              <a:gd name="connsiteY4479" fmla="*/ 2718827 h 9297812"/>
              <a:gd name="connsiteX4480" fmla="*/ 2718827 h 9297812"/>
              <a:gd name="connsiteY4480" fmla="*/ 2718827 h 9297812"/>
              <a:gd name="connsiteX4481" fmla="*/ 2718827 h 9297812"/>
              <a:gd name="connsiteY4481" fmla="*/ 2718827 h 9297812"/>
              <a:gd name="connsiteX4482" fmla="*/ 2718827 h 9297812"/>
              <a:gd name="connsiteY4482" fmla="*/ 2718827 h 9297812"/>
              <a:gd name="connsiteX4483" fmla="*/ 2718827 h 9297812"/>
              <a:gd name="connsiteY4483" fmla="*/ 2718827 h 9297812"/>
              <a:gd name="connsiteX4484" fmla="*/ 2718827 h 9297812"/>
              <a:gd name="connsiteY4484" fmla="*/ 2718827 h 9297812"/>
              <a:gd name="connsiteX4485" fmla="*/ 2718827 h 9297812"/>
              <a:gd name="connsiteY4485" fmla="*/ 2718827 h 9297812"/>
              <a:gd name="connsiteX4486" fmla="*/ 2718827 h 9297812"/>
              <a:gd name="connsiteY4486" fmla="*/ 2718827 h 9297812"/>
              <a:gd name="connsiteX4487" fmla="*/ 2718827 h 9297812"/>
              <a:gd name="connsiteY4487" fmla="*/ 2718827 h 9297812"/>
              <a:gd name="connsiteX4488" fmla="*/ 2718827 h 9297812"/>
              <a:gd name="connsiteY4488" fmla="*/ 2718827 h 9297812"/>
              <a:gd name="connsiteX4489" fmla="*/ 2718827 h 9297812"/>
              <a:gd name="connsiteY4489" fmla="*/ 2718827 h 9297812"/>
              <a:gd name="connsiteX4490" fmla="*/ 2718827 h 9297812"/>
              <a:gd name="connsiteY4490" fmla="*/ 2718827 h 9297812"/>
              <a:gd name="connsiteX4491" fmla="*/ 2718827 h 9297812"/>
              <a:gd name="connsiteY4491" fmla="*/ 2718827 h 9297812"/>
              <a:gd name="connsiteX4492" fmla="*/ 2718827 h 9297812"/>
              <a:gd name="connsiteY4492" fmla="*/ 2718827 h 9297812"/>
              <a:gd name="connsiteX4493" fmla="*/ 2718827 h 9297812"/>
              <a:gd name="connsiteY4493" fmla="*/ 2718827 h 9297812"/>
              <a:gd name="connsiteX4494" fmla="*/ 2718827 h 9297812"/>
              <a:gd name="connsiteY4494" fmla="*/ 2718827 h 9297812"/>
              <a:gd name="connsiteX4495" fmla="*/ 2718827 h 9297812"/>
              <a:gd name="connsiteY4495" fmla="*/ 2718827 h 9297812"/>
              <a:gd name="connsiteX4496" fmla="*/ 2718827 h 9297812"/>
              <a:gd name="connsiteY4496" fmla="*/ 2718827 h 9297812"/>
              <a:gd name="connsiteX4497" fmla="*/ 2718827 h 9297812"/>
              <a:gd name="connsiteY4497" fmla="*/ 2718827 h 9297812"/>
              <a:gd name="connsiteX4498" fmla="*/ 2718827 h 9297812"/>
              <a:gd name="connsiteY4498" fmla="*/ 2718827 h 9297812"/>
              <a:gd name="connsiteX4499" fmla="*/ 2718827 h 9297812"/>
              <a:gd name="connsiteY4499" fmla="*/ 2718827 h 9297812"/>
              <a:gd name="connsiteX4500" fmla="*/ 2718827 h 9297812"/>
              <a:gd name="connsiteY4500" fmla="*/ 2718827 h 9297812"/>
              <a:gd name="connsiteX4501" fmla="*/ 2718827 h 9297812"/>
              <a:gd name="connsiteY4501" fmla="*/ 2718827 h 9297812"/>
              <a:gd name="connsiteX4502" fmla="*/ 2718827 h 9297812"/>
              <a:gd name="connsiteY4502" fmla="*/ 2718827 h 9297812"/>
              <a:gd name="connsiteX4503" fmla="*/ 2718827 h 9297812"/>
              <a:gd name="connsiteY4503" fmla="*/ 2718827 h 9297812"/>
              <a:gd name="connsiteX4504" fmla="*/ 2718827 h 9297812"/>
              <a:gd name="connsiteY4504" fmla="*/ 2718827 h 9297812"/>
              <a:gd name="connsiteX4505" fmla="*/ 2718827 h 9297812"/>
              <a:gd name="connsiteY4505" fmla="*/ 2718827 h 9297812"/>
              <a:gd name="connsiteX4506" fmla="*/ 2718827 h 9297812"/>
              <a:gd name="connsiteY4506" fmla="*/ 2718827 h 9297812"/>
              <a:gd name="connsiteX4507" fmla="*/ 2718827 h 9297812"/>
              <a:gd name="connsiteY4507" fmla="*/ 2718827 h 9297812"/>
              <a:gd name="connsiteX4508" fmla="*/ 2718827 h 9297812"/>
              <a:gd name="connsiteY4508" fmla="*/ 2718827 h 9297812"/>
              <a:gd name="connsiteX4509" fmla="*/ 2718827 h 9297812"/>
              <a:gd name="connsiteY4509" fmla="*/ 2718827 h 9297812"/>
              <a:gd name="connsiteX4510" fmla="*/ 2718827 h 9297812"/>
              <a:gd name="connsiteY4510" fmla="*/ 2718827 h 9297812"/>
              <a:gd name="connsiteX4511" fmla="*/ 2718827 h 9297812"/>
              <a:gd name="connsiteY4511" fmla="*/ 2718827 h 9297812"/>
              <a:gd name="connsiteX4512" fmla="*/ 2718827 h 9297812"/>
              <a:gd name="connsiteY4512" fmla="*/ 2718827 h 9297812"/>
              <a:gd name="connsiteX4513" fmla="*/ 2718827 h 9297812"/>
              <a:gd name="connsiteY4513" fmla="*/ 2718827 h 9297812"/>
              <a:gd name="connsiteX4514" fmla="*/ 2718827 h 9297812"/>
              <a:gd name="connsiteY4514" fmla="*/ 2718827 h 9297812"/>
              <a:gd name="connsiteX4515" fmla="*/ 2718827 h 9297812"/>
              <a:gd name="connsiteY4515" fmla="*/ 2718827 h 9297812"/>
              <a:gd name="connsiteX4516" fmla="*/ 2718827 h 9297812"/>
              <a:gd name="connsiteY4516" fmla="*/ 2718827 h 9297812"/>
              <a:gd name="connsiteX4517" fmla="*/ 2718827 h 9297812"/>
              <a:gd name="connsiteY4517" fmla="*/ 2718827 h 9297812"/>
              <a:gd name="connsiteX4518" fmla="*/ 2718827 h 9297812"/>
              <a:gd name="connsiteY4518" fmla="*/ 2718827 h 9297812"/>
              <a:gd name="connsiteX4519" fmla="*/ 2718827 h 9297812"/>
              <a:gd name="connsiteY4519" fmla="*/ 2718827 h 9297812"/>
              <a:gd name="connsiteX4520" fmla="*/ 2718827 h 9297812"/>
              <a:gd name="connsiteY4520" fmla="*/ 2718827 h 9297812"/>
              <a:gd name="connsiteX4521" fmla="*/ 2718827 h 9297812"/>
              <a:gd name="connsiteY4521" fmla="*/ 2718827 h 9297812"/>
              <a:gd name="connsiteX4522" fmla="*/ 2718827 h 9297812"/>
              <a:gd name="connsiteY4522" fmla="*/ 2718827 h 9297812"/>
              <a:gd name="connsiteX4523" fmla="*/ 2718827 h 9297812"/>
              <a:gd name="connsiteY4523" fmla="*/ 2718827 h 9297812"/>
              <a:gd name="connsiteX4524" fmla="*/ 2718827 h 9297812"/>
              <a:gd name="connsiteY4524" fmla="*/ 2718827 h 9297812"/>
              <a:gd name="connsiteX4525" fmla="*/ 2718827 h 9297812"/>
              <a:gd name="connsiteY4525" fmla="*/ 2718827 h 9297812"/>
              <a:gd name="connsiteX4526" fmla="*/ 2718827 h 9297812"/>
              <a:gd name="connsiteY4526" fmla="*/ 2718827 h 9297812"/>
              <a:gd name="connsiteX4527" fmla="*/ 2718827 h 9297812"/>
              <a:gd name="connsiteY4527" fmla="*/ 2718827 h 9297812"/>
              <a:gd name="connsiteX4528" fmla="*/ 2718827 h 9297812"/>
              <a:gd name="connsiteY4528" fmla="*/ 2718827 h 9297812"/>
              <a:gd name="connsiteX4529" fmla="*/ 2718827 h 9297812"/>
              <a:gd name="connsiteY4529" fmla="*/ 2718827 h 9297812"/>
              <a:gd name="connsiteX4530" fmla="*/ 2718827 h 9297812"/>
              <a:gd name="connsiteY4530" fmla="*/ 2718827 h 9297812"/>
              <a:gd name="connsiteX4531" fmla="*/ 2718827 h 9297812"/>
              <a:gd name="connsiteY4531" fmla="*/ 2718827 h 9297812"/>
              <a:gd name="connsiteX4532" fmla="*/ 2718827 h 9297812"/>
              <a:gd name="connsiteY4532" fmla="*/ 2718827 h 9297812"/>
              <a:gd name="connsiteX4533" fmla="*/ 2718827 h 9297812"/>
              <a:gd name="connsiteY4533" fmla="*/ 2718827 h 9297812"/>
              <a:gd name="connsiteX4534" fmla="*/ 2718827 h 9297812"/>
              <a:gd name="connsiteY4534" fmla="*/ 2718827 h 9297812"/>
              <a:gd name="connsiteX4535" fmla="*/ 2718827 h 9297812"/>
              <a:gd name="connsiteY4535" fmla="*/ 2718827 h 9297812"/>
              <a:gd name="connsiteX4536" fmla="*/ 2718827 h 9297812"/>
              <a:gd name="connsiteY4536" fmla="*/ 2718827 h 9297812"/>
              <a:gd name="connsiteX4537" fmla="*/ 2718827 h 9297812"/>
              <a:gd name="connsiteY4537" fmla="*/ 2718827 h 9297812"/>
              <a:gd name="connsiteX4538" fmla="*/ 2718827 h 9297812"/>
              <a:gd name="connsiteY4538" fmla="*/ 2718827 h 9297812"/>
              <a:gd name="connsiteX4539" fmla="*/ 2718827 h 9297812"/>
              <a:gd name="connsiteY4539" fmla="*/ 2718827 h 9297812"/>
              <a:gd name="connsiteX4540" fmla="*/ 2718827 h 9297812"/>
              <a:gd name="connsiteY4540" fmla="*/ 2718827 h 9297812"/>
              <a:gd name="connsiteX4541" fmla="*/ 2718827 h 9297812"/>
              <a:gd name="connsiteY4541" fmla="*/ 2718827 h 9297812"/>
              <a:gd name="connsiteX4542" fmla="*/ 2718827 h 9297812"/>
              <a:gd name="connsiteY4542" fmla="*/ 2718827 h 9297812"/>
              <a:gd name="connsiteX4543" fmla="*/ 2718827 h 9297812"/>
              <a:gd name="connsiteY4543" fmla="*/ 2718827 h 9297812"/>
              <a:gd name="connsiteX4544" fmla="*/ 2718827 h 9297812"/>
              <a:gd name="connsiteY4544" fmla="*/ 2718827 h 9297812"/>
              <a:gd name="connsiteX4545" fmla="*/ 2718827 h 9297812"/>
              <a:gd name="connsiteY4545" fmla="*/ 2718827 h 9297812"/>
              <a:gd name="connsiteX4546" fmla="*/ 2718827 h 9297812"/>
              <a:gd name="connsiteY4546" fmla="*/ 2718827 h 9297812"/>
              <a:gd name="connsiteX4547" fmla="*/ 2718827 h 9297812"/>
              <a:gd name="connsiteY4547" fmla="*/ 2718827 h 9297812"/>
              <a:gd name="connsiteX4548" fmla="*/ 2718827 h 9297812"/>
              <a:gd name="connsiteY4548" fmla="*/ 2718827 h 9297812"/>
              <a:gd name="connsiteX4549" fmla="*/ 2718827 h 9297812"/>
              <a:gd name="connsiteY4549" fmla="*/ 2718827 h 9297812"/>
              <a:gd name="connsiteX4550" fmla="*/ 2718827 h 9297812"/>
              <a:gd name="connsiteY4550" fmla="*/ 2718827 h 9297812"/>
              <a:gd name="connsiteX4551" fmla="*/ 2718827 h 9297812"/>
              <a:gd name="connsiteY4551" fmla="*/ 2718827 h 9297812"/>
              <a:gd name="connsiteX4552" fmla="*/ 2718827 h 9297812"/>
              <a:gd name="connsiteY4552" fmla="*/ 2718827 h 9297812"/>
              <a:gd name="connsiteX4553" fmla="*/ 2718827 h 9297812"/>
              <a:gd name="connsiteY4553" fmla="*/ 2718827 h 9297812"/>
              <a:gd name="connsiteX4554" fmla="*/ 2718827 h 9297812"/>
              <a:gd name="connsiteY4554" fmla="*/ 2718827 h 9297812"/>
              <a:gd name="connsiteX4555" fmla="*/ 2718827 h 9297812"/>
              <a:gd name="connsiteY4555" fmla="*/ 2718827 h 9297812"/>
              <a:gd name="connsiteX4556" fmla="*/ 2718827 h 9297812"/>
              <a:gd name="connsiteY4556" fmla="*/ 2718827 h 9297812"/>
              <a:gd name="connsiteX4557" fmla="*/ 2718827 h 9297812"/>
              <a:gd name="connsiteY4557" fmla="*/ 2718827 h 9297812"/>
              <a:gd name="connsiteX4558" fmla="*/ 2718827 h 9297812"/>
              <a:gd name="connsiteY4558" fmla="*/ 2718827 h 9297812"/>
              <a:gd name="connsiteX4559" fmla="*/ 2718827 h 9297812"/>
              <a:gd name="connsiteY4559" fmla="*/ 2718827 h 9297812"/>
              <a:gd name="connsiteX4560" fmla="*/ 2718827 h 9297812"/>
              <a:gd name="connsiteY4560" fmla="*/ 2718827 h 9297812"/>
              <a:gd name="connsiteX4561" fmla="*/ 2718827 h 9297812"/>
              <a:gd name="connsiteY4561" fmla="*/ 2718827 h 9297812"/>
              <a:gd name="connsiteX4562" fmla="*/ 2718827 h 9297812"/>
              <a:gd name="connsiteY4562" fmla="*/ 2718827 h 9297812"/>
              <a:gd name="connsiteX4563" fmla="*/ 2718827 h 9297812"/>
              <a:gd name="connsiteY4563" fmla="*/ 2718827 h 9297812"/>
              <a:gd name="connsiteX4564" fmla="*/ 2718827 h 9297812"/>
              <a:gd name="connsiteY4564" fmla="*/ 2718827 h 9297812"/>
              <a:gd name="connsiteX4565" fmla="*/ 2718827 h 9297812"/>
              <a:gd name="connsiteY4565" fmla="*/ 2718827 h 9297812"/>
              <a:gd name="connsiteX4566" fmla="*/ 2718827 h 9297812"/>
              <a:gd name="connsiteY4566" fmla="*/ 2718827 h 9297812"/>
              <a:gd name="connsiteX4567" fmla="*/ 2718827 h 9297812"/>
              <a:gd name="connsiteY4567" fmla="*/ 2718827 h 9297812"/>
              <a:gd name="connsiteX4568" fmla="*/ 2718827 h 9297812"/>
              <a:gd name="connsiteY4568" fmla="*/ 2718827 h 9297812"/>
              <a:gd name="connsiteX4569" fmla="*/ 2718827 h 9297812"/>
              <a:gd name="connsiteY4569" fmla="*/ 2718827 h 9297812"/>
              <a:gd name="connsiteX4570" fmla="*/ 2718827 h 9297812"/>
              <a:gd name="connsiteY4570" fmla="*/ 2718827 h 9297812"/>
              <a:gd name="connsiteX4571" fmla="*/ 2718827 h 9297812"/>
              <a:gd name="connsiteY4571" fmla="*/ 2718827 h 9297812"/>
              <a:gd name="connsiteX4572" fmla="*/ 2718827 h 9297812"/>
              <a:gd name="connsiteY4572" fmla="*/ 2718827 h 9297812"/>
              <a:gd name="connsiteX4573" fmla="*/ 2718827 h 9297812"/>
              <a:gd name="connsiteY4573" fmla="*/ 2718827 h 9297812"/>
              <a:gd name="connsiteX4574" fmla="*/ 2718827 h 9297812"/>
              <a:gd name="connsiteY4574" fmla="*/ 2718827 h 9297812"/>
              <a:gd name="connsiteX4575" fmla="*/ 2718827 h 9297812"/>
              <a:gd name="connsiteY4575" fmla="*/ 2718827 h 9297812"/>
              <a:gd name="connsiteX4576" fmla="*/ 2718827 h 9297812"/>
              <a:gd name="connsiteY4576" fmla="*/ 2718827 h 9297812"/>
              <a:gd name="connsiteX4577" fmla="*/ 2718827 h 9297812"/>
              <a:gd name="connsiteY4577" fmla="*/ 2718827 h 9297812"/>
              <a:gd name="connsiteX4578" fmla="*/ 2718827 h 9297812"/>
              <a:gd name="connsiteY4578" fmla="*/ 2718827 h 9297812"/>
              <a:gd name="connsiteX4579" fmla="*/ 2718827 h 9297812"/>
              <a:gd name="connsiteY4579" fmla="*/ 2718827 h 9297812"/>
              <a:gd name="connsiteX4580" fmla="*/ 2718827 h 9297812"/>
              <a:gd name="connsiteY4580" fmla="*/ 2718827 h 9297812"/>
              <a:gd name="connsiteX4581" fmla="*/ 2718827 h 9297812"/>
              <a:gd name="connsiteY4581" fmla="*/ 2718827 h 9297812"/>
              <a:gd name="connsiteX4582" fmla="*/ 2718827 h 9297812"/>
              <a:gd name="connsiteY4582" fmla="*/ 2718827 h 9297812"/>
              <a:gd name="connsiteX4583" fmla="*/ 2718827 h 9297812"/>
              <a:gd name="connsiteY4583" fmla="*/ 2718827 h 9297812"/>
              <a:gd name="connsiteX4584" fmla="*/ 2718827 h 9297812"/>
              <a:gd name="connsiteY4584" fmla="*/ 2718827 h 9297812"/>
              <a:gd name="connsiteX4585" fmla="*/ 2718827 h 9297812"/>
              <a:gd name="connsiteY4585" fmla="*/ 2718827 h 9297812"/>
              <a:gd name="connsiteX4586" fmla="*/ 2718827 h 9297812"/>
              <a:gd name="connsiteY4586" fmla="*/ 2718827 h 9297812"/>
              <a:gd name="connsiteX4587" fmla="*/ 2718827 h 9297812"/>
              <a:gd name="connsiteY4587" fmla="*/ 2718827 h 9297812"/>
              <a:gd name="connsiteX4588" fmla="*/ 2718827 h 9297812"/>
              <a:gd name="connsiteY4588" fmla="*/ 2718827 h 9297812"/>
              <a:gd name="connsiteX4589" fmla="*/ 2718827 h 9297812"/>
              <a:gd name="connsiteY4589" fmla="*/ 2718827 h 9297812"/>
              <a:gd name="connsiteX4590" fmla="*/ 2718827 h 9297812"/>
              <a:gd name="connsiteY4590" fmla="*/ 2718827 h 9297812"/>
              <a:gd name="connsiteX4591" fmla="*/ 2718827 h 9297812"/>
              <a:gd name="connsiteY4591" fmla="*/ 2718827 h 9297812"/>
              <a:gd name="connsiteX4592" fmla="*/ 2718827 h 9297812"/>
              <a:gd name="connsiteY4592" fmla="*/ 2718827 h 9297812"/>
              <a:gd name="connsiteX4593" fmla="*/ 2718827 h 9297812"/>
              <a:gd name="connsiteY4593" fmla="*/ 2718827 h 9297812"/>
              <a:gd name="connsiteX4594" fmla="*/ 2718827 h 9297812"/>
              <a:gd name="connsiteY4594" fmla="*/ 2718827 h 9297812"/>
              <a:gd name="connsiteX4595" fmla="*/ 2718827 h 9297812"/>
              <a:gd name="connsiteY4595" fmla="*/ 2718827 h 9297812"/>
              <a:gd name="connsiteX4596" fmla="*/ 2718827 h 9297812"/>
              <a:gd name="connsiteY4596" fmla="*/ 2718827 h 9297812"/>
              <a:gd name="connsiteX4597" fmla="*/ 2718827 h 9297812"/>
              <a:gd name="connsiteY4597" fmla="*/ 2718827 h 9297812"/>
              <a:gd name="connsiteX4598" fmla="*/ 2718827 h 9297812"/>
              <a:gd name="connsiteY4598" fmla="*/ 2718827 h 9297812"/>
              <a:gd name="connsiteX4599" fmla="*/ 2718827 h 9297812"/>
              <a:gd name="connsiteY4599" fmla="*/ 2718827 h 9297812"/>
              <a:gd name="connsiteX4600" fmla="*/ 2718827 h 9297812"/>
              <a:gd name="connsiteY4600" fmla="*/ 2718827 h 9297812"/>
              <a:gd name="connsiteX4601" fmla="*/ 2718827 h 9297812"/>
              <a:gd name="connsiteY4601" fmla="*/ 2718827 h 9297812"/>
              <a:gd name="connsiteX4602" fmla="*/ 2718827 h 9297812"/>
              <a:gd name="connsiteY4602" fmla="*/ 2718827 h 9297812"/>
              <a:gd name="connsiteX4603" fmla="*/ 2718827 h 9297812"/>
              <a:gd name="connsiteY4603" fmla="*/ 2718827 h 9297812"/>
              <a:gd name="connsiteX4604" fmla="*/ 2718827 h 9297812"/>
              <a:gd name="connsiteY4604" fmla="*/ 2718827 h 9297812"/>
              <a:gd name="connsiteX4605" fmla="*/ 2718827 h 9297812"/>
              <a:gd name="connsiteY4605" fmla="*/ 2718827 h 9297812"/>
              <a:gd name="connsiteX4606" fmla="*/ 2718827 h 9297812"/>
              <a:gd name="connsiteY4606" fmla="*/ 2718827 h 9297812"/>
              <a:gd name="connsiteX4607" fmla="*/ 2718827 h 9297812"/>
              <a:gd name="connsiteY4607" fmla="*/ 2718827 h 9297812"/>
              <a:gd name="connsiteX4608" fmla="*/ 2718827 h 9297812"/>
              <a:gd name="connsiteY4608" fmla="*/ 2718827 h 9297812"/>
              <a:gd name="connsiteX4609" fmla="*/ 2718827 h 9297812"/>
              <a:gd name="connsiteY4609" fmla="*/ 2718827 h 9297812"/>
              <a:gd name="connsiteX4610" fmla="*/ 2718827 h 9297812"/>
              <a:gd name="connsiteY4610" fmla="*/ 2718827 h 9297812"/>
              <a:gd name="connsiteX4611" fmla="*/ 2718827 h 9297812"/>
              <a:gd name="connsiteY4611" fmla="*/ 2718827 h 9297812"/>
              <a:gd name="connsiteX4612" fmla="*/ 2718827 h 9297812"/>
              <a:gd name="connsiteY4612" fmla="*/ 2718827 h 9297812"/>
              <a:gd name="connsiteX4613" fmla="*/ 2718827 h 9297812"/>
              <a:gd name="connsiteY4613" fmla="*/ 2718827 h 9297812"/>
              <a:gd name="connsiteX4614" fmla="*/ 2718827 h 9297812"/>
              <a:gd name="connsiteY4614" fmla="*/ 2718827 h 9297812"/>
              <a:gd name="connsiteX4615" fmla="*/ 2718827 h 9297812"/>
              <a:gd name="connsiteY4615" fmla="*/ 2718827 h 9297812"/>
              <a:gd name="connsiteX4616" fmla="*/ 2718827 h 9297812"/>
              <a:gd name="connsiteY4616" fmla="*/ 2718827 h 9297812"/>
              <a:gd name="connsiteX4617" fmla="*/ 2718827 h 9297812"/>
              <a:gd name="connsiteY4617" fmla="*/ 2718827 h 9297812"/>
              <a:gd name="connsiteX4618" fmla="*/ 2718827 h 9297812"/>
              <a:gd name="connsiteY4618" fmla="*/ 2718827 h 9297812"/>
              <a:gd name="connsiteX4619" fmla="*/ 2718827 h 9297812"/>
              <a:gd name="connsiteY4619" fmla="*/ 2718827 h 9297812"/>
              <a:gd name="connsiteX4620" fmla="*/ 2718827 h 9297812"/>
              <a:gd name="connsiteY4620" fmla="*/ 2718827 h 9297812"/>
              <a:gd name="connsiteX4621" fmla="*/ 2718827 h 9297812"/>
              <a:gd name="connsiteY4621" fmla="*/ 2718827 h 9297812"/>
              <a:gd name="connsiteX4622" fmla="*/ 2718827 h 9297812"/>
              <a:gd name="connsiteY4622" fmla="*/ 2718827 h 9297812"/>
              <a:gd name="connsiteX4623" fmla="*/ 2718827 h 9297812"/>
              <a:gd name="connsiteY4623" fmla="*/ 2718827 h 9297812"/>
              <a:gd name="connsiteX4624" fmla="*/ 2718827 h 9297812"/>
              <a:gd name="connsiteY4624" fmla="*/ 2718827 h 9297812"/>
              <a:gd name="connsiteX4625" fmla="*/ 2718827 h 9297812"/>
              <a:gd name="connsiteY4625" fmla="*/ 2718827 h 9297812"/>
              <a:gd name="connsiteX4626" fmla="*/ 2718827 h 9297812"/>
              <a:gd name="connsiteY4626" fmla="*/ 2718827 h 9297812"/>
              <a:gd name="connsiteX4627" fmla="*/ 2718827 h 9297812"/>
              <a:gd name="connsiteY4627" fmla="*/ 2718827 h 9297812"/>
              <a:gd name="connsiteX4628" fmla="*/ 2718827 h 9297812"/>
              <a:gd name="connsiteY4628" fmla="*/ 2718827 h 9297812"/>
              <a:gd name="connsiteX4629" fmla="*/ 2718827 h 9297812"/>
              <a:gd name="connsiteY4629" fmla="*/ 2718827 h 9297812"/>
              <a:gd name="connsiteX4630" fmla="*/ 2718827 h 9297812"/>
              <a:gd name="connsiteY4630" fmla="*/ 2718827 h 9297812"/>
              <a:gd name="connsiteX4631" fmla="*/ 2718827 h 9297812"/>
              <a:gd name="connsiteY4631" fmla="*/ 2718827 h 9297812"/>
              <a:gd name="connsiteX4632" fmla="*/ 2718827 h 9297812"/>
              <a:gd name="connsiteY4632" fmla="*/ 2718827 h 9297812"/>
              <a:gd name="connsiteX4633" fmla="*/ 2718827 h 9297812"/>
              <a:gd name="connsiteY4633" fmla="*/ 2718827 h 9297812"/>
              <a:gd name="connsiteX4634" fmla="*/ 2718827 h 9297812"/>
              <a:gd name="connsiteY4634" fmla="*/ 2718827 h 9297812"/>
              <a:gd name="connsiteX4635" fmla="*/ 2718827 h 9297812"/>
              <a:gd name="connsiteY4635" fmla="*/ 2718827 h 9297812"/>
              <a:gd name="connsiteX4636" fmla="*/ 2718827 h 9297812"/>
              <a:gd name="connsiteY4636" fmla="*/ 2718827 h 9297812"/>
              <a:gd name="connsiteX4637" fmla="*/ 2718827 h 9297812"/>
              <a:gd name="connsiteY4637" fmla="*/ 2718827 h 9297812"/>
              <a:gd name="connsiteX4638" fmla="*/ 2718827 h 9297812"/>
              <a:gd name="connsiteY4638" fmla="*/ 2718827 h 9297812"/>
              <a:gd name="connsiteX4639" fmla="*/ 2718827 h 9297812"/>
              <a:gd name="connsiteY4639" fmla="*/ 2718827 h 9297812"/>
              <a:gd name="connsiteX4640" fmla="*/ 2718827 h 9297812"/>
              <a:gd name="connsiteY4640" fmla="*/ 2718827 h 9297812"/>
              <a:gd name="connsiteX4641" fmla="*/ 2718827 h 9297812"/>
              <a:gd name="connsiteY4641" fmla="*/ 2718827 h 9297812"/>
              <a:gd name="connsiteX4642" fmla="*/ 2718827 h 9297812"/>
              <a:gd name="connsiteY4642" fmla="*/ 2718827 h 9297812"/>
              <a:gd name="connsiteX4643" fmla="*/ 2718827 h 9297812"/>
              <a:gd name="connsiteY4643" fmla="*/ 2718827 h 9297812"/>
              <a:gd name="connsiteX4644" fmla="*/ 2718827 h 9297812"/>
              <a:gd name="connsiteY4644" fmla="*/ 2718827 h 9297812"/>
              <a:gd name="connsiteX4645" fmla="*/ 2718827 h 9297812"/>
              <a:gd name="connsiteY4645" fmla="*/ 2718827 h 9297812"/>
              <a:gd name="connsiteX4646" fmla="*/ 2718827 h 9297812"/>
              <a:gd name="connsiteY4646" fmla="*/ 2718827 h 9297812"/>
              <a:gd name="connsiteX4647" fmla="*/ 2718827 h 9297812"/>
              <a:gd name="connsiteY4647" fmla="*/ 2718827 h 9297812"/>
              <a:gd name="connsiteX4648" fmla="*/ 2718827 h 9297812"/>
              <a:gd name="connsiteY4648" fmla="*/ 2718827 h 9297812"/>
              <a:gd name="connsiteX4649" fmla="*/ 2718827 h 9297812"/>
              <a:gd name="connsiteY4649" fmla="*/ 2718827 h 9297812"/>
              <a:gd name="connsiteX4650" fmla="*/ 2718827 h 9297812"/>
              <a:gd name="connsiteY4650" fmla="*/ 2718827 h 9297812"/>
              <a:gd name="connsiteX4651" fmla="*/ 2718827 h 9297812"/>
              <a:gd name="connsiteY4651" fmla="*/ 2718827 h 9297812"/>
              <a:gd name="connsiteX4652" fmla="*/ 2718827 h 9297812"/>
              <a:gd name="connsiteY4652" fmla="*/ 2718827 h 9297812"/>
              <a:gd name="connsiteX4653" fmla="*/ 2718827 h 9297812"/>
              <a:gd name="connsiteY4653" fmla="*/ 2718827 h 9297812"/>
              <a:gd name="connsiteX4654" fmla="*/ 2718827 h 9297812"/>
              <a:gd name="connsiteY4654" fmla="*/ 2718827 h 9297812"/>
              <a:gd name="connsiteX4655" fmla="*/ 2718827 h 9297812"/>
              <a:gd name="connsiteY4655" fmla="*/ 2718827 h 9297812"/>
              <a:gd name="connsiteX4656" fmla="*/ 2718827 h 9297812"/>
              <a:gd name="connsiteY4656" fmla="*/ 2718827 h 9297812"/>
              <a:gd name="connsiteX4657" fmla="*/ 2718827 h 9297812"/>
              <a:gd name="connsiteY4657" fmla="*/ 2718827 h 9297812"/>
              <a:gd name="connsiteX4658" fmla="*/ 2718827 h 9297812"/>
              <a:gd name="connsiteY4658" fmla="*/ 2718827 h 9297812"/>
              <a:gd name="connsiteX4659" fmla="*/ 2718827 h 9297812"/>
              <a:gd name="connsiteY4659" fmla="*/ 2718827 h 9297812"/>
              <a:gd name="connsiteX4660" fmla="*/ 2718827 h 9297812"/>
              <a:gd name="connsiteY4660" fmla="*/ 2718827 h 9297812"/>
              <a:gd name="connsiteX4661" fmla="*/ 2718827 h 9297812"/>
              <a:gd name="connsiteY4661" fmla="*/ 2718827 h 9297812"/>
              <a:gd name="connsiteX4662" fmla="*/ 2718827 h 9297812"/>
              <a:gd name="connsiteY4662" fmla="*/ 2718827 h 9297812"/>
              <a:gd name="connsiteX4663" fmla="*/ 2718827 h 9297812"/>
              <a:gd name="connsiteY4663" fmla="*/ 2718827 h 9297812"/>
              <a:gd name="connsiteX4664" fmla="*/ 2718827 h 9297812"/>
              <a:gd name="connsiteY4664" fmla="*/ 2718827 h 9297812"/>
              <a:gd name="connsiteX4665" fmla="*/ 2718827 h 9297812"/>
              <a:gd name="connsiteY4665" fmla="*/ 2718827 h 9297812"/>
              <a:gd name="connsiteX4666" fmla="*/ 2718827 h 9297812"/>
              <a:gd name="connsiteY4666" fmla="*/ 2718827 h 9297812"/>
              <a:gd name="connsiteX4667" fmla="*/ 2718827 h 9297812"/>
              <a:gd name="connsiteY4667" fmla="*/ 2718827 h 9297812"/>
              <a:gd name="connsiteX4668" fmla="*/ 2718827 h 9297812"/>
              <a:gd name="connsiteY4668" fmla="*/ 2718827 h 9297812"/>
              <a:gd name="connsiteX4669" fmla="*/ 2718827 h 9297812"/>
              <a:gd name="connsiteY4669" fmla="*/ 2718827 h 9297812"/>
              <a:gd name="connsiteX4670" fmla="*/ 2718827 h 9297812"/>
              <a:gd name="connsiteY4670" fmla="*/ 2718827 h 9297812"/>
              <a:gd name="connsiteX4671" fmla="*/ 2718827 h 9297812"/>
              <a:gd name="connsiteY4671" fmla="*/ 2718827 h 9297812"/>
              <a:gd name="connsiteX4672" fmla="*/ 2718827 h 9297812"/>
              <a:gd name="connsiteY4672" fmla="*/ 2718827 h 9297812"/>
              <a:gd name="connsiteX4673" fmla="*/ 2718827 h 9297812"/>
              <a:gd name="connsiteY4673" fmla="*/ 2718827 h 9297812"/>
              <a:gd name="connsiteX4674" fmla="*/ 2718827 h 9297812"/>
              <a:gd name="connsiteY4674" fmla="*/ 2718827 h 9297812"/>
              <a:gd name="connsiteX4675" fmla="*/ 2718827 h 9297812"/>
              <a:gd name="connsiteY4675" fmla="*/ 2718827 h 9297812"/>
              <a:gd name="connsiteX4676" fmla="*/ 2718827 h 9297812"/>
              <a:gd name="connsiteY4676" fmla="*/ 2718827 h 9297812"/>
              <a:gd name="connsiteX4677" fmla="*/ 2718827 h 9297812"/>
              <a:gd name="connsiteY4677" fmla="*/ 2718827 h 9297812"/>
              <a:gd name="connsiteX4678" fmla="*/ 2718827 h 9297812"/>
              <a:gd name="connsiteY4678" fmla="*/ 2718827 h 9297812"/>
              <a:gd name="connsiteX4679" fmla="*/ 2718827 h 9297812"/>
              <a:gd name="connsiteY4679" fmla="*/ 2718827 h 9297812"/>
              <a:gd name="connsiteX4680" fmla="*/ 2718827 h 9297812"/>
              <a:gd name="connsiteY4680" fmla="*/ 2718827 h 9297812"/>
              <a:gd name="connsiteX4681" fmla="*/ 2718827 h 9297812"/>
              <a:gd name="connsiteY4681" fmla="*/ 2718827 h 9297812"/>
              <a:gd name="connsiteX4682" fmla="*/ 2718827 h 9297812"/>
              <a:gd name="connsiteY4682" fmla="*/ 2718827 h 9297812"/>
              <a:gd name="connsiteX4683" fmla="*/ 2718827 h 9297812"/>
              <a:gd name="connsiteY4683" fmla="*/ 2718827 h 9297812"/>
              <a:gd name="connsiteX4684" fmla="*/ 2718827 h 9297812"/>
              <a:gd name="connsiteY4684" fmla="*/ 2718827 h 9297812"/>
              <a:gd name="connsiteX4685" fmla="*/ 2718827 h 9297812"/>
              <a:gd name="connsiteY4685" fmla="*/ 2718827 h 9297812"/>
              <a:gd name="connsiteX4686" fmla="*/ 2718827 h 9297812"/>
              <a:gd name="connsiteY4686" fmla="*/ 2718827 h 9297812"/>
              <a:gd name="connsiteX4687" fmla="*/ 2718827 h 9297812"/>
              <a:gd name="connsiteY4687" fmla="*/ 2718827 h 9297812"/>
              <a:gd name="connsiteX4688" fmla="*/ 2718827 h 9297812"/>
              <a:gd name="connsiteY4688" fmla="*/ 2718827 h 9297812"/>
              <a:gd name="connsiteX4689" fmla="*/ 2718827 h 9297812"/>
              <a:gd name="connsiteY4689" fmla="*/ 2718827 h 9297812"/>
              <a:gd name="connsiteX4690" fmla="*/ 2718827 h 9297812"/>
              <a:gd name="connsiteY4690" fmla="*/ 2718827 h 9297812"/>
              <a:gd name="connsiteX4691" fmla="*/ 2718827 h 9297812"/>
              <a:gd name="connsiteY4691" fmla="*/ 2718827 h 9297812"/>
              <a:gd name="connsiteX4692" fmla="*/ 2718827 h 9297812"/>
              <a:gd name="connsiteY4692" fmla="*/ 2718827 h 9297812"/>
              <a:gd name="connsiteX4693" fmla="*/ 2718827 h 9297812"/>
              <a:gd name="connsiteY4693" fmla="*/ 2718827 h 9297812"/>
              <a:gd name="connsiteX4694" fmla="*/ 2718827 h 9297812"/>
              <a:gd name="connsiteY4694" fmla="*/ 2718827 h 9297812"/>
              <a:gd name="connsiteX4695" fmla="*/ 2718827 h 9297812"/>
              <a:gd name="connsiteY4695" fmla="*/ 2718827 h 9297812"/>
              <a:gd name="connsiteX4696" fmla="*/ 2718827 h 9297812"/>
              <a:gd name="connsiteY4696" fmla="*/ 2718827 h 9297812"/>
              <a:gd name="connsiteX4697" fmla="*/ 2718827 h 9297812"/>
              <a:gd name="connsiteY4697" fmla="*/ 2718827 h 9297812"/>
              <a:gd name="connsiteX4698" fmla="*/ 2718827 h 9297812"/>
              <a:gd name="connsiteY4698" fmla="*/ 2718827 h 9297812"/>
              <a:gd name="connsiteX4699" fmla="*/ 2718827 h 9297812"/>
              <a:gd name="connsiteY4699" fmla="*/ 2718827 h 9297812"/>
              <a:gd name="connsiteX4700" fmla="*/ 2718827 h 9297812"/>
              <a:gd name="connsiteY4700" fmla="*/ 2718827 h 9297812"/>
              <a:gd name="connsiteX4701" fmla="*/ 2718827 h 9297812"/>
              <a:gd name="connsiteY4701" fmla="*/ 2718827 h 9297812"/>
              <a:gd name="connsiteX4702" fmla="*/ 2718827 h 9297812"/>
              <a:gd name="connsiteY4702" fmla="*/ 2718827 h 9297812"/>
              <a:gd name="connsiteX4703" fmla="*/ 2718827 h 9297812"/>
              <a:gd name="connsiteY4703" fmla="*/ 2718827 h 9297812"/>
              <a:gd name="connsiteX4704" fmla="*/ 2718827 h 9297812"/>
              <a:gd name="connsiteY4704" fmla="*/ 2718827 h 9297812"/>
              <a:gd name="connsiteX4705" fmla="*/ 2718827 h 9297812"/>
              <a:gd name="connsiteY4705" fmla="*/ 2718827 h 9297812"/>
              <a:gd name="connsiteX4706" fmla="*/ 2718827 h 9297812"/>
              <a:gd name="connsiteY4706" fmla="*/ 2718827 h 9297812"/>
              <a:gd name="connsiteX4707" fmla="*/ 2718827 h 9297812"/>
              <a:gd name="connsiteY4707" fmla="*/ 2718827 h 9297812"/>
              <a:gd name="connsiteX4708" fmla="*/ 2718827 h 9297812"/>
              <a:gd name="connsiteY4708" fmla="*/ 2718827 h 9297812"/>
              <a:gd name="connsiteX4709" fmla="*/ 2718827 h 9297812"/>
              <a:gd name="connsiteY4709" fmla="*/ 2718827 h 9297812"/>
              <a:gd name="connsiteX4710" fmla="*/ 2718827 h 9297812"/>
              <a:gd name="connsiteY4710" fmla="*/ 2718827 h 9297812"/>
              <a:gd name="connsiteX4711" fmla="*/ 2718827 h 9297812"/>
              <a:gd name="connsiteY4711" fmla="*/ 2718827 h 9297812"/>
              <a:gd name="connsiteX4712" fmla="*/ 2718827 h 9297812"/>
              <a:gd name="connsiteY4712" fmla="*/ 2718827 h 9297812"/>
              <a:gd name="connsiteX4713" fmla="*/ 2718827 h 9297812"/>
              <a:gd name="connsiteY4713" fmla="*/ 2718827 h 9297812"/>
              <a:gd name="connsiteX4714" fmla="*/ 2718827 h 9297812"/>
              <a:gd name="connsiteY4714" fmla="*/ 2718827 h 9297812"/>
              <a:gd name="connsiteX4715" fmla="*/ 2718827 h 9297812"/>
              <a:gd name="connsiteY4715" fmla="*/ 2718827 h 9297812"/>
              <a:gd name="connsiteX4716" fmla="*/ 2718827 h 9297812"/>
              <a:gd name="connsiteY4716" fmla="*/ 2718827 h 9297812"/>
              <a:gd name="connsiteX4717" fmla="*/ 2718827 h 9297812"/>
              <a:gd name="connsiteY4717" fmla="*/ 2718827 h 9297812"/>
              <a:gd name="connsiteX4718" fmla="*/ 2718827 h 9297812"/>
              <a:gd name="connsiteY4718" fmla="*/ 2718827 h 9297812"/>
              <a:gd name="connsiteX4719" fmla="*/ 2718827 h 9297812"/>
              <a:gd name="connsiteY4719" fmla="*/ 2718827 h 9297812"/>
              <a:gd name="connsiteX4720" fmla="*/ 2718827 h 9297812"/>
              <a:gd name="connsiteY4720" fmla="*/ 2718827 h 9297812"/>
              <a:gd name="connsiteX4721" fmla="*/ 2718827 h 9297812"/>
              <a:gd name="connsiteY4721" fmla="*/ 2718827 h 9297812"/>
              <a:gd name="connsiteX4722" fmla="*/ 2718827 h 9297812"/>
              <a:gd name="connsiteY4722" fmla="*/ 2718827 h 9297812"/>
              <a:gd name="connsiteX4723" fmla="*/ 2718827 h 9297812"/>
              <a:gd name="connsiteY4723" fmla="*/ 2718827 h 9297812"/>
              <a:gd name="connsiteX4724" fmla="*/ 2718827 h 9297812"/>
              <a:gd name="connsiteY4724" fmla="*/ 2718827 h 9297812"/>
              <a:gd name="connsiteX4725" fmla="*/ 2718827 h 9297812"/>
              <a:gd name="connsiteY4725" fmla="*/ 2718827 h 9297812"/>
              <a:gd name="connsiteX4726" fmla="*/ 2718827 h 9297812"/>
              <a:gd name="connsiteY4726" fmla="*/ 2718827 h 9297812"/>
              <a:gd name="connsiteX4727" fmla="*/ 2718827 h 9297812"/>
              <a:gd name="connsiteY4727" fmla="*/ 2718827 h 9297812"/>
              <a:gd name="connsiteX4728" fmla="*/ 2718827 h 9297812"/>
              <a:gd name="connsiteY4728" fmla="*/ 2718827 h 9297812"/>
              <a:gd name="connsiteX4729" fmla="*/ 2718827 h 9297812"/>
              <a:gd name="connsiteY4729" fmla="*/ 2718827 h 9297812"/>
              <a:gd name="connsiteX4730" fmla="*/ 2718827 h 9297812"/>
              <a:gd name="connsiteY4730" fmla="*/ 2718827 h 9297812"/>
              <a:gd name="connsiteX4731" fmla="*/ 2718827 h 9297812"/>
              <a:gd name="connsiteY4731" fmla="*/ 2718827 h 9297812"/>
              <a:gd name="connsiteX4732" fmla="*/ 2718827 h 9297812"/>
              <a:gd name="connsiteY4732" fmla="*/ 2718827 h 9297812"/>
              <a:gd name="connsiteX4733" fmla="*/ 2718827 h 9297812"/>
              <a:gd name="connsiteY4733" fmla="*/ 2718827 h 9297812"/>
              <a:gd name="connsiteX4734" fmla="*/ 2718827 h 9297812"/>
              <a:gd name="connsiteY4734" fmla="*/ 2718827 h 9297812"/>
              <a:gd name="connsiteX4735" fmla="*/ 2718827 h 9297812"/>
              <a:gd name="connsiteY4735" fmla="*/ 2718827 h 9297812"/>
              <a:gd name="connsiteX4736" fmla="*/ 2718827 h 9297812"/>
              <a:gd name="connsiteY4736" fmla="*/ 2718827 h 9297812"/>
              <a:gd name="connsiteX4737" fmla="*/ 2718827 h 9297812"/>
              <a:gd name="connsiteY4737" fmla="*/ 2718827 h 9297812"/>
              <a:gd name="connsiteX4738" fmla="*/ 2718827 h 9297812"/>
              <a:gd name="connsiteY4738" fmla="*/ 2718827 h 9297812"/>
              <a:gd name="connsiteX4739" fmla="*/ 2718827 h 9297812"/>
              <a:gd name="connsiteY4739" fmla="*/ 2718827 h 9297812"/>
              <a:gd name="connsiteX4740" fmla="*/ 2718827 h 9297812"/>
              <a:gd name="connsiteY4740" fmla="*/ 2718827 h 9297812"/>
              <a:gd name="connsiteX4741" fmla="*/ 2718827 h 9297812"/>
              <a:gd name="connsiteY4741" fmla="*/ 2718827 h 9297812"/>
              <a:gd name="connsiteX4742" fmla="*/ 2718827 h 9297812"/>
              <a:gd name="connsiteY4742" fmla="*/ 2718827 h 9297812"/>
              <a:gd name="connsiteX4743" fmla="*/ 2718827 h 9297812"/>
              <a:gd name="connsiteY4743" fmla="*/ 2718827 h 9297812"/>
              <a:gd name="connsiteX4744" fmla="*/ 2718827 h 9297812"/>
              <a:gd name="connsiteY4744" fmla="*/ 2718827 h 9297812"/>
              <a:gd name="connsiteX4745" fmla="*/ 2718827 h 9297812"/>
              <a:gd name="connsiteY4745" fmla="*/ 2718827 h 9297812"/>
              <a:gd name="connsiteX4746" fmla="*/ 2718827 h 9297812"/>
              <a:gd name="connsiteY4746" fmla="*/ 2718827 h 9297812"/>
              <a:gd name="connsiteX4747" fmla="*/ 2718827 h 9297812"/>
              <a:gd name="connsiteY4747" fmla="*/ 2718827 h 9297812"/>
              <a:gd name="connsiteX4748" fmla="*/ 2718827 h 9297812"/>
              <a:gd name="connsiteY4748" fmla="*/ 2718827 h 9297812"/>
              <a:gd name="connsiteX4749" fmla="*/ 2718827 h 9297812"/>
              <a:gd name="connsiteY4749" fmla="*/ 2718827 h 9297812"/>
              <a:gd name="connsiteX4750" fmla="*/ 2718827 h 9297812"/>
              <a:gd name="connsiteY4750" fmla="*/ 2718827 h 9297812"/>
              <a:gd name="connsiteX4751" fmla="*/ 2718827 h 9297812"/>
              <a:gd name="connsiteY4751" fmla="*/ 2718827 h 9297812"/>
              <a:gd name="connsiteX4752" fmla="*/ 2718827 h 9297812"/>
              <a:gd name="connsiteY4752" fmla="*/ 2718827 h 9297812"/>
              <a:gd name="connsiteX4753" fmla="*/ 2718827 h 9297812"/>
              <a:gd name="connsiteY4753" fmla="*/ 2718827 h 9297812"/>
              <a:gd name="connsiteX4754" fmla="*/ 2718827 h 9297812"/>
              <a:gd name="connsiteY4754" fmla="*/ 2718827 h 9297812"/>
              <a:gd name="connsiteX4755" fmla="*/ 2718827 h 9297812"/>
              <a:gd name="connsiteY4755" fmla="*/ 2718827 h 9297812"/>
              <a:gd name="connsiteX4756" fmla="*/ 2718827 h 9297812"/>
              <a:gd name="connsiteY4756" fmla="*/ 2718827 h 9297812"/>
              <a:gd name="connsiteX4757" fmla="*/ 2718827 h 9297812"/>
              <a:gd name="connsiteY4757" fmla="*/ 2718827 h 9297812"/>
              <a:gd name="connsiteX4758" fmla="*/ 2718827 h 9297812"/>
              <a:gd name="connsiteY4758" fmla="*/ 2718827 h 9297812"/>
              <a:gd name="connsiteX4759" fmla="*/ 2718827 h 9297812"/>
              <a:gd name="connsiteY4759" fmla="*/ 2718827 h 9297812"/>
              <a:gd name="connsiteX4760" fmla="*/ 2718827 h 9297812"/>
              <a:gd name="connsiteY4760" fmla="*/ 2718827 h 9297812"/>
              <a:gd name="connsiteX4761" fmla="*/ 2718827 h 9297812"/>
              <a:gd name="connsiteY4761" fmla="*/ 2718827 h 9297812"/>
              <a:gd name="connsiteX4762" fmla="*/ 2718827 h 9297812"/>
              <a:gd name="connsiteY4762" fmla="*/ 2718827 h 9297812"/>
              <a:gd name="connsiteX4763" fmla="*/ 2718827 h 9297812"/>
              <a:gd name="connsiteY4763" fmla="*/ 2718827 h 9297812"/>
              <a:gd name="connsiteX4764" fmla="*/ 2718827 h 9297812"/>
              <a:gd name="connsiteY4764" fmla="*/ 2718827 h 9297812"/>
              <a:gd name="connsiteX4765" fmla="*/ 2718827 h 9297812"/>
              <a:gd name="connsiteY4765" fmla="*/ 2718827 h 9297812"/>
              <a:gd name="connsiteX4766" fmla="*/ 2718827 h 9297812"/>
              <a:gd name="connsiteY4766" fmla="*/ 2718827 h 9297812"/>
              <a:gd name="connsiteX4767" fmla="*/ 2718827 h 9297812"/>
              <a:gd name="connsiteY4767" fmla="*/ 2718827 h 9297812"/>
              <a:gd name="connsiteX4768" fmla="*/ 2718827 h 9297812"/>
              <a:gd name="connsiteY4768" fmla="*/ 2718827 h 9297812"/>
              <a:gd name="connsiteX4769" fmla="*/ 2718827 h 9297812"/>
              <a:gd name="connsiteY4769" fmla="*/ 2718827 h 9297812"/>
              <a:gd name="connsiteX4770" fmla="*/ 2718827 h 9297812"/>
              <a:gd name="connsiteY4770" fmla="*/ 2718827 h 9297812"/>
              <a:gd name="connsiteX4771" fmla="*/ 2718827 h 9297812"/>
              <a:gd name="connsiteY4771" fmla="*/ 2718827 h 9297812"/>
              <a:gd name="connsiteX4772" fmla="*/ 2718827 h 9297812"/>
              <a:gd name="connsiteY4772" fmla="*/ 2718827 h 9297812"/>
              <a:gd name="connsiteX4773" fmla="*/ 2718827 h 9297812"/>
              <a:gd name="connsiteY4773" fmla="*/ 2718827 h 9297812"/>
              <a:gd name="connsiteX4774" fmla="*/ 2718827 h 9297812"/>
              <a:gd name="connsiteY4774" fmla="*/ 2718827 h 9297812"/>
              <a:gd name="connsiteX4775" fmla="*/ 2718827 h 9297812"/>
              <a:gd name="connsiteY4775" fmla="*/ 2718827 h 9297812"/>
              <a:gd name="connsiteX4776" fmla="*/ 2718827 h 9297812"/>
              <a:gd name="connsiteY4776" fmla="*/ 2718827 h 9297812"/>
              <a:gd name="connsiteX4777" fmla="*/ 2718827 h 9297812"/>
              <a:gd name="connsiteY4777" fmla="*/ 2718827 h 9297812"/>
              <a:gd name="connsiteX4778" fmla="*/ 2718827 h 9297812"/>
              <a:gd name="connsiteY4778" fmla="*/ 2718827 h 9297812"/>
              <a:gd name="connsiteX4779" fmla="*/ 2718827 h 9297812"/>
              <a:gd name="connsiteY4779" fmla="*/ 2718827 h 9297812"/>
              <a:gd name="connsiteX4780" fmla="*/ 2718827 h 9297812"/>
              <a:gd name="connsiteY4780" fmla="*/ 2718827 h 9297812"/>
              <a:gd name="connsiteX4781" fmla="*/ 2718827 h 9297812"/>
              <a:gd name="connsiteY4781" fmla="*/ 2718827 h 9297812"/>
              <a:gd name="connsiteX4782" fmla="*/ 2718827 h 9297812"/>
              <a:gd name="connsiteY4782" fmla="*/ 2718827 h 9297812"/>
              <a:gd name="connsiteX4783" fmla="*/ 2718827 h 9297812"/>
              <a:gd name="connsiteY4783" fmla="*/ 2718827 h 9297812"/>
              <a:gd name="connsiteX4784" fmla="*/ 2718827 h 9297812"/>
              <a:gd name="connsiteY4784" fmla="*/ 2718827 h 9297812"/>
              <a:gd name="connsiteX4785" fmla="*/ 2718827 h 9297812"/>
              <a:gd name="connsiteY4785" fmla="*/ 2718827 h 9297812"/>
              <a:gd name="connsiteX4786" fmla="*/ 2718827 h 9297812"/>
              <a:gd name="connsiteY4786" fmla="*/ 2718827 h 9297812"/>
              <a:gd name="connsiteX4787" fmla="*/ 2718827 h 9297812"/>
              <a:gd name="connsiteY4787" fmla="*/ 2718827 h 9297812"/>
              <a:gd name="connsiteX4788" fmla="*/ 2718827 h 9297812"/>
              <a:gd name="connsiteY4788" fmla="*/ 2718827 h 929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Lst>
            <a:rect l="l" t="t" r="r" b="b"/>
            <a:pathLst>
              <a:path w="10747549" h="9579243">
                <a:moveTo>
                  <a:pt x="3871489" y="9334504"/>
                </a:moveTo>
                <a:cubicBezTo>
                  <a:pt x="3871983" y="9330129"/>
                  <a:pt x="3870001" y="9347621"/>
                  <a:pt x="3870001" y="9347621"/>
                </a:cubicBezTo>
                <a:cubicBezTo>
                  <a:pt x="3870884" y="9339849"/>
                  <a:pt x="3871322" y="9335961"/>
                  <a:pt x="3871489" y="9334504"/>
                </a:cubicBezTo>
                <a:close/>
                <a:moveTo>
                  <a:pt x="3822860" y="9314390"/>
                </a:moveTo>
                <a:cubicBezTo>
                  <a:pt x="3817799" y="9311995"/>
                  <a:pt x="3838048" y="9321579"/>
                  <a:pt x="3838048" y="9321579"/>
                </a:cubicBezTo>
                <a:cubicBezTo>
                  <a:pt x="3829052" y="9317318"/>
                  <a:pt x="3824546" y="9315185"/>
                  <a:pt x="3822860" y="9314390"/>
                </a:cubicBezTo>
                <a:close/>
                <a:moveTo>
                  <a:pt x="1731677" y="8982147"/>
                </a:moveTo>
                <a:cubicBezTo>
                  <a:pt x="1731677" y="8982147"/>
                  <a:pt x="1732765" y="8993217"/>
                  <a:pt x="1732492" y="8990449"/>
                </a:cubicBezTo>
                <a:cubicBezTo>
                  <a:pt x="1732400" y="8989526"/>
                  <a:pt x="1732159" y="8987065"/>
                  <a:pt x="1731677" y="8982147"/>
                </a:cubicBezTo>
                <a:close/>
                <a:moveTo>
                  <a:pt x="5465796" y="8982144"/>
                </a:moveTo>
                <a:cubicBezTo>
                  <a:pt x="5465796" y="8982144"/>
                  <a:pt x="5466884" y="8993214"/>
                  <a:pt x="5466610" y="8990446"/>
                </a:cubicBezTo>
                <a:cubicBezTo>
                  <a:pt x="5466519" y="8989525"/>
                  <a:pt x="5466278" y="8987065"/>
                  <a:pt x="5465796" y="8982144"/>
                </a:cubicBezTo>
                <a:close/>
                <a:moveTo>
                  <a:pt x="1776450" y="8977078"/>
                </a:moveTo>
                <a:cubicBezTo>
                  <a:pt x="1776450" y="8977078"/>
                  <a:pt x="1778028" y="8988235"/>
                  <a:pt x="1777632" y="8985446"/>
                </a:cubicBezTo>
                <a:cubicBezTo>
                  <a:pt x="1777500" y="8984518"/>
                  <a:pt x="1777151" y="8982038"/>
                  <a:pt x="1776450" y="8977078"/>
                </a:cubicBezTo>
                <a:close/>
                <a:moveTo>
                  <a:pt x="5510569" y="8977077"/>
                </a:moveTo>
                <a:cubicBezTo>
                  <a:pt x="5510569" y="8977077"/>
                  <a:pt x="5512146" y="8988235"/>
                  <a:pt x="5511751" y="8985445"/>
                </a:cubicBezTo>
                <a:cubicBezTo>
                  <a:pt x="5511618" y="8984517"/>
                  <a:pt x="5511270" y="8982035"/>
                  <a:pt x="5510569" y="8977077"/>
                </a:cubicBezTo>
                <a:close/>
                <a:moveTo>
                  <a:pt x="1756567" y="8962976"/>
                </a:moveTo>
                <a:lnTo>
                  <a:pt x="1776450" y="8977078"/>
                </a:lnTo>
                <a:lnTo>
                  <a:pt x="1759848" y="8966952"/>
                </a:lnTo>
                <a:close/>
                <a:moveTo>
                  <a:pt x="5490687" y="8962974"/>
                </a:moveTo>
                <a:lnTo>
                  <a:pt x="5510569" y="8977077"/>
                </a:lnTo>
                <a:lnTo>
                  <a:pt x="5493965" y="8966949"/>
                </a:lnTo>
                <a:close/>
                <a:moveTo>
                  <a:pt x="1553058" y="8897193"/>
                </a:moveTo>
                <a:cubicBezTo>
                  <a:pt x="1558274" y="8898104"/>
                  <a:pt x="1570668" y="8893824"/>
                  <a:pt x="1568479" y="8906334"/>
                </a:cubicBezTo>
                <a:cubicBezTo>
                  <a:pt x="1562829" y="8905347"/>
                  <a:pt x="1558700" y="8904625"/>
                  <a:pt x="1556120" y="8903368"/>
                </a:cubicBezTo>
                <a:cubicBezTo>
                  <a:pt x="1553541" y="8902112"/>
                  <a:pt x="1552512" y="8900321"/>
                  <a:pt x="1553058" y="8897193"/>
                </a:cubicBezTo>
                <a:close/>
                <a:moveTo>
                  <a:pt x="5287177" y="8897190"/>
                </a:moveTo>
                <a:cubicBezTo>
                  <a:pt x="5292393" y="8898101"/>
                  <a:pt x="5304785" y="8893821"/>
                  <a:pt x="5302598" y="8906334"/>
                </a:cubicBezTo>
                <a:cubicBezTo>
                  <a:pt x="5296946" y="8905344"/>
                  <a:pt x="5292820" y="8904624"/>
                  <a:pt x="5290239" y="8903368"/>
                </a:cubicBezTo>
                <a:cubicBezTo>
                  <a:pt x="5287662" y="8902110"/>
                  <a:pt x="5286631" y="8900318"/>
                  <a:pt x="5287177" y="8897190"/>
                </a:cubicBezTo>
                <a:close/>
                <a:moveTo>
                  <a:pt x="1537639" y="8888048"/>
                </a:moveTo>
                <a:cubicBezTo>
                  <a:pt x="1542853" y="8888961"/>
                  <a:pt x="1555247" y="8884681"/>
                  <a:pt x="1553058" y="8897193"/>
                </a:cubicBezTo>
                <a:cubicBezTo>
                  <a:pt x="1547408" y="8896206"/>
                  <a:pt x="1543280" y="8895483"/>
                  <a:pt x="1540700" y="8894224"/>
                </a:cubicBezTo>
                <a:cubicBezTo>
                  <a:pt x="1538122" y="8892971"/>
                  <a:pt x="1537092" y="8891177"/>
                  <a:pt x="1537639" y="8888048"/>
                </a:cubicBezTo>
                <a:close/>
                <a:moveTo>
                  <a:pt x="5271759" y="8888046"/>
                </a:moveTo>
                <a:cubicBezTo>
                  <a:pt x="5276973" y="8888960"/>
                  <a:pt x="5289365" y="8884678"/>
                  <a:pt x="5287177" y="8897190"/>
                </a:cubicBezTo>
                <a:cubicBezTo>
                  <a:pt x="5281528" y="8896203"/>
                  <a:pt x="5277399" y="8895481"/>
                  <a:pt x="5274818" y="8894224"/>
                </a:cubicBezTo>
                <a:cubicBezTo>
                  <a:pt x="5272241" y="8892968"/>
                  <a:pt x="5271210" y="8891174"/>
                  <a:pt x="5271759" y="8888046"/>
                </a:cubicBezTo>
                <a:close/>
                <a:moveTo>
                  <a:pt x="3496013" y="8886781"/>
                </a:moveTo>
                <a:lnTo>
                  <a:pt x="3495655" y="8888054"/>
                </a:lnTo>
                <a:lnTo>
                  <a:pt x="3514232" y="8909837"/>
                </a:lnTo>
                <a:lnTo>
                  <a:pt x="3513023" y="8907873"/>
                </a:lnTo>
                <a:cubicBezTo>
                  <a:pt x="3505975" y="8897270"/>
                  <a:pt x="3499863" y="8889262"/>
                  <a:pt x="3496013" y="8886781"/>
                </a:cubicBezTo>
                <a:close/>
                <a:moveTo>
                  <a:pt x="3818420" y="8860846"/>
                </a:moveTo>
                <a:cubicBezTo>
                  <a:pt x="3842389" y="8875267"/>
                  <a:pt x="3856543" y="8888782"/>
                  <a:pt x="3863472" y="8898733"/>
                </a:cubicBezTo>
                <a:cubicBezTo>
                  <a:pt x="3870404" y="8908683"/>
                  <a:pt x="3870111" y="8915070"/>
                  <a:pt x="3865192" y="8915237"/>
                </a:cubicBezTo>
                <a:cubicBezTo>
                  <a:pt x="3861912" y="8915349"/>
                  <a:pt x="3856575" y="8912696"/>
                  <a:pt x="3849951" y="8906491"/>
                </a:cubicBezTo>
                <a:cubicBezTo>
                  <a:pt x="3841122" y="8898213"/>
                  <a:pt x="3830002" y="8883625"/>
                  <a:pt x="3818420" y="8860846"/>
                </a:cubicBezTo>
                <a:close/>
                <a:moveTo>
                  <a:pt x="1498517" y="8860793"/>
                </a:moveTo>
                <a:cubicBezTo>
                  <a:pt x="1514162" y="8863528"/>
                  <a:pt x="1529397" y="8873712"/>
                  <a:pt x="1537639" y="8888048"/>
                </a:cubicBezTo>
                <a:cubicBezTo>
                  <a:pt x="1527322" y="8883024"/>
                  <a:pt x="1519557" y="8880053"/>
                  <a:pt x="1513362" y="8876417"/>
                </a:cubicBezTo>
                <a:cubicBezTo>
                  <a:pt x="1507167" y="8872781"/>
                  <a:pt x="1502544" y="8868483"/>
                  <a:pt x="1498517" y="8860793"/>
                </a:cubicBezTo>
                <a:close/>
                <a:moveTo>
                  <a:pt x="5232634" y="8860790"/>
                </a:moveTo>
                <a:cubicBezTo>
                  <a:pt x="5248278" y="8863523"/>
                  <a:pt x="5263516" y="8873712"/>
                  <a:pt x="5271759" y="8888046"/>
                </a:cubicBezTo>
                <a:cubicBezTo>
                  <a:pt x="5261440" y="8883019"/>
                  <a:pt x="5253674" y="8880051"/>
                  <a:pt x="5247481" y="8876417"/>
                </a:cubicBezTo>
                <a:cubicBezTo>
                  <a:pt x="5241286" y="8872779"/>
                  <a:pt x="5236665" y="8868481"/>
                  <a:pt x="5232634" y="8860790"/>
                </a:cubicBezTo>
                <a:close/>
                <a:moveTo>
                  <a:pt x="2" y="8757907"/>
                </a:moveTo>
                <a:lnTo>
                  <a:pt x="47111" y="8848977"/>
                </a:lnTo>
                <a:lnTo>
                  <a:pt x="57346" y="8869080"/>
                </a:lnTo>
                <a:lnTo>
                  <a:pt x="37312" y="8855334"/>
                </a:lnTo>
                <a:lnTo>
                  <a:pt x="29944" y="8851208"/>
                </a:lnTo>
                <a:lnTo>
                  <a:pt x="2" y="8796795"/>
                </a:lnTo>
                <a:close/>
                <a:moveTo>
                  <a:pt x="4230080" y="8755006"/>
                </a:moveTo>
                <a:lnTo>
                  <a:pt x="4248017" y="8764029"/>
                </a:lnTo>
                <a:lnTo>
                  <a:pt x="4289316" y="8781589"/>
                </a:lnTo>
                <a:lnTo>
                  <a:pt x="4350716" y="8845837"/>
                </a:lnTo>
                <a:lnTo>
                  <a:pt x="4411874" y="8915280"/>
                </a:lnTo>
                <a:lnTo>
                  <a:pt x="4386585" y="8903029"/>
                </a:lnTo>
                <a:lnTo>
                  <a:pt x="4366054" y="8891422"/>
                </a:lnTo>
                <a:close/>
                <a:moveTo>
                  <a:pt x="3320378" y="8711766"/>
                </a:moveTo>
                <a:lnTo>
                  <a:pt x="3328082" y="8719499"/>
                </a:lnTo>
                <a:lnTo>
                  <a:pt x="3397660" y="8765030"/>
                </a:lnTo>
                <a:lnTo>
                  <a:pt x="3376944" y="8741809"/>
                </a:lnTo>
                <a:close/>
                <a:moveTo>
                  <a:pt x="206496" y="8693665"/>
                </a:moveTo>
                <a:cubicBezTo>
                  <a:pt x="206148" y="8694712"/>
                  <a:pt x="205210" y="8697504"/>
                  <a:pt x="203340" y="8703085"/>
                </a:cubicBezTo>
                <a:cubicBezTo>
                  <a:pt x="203340" y="8703085"/>
                  <a:pt x="207549" y="8690525"/>
                  <a:pt x="206496" y="8693665"/>
                </a:cubicBezTo>
                <a:close/>
                <a:moveTo>
                  <a:pt x="3940616" y="8693664"/>
                </a:moveTo>
                <a:cubicBezTo>
                  <a:pt x="3941668" y="8690521"/>
                  <a:pt x="3937456" y="8703083"/>
                  <a:pt x="3937456" y="8703083"/>
                </a:cubicBezTo>
                <a:cubicBezTo>
                  <a:pt x="3939327" y="8697502"/>
                  <a:pt x="3940266" y="8694709"/>
                  <a:pt x="3940616" y="8693664"/>
                </a:cubicBezTo>
                <a:close/>
                <a:moveTo>
                  <a:pt x="178549" y="8673337"/>
                </a:moveTo>
                <a:cubicBezTo>
                  <a:pt x="179501" y="8674112"/>
                  <a:pt x="182044" y="8676195"/>
                  <a:pt x="187125" y="8680349"/>
                </a:cubicBezTo>
                <a:cubicBezTo>
                  <a:pt x="187125" y="8680349"/>
                  <a:pt x="175688" y="8670997"/>
                  <a:pt x="178549" y="8673337"/>
                </a:cubicBezTo>
                <a:close/>
                <a:moveTo>
                  <a:pt x="3912666" y="8673334"/>
                </a:moveTo>
                <a:cubicBezTo>
                  <a:pt x="3909805" y="8670995"/>
                  <a:pt x="3921245" y="8680347"/>
                  <a:pt x="3921245" y="8680347"/>
                </a:cubicBezTo>
                <a:cubicBezTo>
                  <a:pt x="3916164" y="8676190"/>
                  <a:pt x="3913620" y="8674110"/>
                  <a:pt x="3912666" y="8673334"/>
                </a:cubicBezTo>
                <a:close/>
                <a:moveTo>
                  <a:pt x="4956065" y="8659849"/>
                </a:moveTo>
                <a:cubicBezTo>
                  <a:pt x="4952151" y="8659166"/>
                  <a:pt x="4951349" y="8660237"/>
                  <a:pt x="4952348" y="8662222"/>
                </a:cubicBezTo>
                <a:cubicBezTo>
                  <a:pt x="4955334" y="8668185"/>
                  <a:pt x="4974511" y="8682417"/>
                  <a:pt x="4974511" y="8682417"/>
                </a:cubicBezTo>
                <a:cubicBezTo>
                  <a:pt x="4985812" y="8684393"/>
                  <a:pt x="4977793" y="8663648"/>
                  <a:pt x="4956065" y="8659849"/>
                </a:cubicBezTo>
                <a:close/>
                <a:moveTo>
                  <a:pt x="1221944" y="8659849"/>
                </a:moveTo>
                <a:cubicBezTo>
                  <a:pt x="1218036" y="8659171"/>
                  <a:pt x="1217231" y="8660240"/>
                  <a:pt x="1218229" y="8662225"/>
                </a:cubicBezTo>
                <a:cubicBezTo>
                  <a:pt x="1221215" y="8668189"/>
                  <a:pt x="1240394" y="8682421"/>
                  <a:pt x="1240394" y="8682421"/>
                </a:cubicBezTo>
                <a:cubicBezTo>
                  <a:pt x="1251692" y="8684395"/>
                  <a:pt x="1243674" y="8663649"/>
                  <a:pt x="1221944" y="8659849"/>
                </a:cubicBezTo>
                <a:close/>
                <a:moveTo>
                  <a:pt x="3405471" y="8654491"/>
                </a:moveTo>
                <a:cubicBezTo>
                  <a:pt x="3407160" y="8655288"/>
                  <a:pt x="3411660" y="8657419"/>
                  <a:pt x="3420661" y="8661681"/>
                </a:cubicBezTo>
                <a:cubicBezTo>
                  <a:pt x="3420661" y="8661681"/>
                  <a:pt x="3400410" y="8652094"/>
                  <a:pt x="3405471" y="8654491"/>
                </a:cubicBezTo>
                <a:close/>
                <a:moveTo>
                  <a:pt x="4444970" y="8635251"/>
                </a:moveTo>
                <a:cubicBezTo>
                  <a:pt x="4445914" y="8641825"/>
                  <a:pt x="4446390" y="8645118"/>
                  <a:pt x="4446565" y="8646352"/>
                </a:cubicBezTo>
                <a:cubicBezTo>
                  <a:pt x="4447097" y="8650051"/>
                  <a:pt x="4444970" y="8635251"/>
                  <a:pt x="4444970" y="8635251"/>
                </a:cubicBezTo>
                <a:close/>
                <a:moveTo>
                  <a:pt x="4513226" y="8629699"/>
                </a:moveTo>
                <a:cubicBezTo>
                  <a:pt x="4513226" y="8629699"/>
                  <a:pt x="4516106" y="8644629"/>
                  <a:pt x="4515383" y="8640896"/>
                </a:cubicBezTo>
                <a:cubicBezTo>
                  <a:pt x="4515143" y="8639649"/>
                  <a:pt x="4514506" y="8636334"/>
                  <a:pt x="4513226" y="8629699"/>
                </a:cubicBezTo>
                <a:close/>
                <a:moveTo>
                  <a:pt x="1467672" y="8622219"/>
                </a:moveTo>
                <a:cubicBezTo>
                  <a:pt x="1478104" y="8624041"/>
                  <a:pt x="1487031" y="8639573"/>
                  <a:pt x="1487031" y="8639573"/>
                </a:cubicBezTo>
                <a:cubicBezTo>
                  <a:pt x="1484666" y="8641577"/>
                  <a:pt x="1479029" y="8639230"/>
                  <a:pt x="1473781" y="8635669"/>
                </a:cubicBezTo>
                <a:cubicBezTo>
                  <a:pt x="1468532" y="8632105"/>
                  <a:pt x="1463666" y="8627328"/>
                  <a:pt x="1462845" y="8624464"/>
                </a:cubicBezTo>
                <a:cubicBezTo>
                  <a:pt x="1462295" y="8622553"/>
                  <a:pt x="1463543" y="8621496"/>
                  <a:pt x="1467672" y="8622219"/>
                </a:cubicBezTo>
                <a:close/>
                <a:moveTo>
                  <a:pt x="5201791" y="8622216"/>
                </a:moveTo>
                <a:cubicBezTo>
                  <a:pt x="5212222" y="8624038"/>
                  <a:pt x="5221151" y="8639571"/>
                  <a:pt x="5221151" y="8639571"/>
                </a:cubicBezTo>
                <a:cubicBezTo>
                  <a:pt x="5218785" y="8641573"/>
                  <a:pt x="5213148" y="8639227"/>
                  <a:pt x="5207900" y="8635667"/>
                </a:cubicBezTo>
                <a:cubicBezTo>
                  <a:pt x="5202652" y="8632104"/>
                  <a:pt x="5197786" y="8627326"/>
                  <a:pt x="5196964" y="8624461"/>
                </a:cubicBezTo>
                <a:cubicBezTo>
                  <a:pt x="5196415" y="8622552"/>
                  <a:pt x="5197663" y="8621494"/>
                  <a:pt x="5201791" y="8622216"/>
                </a:cubicBezTo>
                <a:close/>
                <a:moveTo>
                  <a:pt x="55556" y="8622177"/>
                </a:moveTo>
                <a:cubicBezTo>
                  <a:pt x="56266" y="8622758"/>
                  <a:pt x="60541" y="8631389"/>
                  <a:pt x="65864" y="8641272"/>
                </a:cubicBezTo>
                <a:lnTo>
                  <a:pt x="59293" y="8632800"/>
                </a:lnTo>
                <a:lnTo>
                  <a:pt x="57474" y="8628192"/>
                </a:lnTo>
                <a:cubicBezTo>
                  <a:pt x="55736" y="8623608"/>
                  <a:pt x="55199" y="8621886"/>
                  <a:pt x="55556" y="8622177"/>
                </a:cubicBezTo>
                <a:close/>
                <a:moveTo>
                  <a:pt x="3789676" y="8622176"/>
                </a:moveTo>
                <a:cubicBezTo>
                  <a:pt x="3790386" y="8622757"/>
                  <a:pt x="3794661" y="8631385"/>
                  <a:pt x="3799983" y="8641269"/>
                </a:cubicBezTo>
                <a:lnTo>
                  <a:pt x="3793412" y="8632798"/>
                </a:lnTo>
                <a:lnTo>
                  <a:pt x="3791594" y="8628187"/>
                </a:lnTo>
                <a:cubicBezTo>
                  <a:pt x="3789853" y="8623605"/>
                  <a:pt x="3789316" y="8621885"/>
                  <a:pt x="3789676" y="8622176"/>
                </a:cubicBezTo>
                <a:close/>
                <a:moveTo>
                  <a:pt x="4482226" y="8610341"/>
                </a:moveTo>
                <a:lnTo>
                  <a:pt x="4513226" y="8629699"/>
                </a:lnTo>
                <a:lnTo>
                  <a:pt x="4487409" y="8615734"/>
                </a:lnTo>
                <a:close/>
                <a:moveTo>
                  <a:pt x="5805218" y="8599528"/>
                </a:moveTo>
                <a:cubicBezTo>
                  <a:pt x="5805081" y="8600621"/>
                  <a:pt x="5804714" y="8603545"/>
                  <a:pt x="5803977" y="8609384"/>
                </a:cubicBezTo>
                <a:cubicBezTo>
                  <a:pt x="5803977" y="8609384"/>
                  <a:pt x="5805634" y="8596241"/>
                  <a:pt x="5805218" y="8599528"/>
                </a:cubicBezTo>
                <a:close/>
                <a:moveTo>
                  <a:pt x="2071101" y="8599528"/>
                </a:moveTo>
                <a:cubicBezTo>
                  <a:pt x="2070963" y="8600622"/>
                  <a:pt x="2070595" y="8603549"/>
                  <a:pt x="2069856" y="8609387"/>
                </a:cubicBezTo>
                <a:cubicBezTo>
                  <a:pt x="2069856" y="8609387"/>
                  <a:pt x="2071517" y="8596243"/>
                  <a:pt x="2071101" y="8599528"/>
                </a:cubicBezTo>
                <a:close/>
                <a:moveTo>
                  <a:pt x="2039701" y="8585094"/>
                </a:moveTo>
                <a:cubicBezTo>
                  <a:pt x="2040789" y="8585669"/>
                  <a:pt x="2043690" y="8587206"/>
                  <a:pt x="2049492" y="8590283"/>
                </a:cubicBezTo>
                <a:cubicBezTo>
                  <a:pt x="2049492" y="8590283"/>
                  <a:pt x="2036437" y="8583363"/>
                  <a:pt x="2039701" y="8585094"/>
                </a:cubicBezTo>
                <a:close/>
                <a:moveTo>
                  <a:pt x="5773818" y="8585093"/>
                </a:moveTo>
                <a:cubicBezTo>
                  <a:pt x="5774908" y="8585667"/>
                  <a:pt x="5777809" y="8587205"/>
                  <a:pt x="5783610" y="8590281"/>
                </a:cubicBezTo>
                <a:cubicBezTo>
                  <a:pt x="5783610" y="8590281"/>
                  <a:pt x="5770558" y="8583361"/>
                  <a:pt x="5773818" y="8585093"/>
                </a:cubicBezTo>
                <a:close/>
                <a:moveTo>
                  <a:pt x="6675353" y="8569251"/>
                </a:moveTo>
                <a:lnTo>
                  <a:pt x="6707216" y="8600723"/>
                </a:lnTo>
                <a:cubicBezTo>
                  <a:pt x="6732422" y="8626089"/>
                  <a:pt x="6757602" y="8652440"/>
                  <a:pt x="6782294" y="8680891"/>
                </a:cubicBezTo>
                <a:cubicBezTo>
                  <a:pt x="6830630" y="8732267"/>
                  <a:pt x="6892468" y="8776883"/>
                  <a:pt x="6910769" y="8836222"/>
                </a:cubicBezTo>
                <a:lnTo>
                  <a:pt x="6909751" y="8857669"/>
                </a:lnTo>
                <a:lnTo>
                  <a:pt x="6891479" y="8832958"/>
                </a:lnTo>
                <a:cubicBezTo>
                  <a:pt x="6825671" y="8744261"/>
                  <a:pt x="6757349" y="8658168"/>
                  <a:pt x="6677714" y="8579865"/>
                </a:cubicBezTo>
                <a:close/>
                <a:moveTo>
                  <a:pt x="1299962" y="8567107"/>
                </a:moveTo>
                <a:cubicBezTo>
                  <a:pt x="1315607" y="8569843"/>
                  <a:pt x="1321690" y="8570909"/>
                  <a:pt x="1324719" y="8584333"/>
                </a:cubicBezTo>
                <a:cubicBezTo>
                  <a:pt x="1319068" y="8583344"/>
                  <a:pt x="1313908" y="8580830"/>
                  <a:pt x="1309647" y="8577667"/>
                </a:cubicBezTo>
                <a:cubicBezTo>
                  <a:pt x="1305388" y="8574504"/>
                  <a:pt x="1302021" y="8570693"/>
                  <a:pt x="1299962" y="8567107"/>
                </a:cubicBezTo>
                <a:close/>
                <a:moveTo>
                  <a:pt x="5034079" y="8567105"/>
                </a:moveTo>
                <a:cubicBezTo>
                  <a:pt x="5049724" y="8569840"/>
                  <a:pt x="5055809" y="8570905"/>
                  <a:pt x="5058838" y="8584329"/>
                </a:cubicBezTo>
                <a:cubicBezTo>
                  <a:pt x="5053186" y="8583342"/>
                  <a:pt x="5048028" y="8580827"/>
                  <a:pt x="5043766" y="8577664"/>
                </a:cubicBezTo>
                <a:cubicBezTo>
                  <a:pt x="5039505" y="8574502"/>
                  <a:pt x="5036140" y="8570691"/>
                  <a:pt x="5034079" y="8567105"/>
                </a:cubicBezTo>
                <a:close/>
                <a:moveTo>
                  <a:pt x="1909053" y="8559120"/>
                </a:moveTo>
                <a:cubicBezTo>
                  <a:pt x="1909863" y="8559549"/>
                  <a:pt x="1915748" y="8567171"/>
                  <a:pt x="1922912" y="8575814"/>
                </a:cubicBezTo>
                <a:lnTo>
                  <a:pt x="1914807" y="8568801"/>
                </a:lnTo>
                <a:lnTo>
                  <a:pt x="1912112" y="8564637"/>
                </a:lnTo>
                <a:cubicBezTo>
                  <a:pt x="1909508" y="8560488"/>
                  <a:pt x="1908645" y="8558905"/>
                  <a:pt x="1909053" y="8559120"/>
                </a:cubicBezTo>
                <a:close/>
                <a:moveTo>
                  <a:pt x="5643169" y="8559117"/>
                </a:moveTo>
                <a:cubicBezTo>
                  <a:pt x="5643980" y="8559547"/>
                  <a:pt x="5649868" y="8567169"/>
                  <a:pt x="5657031" y="8575813"/>
                </a:cubicBezTo>
                <a:lnTo>
                  <a:pt x="5648922" y="8568798"/>
                </a:lnTo>
                <a:lnTo>
                  <a:pt x="5646229" y="8564637"/>
                </a:lnTo>
                <a:cubicBezTo>
                  <a:pt x="5643625" y="8560485"/>
                  <a:pt x="5642762" y="8558902"/>
                  <a:pt x="5643169" y="8559117"/>
                </a:cubicBezTo>
                <a:close/>
                <a:moveTo>
                  <a:pt x="1378039" y="8555912"/>
                </a:moveTo>
                <a:cubicBezTo>
                  <a:pt x="1376331" y="8551985"/>
                  <a:pt x="1383160" y="8567685"/>
                  <a:pt x="1383160" y="8567685"/>
                </a:cubicBezTo>
                <a:cubicBezTo>
                  <a:pt x="1380125" y="8560705"/>
                  <a:pt x="1378608" y="8557214"/>
                  <a:pt x="1378039" y="8555912"/>
                </a:cubicBezTo>
                <a:close/>
                <a:moveTo>
                  <a:pt x="5112157" y="8555907"/>
                </a:moveTo>
                <a:cubicBezTo>
                  <a:pt x="5110452" y="8551982"/>
                  <a:pt x="5117279" y="8567680"/>
                  <a:pt x="5117279" y="8567680"/>
                </a:cubicBezTo>
                <a:cubicBezTo>
                  <a:pt x="5114244" y="8560702"/>
                  <a:pt x="5112727" y="8557213"/>
                  <a:pt x="5112157" y="8555907"/>
                </a:cubicBezTo>
                <a:close/>
                <a:moveTo>
                  <a:pt x="4168240" y="8517057"/>
                </a:moveTo>
                <a:cubicBezTo>
                  <a:pt x="4174250" y="8518077"/>
                  <a:pt x="4186309" y="8515305"/>
                  <a:pt x="4190775" y="8520877"/>
                </a:cubicBezTo>
                <a:cubicBezTo>
                  <a:pt x="4192266" y="8522733"/>
                  <a:pt x="4192911" y="8525517"/>
                  <a:pt x="4192204" y="8529673"/>
                </a:cubicBezTo>
                <a:cubicBezTo>
                  <a:pt x="4183525" y="8528205"/>
                  <a:pt x="4177180" y="8527129"/>
                  <a:pt x="4173181" y="8525382"/>
                </a:cubicBezTo>
                <a:cubicBezTo>
                  <a:pt x="4169184" y="8523635"/>
                  <a:pt x="4167535" y="8521221"/>
                  <a:pt x="4168240" y="8517057"/>
                </a:cubicBezTo>
                <a:close/>
                <a:moveTo>
                  <a:pt x="4144274" y="8504441"/>
                </a:moveTo>
                <a:cubicBezTo>
                  <a:pt x="4150282" y="8505457"/>
                  <a:pt x="4162344" y="8502691"/>
                  <a:pt x="4166812" y="8508257"/>
                </a:cubicBezTo>
                <a:cubicBezTo>
                  <a:pt x="4168300" y="8510117"/>
                  <a:pt x="4168944" y="8512899"/>
                  <a:pt x="4168240" y="8517057"/>
                </a:cubicBezTo>
                <a:cubicBezTo>
                  <a:pt x="4159560" y="8515589"/>
                  <a:pt x="4153213" y="8514513"/>
                  <a:pt x="4149218" y="8512768"/>
                </a:cubicBezTo>
                <a:cubicBezTo>
                  <a:pt x="4145223" y="8511021"/>
                  <a:pt x="4143566" y="8508600"/>
                  <a:pt x="4144274" y="8504441"/>
                </a:cubicBezTo>
                <a:close/>
                <a:moveTo>
                  <a:pt x="3" y="8475409"/>
                </a:moveTo>
                <a:lnTo>
                  <a:pt x="103" y="8475598"/>
                </a:lnTo>
                <a:cubicBezTo>
                  <a:pt x="20208" y="8509813"/>
                  <a:pt x="50960" y="8557177"/>
                  <a:pt x="56938" y="8583400"/>
                </a:cubicBezTo>
                <a:cubicBezTo>
                  <a:pt x="62701" y="8599177"/>
                  <a:pt x="50339" y="8617518"/>
                  <a:pt x="50339" y="8617518"/>
                </a:cubicBezTo>
                <a:cubicBezTo>
                  <a:pt x="50339" y="8617518"/>
                  <a:pt x="51578" y="8621294"/>
                  <a:pt x="54135" y="8626152"/>
                </a:cubicBezTo>
                <a:lnTo>
                  <a:pt x="59293" y="8632800"/>
                </a:lnTo>
                <a:lnTo>
                  <a:pt x="64040" y="8644830"/>
                </a:lnTo>
                <a:lnTo>
                  <a:pt x="62867" y="8647120"/>
                </a:lnTo>
                <a:cubicBezTo>
                  <a:pt x="62962" y="8648384"/>
                  <a:pt x="64181" y="8649379"/>
                  <a:pt x="66623" y="8651373"/>
                </a:cubicBezTo>
                <a:lnTo>
                  <a:pt x="64040" y="8644830"/>
                </a:lnTo>
                <a:lnTo>
                  <a:pt x="65864" y="8641272"/>
                </a:lnTo>
                <a:cubicBezTo>
                  <a:pt x="67383" y="8661477"/>
                  <a:pt x="73780" y="8685672"/>
                  <a:pt x="73780" y="8685672"/>
                </a:cubicBezTo>
                <a:cubicBezTo>
                  <a:pt x="60331" y="8697198"/>
                  <a:pt x="47069" y="8636870"/>
                  <a:pt x="23802" y="8587697"/>
                </a:cubicBezTo>
                <a:lnTo>
                  <a:pt x="2" y="8550317"/>
                </a:lnTo>
                <a:close/>
                <a:moveTo>
                  <a:pt x="4083298" y="8467013"/>
                </a:moveTo>
                <a:cubicBezTo>
                  <a:pt x="4107336" y="8471088"/>
                  <a:pt x="4131065" y="8485089"/>
                  <a:pt x="4144274" y="8504441"/>
                </a:cubicBezTo>
                <a:cubicBezTo>
                  <a:pt x="4128287" y="8497451"/>
                  <a:pt x="4116285" y="8493281"/>
                  <a:pt x="4106658" y="8488264"/>
                </a:cubicBezTo>
                <a:cubicBezTo>
                  <a:pt x="4097034" y="8483246"/>
                  <a:pt x="4089785" y="8477384"/>
                  <a:pt x="4083298" y="8467013"/>
                </a:cubicBezTo>
                <a:close/>
                <a:moveTo>
                  <a:pt x="2779949" y="8380954"/>
                </a:moveTo>
                <a:lnTo>
                  <a:pt x="2769311" y="8381248"/>
                </a:lnTo>
                <a:cubicBezTo>
                  <a:pt x="2766132" y="8381339"/>
                  <a:pt x="2768253" y="8381280"/>
                  <a:pt x="2772488" y="8381162"/>
                </a:cubicBezTo>
                <a:close/>
                <a:moveTo>
                  <a:pt x="901229" y="8379683"/>
                </a:moveTo>
                <a:lnTo>
                  <a:pt x="908874" y="8391721"/>
                </a:lnTo>
                <a:lnTo>
                  <a:pt x="915932" y="8400483"/>
                </a:lnTo>
                <a:lnTo>
                  <a:pt x="932175" y="8411848"/>
                </a:lnTo>
                <a:cubicBezTo>
                  <a:pt x="945901" y="8421785"/>
                  <a:pt x="964555" y="8435792"/>
                  <a:pt x="984107" y="8450761"/>
                </a:cubicBezTo>
                <a:cubicBezTo>
                  <a:pt x="978895" y="8449849"/>
                  <a:pt x="978895" y="8449849"/>
                  <a:pt x="977800" y="8456107"/>
                </a:cubicBezTo>
                <a:cubicBezTo>
                  <a:pt x="978895" y="8449849"/>
                  <a:pt x="1037333" y="8499827"/>
                  <a:pt x="1050608" y="8516118"/>
                </a:cubicBezTo>
                <a:cubicBezTo>
                  <a:pt x="998464" y="8473689"/>
                  <a:pt x="963346" y="8444648"/>
                  <a:pt x="941224" y="8425886"/>
                </a:cubicBezTo>
                <a:lnTo>
                  <a:pt x="925106" y="8411873"/>
                </a:lnTo>
                <a:lnTo>
                  <a:pt x="1006695" y="8513149"/>
                </a:lnTo>
                <a:lnTo>
                  <a:pt x="1010487" y="8521213"/>
                </a:lnTo>
                <a:lnTo>
                  <a:pt x="1025599" y="8531088"/>
                </a:lnTo>
                <a:cubicBezTo>
                  <a:pt x="1047328" y="8534888"/>
                  <a:pt x="1033871" y="8519640"/>
                  <a:pt x="1049516" y="8522374"/>
                </a:cubicBezTo>
                <a:cubicBezTo>
                  <a:pt x="1049516" y="8522374"/>
                  <a:pt x="1076460" y="8527086"/>
                  <a:pt x="1075363" y="8533342"/>
                </a:cubicBezTo>
                <a:cubicBezTo>
                  <a:pt x="1076460" y="8527086"/>
                  <a:pt x="1028221" y="8485339"/>
                  <a:pt x="984107" y="8450761"/>
                </a:cubicBezTo>
                <a:lnTo>
                  <a:pt x="990778" y="8448102"/>
                </a:lnTo>
                <a:lnTo>
                  <a:pt x="995408" y="8452739"/>
                </a:lnTo>
                <a:cubicBezTo>
                  <a:pt x="995956" y="8449611"/>
                  <a:pt x="994708" y="8447782"/>
                  <a:pt x="992535" y="8447401"/>
                </a:cubicBezTo>
                <a:lnTo>
                  <a:pt x="990778" y="8448102"/>
                </a:lnTo>
                <a:lnTo>
                  <a:pt x="964463" y="8421758"/>
                </a:lnTo>
                <a:cubicBezTo>
                  <a:pt x="947460" y="8407827"/>
                  <a:pt x="928415" y="8395848"/>
                  <a:pt x="908488" y="8384034"/>
                </a:cubicBezTo>
                <a:close/>
                <a:moveTo>
                  <a:pt x="4635348" y="8379678"/>
                </a:moveTo>
                <a:lnTo>
                  <a:pt x="4642991" y="8391718"/>
                </a:lnTo>
                <a:lnTo>
                  <a:pt x="4650050" y="8400480"/>
                </a:lnTo>
                <a:lnTo>
                  <a:pt x="4666290" y="8411845"/>
                </a:lnTo>
                <a:cubicBezTo>
                  <a:pt x="4680022" y="8421784"/>
                  <a:pt x="4698674" y="8435792"/>
                  <a:pt x="4718228" y="8450760"/>
                </a:cubicBezTo>
                <a:cubicBezTo>
                  <a:pt x="4713013" y="8449846"/>
                  <a:pt x="4713013" y="8449846"/>
                  <a:pt x="4711920" y="8456104"/>
                </a:cubicBezTo>
                <a:cubicBezTo>
                  <a:pt x="4713013" y="8449846"/>
                  <a:pt x="4771452" y="8499827"/>
                  <a:pt x="4784729" y="8516115"/>
                </a:cubicBezTo>
                <a:cubicBezTo>
                  <a:pt x="4732581" y="8473689"/>
                  <a:pt x="4697461" y="8444645"/>
                  <a:pt x="4675343" y="8425886"/>
                </a:cubicBezTo>
                <a:lnTo>
                  <a:pt x="4659226" y="8411872"/>
                </a:lnTo>
                <a:lnTo>
                  <a:pt x="4740813" y="8513145"/>
                </a:lnTo>
                <a:lnTo>
                  <a:pt x="4744604" y="8521208"/>
                </a:lnTo>
                <a:lnTo>
                  <a:pt x="4759719" y="8531086"/>
                </a:lnTo>
                <a:cubicBezTo>
                  <a:pt x="4781447" y="8534883"/>
                  <a:pt x="4767988" y="8519637"/>
                  <a:pt x="4783634" y="8522374"/>
                </a:cubicBezTo>
                <a:cubicBezTo>
                  <a:pt x="4783634" y="8522374"/>
                  <a:pt x="4810578" y="8527083"/>
                  <a:pt x="4809482" y="8533337"/>
                </a:cubicBezTo>
                <a:cubicBezTo>
                  <a:pt x="4810578" y="8527083"/>
                  <a:pt x="4762340" y="8485339"/>
                  <a:pt x="4718228" y="8450760"/>
                </a:cubicBezTo>
                <a:lnTo>
                  <a:pt x="4724896" y="8448101"/>
                </a:lnTo>
                <a:lnTo>
                  <a:pt x="4729527" y="8452734"/>
                </a:lnTo>
                <a:cubicBezTo>
                  <a:pt x="4730073" y="8449608"/>
                  <a:pt x="4728824" y="8447779"/>
                  <a:pt x="4726654" y="8447398"/>
                </a:cubicBezTo>
                <a:lnTo>
                  <a:pt x="4724896" y="8448101"/>
                </a:lnTo>
                <a:lnTo>
                  <a:pt x="4698581" y="8421755"/>
                </a:lnTo>
                <a:cubicBezTo>
                  <a:pt x="4681580" y="8407825"/>
                  <a:pt x="4662534" y="8395843"/>
                  <a:pt x="4642607" y="8384034"/>
                </a:cubicBezTo>
                <a:close/>
                <a:moveTo>
                  <a:pt x="251740" y="8341224"/>
                </a:moveTo>
                <a:cubicBezTo>
                  <a:pt x="277786" y="8367851"/>
                  <a:pt x="279138" y="8387293"/>
                  <a:pt x="272746" y="8386398"/>
                </a:cubicBezTo>
                <a:cubicBezTo>
                  <a:pt x="270615" y="8386101"/>
                  <a:pt x="267623" y="8383544"/>
                  <a:pt x="264396" y="8378240"/>
                </a:cubicBezTo>
                <a:cubicBezTo>
                  <a:pt x="260096" y="8371168"/>
                  <a:pt x="255381" y="8359213"/>
                  <a:pt x="251740" y="8341224"/>
                </a:cubicBezTo>
                <a:close/>
                <a:moveTo>
                  <a:pt x="3192498" y="8332698"/>
                </a:moveTo>
                <a:lnTo>
                  <a:pt x="3192943" y="8337131"/>
                </a:lnTo>
                <a:cubicBezTo>
                  <a:pt x="3196549" y="8344741"/>
                  <a:pt x="3203663" y="8356470"/>
                  <a:pt x="3215101" y="8373261"/>
                </a:cubicBezTo>
                <a:cubicBezTo>
                  <a:pt x="3220930" y="8378750"/>
                  <a:pt x="3231191" y="8389181"/>
                  <a:pt x="3243535" y="8402019"/>
                </a:cubicBezTo>
                <a:lnTo>
                  <a:pt x="3259092" y="8418443"/>
                </a:lnTo>
                <a:lnTo>
                  <a:pt x="3253732" y="8408627"/>
                </a:lnTo>
                <a:lnTo>
                  <a:pt x="3236664" y="8379654"/>
                </a:lnTo>
                <a:close/>
                <a:moveTo>
                  <a:pt x="534644" y="8311454"/>
                </a:moveTo>
                <a:lnTo>
                  <a:pt x="544685" y="8320123"/>
                </a:lnTo>
                <a:lnTo>
                  <a:pt x="568341" y="8337739"/>
                </a:lnTo>
                <a:lnTo>
                  <a:pt x="597116" y="8391816"/>
                </a:lnTo>
                <a:lnTo>
                  <a:pt x="624864" y="8449659"/>
                </a:lnTo>
                <a:lnTo>
                  <a:pt x="610628" y="8437776"/>
                </a:lnTo>
                <a:lnTo>
                  <a:pt x="599351" y="8426917"/>
                </a:lnTo>
                <a:close/>
                <a:moveTo>
                  <a:pt x="4268761" y="8311451"/>
                </a:moveTo>
                <a:lnTo>
                  <a:pt x="4278804" y="8320122"/>
                </a:lnTo>
                <a:lnTo>
                  <a:pt x="4302460" y="8337734"/>
                </a:lnTo>
                <a:lnTo>
                  <a:pt x="4331233" y="8391813"/>
                </a:lnTo>
                <a:lnTo>
                  <a:pt x="4358982" y="8449656"/>
                </a:lnTo>
                <a:lnTo>
                  <a:pt x="4344746" y="8437776"/>
                </a:lnTo>
                <a:lnTo>
                  <a:pt x="4333468" y="8426913"/>
                </a:lnTo>
                <a:close/>
                <a:moveTo>
                  <a:pt x="3765680" y="8294384"/>
                </a:moveTo>
                <a:cubicBezTo>
                  <a:pt x="3765680" y="8294384"/>
                  <a:pt x="3767813" y="8309187"/>
                  <a:pt x="3767277" y="8305485"/>
                </a:cubicBezTo>
                <a:cubicBezTo>
                  <a:pt x="3767103" y="8304250"/>
                  <a:pt x="3766629" y="8300962"/>
                  <a:pt x="3765680" y="8294384"/>
                </a:cubicBezTo>
                <a:close/>
                <a:moveTo>
                  <a:pt x="3874769" y="8285758"/>
                </a:moveTo>
                <a:lnTo>
                  <a:pt x="3875524" y="8287232"/>
                </a:lnTo>
                <a:lnTo>
                  <a:pt x="3882781" y="8291893"/>
                </a:lnTo>
                <a:cubicBezTo>
                  <a:pt x="3883649" y="8292285"/>
                  <a:pt x="3883157" y="8291744"/>
                  <a:pt x="3880791" y="8289979"/>
                </a:cubicBezTo>
                <a:close/>
                <a:moveTo>
                  <a:pt x="3347652" y="8265130"/>
                </a:moveTo>
                <a:lnTo>
                  <a:pt x="3410703" y="8357408"/>
                </a:lnTo>
                <a:cubicBezTo>
                  <a:pt x="3434740" y="8392859"/>
                  <a:pt x="3455213" y="8426587"/>
                  <a:pt x="3459640" y="8449963"/>
                </a:cubicBezTo>
                <a:cubicBezTo>
                  <a:pt x="3465279" y="8464053"/>
                  <a:pt x="3456349" y="8477301"/>
                  <a:pt x="3457109" y="8487401"/>
                </a:cubicBezTo>
                <a:cubicBezTo>
                  <a:pt x="3460335" y="8494784"/>
                  <a:pt x="3467020" y="8504987"/>
                  <a:pt x="3474320" y="8517078"/>
                </a:cubicBezTo>
                <a:lnTo>
                  <a:pt x="3478976" y="8526205"/>
                </a:lnTo>
                <a:lnTo>
                  <a:pt x="3542677" y="8584723"/>
                </a:lnTo>
                <a:cubicBezTo>
                  <a:pt x="3589812" y="8635245"/>
                  <a:pt x="3638352" y="8677787"/>
                  <a:pt x="3685308" y="8720945"/>
                </a:cubicBezTo>
                <a:lnTo>
                  <a:pt x="3705978" y="8740833"/>
                </a:lnTo>
                <a:lnTo>
                  <a:pt x="3687927" y="8703163"/>
                </a:lnTo>
                <a:cubicBezTo>
                  <a:pt x="3671821" y="8670440"/>
                  <a:pt x="3655212" y="8639870"/>
                  <a:pt x="3642605" y="8629563"/>
                </a:cubicBezTo>
                <a:cubicBezTo>
                  <a:pt x="3632847" y="8621585"/>
                  <a:pt x="3620480" y="8639926"/>
                  <a:pt x="3600221" y="8634425"/>
                </a:cubicBezTo>
                <a:cubicBezTo>
                  <a:pt x="3575765" y="8623915"/>
                  <a:pt x="3574936" y="8602693"/>
                  <a:pt x="3553082" y="8565861"/>
                </a:cubicBezTo>
                <a:cubicBezTo>
                  <a:pt x="3531991" y="8539139"/>
                  <a:pt x="3511658" y="8522515"/>
                  <a:pt x="3500324" y="8503766"/>
                </a:cubicBezTo>
                <a:cubicBezTo>
                  <a:pt x="3452431" y="8425102"/>
                  <a:pt x="3414296" y="8354416"/>
                  <a:pt x="3360704" y="8271096"/>
                </a:cubicBezTo>
                <a:lnTo>
                  <a:pt x="3360580" y="8270765"/>
                </a:lnTo>
                <a:lnTo>
                  <a:pt x="3359471" y="8271574"/>
                </a:lnTo>
                <a:lnTo>
                  <a:pt x="3368671" y="8288392"/>
                </a:lnTo>
                <a:close/>
                <a:moveTo>
                  <a:pt x="3343864" y="8260936"/>
                </a:moveTo>
                <a:lnTo>
                  <a:pt x="3344280" y="8261717"/>
                </a:lnTo>
                <a:cubicBezTo>
                  <a:pt x="3345256" y="8263456"/>
                  <a:pt x="3345605" y="8264010"/>
                  <a:pt x="3345042" y="8262946"/>
                </a:cubicBezTo>
                <a:lnTo>
                  <a:pt x="3344047" y="8261138"/>
                </a:lnTo>
                <a:close/>
                <a:moveTo>
                  <a:pt x="3739900" y="8250958"/>
                </a:moveTo>
                <a:lnTo>
                  <a:pt x="3742597" y="8256819"/>
                </a:lnTo>
                <a:lnTo>
                  <a:pt x="3745719" y="8258858"/>
                </a:lnTo>
                <a:close/>
                <a:moveTo>
                  <a:pt x="693136" y="8248750"/>
                </a:moveTo>
                <a:cubicBezTo>
                  <a:pt x="692642" y="8253667"/>
                  <a:pt x="692397" y="8256126"/>
                  <a:pt x="692304" y="8257051"/>
                </a:cubicBezTo>
                <a:cubicBezTo>
                  <a:pt x="692024" y="8259816"/>
                  <a:pt x="693136" y="8248750"/>
                  <a:pt x="693136" y="8248750"/>
                </a:cubicBezTo>
                <a:close/>
                <a:moveTo>
                  <a:pt x="4427256" y="8248749"/>
                </a:moveTo>
                <a:cubicBezTo>
                  <a:pt x="4427256" y="8248749"/>
                  <a:pt x="4426145" y="8259814"/>
                  <a:pt x="4426422" y="8257048"/>
                </a:cubicBezTo>
                <a:cubicBezTo>
                  <a:pt x="4426514" y="8256125"/>
                  <a:pt x="4426761" y="8253667"/>
                  <a:pt x="4427256" y="8248749"/>
                </a:cubicBezTo>
                <a:close/>
                <a:moveTo>
                  <a:pt x="2046156" y="8245074"/>
                </a:moveTo>
                <a:cubicBezTo>
                  <a:pt x="2076930" y="8266059"/>
                  <a:pt x="2082079" y="8284856"/>
                  <a:pt x="2075636" y="8285235"/>
                </a:cubicBezTo>
                <a:cubicBezTo>
                  <a:pt x="2073487" y="8285363"/>
                  <a:pt x="2070050" y="8283443"/>
                  <a:pt x="2065845" y="8278878"/>
                </a:cubicBezTo>
                <a:cubicBezTo>
                  <a:pt x="2060239" y="8272792"/>
                  <a:pt x="2053263" y="8261995"/>
                  <a:pt x="2046156" y="8245074"/>
                </a:cubicBezTo>
                <a:close/>
                <a:moveTo>
                  <a:pt x="5780274" y="8245070"/>
                </a:moveTo>
                <a:cubicBezTo>
                  <a:pt x="5811048" y="8266058"/>
                  <a:pt x="5816198" y="8284853"/>
                  <a:pt x="5809753" y="8285235"/>
                </a:cubicBezTo>
                <a:cubicBezTo>
                  <a:pt x="5807606" y="8285360"/>
                  <a:pt x="5804167" y="8283440"/>
                  <a:pt x="5799962" y="8278875"/>
                </a:cubicBezTo>
                <a:cubicBezTo>
                  <a:pt x="5794354" y="8272787"/>
                  <a:pt x="5787382" y="8261995"/>
                  <a:pt x="5780274" y="8245070"/>
                </a:cubicBezTo>
                <a:close/>
                <a:moveTo>
                  <a:pt x="1270528" y="8244435"/>
                </a:moveTo>
                <a:cubicBezTo>
                  <a:pt x="1270392" y="8245530"/>
                  <a:pt x="1270023" y="8248453"/>
                  <a:pt x="1269287" y="8254291"/>
                </a:cubicBezTo>
                <a:cubicBezTo>
                  <a:pt x="1269287" y="8254291"/>
                  <a:pt x="1267362" y="8268075"/>
                  <a:pt x="1267845" y="8264629"/>
                </a:cubicBezTo>
                <a:cubicBezTo>
                  <a:pt x="1268005" y="8263482"/>
                  <a:pt x="1268431" y="8260418"/>
                  <a:pt x="1269287" y="8254291"/>
                </a:cubicBezTo>
                <a:cubicBezTo>
                  <a:pt x="1269287" y="8254291"/>
                  <a:pt x="1270946" y="8241150"/>
                  <a:pt x="1270528" y="8244435"/>
                </a:cubicBezTo>
                <a:close/>
                <a:moveTo>
                  <a:pt x="5550362" y="8204435"/>
                </a:moveTo>
                <a:cubicBezTo>
                  <a:pt x="5628591" y="8256254"/>
                  <a:pt x="5639610" y="8299344"/>
                  <a:pt x="5625564" y="8307936"/>
                </a:cubicBezTo>
                <a:cubicBezTo>
                  <a:pt x="5611516" y="8316530"/>
                  <a:pt x="5572398" y="8290621"/>
                  <a:pt x="5550362" y="8204435"/>
                </a:cubicBezTo>
                <a:close/>
                <a:moveTo>
                  <a:pt x="1816244" y="8204435"/>
                </a:moveTo>
                <a:cubicBezTo>
                  <a:pt x="1894474" y="8256256"/>
                  <a:pt x="1905493" y="8299349"/>
                  <a:pt x="1891445" y="8307941"/>
                </a:cubicBezTo>
                <a:cubicBezTo>
                  <a:pt x="1877399" y="8316531"/>
                  <a:pt x="1838280" y="8290622"/>
                  <a:pt x="1816244" y="8204435"/>
                </a:cubicBezTo>
                <a:close/>
                <a:moveTo>
                  <a:pt x="3608800" y="8203523"/>
                </a:moveTo>
                <a:lnTo>
                  <a:pt x="3644429" y="8249851"/>
                </a:lnTo>
                <a:lnTo>
                  <a:pt x="3655052" y="8272994"/>
                </a:lnTo>
                <a:lnTo>
                  <a:pt x="3661895" y="8277498"/>
                </a:lnTo>
                <a:lnTo>
                  <a:pt x="3631575" y="8228603"/>
                </a:lnTo>
                <a:lnTo>
                  <a:pt x="3620772" y="8209523"/>
                </a:lnTo>
                <a:close/>
                <a:moveTo>
                  <a:pt x="3955140" y="8188848"/>
                </a:moveTo>
                <a:cubicBezTo>
                  <a:pt x="3956922" y="8198067"/>
                  <a:pt x="3957809" y="8202674"/>
                  <a:pt x="3958144" y="8204403"/>
                </a:cubicBezTo>
                <a:cubicBezTo>
                  <a:pt x="3959145" y="8209587"/>
                  <a:pt x="3955140" y="8188848"/>
                  <a:pt x="3955140" y="8188848"/>
                </a:cubicBezTo>
                <a:close/>
                <a:moveTo>
                  <a:pt x="3912077" y="8161954"/>
                </a:moveTo>
                <a:lnTo>
                  <a:pt x="3955140" y="8188848"/>
                </a:lnTo>
                <a:lnTo>
                  <a:pt x="3919274" y="8169446"/>
                </a:lnTo>
                <a:close/>
                <a:moveTo>
                  <a:pt x="2317682" y="8160253"/>
                </a:moveTo>
                <a:lnTo>
                  <a:pt x="2329232" y="8166779"/>
                </a:lnTo>
                <a:lnTo>
                  <a:pt x="2355890" y="8179398"/>
                </a:lnTo>
                <a:lnTo>
                  <a:pt x="2394735" y="8226760"/>
                </a:lnTo>
                <a:lnTo>
                  <a:pt x="2433316" y="8278019"/>
                </a:lnTo>
                <a:lnTo>
                  <a:pt x="2417024" y="8269166"/>
                </a:lnTo>
                <a:lnTo>
                  <a:pt x="2403828" y="8260736"/>
                </a:lnTo>
                <a:close/>
                <a:moveTo>
                  <a:pt x="6051801" y="8160250"/>
                </a:moveTo>
                <a:lnTo>
                  <a:pt x="6063351" y="8166776"/>
                </a:lnTo>
                <a:lnTo>
                  <a:pt x="6090007" y="8179395"/>
                </a:lnTo>
                <a:lnTo>
                  <a:pt x="6128855" y="8226758"/>
                </a:lnTo>
                <a:lnTo>
                  <a:pt x="6167434" y="8278016"/>
                </a:lnTo>
                <a:lnTo>
                  <a:pt x="6151142" y="8269165"/>
                </a:lnTo>
                <a:lnTo>
                  <a:pt x="6137946" y="8260733"/>
                </a:lnTo>
                <a:close/>
                <a:moveTo>
                  <a:pt x="4026088" y="8147832"/>
                </a:moveTo>
                <a:cubicBezTo>
                  <a:pt x="4042116" y="8150546"/>
                  <a:pt x="4056423" y="8171510"/>
                  <a:pt x="4056423" y="8171510"/>
                </a:cubicBezTo>
                <a:cubicBezTo>
                  <a:pt x="4052890" y="8174122"/>
                  <a:pt x="4044173" y="8170842"/>
                  <a:pt x="4035992" y="8165944"/>
                </a:cubicBezTo>
                <a:cubicBezTo>
                  <a:pt x="4027818" y="8161048"/>
                  <a:pt x="4020178" y="8154539"/>
                  <a:pt x="4018799" y="8150696"/>
                </a:cubicBezTo>
                <a:cubicBezTo>
                  <a:pt x="4017880" y="8148134"/>
                  <a:pt x="4019746" y="8146755"/>
                  <a:pt x="4026088" y="8147832"/>
                </a:cubicBezTo>
                <a:close/>
                <a:moveTo>
                  <a:pt x="3809551" y="8146366"/>
                </a:moveTo>
                <a:lnTo>
                  <a:pt x="3818671" y="8168392"/>
                </a:lnTo>
                <a:lnTo>
                  <a:pt x="3860316" y="8196558"/>
                </a:lnTo>
                <a:lnTo>
                  <a:pt x="3822426" y="8177459"/>
                </a:lnTo>
                <a:lnTo>
                  <a:pt x="3824826" y="8183253"/>
                </a:lnTo>
                <a:lnTo>
                  <a:pt x="3861516" y="8204915"/>
                </a:lnTo>
                <a:lnTo>
                  <a:pt x="3910397" y="8233774"/>
                </a:lnTo>
                <a:lnTo>
                  <a:pt x="3906037" y="8227568"/>
                </a:lnTo>
                <a:lnTo>
                  <a:pt x="3875989" y="8184214"/>
                </a:lnTo>
                <a:lnTo>
                  <a:pt x="3866636" y="8178758"/>
                </a:lnTo>
                <a:close/>
                <a:moveTo>
                  <a:pt x="534711" y="8130328"/>
                </a:moveTo>
                <a:cubicBezTo>
                  <a:pt x="539644" y="8132246"/>
                  <a:pt x="552637" y="8130486"/>
                  <a:pt x="548032" y="8142323"/>
                </a:cubicBezTo>
                <a:cubicBezTo>
                  <a:pt x="542688" y="8140246"/>
                  <a:pt x="538781" y="8138726"/>
                  <a:pt x="536498" y="8136987"/>
                </a:cubicBezTo>
                <a:cubicBezTo>
                  <a:pt x="534219" y="8135248"/>
                  <a:pt x="533559" y="8133285"/>
                  <a:pt x="534711" y="8130328"/>
                </a:cubicBezTo>
                <a:close/>
                <a:moveTo>
                  <a:pt x="521391" y="8118330"/>
                </a:moveTo>
                <a:cubicBezTo>
                  <a:pt x="526325" y="8120248"/>
                  <a:pt x="539315" y="8118493"/>
                  <a:pt x="534711" y="8130328"/>
                </a:cubicBezTo>
                <a:cubicBezTo>
                  <a:pt x="529367" y="8128248"/>
                  <a:pt x="525461" y="8126728"/>
                  <a:pt x="523178" y="8124992"/>
                </a:cubicBezTo>
                <a:cubicBezTo>
                  <a:pt x="520898" y="8123251"/>
                  <a:pt x="520239" y="8121291"/>
                  <a:pt x="521391" y="8118330"/>
                </a:cubicBezTo>
                <a:close/>
                <a:moveTo>
                  <a:pt x="1780231" y="8095814"/>
                </a:moveTo>
                <a:cubicBezTo>
                  <a:pt x="1781320" y="8096392"/>
                  <a:pt x="1784221" y="8097930"/>
                  <a:pt x="1790023" y="8101006"/>
                </a:cubicBezTo>
                <a:cubicBezTo>
                  <a:pt x="1790023" y="8101006"/>
                  <a:pt x="1776967" y="8094083"/>
                  <a:pt x="1780231" y="8095814"/>
                </a:cubicBezTo>
                <a:close/>
                <a:moveTo>
                  <a:pt x="5514351" y="8095813"/>
                </a:moveTo>
                <a:cubicBezTo>
                  <a:pt x="5511087" y="8094083"/>
                  <a:pt x="5524140" y="8101002"/>
                  <a:pt x="5524140" y="8101002"/>
                </a:cubicBezTo>
                <a:cubicBezTo>
                  <a:pt x="5518340" y="8097926"/>
                  <a:pt x="5515439" y="8096389"/>
                  <a:pt x="5514351" y="8095813"/>
                </a:cubicBezTo>
                <a:close/>
                <a:moveTo>
                  <a:pt x="488394" y="8083915"/>
                </a:moveTo>
                <a:cubicBezTo>
                  <a:pt x="503192" y="8089670"/>
                  <a:pt x="516128" y="8102653"/>
                  <a:pt x="521391" y="8118330"/>
                </a:cubicBezTo>
                <a:cubicBezTo>
                  <a:pt x="512263" y="8111374"/>
                  <a:pt x="505234" y="8106936"/>
                  <a:pt x="499876" y="8102152"/>
                </a:cubicBezTo>
                <a:cubicBezTo>
                  <a:pt x="494515" y="8097371"/>
                  <a:pt x="490829" y="8092246"/>
                  <a:pt x="488394" y="8083915"/>
                </a:cubicBezTo>
                <a:close/>
                <a:moveTo>
                  <a:pt x="3886223" y="8056928"/>
                </a:moveTo>
                <a:cubicBezTo>
                  <a:pt x="3883450" y="8051643"/>
                  <a:pt x="3894553" y="8072776"/>
                  <a:pt x="3894553" y="8072776"/>
                </a:cubicBezTo>
                <a:cubicBezTo>
                  <a:pt x="3889616" y="8063382"/>
                  <a:pt x="3887148" y="8058685"/>
                  <a:pt x="3886223" y="8056928"/>
                </a:cubicBezTo>
                <a:close/>
                <a:moveTo>
                  <a:pt x="4181751" y="8039315"/>
                </a:moveTo>
                <a:lnTo>
                  <a:pt x="4208607" y="8068698"/>
                </a:lnTo>
                <a:lnTo>
                  <a:pt x="4189656" y="8045902"/>
                </a:lnTo>
                <a:close/>
                <a:moveTo>
                  <a:pt x="2" y="8019981"/>
                </a:moveTo>
                <a:lnTo>
                  <a:pt x="6456" y="8033235"/>
                </a:lnTo>
                <a:cubicBezTo>
                  <a:pt x="6836" y="8038286"/>
                  <a:pt x="4792" y="8044125"/>
                  <a:pt x="2656" y="8048698"/>
                </a:cubicBezTo>
                <a:lnTo>
                  <a:pt x="92" y="8053326"/>
                </a:lnTo>
                <a:lnTo>
                  <a:pt x="41066" y="8101499"/>
                </a:lnTo>
                <a:lnTo>
                  <a:pt x="73319" y="8141259"/>
                </a:lnTo>
                <a:lnTo>
                  <a:pt x="101882" y="8210248"/>
                </a:lnTo>
                <a:cubicBezTo>
                  <a:pt x="150528" y="8316661"/>
                  <a:pt x="205683" y="8426030"/>
                  <a:pt x="265768" y="8529473"/>
                </a:cubicBezTo>
                <a:cubicBezTo>
                  <a:pt x="296242" y="8592277"/>
                  <a:pt x="458016" y="8769062"/>
                  <a:pt x="493144" y="8869347"/>
                </a:cubicBezTo>
                <a:cubicBezTo>
                  <a:pt x="532931" y="9007110"/>
                  <a:pt x="357906" y="8723641"/>
                  <a:pt x="331728" y="8695445"/>
                </a:cubicBezTo>
                <a:cubicBezTo>
                  <a:pt x="202069" y="8495814"/>
                  <a:pt x="142628" y="8433645"/>
                  <a:pt x="35495" y="8291301"/>
                </a:cubicBezTo>
                <a:lnTo>
                  <a:pt x="33152" y="8288122"/>
                </a:lnTo>
                <a:lnTo>
                  <a:pt x="32997" y="8288165"/>
                </a:lnTo>
                <a:cubicBezTo>
                  <a:pt x="30989" y="8286408"/>
                  <a:pt x="28298" y="8282829"/>
                  <a:pt x="25178" y="8278258"/>
                </a:cubicBezTo>
                <a:lnTo>
                  <a:pt x="18080" y="8267654"/>
                </a:lnTo>
                <a:lnTo>
                  <a:pt x="5780" y="8250958"/>
                </a:lnTo>
                <a:lnTo>
                  <a:pt x="49567" y="8346139"/>
                </a:lnTo>
                <a:cubicBezTo>
                  <a:pt x="100851" y="8441997"/>
                  <a:pt x="163771" y="8526918"/>
                  <a:pt x="206903" y="8628557"/>
                </a:cubicBezTo>
                <a:lnTo>
                  <a:pt x="217653" y="8651104"/>
                </a:lnTo>
                <a:lnTo>
                  <a:pt x="216522" y="8650187"/>
                </a:lnTo>
                <a:cubicBezTo>
                  <a:pt x="199093" y="8636595"/>
                  <a:pt x="151621" y="8576099"/>
                  <a:pt x="123496" y="8558342"/>
                </a:cubicBezTo>
                <a:cubicBezTo>
                  <a:pt x="84687" y="8536433"/>
                  <a:pt x="162584" y="8608760"/>
                  <a:pt x="170147" y="8618517"/>
                </a:cubicBezTo>
                <a:cubicBezTo>
                  <a:pt x="188388" y="8636120"/>
                  <a:pt x="202397" y="8650301"/>
                  <a:pt x="214405" y="8662941"/>
                </a:cubicBezTo>
                <a:lnTo>
                  <a:pt x="232936" y="8683157"/>
                </a:lnTo>
                <a:lnTo>
                  <a:pt x="272368" y="8765864"/>
                </a:lnTo>
                <a:lnTo>
                  <a:pt x="265362" y="8768000"/>
                </a:lnTo>
                <a:cubicBezTo>
                  <a:pt x="265940" y="8766523"/>
                  <a:pt x="268832" y="8769424"/>
                  <a:pt x="273005" y="8774897"/>
                </a:cubicBezTo>
                <a:lnTo>
                  <a:pt x="285067" y="8792497"/>
                </a:lnTo>
                <a:lnTo>
                  <a:pt x="314541" y="8854312"/>
                </a:lnTo>
                <a:lnTo>
                  <a:pt x="297154" y="8837158"/>
                </a:lnTo>
                <a:cubicBezTo>
                  <a:pt x="299840" y="8830254"/>
                  <a:pt x="302144" y="8824334"/>
                  <a:pt x="286466" y="8833000"/>
                </a:cubicBezTo>
                <a:cubicBezTo>
                  <a:pt x="286466" y="8833000"/>
                  <a:pt x="291400" y="8834921"/>
                  <a:pt x="297154" y="8837158"/>
                </a:cubicBezTo>
                <a:lnTo>
                  <a:pt x="284893" y="8849003"/>
                </a:lnTo>
                <a:lnTo>
                  <a:pt x="247239" y="8789549"/>
                </a:lnTo>
                <a:cubicBezTo>
                  <a:pt x="245594" y="8767657"/>
                  <a:pt x="235077" y="8749577"/>
                  <a:pt x="219624" y="8736942"/>
                </a:cubicBezTo>
                <a:cubicBezTo>
                  <a:pt x="216261" y="8753158"/>
                  <a:pt x="226907" y="8772925"/>
                  <a:pt x="247239" y="8789549"/>
                </a:cubicBezTo>
                <a:lnTo>
                  <a:pt x="276701" y="8856205"/>
                </a:lnTo>
                <a:lnTo>
                  <a:pt x="247634" y="8831525"/>
                </a:lnTo>
                <a:lnTo>
                  <a:pt x="234628" y="8821752"/>
                </a:lnTo>
                <a:lnTo>
                  <a:pt x="127341" y="8617448"/>
                </a:lnTo>
                <a:lnTo>
                  <a:pt x="2" y="8402057"/>
                </a:lnTo>
                <a:close/>
                <a:moveTo>
                  <a:pt x="3729220" y="8008112"/>
                </a:moveTo>
                <a:lnTo>
                  <a:pt x="3729124" y="8009782"/>
                </a:lnTo>
                <a:lnTo>
                  <a:pt x="3729828" y="8011160"/>
                </a:lnTo>
                <a:cubicBezTo>
                  <a:pt x="3735015" y="8021477"/>
                  <a:pt x="3738962" y="8029544"/>
                  <a:pt x="3740576" y="8033232"/>
                </a:cubicBezTo>
                <a:lnTo>
                  <a:pt x="3737125" y="8047270"/>
                </a:lnTo>
                <a:lnTo>
                  <a:pt x="3767296" y="8069760"/>
                </a:lnTo>
                <a:lnTo>
                  <a:pt x="3734482" y="8053646"/>
                </a:lnTo>
                <a:lnTo>
                  <a:pt x="3734725" y="8053933"/>
                </a:lnTo>
                <a:lnTo>
                  <a:pt x="3745186" y="8059509"/>
                </a:lnTo>
                <a:cubicBezTo>
                  <a:pt x="3753061" y="8063685"/>
                  <a:pt x="3759388" y="8067014"/>
                  <a:pt x="3763551" y="8069208"/>
                </a:cubicBezTo>
                <a:lnTo>
                  <a:pt x="3772943" y="8075072"/>
                </a:lnTo>
                <a:lnTo>
                  <a:pt x="3767296" y="8069760"/>
                </a:lnTo>
                <a:cubicBezTo>
                  <a:pt x="3791335" y="8073832"/>
                  <a:pt x="3800685" y="8075414"/>
                  <a:pt x="3805879" y="8093413"/>
                </a:cubicBezTo>
                <a:lnTo>
                  <a:pt x="3783572" y="8084517"/>
                </a:lnTo>
                <a:lnTo>
                  <a:pt x="3810997" y="8110870"/>
                </a:lnTo>
                <a:lnTo>
                  <a:pt x="3759426" y="8082973"/>
                </a:lnTo>
                <a:lnTo>
                  <a:pt x="3767375" y="8092315"/>
                </a:lnTo>
                <a:lnTo>
                  <a:pt x="3802184" y="8112930"/>
                </a:lnTo>
                <a:lnTo>
                  <a:pt x="3844695" y="8139064"/>
                </a:lnTo>
                <a:lnTo>
                  <a:pt x="3826735" y="8113150"/>
                </a:lnTo>
                <a:cubicBezTo>
                  <a:pt x="3816567" y="8104840"/>
                  <a:pt x="3805832" y="8088952"/>
                  <a:pt x="3793575" y="8068067"/>
                </a:cubicBezTo>
                <a:lnTo>
                  <a:pt x="3778701" y="8041661"/>
                </a:lnTo>
                <a:lnTo>
                  <a:pt x="3766376" y="8036754"/>
                </a:lnTo>
                <a:close/>
                <a:moveTo>
                  <a:pt x="3745472" y="7988866"/>
                </a:moveTo>
                <a:lnTo>
                  <a:pt x="3750668" y="7992093"/>
                </a:lnTo>
                <a:lnTo>
                  <a:pt x="3750261" y="7991499"/>
                </a:lnTo>
                <a:close/>
                <a:moveTo>
                  <a:pt x="6016250" y="7982650"/>
                </a:moveTo>
                <a:cubicBezTo>
                  <a:pt x="6021465" y="7983560"/>
                  <a:pt x="6033858" y="7979278"/>
                  <a:pt x="6031670" y="7991792"/>
                </a:cubicBezTo>
                <a:cubicBezTo>
                  <a:pt x="6026022" y="7990803"/>
                  <a:pt x="6021892" y="7990082"/>
                  <a:pt x="6019312" y="7988826"/>
                </a:cubicBezTo>
                <a:cubicBezTo>
                  <a:pt x="6016732" y="7987570"/>
                  <a:pt x="6015705" y="7985776"/>
                  <a:pt x="6016250" y="7982650"/>
                </a:cubicBezTo>
                <a:close/>
                <a:moveTo>
                  <a:pt x="2282132" y="7982650"/>
                </a:moveTo>
                <a:cubicBezTo>
                  <a:pt x="2287346" y="7983562"/>
                  <a:pt x="2299740" y="7979282"/>
                  <a:pt x="2297552" y="7991792"/>
                </a:cubicBezTo>
                <a:cubicBezTo>
                  <a:pt x="2291904" y="7990806"/>
                  <a:pt x="2287772" y="7990085"/>
                  <a:pt x="2285194" y="7988827"/>
                </a:cubicBezTo>
                <a:cubicBezTo>
                  <a:pt x="2282615" y="7987570"/>
                  <a:pt x="2281586" y="7985779"/>
                  <a:pt x="2282132" y="7982650"/>
                </a:cubicBezTo>
                <a:close/>
                <a:moveTo>
                  <a:pt x="2266711" y="7973507"/>
                </a:moveTo>
                <a:cubicBezTo>
                  <a:pt x="2271927" y="7974419"/>
                  <a:pt x="2284317" y="7970139"/>
                  <a:pt x="2282132" y="7982650"/>
                </a:cubicBezTo>
                <a:cubicBezTo>
                  <a:pt x="2276484" y="7981662"/>
                  <a:pt x="2272354" y="7980941"/>
                  <a:pt x="2269775" y="7979686"/>
                </a:cubicBezTo>
                <a:cubicBezTo>
                  <a:pt x="2267196" y="7978429"/>
                  <a:pt x="2266164" y="7976638"/>
                  <a:pt x="2266711" y="7973507"/>
                </a:cubicBezTo>
                <a:close/>
                <a:moveTo>
                  <a:pt x="6000830" y="7973506"/>
                </a:moveTo>
                <a:cubicBezTo>
                  <a:pt x="6006044" y="7974418"/>
                  <a:pt x="6018436" y="7970136"/>
                  <a:pt x="6016250" y="7982650"/>
                </a:cubicBezTo>
                <a:cubicBezTo>
                  <a:pt x="6010602" y="7981659"/>
                  <a:pt x="6006473" y="7980939"/>
                  <a:pt x="6003892" y="7979683"/>
                </a:cubicBezTo>
                <a:cubicBezTo>
                  <a:pt x="6001316" y="7978427"/>
                  <a:pt x="6000282" y="7976634"/>
                  <a:pt x="6000830" y="7973506"/>
                </a:cubicBezTo>
                <a:close/>
                <a:moveTo>
                  <a:pt x="5961706" y="7946250"/>
                </a:moveTo>
                <a:cubicBezTo>
                  <a:pt x="5977351" y="7948984"/>
                  <a:pt x="5992589" y="7959171"/>
                  <a:pt x="6000830" y="7973506"/>
                </a:cubicBezTo>
                <a:cubicBezTo>
                  <a:pt x="5990514" y="7968478"/>
                  <a:pt x="5982748" y="7965509"/>
                  <a:pt x="5976553" y="7961875"/>
                </a:cubicBezTo>
                <a:cubicBezTo>
                  <a:pt x="5970359" y="7958240"/>
                  <a:pt x="5965738" y="7953939"/>
                  <a:pt x="5961706" y="7946250"/>
                </a:cubicBezTo>
                <a:close/>
                <a:moveTo>
                  <a:pt x="2227589" y="7946250"/>
                </a:moveTo>
                <a:cubicBezTo>
                  <a:pt x="2243234" y="7948987"/>
                  <a:pt x="2258471" y="7959171"/>
                  <a:pt x="2266711" y="7973507"/>
                </a:cubicBezTo>
                <a:cubicBezTo>
                  <a:pt x="2256396" y="7968480"/>
                  <a:pt x="2248629" y="7965510"/>
                  <a:pt x="2242436" y="7961875"/>
                </a:cubicBezTo>
                <a:cubicBezTo>
                  <a:pt x="2236240" y="7958242"/>
                  <a:pt x="2231620" y="7953942"/>
                  <a:pt x="2227589" y="7946250"/>
                </a:cubicBezTo>
                <a:close/>
                <a:moveTo>
                  <a:pt x="4028496" y="7942149"/>
                </a:moveTo>
                <a:lnTo>
                  <a:pt x="4018626" y="7950277"/>
                </a:lnTo>
                <a:lnTo>
                  <a:pt x="4006573" y="7947258"/>
                </a:lnTo>
                <a:lnTo>
                  <a:pt x="4037544" y="7977138"/>
                </a:lnTo>
                <a:lnTo>
                  <a:pt x="4094234" y="8036862"/>
                </a:lnTo>
                <a:lnTo>
                  <a:pt x="4079802" y="8016595"/>
                </a:lnTo>
                <a:lnTo>
                  <a:pt x="4074311" y="8006352"/>
                </a:lnTo>
                <a:lnTo>
                  <a:pt x="4064007" y="7991309"/>
                </a:lnTo>
                <a:cubicBezTo>
                  <a:pt x="4054005" y="7977013"/>
                  <a:pt x="4044839" y="7964203"/>
                  <a:pt x="4036184" y="7952344"/>
                </a:cubicBezTo>
                <a:close/>
                <a:moveTo>
                  <a:pt x="3692618" y="7939474"/>
                </a:moveTo>
                <a:lnTo>
                  <a:pt x="3693624" y="7941384"/>
                </a:lnTo>
                <a:lnTo>
                  <a:pt x="3733240" y="7965762"/>
                </a:lnTo>
                <a:lnTo>
                  <a:pt x="3732090" y="7963938"/>
                </a:lnTo>
                <a:lnTo>
                  <a:pt x="3730618" y="7963085"/>
                </a:lnTo>
                <a:close/>
                <a:moveTo>
                  <a:pt x="6071417" y="7934056"/>
                </a:moveTo>
                <a:lnTo>
                  <a:pt x="6057340" y="7937179"/>
                </a:lnTo>
                <a:cubicBezTo>
                  <a:pt x="6057068" y="7938744"/>
                  <a:pt x="6061833" y="7942867"/>
                  <a:pt x="6069374" y="7948317"/>
                </a:cubicBezTo>
                <a:lnTo>
                  <a:pt x="6086701" y="7959840"/>
                </a:lnTo>
                <a:close/>
                <a:moveTo>
                  <a:pt x="1667399" y="7893520"/>
                </a:moveTo>
                <a:lnTo>
                  <a:pt x="1668602" y="7895837"/>
                </a:lnTo>
                <a:lnTo>
                  <a:pt x="1672128" y="7899986"/>
                </a:lnTo>
                <a:close/>
                <a:moveTo>
                  <a:pt x="5401518" y="7893518"/>
                </a:moveTo>
                <a:lnTo>
                  <a:pt x="5402720" y="7895834"/>
                </a:lnTo>
                <a:lnTo>
                  <a:pt x="5406247" y="7899984"/>
                </a:lnTo>
                <a:close/>
                <a:moveTo>
                  <a:pt x="6566647" y="7891102"/>
                </a:moveTo>
                <a:lnTo>
                  <a:pt x="6588119" y="7913142"/>
                </a:lnTo>
                <a:lnTo>
                  <a:pt x="6597841" y="7936883"/>
                </a:lnTo>
                <a:cubicBezTo>
                  <a:pt x="6581676" y="7913224"/>
                  <a:pt x="6566960" y="7893626"/>
                  <a:pt x="6566647" y="7891102"/>
                </a:cubicBezTo>
                <a:close/>
                <a:moveTo>
                  <a:pt x="2052997" y="7882347"/>
                </a:moveTo>
                <a:lnTo>
                  <a:pt x="2118495" y="7929331"/>
                </a:lnTo>
                <a:lnTo>
                  <a:pt x="2170004" y="7960416"/>
                </a:lnTo>
                <a:lnTo>
                  <a:pt x="2274208" y="8079808"/>
                </a:lnTo>
                <a:lnTo>
                  <a:pt x="2289620" y="8098597"/>
                </a:lnTo>
                <a:lnTo>
                  <a:pt x="2276216" y="8090890"/>
                </a:lnTo>
                <a:cubicBezTo>
                  <a:pt x="2256122" y="8079048"/>
                  <a:pt x="2245039" y="8072946"/>
                  <a:pt x="2239991" y="8070922"/>
                </a:cubicBezTo>
                <a:lnTo>
                  <a:pt x="2239980" y="8072787"/>
                </a:lnTo>
                <a:lnTo>
                  <a:pt x="2188647" y="8015587"/>
                </a:lnTo>
                <a:cubicBezTo>
                  <a:pt x="2151058" y="7977314"/>
                  <a:pt x="2113100" y="7941963"/>
                  <a:pt x="2074432" y="7908312"/>
                </a:cubicBezTo>
                <a:close/>
                <a:moveTo>
                  <a:pt x="5787116" y="7882344"/>
                </a:moveTo>
                <a:lnTo>
                  <a:pt x="5852614" y="7929328"/>
                </a:lnTo>
                <a:lnTo>
                  <a:pt x="5904121" y="7960413"/>
                </a:lnTo>
                <a:lnTo>
                  <a:pt x="6008326" y="8079805"/>
                </a:lnTo>
                <a:lnTo>
                  <a:pt x="6023737" y="8098594"/>
                </a:lnTo>
                <a:lnTo>
                  <a:pt x="6010334" y="8090888"/>
                </a:lnTo>
                <a:cubicBezTo>
                  <a:pt x="5990238" y="8079045"/>
                  <a:pt x="5979156" y="8072946"/>
                  <a:pt x="5974109" y="8070918"/>
                </a:cubicBezTo>
                <a:lnTo>
                  <a:pt x="5974098" y="8072782"/>
                </a:lnTo>
                <a:lnTo>
                  <a:pt x="5922765" y="8015586"/>
                </a:lnTo>
                <a:cubicBezTo>
                  <a:pt x="5885176" y="7977310"/>
                  <a:pt x="5847217" y="7941962"/>
                  <a:pt x="5808549" y="7908309"/>
                </a:cubicBezTo>
                <a:close/>
                <a:moveTo>
                  <a:pt x="3923053" y="7866451"/>
                </a:moveTo>
                <a:lnTo>
                  <a:pt x="3921224" y="7867843"/>
                </a:lnTo>
                <a:lnTo>
                  <a:pt x="3939025" y="7883987"/>
                </a:lnTo>
                <a:close/>
                <a:moveTo>
                  <a:pt x="75375" y="7855008"/>
                </a:moveTo>
                <a:lnTo>
                  <a:pt x="94792" y="7895856"/>
                </a:lnTo>
                <a:lnTo>
                  <a:pt x="116400" y="7916317"/>
                </a:lnTo>
                <a:lnTo>
                  <a:pt x="84746" y="7866104"/>
                </a:lnTo>
                <a:close/>
                <a:moveTo>
                  <a:pt x="6466802" y="7834624"/>
                </a:moveTo>
                <a:cubicBezTo>
                  <a:pt x="6466071" y="7836008"/>
                  <a:pt x="6464122" y="7839698"/>
                  <a:pt x="6460220" y="7847069"/>
                </a:cubicBezTo>
                <a:cubicBezTo>
                  <a:pt x="6460220" y="7847069"/>
                  <a:pt x="6468994" y="7830475"/>
                  <a:pt x="6466802" y="7834624"/>
                </a:cubicBezTo>
                <a:close/>
                <a:moveTo>
                  <a:pt x="5757458" y="7821018"/>
                </a:moveTo>
                <a:cubicBezTo>
                  <a:pt x="5757944" y="7825938"/>
                  <a:pt x="5758185" y="7828398"/>
                  <a:pt x="5758276" y="7829320"/>
                </a:cubicBezTo>
                <a:cubicBezTo>
                  <a:pt x="5758548" y="7832088"/>
                  <a:pt x="5757458" y="7821018"/>
                  <a:pt x="5757458" y="7821018"/>
                </a:cubicBezTo>
                <a:close/>
                <a:moveTo>
                  <a:pt x="2023341" y="7821018"/>
                </a:moveTo>
                <a:cubicBezTo>
                  <a:pt x="2023341" y="7821018"/>
                  <a:pt x="2024431" y="7832091"/>
                  <a:pt x="2024156" y="7829322"/>
                </a:cubicBezTo>
                <a:cubicBezTo>
                  <a:pt x="2024068" y="7828400"/>
                  <a:pt x="2023826" y="7825939"/>
                  <a:pt x="2023341" y="7821018"/>
                </a:cubicBezTo>
                <a:close/>
                <a:moveTo>
                  <a:pt x="5732885" y="7802754"/>
                </a:moveTo>
                <a:cubicBezTo>
                  <a:pt x="5733326" y="7807930"/>
                  <a:pt x="5733544" y="7810523"/>
                  <a:pt x="5733628" y="7811494"/>
                </a:cubicBezTo>
                <a:cubicBezTo>
                  <a:pt x="5733873" y="7814410"/>
                  <a:pt x="5732885" y="7802754"/>
                  <a:pt x="5732885" y="7802754"/>
                </a:cubicBezTo>
                <a:close/>
                <a:moveTo>
                  <a:pt x="1998767" y="7802754"/>
                </a:moveTo>
                <a:cubicBezTo>
                  <a:pt x="1999207" y="7807931"/>
                  <a:pt x="1999426" y="7810526"/>
                  <a:pt x="1999509" y="7811498"/>
                </a:cubicBezTo>
                <a:cubicBezTo>
                  <a:pt x="1999756" y="7814411"/>
                  <a:pt x="1998767" y="7802754"/>
                  <a:pt x="1998767" y="7802754"/>
                </a:cubicBezTo>
                <a:close/>
                <a:moveTo>
                  <a:pt x="6422759" y="7801437"/>
                </a:moveTo>
                <a:cubicBezTo>
                  <a:pt x="6422759" y="7801437"/>
                  <a:pt x="6422366" y="7803590"/>
                  <a:pt x="6421877" y="7806280"/>
                </a:cubicBezTo>
                <a:lnTo>
                  <a:pt x="6421143" y="7810301"/>
                </a:lnTo>
                <a:close/>
                <a:moveTo>
                  <a:pt x="101116" y="7794509"/>
                </a:moveTo>
                <a:lnTo>
                  <a:pt x="100735" y="7795603"/>
                </a:lnTo>
                <a:lnTo>
                  <a:pt x="97669" y="7804360"/>
                </a:lnTo>
                <a:cubicBezTo>
                  <a:pt x="97669" y="7804360"/>
                  <a:pt x="98820" y="7801077"/>
                  <a:pt x="99824" y="7798203"/>
                </a:cubicBezTo>
                <a:lnTo>
                  <a:pt x="100735" y="7795603"/>
                </a:lnTo>
                <a:lnTo>
                  <a:pt x="101063" y="7794664"/>
                </a:lnTo>
                <a:cubicBezTo>
                  <a:pt x="101332" y="7793894"/>
                  <a:pt x="101403" y="7793688"/>
                  <a:pt x="101116" y="7794509"/>
                </a:cubicBezTo>
                <a:close/>
                <a:moveTo>
                  <a:pt x="7116202" y="7793614"/>
                </a:moveTo>
                <a:cubicBezTo>
                  <a:pt x="7114889" y="7793960"/>
                  <a:pt x="7111372" y="7794878"/>
                  <a:pt x="7104348" y="7796723"/>
                </a:cubicBezTo>
                <a:cubicBezTo>
                  <a:pt x="7075397" y="7794827"/>
                  <a:pt x="7104348" y="7796723"/>
                  <a:pt x="7104348" y="7796723"/>
                </a:cubicBezTo>
                <a:cubicBezTo>
                  <a:pt x="7104348" y="7796723"/>
                  <a:pt x="7120156" y="7792578"/>
                  <a:pt x="7116202" y="7793614"/>
                </a:cubicBezTo>
                <a:close/>
                <a:moveTo>
                  <a:pt x="114135" y="7792485"/>
                </a:moveTo>
                <a:lnTo>
                  <a:pt x="123226" y="7806685"/>
                </a:lnTo>
                <a:cubicBezTo>
                  <a:pt x="137330" y="7829275"/>
                  <a:pt x="150916" y="7852630"/>
                  <a:pt x="148855" y="7855686"/>
                </a:cubicBezTo>
                <a:lnTo>
                  <a:pt x="146736" y="7854267"/>
                </a:lnTo>
                <a:lnTo>
                  <a:pt x="148696" y="7856214"/>
                </a:lnTo>
                <a:cubicBezTo>
                  <a:pt x="189813" y="7897051"/>
                  <a:pt x="231199" y="7937294"/>
                  <a:pt x="273551" y="7976350"/>
                </a:cubicBezTo>
                <a:lnTo>
                  <a:pt x="386719" y="8074221"/>
                </a:lnTo>
                <a:lnTo>
                  <a:pt x="345684" y="8016597"/>
                </a:lnTo>
                <a:lnTo>
                  <a:pt x="340192" y="8006355"/>
                </a:lnTo>
                <a:lnTo>
                  <a:pt x="329887" y="7991314"/>
                </a:lnTo>
                <a:cubicBezTo>
                  <a:pt x="319887" y="7977016"/>
                  <a:pt x="310720" y="7964205"/>
                  <a:pt x="302066" y="7952346"/>
                </a:cubicBezTo>
                <a:lnTo>
                  <a:pt x="294376" y="7942150"/>
                </a:lnTo>
                <a:lnTo>
                  <a:pt x="284509" y="7950278"/>
                </a:lnTo>
                <a:cubicBezTo>
                  <a:pt x="268100" y="7955082"/>
                  <a:pt x="229850" y="7916683"/>
                  <a:pt x="186938" y="7864262"/>
                </a:cubicBezTo>
                <a:lnTo>
                  <a:pt x="157341" y="7826438"/>
                </a:lnTo>
                <a:lnTo>
                  <a:pt x="153458" y="7837974"/>
                </a:lnTo>
                <a:cubicBezTo>
                  <a:pt x="155677" y="7837394"/>
                  <a:pt x="151719" y="7831714"/>
                  <a:pt x="144122" y="7823181"/>
                </a:cubicBezTo>
                <a:close/>
                <a:moveTo>
                  <a:pt x="5810087" y="7783238"/>
                </a:moveTo>
                <a:cubicBezTo>
                  <a:pt x="5807193" y="7782027"/>
                  <a:pt x="5804079" y="7782221"/>
                  <a:pt x="5800926" y="7784891"/>
                </a:cubicBezTo>
                <a:cubicBezTo>
                  <a:pt x="5794433" y="7791283"/>
                  <a:pt x="5858312" y="7835760"/>
                  <a:pt x="5824405" y="7809418"/>
                </a:cubicBezTo>
                <a:cubicBezTo>
                  <a:pt x="5909143" y="7874197"/>
                  <a:pt x="6015644" y="7935530"/>
                  <a:pt x="6108233" y="8000778"/>
                </a:cubicBezTo>
                <a:lnTo>
                  <a:pt x="6114666" y="8005741"/>
                </a:lnTo>
                <a:lnTo>
                  <a:pt x="6103013" y="7987360"/>
                </a:lnTo>
                <a:lnTo>
                  <a:pt x="6095414" y="7974539"/>
                </a:lnTo>
                <a:lnTo>
                  <a:pt x="6035986" y="7938280"/>
                </a:lnTo>
                <a:cubicBezTo>
                  <a:pt x="5967598" y="7894627"/>
                  <a:pt x="5898070" y="7849160"/>
                  <a:pt x="5825498" y="7803162"/>
                </a:cubicBezTo>
                <a:cubicBezTo>
                  <a:pt x="5825498" y="7803162"/>
                  <a:pt x="5818774" y="7786872"/>
                  <a:pt x="5810087" y="7783238"/>
                </a:cubicBezTo>
                <a:close/>
                <a:moveTo>
                  <a:pt x="2075968" y="7783238"/>
                </a:moveTo>
                <a:cubicBezTo>
                  <a:pt x="2073074" y="7782027"/>
                  <a:pt x="2069960" y="7782224"/>
                  <a:pt x="2066808" y="7784894"/>
                </a:cubicBezTo>
                <a:cubicBezTo>
                  <a:pt x="2060314" y="7791283"/>
                  <a:pt x="2124194" y="7835762"/>
                  <a:pt x="2090287" y="7809419"/>
                </a:cubicBezTo>
                <a:cubicBezTo>
                  <a:pt x="2175023" y="7874200"/>
                  <a:pt x="2281525" y="7935531"/>
                  <a:pt x="2374116" y="8000779"/>
                </a:cubicBezTo>
                <a:lnTo>
                  <a:pt x="2380549" y="8005742"/>
                </a:lnTo>
                <a:lnTo>
                  <a:pt x="2368897" y="7987362"/>
                </a:lnTo>
                <a:lnTo>
                  <a:pt x="2366191" y="7982797"/>
                </a:lnTo>
                <a:lnTo>
                  <a:pt x="2351228" y="7968398"/>
                </a:lnTo>
                <a:lnTo>
                  <a:pt x="2301868" y="7938283"/>
                </a:lnTo>
                <a:cubicBezTo>
                  <a:pt x="2233477" y="7894627"/>
                  <a:pt x="2163951" y="7849160"/>
                  <a:pt x="2091380" y="7803162"/>
                </a:cubicBezTo>
                <a:cubicBezTo>
                  <a:pt x="2091380" y="7803162"/>
                  <a:pt x="2084656" y="7786875"/>
                  <a:pt x="2075968" y="7783238"/>
                </a:cubicBezTo>
                <a:close/>
                <a:moveTo>
                  <a:pt x="1894119" y="7763538"/>
                </a:moveTo>
                <a:lnTo>
                  <a:pt x="1984595" y="7831310"/>
                </a:lnTo>
                <a:lnTo>
                  <a:pt x="1987023" y="7835992"/>
                </a:lnTo>
                <a:cubicBezTo>
                  <a:pt x="1990096" y="7843182"/>
                  <a:pt x="1991002" y="7847469"/>
                  <a:pt x="1988216" y="7845994"/>
                </a:cubicBezTo>
                <a:cubicBezTo>
                  <a:pt x="1956192" y="7829021"/>
                  <a:pt x="1928775" y="7801682"/>
                  <a:pt x="1902245" y="7772558"/>
                </a:cubicBezTo>
                <a:close/>
                <a:moveTo>
                  <a:pt x="5628239" y="7763536"/>
                </a:moveTo>
                <a:lnTo>
                  <a:pt x="5718714" y="7831307"/>
                </a:lnTo>
                <a:lnTo>
                  <a:pt x="5721140" y="7835990"/>
                </a:lnTo>
                <a:cubicBezTo>
                  <a:pt x="5724215" y="7843181"/>
                  <a:pt x="5725119" y="7847469"/>
                  <a:pt x="5722334" y="7845994"/>
                </a:cubicBezTo>
                <a:cubicBezTo>
                  <a:pt x="5690310" y="7829019"/>
                  <a:pt x="5662894" y="7801680"/>
                  <a:pt x="5636364" y="7772555"/>
                </a:cubicBezTo>
                <a:close/>
                <a:moveTo>
                  <a:pt x="7868863" y="7755022"/>
                </a:moveTo>
                <a:cubicBezTo>
                  <a:pt x="7872439" y="7753152"/>
                  <a:pt x="7873732" y="7753450"/>
                  <a:pt x="7873743" y="7755104"/>
                </a:cubicBezTo>
                <a:cubicBezTo>
                  <a:pt x="7873756" y="7756762"/>
                  <a:pt x="7872489" y="7759779"/>
                  <a:pt x="7870943" y="7763362"/>
                </a:cubicBezTo>
                <a:lnTo>
                  <a:pt x="7870122" y="7767294"/>
                </a:lnTo>
                <a:lnTo>
                  <a:pt x="7864402" y="7759301"/>
                </a:lnTo>
                <a:close/>
                <a:moveTo>
                  <a:pt x="1949026" y="7746582"/>
                </a:moveTo>
                <a:lnTo>
                  <a:pt x="1947301" y="7747686"/>
                </a:lnTo>
                <a:cubicBezTo>
                  <a:pt x="1950290" y="7753646"/>
                  <a:pt x="1969464" y="7767877"/>
                  <a:pt x="1969464" y="7767877"/>
                </a:cubicBezTo>
                <a:lnTo>
                  <a:pt x="1971431" y="7762206"/>
                </a:lnTo>
                <a:lnTo>
                  <a:pt x="1966181" y="7760442"/>
                </a:lnTo>
                <a:close/>
                <a:moveTo>
                  <a:pt x="5683145" y="7746581"/>
                </a:moveTo>
                <a:lnTo>
                  <a:pt x="5681420" y="7747682"/>
                </a:lnTo>
                <a:cubicBezTo>
                  <a:pt x="5684407" y="7753646"/>
                  <a:pt x="5703585" y="7767875"/>
                  <a:pt x="5703585" y="7767875"/>
                </a:cubicBezTo>
                <a:lnTo>
                  <a:pt x="5705550" y="7762206"/>
                </a:lnTo>
                <a:lnTo>
                  <a:pt x="5700301" y="7760440"/>
                </a:lnTo>
                <a:close/>
                <a:moveTo>
                  <a:pt x="1790965" y="7738653"/>
                </a:moveTo>
                <a:lnTo>
                  <a:pt x="1790807" y="7739798"/>
                </a:lnTo>
                <a:lnTo>
                  <a:pt x="1789524" y="7748989"/>
                </a:lnTo>
                <a:cubicBezTo>
                  <a:pt x="1789524" y="7748989"/>
                  <a:pt x="1790005" y="7745542"/>
                  <a:pt x="1790426" y="7742526"/>
                </a:cubicBezTo>
                <a:lnTo>
                  <a:pt x="1790807" y="7739798"/>
                </a:lnTo>
                <a:lnTo>
                  <a:pt x="1790944" y="7738814"/>
                </a:lnTo>
                <a:cubicBezTo>
                  <a:pt x="1791058" y="7738010"/>
                  <a:pt x="1791088" y="7737792"/>
                  <a:pt x="1790965" y="7738653"/>
                </a:cubicBezTo>
                <a:close/>
                <a:moveTo>
                  <a:pt x="5525086" y="7738651"/>
                </a:moveTo>
                <a:cubicBezTo>
                  <a:pt x="5525205" y="7737792"/>
                  <a:pt x="5525177" y="7738006"/>
                  <a:pt x="5525062" y="7738813"/>
                </a:cubicBezTo>
                <a:lnTo>
                  <a:pt x="5524924" y="7739795"/>
                </a:lnTo>
                <a:lnTo>
                  <a:pt x="5523640" y="7748987"/>
                </a:lnTo>
                <a:cubicBezTo>
                  <a:pt x="5523640" y="7748987"/>
                  <a:pt x="5524124" y="7745542"/>
                  <a:pt x="5524543" y="7742526"/>
                </a:cubicBezTo>
                <a:lnTo>
                  <a:pt x="5524924" y="7739795"/>
                </a:lnTo>
                <a:close/>
                <a:moveTo>
                  <a:pt x="6367794" y="7736170"/>
                </a:moveTo>
                <a:lnTo>
                  <a:pt x="6406496" y="7765029"/>
                </a:lnTo>
                <a:cubicBezTo>
                  <a:pt x="6417220" y="7777155"/>
                  <a:pt x="6423026" y="7789659"/>
                  <a:pt x="6422759" y="7801437"/>
                </a:cubicBezTo>
                <a:lnTo>
                  <a:pt x="6400354" y="7784248"/>
                </a:lnTo>
                <a:lnTo>
                  <a:pt x="6377407" y="7751776"/>
                </a:lnTo>
                <a:close/>
                <a:moveTo>
                  <a:pt x="2025452" y="7690426"/>
                </a:moveTo>
                <a:lnTo>
                  <a:pt x="2047036" y="7719050"/>
                </a:lnTo>
                <a:lnTo>
                  <a:pt x="2066114" y="7738098"/>
                </a:lnTo>
                <a:lnTo>
                  <a:pt x="2216244" y="7838504"/>
                </a:lnTo>
                <a:lnTo>
                  <a:pt x="2138935" y="7764110"/>
                </a:lnTo>
                <a:lnTo>
                  <a:pt x="2091781" y="7732981"/>
                </a:lnTo>
                <a:close/>
                <a:moveTo>
                  <a:pt x="5759572" y="7690424"/>
                </a:moveTo>
                <a:lnTo>
                  <a:pt x="5781153" y="7719045"/>
                </a:lnTo>
                <a:lnTo>
                  <a:pt x="5800230" y="7738096"/>
                </a:lnTo>
                <a:lnTo>
                  <a:pt x="5957538" y="7843302"/>
                </a:lnTo>
                <a:lnTo>
                  <a:pt x="6055274" y="7906826"/>
                </a:lnTo>
                <a:lnTo>
                  <a:pt x="6037767" y="7877290"/>
                </a:lnTo>
                <a:lnTo>
                  <a:pt x="6022929" y="7866957"/>
                </a:lnTo>
                <a:cubicBezTo>
                  <a:pt x="5997642" y="7848299"/>
                  <a:pt x="5973248" y="7828990"/>
                  <a:pt x="5970640" y="7828533"/>
                </a:cubicBezTo>
                <a:cubicBezTo>
                  <a:pt x="5920766" y="7796174"/>
                  <a:pt x="5873673" y="7764570"/>
                  <a:pt x="5825900" y="7732979"/>
                </a:cubicBezTo>
                <a:close/>
                <a:moveTo>
                  <a:pt x="6534294" y="7684987"/>
                </a:moveTo>
                <a:cubicBezTo>
                  <a:pt x="6534708" y="7681701"/>
                  <a:pt x="6533049" y="7694845"/>
                  <a:pt x="6533049" y="7694845"/>
                </a:cubicBezTo>
                <a:cubicBezTo>
                  <a:pt x="6533786" y="7689003"/>
                  <a:pt x="6534156" y="7686085"/>
                  <a:pt x="6534294" y="7684987"/>
                </a:cubicBezTo>
                <a:close/>
                <a:moveTo>
                  <a:pt x="2007980" y="7682891"/>
                </a:moveTo>
                <a:lnTo>
                  <a:pt x="2007917" y="7682922"/>
                </a:lnTo>
                <a:lnTo>
                  <a:pt x="2017874" y="7694866"/>
                </a:lnTo>
                <a:lnTo>
                  <a:pt x="2015442" y="7704739"/>
                </a:lnTo>
                <a:lnTo>
                  <a:pt x="2035122" y="7717426"/>
                </a:lnTo>
                <a:lnTo>
                  <a:pt x="2025175" y="7699821"/>
                </a:lnTo>
                <a:cubicBezTo>
                  <a:pt x="2021600" y="7690334"/>
                  <a:pt x="2026904" y="7692848"/>
                  <a:pt x="2022952" y="7690966"/>
                </a:cubicBezTo>
                <a:close/>
                <a:moveTo>
                  <a:pt x="5742098" y="7682890"/>
                </a:moveTo>
                <a:lnTo>
                  <a:pt x="5742036" y="7682918"/>
                </a:lnTo>
                <a:lnTo>
                  <a:pt x="5751992" y="7694866"/>
                </a:lnTo>
                <a:lnTo>
                  <a:pt x="5749561" y="7704736"/>
                </a:lnTo>
                <a:lnTo>
                  <a:pt x="5769241" y="7717422"/>
                </a:lnTo>
                <a:lnTo>
                  <a:pt x="5759293" y="7699819"/>
                </a:lnTo>
                <a:cubicBezTo>
                  <a:pt x="5755719" y="7690333"/>
                  <a:pt x="5761022" y="7692846"/>
                  <a:pt x="5757071" y="7690965"/>
                </a:cubicBezTo>
                <a:close/>
                <a:moveTo>
                  <a:pt x="6502892" y="7670552"/>
                </a:moveTo>
                <a:cubicBezTo>
                  <a:pt x="6503980" y="7671126"/>
                  <a:pt x="6506882" y="7672667"/>
                  <a:pt x="6512682" y="7675739"/>
                </a:cubicBezTo>
                <a:cubicBezTo>
                  <a:pt x="6512682" y="7675739"/>
                  <a:pt x="6499630" y="7668821"/>
                  <a:pt x="6502892" y="7670552"/>
                </a:cubicBezTo>
                <a:close/>
                <a:moveTo>
                  <a:pt x="6668568" y="7665949"/>
                </a:moveTo>
                <a:cubicBezTo>
                  <a:pt x="6706362" y="7695557"/>
                  <a:pt x="6714586" y="7717901"/>
                  <a:pt x="6709254" y="7721672"/>
                </a:cubicBezTo>
                <a:cubicBezTo>
                  <a:pt x="6703919" y="7725440"/>
                  <a:pt x="6685020" y="7710637"/>
                  <a:pt x="6668568" y="7665949"/>
                </a:cubicBezTo>
                <a:close/>
                <a:moveTo>
                  <a:pt x="5763153" y="7652565"/>
                </a:moveTo>
                <a:cubicBezTo>
                  <a:pt x="5778799" y="7655301"/>
                  <a:pt x="5784881" y="7656363"/>
                  <a:pt x="5787909" y="7669790"/>
                </a:cubicBezTo>
                <a:cubicBezTo>
                  <a:pt x="5782260" y="7668803"/>
                  <a:pt x="5777098" y="7666288"/>
                  <a:pt x="5772839" y="7663123"/>
                </a:cubicBezTo>
                <a:cubicBezTo>
                  <a:pt x="5768578" y="7659963"/>
                  <a:pt x="5765215" y="7656149"/>
                  <a:pt x="5763153" y="7652565"/>
                </a:cubicBezTo>
                <a:close/>
                <a:moveTo>
                  <a:pt x="5841229" y="7641365"/>
                </a:moveTo>
                <a:cubicBezTo>
                  <a:pt x="5841797" y="7642675"/>
                  <a:pt x="5843316" y="7646162"/>
                  <a:pt x="5846351" y="7653139"/>
                </a:cubicBezTo>
                <a:cubicBezTo>
                  <a:pt x="5846351" y="7653139"/>
                  <a:pt x="5839522" y="7637443"/>
                  <a:pt x="5841229" y="7641365"/>
                </a:cubicBezTo>
                <a:close/>
                <a:moveTo>
                  <a:pt x="2008424" y="7641210"/>
                </a:moveTo>
                <a:lnTo>
                  <a:pt x="2022469" y="7662792"/>
                </a:lnTo>
                <a:lnTo>
                  <a:pt x="2021888" y="7664963"/>
                </a:lnTo>
                <a:lnTo>
                  <a:pt x="2050972" y="7684475"/>
                </a:lnTo>
                <a:lnTo>
                  <a:pt x="2069748" y="7697534"/>
                </a:lnTo>
                <a:lnTo>
                  <a:pt x="2014960" y="7644813"/>
                </a:lnTo>
                <a:close/>
                <a:moveTo>
                  <a:pt x="1706487" y="7627426"/>
                </a:moveTo>
                <a:cubicBezTo>
                  <a:pt x="1716380" y="7645824"/>
                  <a:pt x="1726447" y="7655662"/>
                  <a:pt x="1737962" y="7666093"/>
                </a:cubicBezTo>
                <a:lnTo>
                  <a:pt x="1743267" y="7671032"/>
                </a:lnTo>
                <a:lnTo>
                  <a:pt x="1714202" y="7633502"/>
                </a:lnTo>
                <a:close/>
                <a:moveTo>
                  <a:pt x="1663088" y="7583773"/>
                </a:moveTo>
                <a:cubicBezTo>
                  <a:pt x="1658228" y="7581562"/>
                  <a:pt x="1647719" y="7593626"/>
                  <a:pt x="1664837" y="7591786"/>
                </a:cubicBezTo>
                <a:lnTo>
                  <a:pt x="1705466" y="7622221"/>
                </a:lnTo>
                <a:lnTo>
                  <a:pt x="1695431" y="7609264"/>
                </a:lnTo>
                <a:lnTo>
                  <a:pt x="1664837" y="7591786"/>
                </a:lnTo>
                <a:cubicBezTo>
                  <a:pt x="1665703" y="7586830"/>
                  <a:pt x="1664707" y="7584509"/>
                  <a:pt x="1663088" y="7583773"/>
                </a:cubicBezTo>
                <a:close/>
                <a:moveTo>
                  <a:pt x="5397205" y="7583771"/>
                </a:moveTo>
                <a:cubicBezTo>
                  <a:pt x="5392346" y="7581562"/>
                  <a:pt x="5381837" y="7593626"/>
                  <a:pt x="5398958" y="7591786"/>
                </a:cubicBezTo>
                <a:lnTo>
                  <a:pt x="5442018" y="7624042"/>
                </a:lnTo>
                <a:lnTo>
                  <a:pt x="5491932" y="7661432"/>
                </a:lnTo>
                <a:lnTo>
                  <a:pt x="5474863" y="7635154"/>
                </a:lnTo>
                <a:lnTo>
                  <a:pt x="5398958" y="7591786"/>
                </a:lnTo>
                <a:cubicBezTo>
                  <a:pt x="5399822" y="7586830"/>
                  <a:pt x="5398828" y="7584507"/>
                  <a:pt x="5397205" y="7583771"/>
                </a:cubicBezTo>
                <a:close/>
                <a:moveTo>
                  <a:pt x="5762455" y="7580326"/>
                </a:moveTo>
                <a:lnTo>
                  <a:pt x="5756562" y="7585942"/>
                </a:lnTo>
                <a:lnTo>
                  <a:pt x="5768026" y="7595376"/>
                </a:lnTo>
                <a:lnTo>
                  <a:pt x="5767292" y="7592584"/>
                </a:lnTo>
                <a:lnTo>
                  <a:pt x="5764559" y="7582158"/>
                </a:lnTo>
                <a:close/>
                <a:moveTo>
                  <a:pt x="7099208" y="7573997"/>
                </a:moveTo>
                <a:lnTo>
                  <a:pt x="7104031" y="7579493"/>
                </a:lnTo>
                <a:lnTo>
                  <a:pt x="7096626" y="7574294"/>
                </a:lnTo>
                <a:close/>
                <a:moveTo>
                  <a:pt x="7084663" y="7557418"/>
                </a:moveTo>
                <a:lnTo>
                  <a:pt x="7093041" y="7566966"/>
                </a:lnTo>
                <a:lnTo>
                  <a:pt x="7096626" y="7574294"/>
                </a:lnTo>
                <a:cubicBezTo>
                  <a:pt x="7092198" y="7567947"/>
                  <a:pt x="7088004" y="7562130"/>
                  <a:pt x="7084878" y="7557738"/>
                </a:cubicBezTo>
                <a:close/>
                <a:moveTo>
                  <a:pt x="7627620" y="7535570"/>
                </a:moveTo>
                <a:cubicBezTo>
                  <a:pt x="7630386" y="7533974"/>
                  <a:pt x="7629934" y="7536387"/>
                  <a:pt x="7629188" y="7539891"/>
                </a:cubicBezTo>
                <a:lnTo>
                  <a:pt x="7629156" y="7541858"/>
                </a:lnTo>
                <a:lnTo>
                  <a:pt x="7626050" y="7537557"/>
                </a:lnTo>
                <a:close/>
                <a:moveTo>
                  <a:pt x="1592026" y="7531776"/>
                </a:moveTo>
                <a:cubicBezTo>
                  <a:pt x="1589420" y="7531318"/>
                  <a:pt x="1587524" y="7534480"/>
                  <a:pt x="1586933" y="7537870"/>
                </a:cubicBezTo>
                <a:cubicBezTo>
                  <a:pt x="1586338" y="7541258"/>
                  <a:pt x="1587048" y="7544875"/>
                  <a:pt x="1589658" y="7545331"/>
                </a:cubicBezTo>
                <a:cubicBezTo>
                  <a:pt x="1593780" y="7552499"/>
                  <a:pt x="1592026" y="7531776"/>
                  <a:pt x="1592026" y="7531776"/>
                </a:cubicBezTo>
                <a:close/>
                <a:moveTo>
                  <a:pt x="5326146" y="7531774"/>
                </a:moveTo>
                <a:cubicBezTo>
                  <a:pt x="5323540" y="7531318"/>
                  <a:pt x="5321644" y="7534478"/>
                  <a:pt x="5321052" y="7537867"/>
                </a:cubicBezTo>
                <a:cubicBezTo>
                  <a:pt x="5320455" y="7541256"/>
                  <a:pt x="5321168" y="7544874"/>
                  <a:pt x="5323778" y="7545330"/>
                </a:cubicBezTo>
                <a:cubicBezTo>
                  <a:pt x="5327898" y="7552498"/>
                  <a:pt x="5326146" y="7531774"/>
                  <a:pt x="5326146" y="7531774"/>
                </a:cubicBezTo>
                <a:close/>
                <a:moveTo>
                  <a:pt x="5645384" y="7526019"/>
                </a:moveTo>
                <a:lnTo>
                  <a:pt x="5646322" y="7528504"/>
                </a:lnTo>
                <a:lnTo>
                  <a:pt x="5688113" y="7573917"/>
                </a:lnTo>
                <a:cubicBezTo>
                  <a:pt x="5703526" y="7590781"/>
                  <a:pt x="5718408" y="7607522"/>
                  <a:pt x="5730556" y="7622787"/>
                </a:cubicBezTo>
                <a:lnTo>
                  <a:pt x="5733398" y="7627150"/>
                </a:lnTo>
                <a:lnTo>
                  <a:pt x="5763153" y="7652565"/>
                </a:lnTo>
                <a:lnTo>
                  <a:pt x="5742542" y="7641210"/>
                </a:lnTo>
                <a:lnTo>
                  <a:pt x="5756590" y="7662790"/>
                </a:lnTo>
                <a:lnTo>
                  <a:pt x="5756004" y="7664962"/>
                </a:lnTo>
                <a:lnTo>
                  <a:pt x="5785088" y="7684474"/>
                </a:lnTo>
                <a:cubicBezTo>
                  <a:pt x="5843532" y="7724459"/>
                  <a:pt x="5893500" y="7760245"/>
                  <a:pt x="5955530" y="7803834"/>
                </a:cubicBezTo>
                <a:lnTo>
                  <a:pt x="6021535" y="7849906"/>
                </a:lnTo>
                <a:lnTo>
                  <a:pt x="6018054" y="7844032"/>
                </a:lnTo>
                <a:lnTo>
                  <a:pt x="6015935" y="7841880"/>
                </a:lnTo>
                <a:cubicBezTo>
                  <a:pt x="5987074" y="7808278"/>
                  <a:pt x="5954119" y="7760432"/>
                  <a:pt x="5939540" y="7746472"/>
                </a:cubicBezTo>
                <a:lnTo>
                  <a:pt x="5866278" y="7673779"/>
                </a:lnTo>
                <a:lnTo>
                  <a:pt x="5935606" y="7722558"/>
                </a:lnTo>
                <a:lnTo>
                  <a:pt x="5942408" y="7731440"/>
                </a:lnTo>
                <a:lnTo>
                  <a:pt x="5966008" y="7759922"/>
                </a:lnTo>
                <a:lnTo>
                  <a:pt x="5942316" y="7722699"/>
                </a:lnTo>
                <a:lnTo>
                  <a:pt x="5936970" y="7721126"/>
                </a:lnTo>
                <a:cubicBezTo>
                  <a:pt x="5931722" y="7717565"/>
                  <a:pt x="5926857" y="7712786"/>
                  <a:pt x="5926038" y="7709920"/>
                </a:cubicBezTo>
                <a:cubicBezTo>
                  <a:pt x="5925487" y="7708013"/>
                  <a:pt x="5926736" y="7706954"/>
                  <a:pt x="5930864" y="7707674"/>
                </a:cubicBezTo>
                <a:lnTo>
                  <a:pt x="5934228" y="7709989"/>
                </a:lnTo>
                <a:lnTo>
                  <a:pt x="5886821" y="7635518"/>
                </a:lnTo>
                <a:lnTo>
                  <a:pt x="5875687" y="7629995"/>
                </a:lnTo>
                <a:lnTo>
                  <a:pt x="5860593" y="7621310"/>
                </a:lnTo>
                <a:lnTo>
                  <a:pt x="5865334" y="7630293"/>
                </a:lnTo>
                <a:lnTo>
                  <a:pt x="5869756" y="7635934"/>
                </a:lnTo>
                <a:lnTo>
                  <a:pt x="5902566" y="7679357"/>
                </a:lnTo>
                <a:lnTo>
                  <a:pt x="5889548" y="7670029"/>
                </a:lnTo>
                <a:lnTo>
                  <a:pt x="5792721" y="7606672"/>
                </a:lnTo>
                <a:lnTo>
                  <a:pt x="5765996" y="7583411"/>
                </a:lnTo>
                <a:lnTo>
                  <a:pt x="5767386" y="7587688"/>
                </a:lnTo>
                <a:lnTo>
                  <a:pt x="5771438" y="7592899"/>
                </a:lnTo>
                <a:lnTo>
                  <a:pt x="5769597" y="7596670"/>
                </a:lnTo>
                <a:lnTo>
                  <a:pt x="5806177" y="7626774"/>
                </a:lnTo>
                <a:lnTo>
                  <a:pt x="5750543" y="7592197"/>
                </a:lnTo>
                <a:lnTo>
                  <a:pt x="5761263" y="7599758"/>
                </a:lnTo>
                <a:lnTo>
                  <a:pt x="5768495" y="7610781"/>
                </a:lnTo>
                <a:cubicBezTo>
                  <a:pt x="5774908" y="7621818"/>
                  <a:pt x="5778692" y="7630749"/>
                  <a:pt x="5775881" y="7633413"/>
                </a:cubicBezTo>
                <a:cubicBezTo>
                  <a:pt x="5774919" y="7635717"/>
                  <a:pt x="5770258" y="7633288"/>
                  <a:pt x="5763232" y="7627829"/>
                </a:cubicBezTo>
                <a:lnTo>
                  <a:pt x="5736812" y="7604454"/>
                </a:lnTo>
                <a:lnTo>
                  <a:pt x="5733298" y="7607619"/>
                </a:lnTo>
                <a:lnTo>
                  <a:pt x="5738612" y="7616546"/>
                </a:lnTo>
                <a:lnTo>
                  <a:pt x="5721575" y="7596722"/>
                </a:lnTo>
                <a:lnTo>
                  <a:pt x="5684949" y="7555120"/>
                </a:lnTo>
                <a:lnTo>
                  <a:pt x="5671954" y="7542910"/>
                </a:lnTo>
                <a:lnTo>
                  <a:pt x="5659828" y="7533010"/>
                </a:lnTo>
                <a:lnTo>
                  <a:pt x="5651597" y="7527419"/>
                </a:lnTo>
                <a:close/>
                <a:moveTo>
                  <a:pt x="5792832" y="7522998"/>
                </a:moveTo>
                <a:lnTo>
                  <a:pt x="5802629" y="7540443"/>
                </a:lnTo>
                <a:lnTo>
                  <a:pt x="5824866" y="7570014"/>
                </a:lnTo>
                <a:lnTo>
                  <a:pt x="5848988" y="7588797"/>
                </a:lnTo>
                <a:lnTo>
                  <a:pt x="5799376" y="7527650"/>
                </a:lnTo>
                <a:close/>
                <a:moveTo>
                  <a:pt x="5603481" y="7475770"/>
                </a:moveTo>
                <a:lnTo>
                  <a:pt x="5606943" y="7482224"/>
                </a:lnTo>
                <a:lnTo>
                  <a:pt x="5607657" y="7483069"/>
                </a:lnTo>
                <a:lnTo>
                  <a:pt x="5638927" y="7503862"/>
                </a:lnTo>
                <a:lnTo>
                  <a:pt x="5631607" y="7495614"/>
                </a:lnTo>
                <a:close/>
                <a:moveTo>
                  <a:pt x="5187228" y="7434555"/>
                </a:moveTo>
                <a:lnTo>
                  <a:pt x="5201373" y="7457386"/>
                </a:lnTo>
                <a:lnTo>
                  <a:pt x="5201690" y="7459107"/>
                </a:lnTo>
                <a:lnTo>
                  <a:pt x="5204335" y="7461315"/>
                </a:lnTo>
                <a:cubicBezTo>
                  <a:pt x="5230818" y="7480186"/>
                  <a:pt x="5257060" y="7496592"/>
                  <a:pt x="5279663" y="7510752"/>
                </a:cubicBezTo>
                <a:cubicBezTo>
                  <a:pt x="5262492" y="7480888"/>
                  <a:pt x="5235550" y="7476176"/>
                  <a:pt x="5196650" y="7442512"/>
                </a:cubicBezTo>
                <a:lnTo>
                  <a:pt x="5190833" y="7436186"/>
                </a:lnTo>
                <a:close/>
                <a:moveTo>
                  <a:pt x="1448760" y="7427539"/>
                </a:moveTo>
                <a:lnTo>
                  <a:pt x="1467256" y="7457387"/>
                </a:lnTo>
                <a:lnTo>
                  <a:pt x="1467573" y="7459107"/>
                </a:lnTo>
                <a:lnTo>
                  <a:pt x="1470215" y="7461317"/>
                </a:lnTo>
                <a:lnTo>
                  <a:pt x="1505704" y="7484608"/>
                </a:lnTo>
                <a:lnTo>
                  <a:pt x="1481712" y="7456242"/>
                </a:lnTo>
                <a:lnTo>
                  <a:pt x="1462533" y="7442512"/>
                </a:lnTo>
                <a:close/>
                <a:moveTo>
                  <a:pt x="6035415" y="7378013"/>
                </a:moveTo>
                <a:lnTo>
                  <a:pt x="6037399" y="7381950"/>
                </a:lnTo>
                <a:lnTo>
                  <a:pt x="6041663" y="7387259"/>
                </a:lnTo>
                <a:lnTo>
                  <a:pt x="6051120" y="7398710"/>
                </a:lnTo>
                <a:lnTo>
                  <a:pt x="6040236" y="7383168"/>
                </a:lnTo>
                <a:cubicBezTo>
                  <a:pt x="6037417" y="7379405"/>
                  <a:pt x="6035682" y="7377474"/>
                  <a:pt x="6035415" y="7378013"/>
                </a:cubicBezTo>
                <a:close/>
                <a:moveTo>
                  <a:pt x="6922524" y="7372624"/>
                </a:moveTo>
                <a:lnTo>
                  <a:pt x="7069951" y="7540648"/>
                </a:lnTo>
                <a:lnTo>
                  <a:pt x="7061343" y="7541453"/>
                </a:lnTo>
                <a:cubicBezTo>
                  <a:pt x="7052764" y="7541134"/>
                  <a:pt x="7042260" y="7538750"/>
                  <a:pt x="7034562" y="7530493"/>
                </a:cubicBezTo>
                <a:cubicBezTo>
                  <a:pt x="7007325" y="7507997"/>
                  <a:pt x="6967262" y="7439960"/>
                  <a:pt x="6937356" y="7393710"/>
                </a:cubicBezTo>
                <a:close/>
                <a:moveTo>
                  <a:pt x="5136487" y="7346029"/>
                </a:moveTo>
                <a:lnTo>
                  <a:pt x="5135389" y="7347763"/>
                </a:lnTo>
                <a:lnTo>
                  <a:pt x="5138382" y="7354874"/>
                </a:lnTo>
                <a:lnTo>
                  <a:pt x="5153082" y="7365802"/>
                </a:lnTo>
                <a:lnTo>
                  <a:pt x="5147668" y="7357653"/>
                </a:lnTo>
                <a:cubicBezTo>
                  <a:pt x="5143708" y="7352126"/>
                  <a:pt x="5139095" y="7346485"/>
                  <a:pt x="5136487" y="7346029"/>
                </a:cubicBezTo>
                <a:close/>
                <a:moveTo>
                  <a:pt x="6509346" y="7330530"/>
                </a:moveTo>
                <a:cubicBezTo>
                  <a:pt x="6540119" y="7351515"/>
                  <a:pt x="6545270" y="7370314"/>
                  <a:pt x="6538826" y="7370693"/>
                </a:cubicBezTo>
                <a:cubicBezTo>
                  <a:pt x="6536679" y="7370821"/>
                  <a:pt x="6533240" y="7368899"/>
                  <a:pt x="6529034" y="7364334"/>
                </a:cubicBezTo>
                <a:cubicBezTo>
                  <a:pt x="6523428" y="7358246"/>
                  <a:pt x="6516455" y="7347453"/>
                  <a:pt x="6509346" y="7330530"/>
                </a:cubicBezTo>
                <a:close/>
                <a:moveTo>
                  <a:pt x="6882671" y="7326835"/>
                </a:moveTo>
                <a:lnTo>
                  <a:pt x="6886666" y="7331432"/>
                </a:lnTo>
                <a:lnTo>
                  <a:pt x="6889298" y="7330197"/>
                </a:lnTo>
                <a:cubicBezTo>
                  <a:pt x="6891807" y="7327518"/>
                  <a:pt x="6888988" y="7327394"/>
                  <a:pt x="6884876" y="7327310"/>
                </a:cubicBezTo>
                <a:close/>
                <a:moveTo>
                  <a:pt x="7303378" y="7228509"/>
                </a:moveTo>
                <a:cubicBezTo>
                  <a:pt x="7303378" y="7228509"/>
                  <a:pt x="7322401" y="7237141"/>
                  <a:pt x="7341959" y="7250091"/>
                </a:cubicBezTo>
                <a:lnTo>
                  <a:pt x="7343607" y="7251422"/>
                </a:lnTo>
                <a:lnTo>
                  <a:pt x="7342103" y="7244394"/>
                </a:lnTo>
                <a:cubicBezTo>
                  <a:pt x="7342103" y="7244394"/>
                  <a:pt x="7377570" y="7265128"/>
                  <a:pt x="7382225" y="7282877"/>
                </a:cubicBezTo>
                <a:lnTo>
                  <a:pt x="7377226" y="7286080"/>
                </a:lnTo>
                <a:lnTo>
                  <a:pt x="7383762" y="7297627"/>
                </a:lnTo>
                <a:cubicBezTo>
                  <a:pt x="7379457" y="7308595"/>
                  <a:pt x="7369815" y="7312725"/>
                  <a:pt x="7358386" y="7312006"/>
                </a:cubicBezTo>
                <a:cubicBezTo>
                  <a:pt x="7324111" y="7309850"/>
                  <a:pt x="7273789" y="7264056"/>
                  <a:pt x="7303378" y="7228509"/>
                </a:cubicBezTo>
                <a:close/>
                <a:moveTo>
                  <a:pt x="7868382" y="6551490"/>
                </a:moveTo>
                <a:cubicBezTo>
                  <a:pt x="7868382" y="6551490"/>
                  <a:pt x="7871663" y="6562120"/>
                  <a:pt x="7870842" y="6559463"/>
                </a:cubicBezTo>
                <a:cubicBezTo>
                  <a:pt x="7870569" y="6558575"/>
                  <a:pt x="7869839" y="6556213"/>
                  <a:pt x="7868382" y="6551490"/>
                </a:cubicBezTo>
                <a:close/>
                <a:moveTo>
                  <a:pt x="7911231" y="6537559"/>
                </a:moveTo>
                <a:cubicBezTo>
                  <a:pt x="7911231" y="6537559"/>
                  <a:pt x="7915012" y="6548171"/>
                  <a:pt x="7914066" y="6545520"/>
                </a:cubicBezTo>
                <a:cubicBezTo>
                  <a:pt x="7913749" y="6544634"/>
                  <a:pt x="7912913" y="6542275"/>
                  <a:pt x="7911231" y="6537559"/>
                </a:cubicBezTo>
                <a:close/>
                <a:moveTo>
                  <a:pt x="7888929" y="6527722"/>
                </a:moveTo>
                <a:lnTo>
                  <a:pt x="7911231" y="6537559"/>
                </a:lnTo>
                <a:lnTo>
                  <a:pt x="7892938" y="6530960"/>
                </a:lnTo>
                <a:close/>
                <a:moveTo>
                  <a:pt x="7686684" y="6502152"/>
                </a:moveTo>
                <a:cubicBezTo>
                  <a:pt x="7690212" y="6502050"/>
                  <a:pt x="7693124" y="6503555"/>
                  <a:pt x="7693304" y="6509904"/>
                </a:cubicBezTo>
                <a:cubicBezTo>
                  <a:pt x="7687572" y="6510067"/>
                  <a:pt x="7683383" y="6510187"/>
                  <a:pt x="7680604" y="6509474"/>
                </a:cubicBezTo>
                <a:cubicBezTo>
                  <a:pt x="7677825" y="6508759"/>
                  <a:pt x="7676456" y="6507208"/>
                  <a:pt x="7676364" y="6504035"/>
                </a:cubicBezTo>
                <a:cubicBezTo>
                  <a:pt x="7679014" y="6503960"/>
                  <a:pt x="7683156" y="6502253"/>
                  <a:pt x="7686684" y="6502152"/>
                </a:cubicBezTo>
                <a:close/>
                <a:moveTo>
                  <a:pt x="7669745" y="6496282"/>
                </a:moveTo>
                <a:cubicBezTo>
                  <a:pt x="7673273" y="6496181"/>
                  <a:pt x="7676183" y="6497687"/>
                  <a:pt x="7676364" y="6504035"/>
                </a:cubicBezTo>
                <a:cubicBezTo>
                  <a:pt x="7670633" y="6504200"/>
                  <a:pt x="7666442" y="6504319"/>
                  <a:pt x="7663663" y="6503603"/>
                </a:cubicBezTo>
                <a:cubicBezTo>
                  <a:pt x="7660886" y="6502891"/>
                  <a:pt x="7659516" y="6501339"/>
                  <a:pt x="7659428" y="6498165"/>
                </a:cubicBezTo>
                <a:cubicBezTo>
                  <a:pt x="7662071" y="6498090"/>
                  <a:pt x="7666217" y="6496383"/>
                  <a:pt x="7669745" y="6496282"/>
                </a:cubicBezTo>
                <a:close/>
                <a:moveTo>
                  <a:pt x="7615639" y="6479298"/>
                </a:moveTo>
                <a:cubicBezTo>
                  <a:pt x="7631513" y="6478843"/>
                  <a:pt x="7648482" y="6485773"/>
                  <a:pt x="7659428" y="6498165"/>
                </a:cubicBezTo>
                <a:cubicBezTo>
                  <a:pt x="7648312" y="6495306"/>
                  <a:pt x="7640111" y="6493954"/>
                  <a:pt x="7633313" y="6491632"/>
                </a:cubicBezTo>
                <a:cubicBezTo>
                  <a:pt x="7626514" y="6489312"/>
                  <a:pt x="7621125" y="6486024"/>
                  <a:pt x="7615639" y="6479298"/>
                </a:cubicBezTo>
                <a:close/>
                <a:moveTo>
                  <a:pt x="7304423" y="6337827"/>
                </a:moveTo>
                <a:cubicBezTo>
                  <a:pt x="7300455" y="6337941"/>
                  <a:pt x="7299882" y="6339151"/>
                  <a:pt x="7301258" y="6340896"/>
                </a:cubicBezTo>
                <a:cubicBezTo>
                  <a:pt x="7305378" y="6346139"/>
                  <a:pt x="7327017" y="6356242"/>
                  <a:pt x="7327017" y="6356242"/>
                </a:cubicBezTo>
                <a:cubicBezTo>
                  <a:pt x="7338482" y="6355915"/>
                  <a:pt x="7326473" y="6337199"/>
                  <a:pt x="7304423" y="6337827"/>
                </a:cubicBezTo>
                <a:close/>
                <a:moveTo>
                  <a:pt x="1146748" y="6334394"/>
                </a:moveTo>
                <a:lnTo>
                  <a:pt x="1145455" y="6336997"/>
                </a:lnTo>
                <a:cubicBezTo>
                  <a:pt x="1145157" y="6340655"/>
                  <a:pt x="1147440" y="6339000"/>
                  <a:pt x="1150716" y="6336506"/>
                </a:cubicBezTo>
                <a:lnTo>
                  <a:pt x="1152736" y="6335507"/>
                </a:lnTo>
                <a:close/>
                <a:moveTo>
                  <a:pt x="7537634" y="6251735"/>
                </a:moveTo>
                <a:cubicBezTo>
                  <a:pt x="7548215" y="6251432"/>
                  <a:pt x="7560074" y="6264861"/>
                  <a:pt x="7560074" y="6264861"/>
                </a:cubicBezTo>
                <a:cubicBezTo>
                  <a:pt x="7558158" y="6267298"/>
                  <a:pt x="7552167" y="6266130"/>
                  <a:pt x="7546309" y="6263691"/>
                </a:cubicBezTo>
                <a:cubicBezTo>
                  <a:pt x="7540455" y="6261251"/>
                  <a:pt x="7534730" y="6257546"/>
                  <a:pt x="7533351" y="6254903"/>
                </a:cubicBezTo>
                <a:cubicBezTo>
                  <a:pt x="7532433" y="6253143"/>
                  <a:pt x="7533442" y="6251856"/>
                  <a:pt x="7537634" y="6251735"/>
                </a:cubicBezTo>
                <a:close/>
                <a:moveTo>
                  <a:pt x="7362281" y="6231338"/>
                </a:moveTo>
                <a:cubicBezTo>
                  <a:pt x="7378156" y="6230882"/>
                  <a:pt x="7384330" y="6230706"/>
                  <a:pt x="7389986" y="6243253"/>
                </a:cubicBezTo>
                <a:cubicBezTo>
                  <a:pt x="7384252" y="6243416"/>
                  <a:pt x="7378697" y="6241987"/>
                  <a:pt x="7373886" y="6239741"/>
                </a:cubicBezTo>
                <a:cubicBezTo>
                  <a:pt x="7369077" y="6237496"/>
                  <a:pt x="7365018" y="6234435"/>
                  <a:pt x="7362281" y="6231338"/>
                </a:cubicBezTo>
                <a:close/>
                <a:moveTo>
                  <a:pt x="7436532" y="6204725"/>
                </a:moveTo>
                <a:cubicBezTo>
                  <a:pt x="7434076" y="6201223"/>
                  <a:pt x="7443908" y="6215234"/>
                  <a:pt x="7443908" y="6215234"/>
                </a:cubicBezTo>
                <a:cubicBezTo>
                  <a:pt x="7439538" y="6209007"/>
                  <a:pt x="7437353" y="6205891"/>
                  <a:pt x="7436532" y="6204725"/>
                </a:cubicBezTo>
                <a:close/>
                <a:moveTo>
                  <a:pt x="716434" y="6175130"/>
                </a:moveTo>
                <a:cubicBezTo>
                  <a:pt x="710867" y="6176203"/>
                  <a:pt x="706077" y="6178799"/>
                  <a:pt x="702919" y="6183410"/>
                </a:cubicBezTo>
                <a:cubicBezTo>
                  <a:pt x="702919" y="6183410"/>
                  <a:pt x="741863" y="6210067"/>
                  <a:pt x="762580" y="6206186"/>
                </a:cubicBezTo>
                <a:cubicBezTo>
                  <a:pt x="767704" y="6202544"/>
                  <a:pt x="767591" y="6197765"/>
                  <a:pt x="764275" y="6193024"/>
                </a:cubicBezTo>
                <a:cubicBezTo>
                  <a:pt x="756811" y="6182362"/>
                  <a:pt x="733135" y="6171907"/>
                  <a:pt x="716434" y="6175130"/>
                </a:cubicBezTo>
                <a:close/>
                <a:moveTo>
                  <a:pt x="8152561" y="6132985"/>
                </a:moveTo>
                <a:cubicBezTo>
                  <a:pt x="8152415" y="6130671"/>
                  <a:pt x="8152756" y="6136071"/>
                  <a:pt x="8152999" y="6139929"/>
                </a:cubicBezTo>
                <a:close/>
                <a:moveTo>
                  <a:pt x="6934087" y="6127575"/>
                </a:moveTo>
                <a:lnTo>
                  <a:pt x="6943989" y="6137842"/>
                </a:lnTo>
                <a:lnTo>
                  <a:pt x="6952658" y="6145010"/>
                </a:lnTo>
                <a:lnTo>
                  <a:pt x="6970849" y="6152890"/>
                </a:lnTo>
                <a:cubicBezTo>
                  <a:pt x="6986289" y="6159879"/>
                  <a:pt x="7007370" y="6169866"/>
                  <a:pt x="7029526" y="6180615"/>
                </a:cubicBezTo>
                <a:cubicBezTo>
                  <a:pt x="7024234" y="6180765"/>
                  <a:pt x="7024234" y="6180765"/>
                  <a:pt x="7024418" y="6187115"/>
                </a:cubicBezTo>
                <a:cubicBezTo>
                  <a:pt x="7024234" y="6180765"/>
                  <a:pt x="7091500" y="6218023"/>
                  <a:pt x="7107768" y="6231325"/>
                </a:cubicBezTo>
                <a:cubicBezTo>
                  <a:pt x="7048180" y="6200202"/>
                  <a:pt x="7007958" y="6178783"/>
                  <a:pt x="6982527" y="6164835"/>
                </a:cubicBezTo>
                <a:lnTo>
                  <a:pt x="6963930" y="6154331"/>
                </a:lnTo>
                <a:lnTo>
                  <a:pt x="7064148" y="6237211"/>
                </a:lnTo>
                <a:lnTo>
                  <a:pt x="7069479" y="6244352"/>
                </a:lnTo>
                <a:lnTo>
                  <a:pt x="7086265" y="6251003"/>
                </a:lnTo>
                <a:cubicBezTo>
                  <a:pt x="7108313" y="6250371"/>
                  <a:pt x="7092076" y="6238128"/>
                  <a:pt x="7107951" y="6237677"/>
                </a:cubicBezTo>
                <a:cubicBezTo>
                  <a:pt x="7107951" y="6237677"/>
                  <a:pt x="7135290" y="6236893"/>
                  <a:pt x="7135473" y="6243240"/>
                </a:cubicBezTo>
                <a:cubicBezTo>
                  <a:pt x="7135290" y="6236893"/>
                  <a:pt x="7079671" y="6205655"/>
                  <a:pt x="7029526" y="6180615"/>
                </a:cubicBezTo>
                <a:lnTo>
                  <a:pt x="7035524" y="6176672"/>
                </a:lnTo>
                <a:lnTo>
                  <a:pt x="7040991" y="6180287"/>
                </a:lnTo>
                <a:cubicBezTo>
                  <a:pt x="7040902" y="6177114"/>
                  <a:pt x="7039312" y="6175571"/>
                  <a:pt x="7037108" y="6175635"/>
                </a:cubicBezTo>
                <a:lnTo>
                  <a:pt x="7035524" y="6176672"/>
                </a:lnTo>
                <a:lnTo>
                  <a:pt x="7004468" y="6156130"/>
                </a:lnTo>
                <a:cubicBezTo>
                  <a:pt x="6985018" y="6145891"/>
                  <a:pt x="6963961" y="6137968"/>
                  <a:pt x="6942072" y="6130387"/>
                </a:cubicBezTo>
                <a:close/>
                <a:moveTo>
                  <a:pt x="8124289" y="6108640"/>
                </a:moveTo>
                <a:cubicBezTo>
                  <a:pt x="8124036" y="6105339"/>
                  <a:pt x="8125044" y="6118546"/>
                  <a:pt x="8125044" y="6118546"/>
                </a:cubicBezTo>
                <a:cubicBezTo>
                  <a:pt x="8124596" y="6112675"/>
                  <a:pt x="8124372" y="6109739"/>
                  <a:pt x="8124289" y="6108640"/>
                </a:cubicBezTo>
                <a:close/>
                <a:moveTo>
                  <a:pt x="7957426" y="6101507"/>
                </a:moveTo>
                <a:cubicBezTo>
                  <a:pt x="7958308" y="6101765"/>
                  <a:pt x="7965602" y="6108055"/>
                  <a:pt x="7974351" y="6115088"/>
                </a:cubicBezTo>
                <a:lnTo>
                  <a:pt x="7965004" y="6109839"/>
                </a:lnTo>
                <a:lnTo>
                  <a:pt x="7961533" y="6106301"/>
                </a:lnTo>
                <a:cubicBezTo>
                  <a:pt x="7958146" y="6102754"/>
                  <a:pt x="7956985" y="6101379"/>
                  <a:pt x="7957426" y="6101507"/>
                </a:cubicBezTo>
                <a:close/>
                <a:moveTo>
                  <a:pt x="8090635" y="6100787"/>
                </a:moveTo>
                <a:cubicBezTo>
                  <a:pt x="8091814" y="6101131"/>
                  <a:pt x="8094964" y="6102056"/>
                  <a:pt x="8101263" y="6103907"/>
                </a:cubicBezTo>
                <a:cubicBezTo>
                  <a:pt x="8101263" y="6103907"/>
                  <a:pt x="8087089" y="6099744"/>
                  <a:pt x="8090635" y="6100787"/>
                </a:cubicBezTo>
                <a:close/>
                <a:moveTo>
                  <a:pt x="6515294" y="6062525"/>
                </a:moveTo>
                <a:lnTo>
                  <a:pt x="6524449" y="6073279"/>
                </a:lnTo>
                <a:lnTo>
                  <a:pt x="6550684" y="6105290"/>
                </a:lnTo>
                <a:lnTo>
                  <a:pt x="6522833" y="6066824"/>
                </a:lnTo>
                <a:lnTo>
                  <a:pt x="6519540" y="6064949"/>
                </a:lnTo>
                <a:close/>
                <a:moveTo>
                  <a:pt x="6730430" y="6036784"/>
                </a:moveTo>
                <a:lnTo>
                  <a:pt x="6774351" y="6081267"/>
                </a:lnTo>
                <a:lnTo>
                  <a:pt x="6820618" y="6143101"/>
                </a:lnTo>
                <a:lnTo>
                  <a:pt x="6842310" y="6152333"/>
                </a:lnTo>
                <a:lnTo>
                  <a:pt x="6890295" y="6172191"/>
                </a:lnTo>
                <a:lnTo>
                  <a:pt x="6785164" y="6063299"/>
                </a:lnTo>
                <a:close/>
                <a:moveTo>
                  <a:pt x="6470320" y="6000235"/>
                </a:moveTo>
                <a:lnTo>
                  <a:pt x="6482399" y="6013971"/>
                </a:lnTo>
                <a:lnTo>
                  <a:pt x="6471796" y="6000965"/>
                </a:lnTo>
                <a:close/>
                <a:moveTo>
                  <a:pt x="7268815" y="5921099"/>
                </a:moveTo>
                <a:cubicBezTo>
                  <a:pt x="7268898" y="5922199"/>
                  <a:pt x="7269121" y="5925136"/>
                  <a:pt x="7269572" y="5931007"/>
                </a:cubicBezTo>
                <a:cubicBezTo>
                  <a:pt x="7269959" y="5937178"/>
                  <a:pt x="7270154" y="5940264"/>
                  <a:pt x="7270226" y="5941419"/>
                </a:cubicBezTo>
                <a:cubicBezTo>
                  <a:pt x="7270447" y="5944893"/>
                  <a:pt x="7269572" y="5931007"/>
                  <a:pt x="7269572" y="5931007"/>
                </a:cubicBezTo>
                <a:cubicBezTo>
                  <a:pt x="7269572" y="5931007"/>
                  <a:pt x="7268564" y="5917797"/>
                  <a:pt x="7268815" y="5921099"/>
                </a:cubicBezTo>
                <a:close/>
                <a:moveTo>
                  <a:pt x="6444670" y="5912522"/>
                </a:moveTo>
                <a:cubicBezTo>
                  <a:pt x="6441324" y="5912659"/>
                  <a:pt x="6432394" y="5913032"/>
                  <a:pt x="6414538" y="5913773"/>
                </a:cubicBezTo>
                <a:cubicBezTo>
                  <a:pt x="6414538" y="5913773"/>
                  <a:pt x="6410303" y="5913893"/>
                  <a:pt x="6405007" y="5914040"/>
                </a:cubicBezTo>
                <a:lnTo>
                  <a:pt x="6394342" y="5914341"/>
                </a:lnTo>
                <a:lnTo>
                  <a:pt x="6389120" y="5914485"/>
                </a:lnTo>
                <a:lnTo>
                  <a:pt x="6386081" y="5914573"/>
                </a:lnTo>
                <a:lnTo>
                  <a:pt x="6394342" y="5914341"/>
                </a:lnTo>
                <a:lnTo>
                  <a:pt x="6414538" y="5913773"/>
                </a:lnTo>
                <a:cubicBezTo>
                  <a:pt x="6414538" y="5913773"/>
                  <a:pt x="6454714" y="5912107"/>
                  <a:pt x="6444670" y="5912522"/>
                </a:cubicBezTo>
                <a:close/>
                <a:moveTo>
                  <a:pt x="7795455" y="5772602"/>
                </a:moveTo>
                <a:cubicBezTo>
                  <a:pt x="7882480" y="5807703"/>
                  <a:pt x="7901908" y="5847714"/>
                  <a:pt x="7889866" y="5858944"/>
                </a:cubicBezTo>
                <a:cubicBezTo>
                  <a:pt x="7877823" y="5870175"/>
                  <a:pt x="7834308" y="5852627"/>
                  <a:pt x="7795455" y="5772602"/>
                </a:cubicBezTo>
                <a:close/>
                <a:moveTo>
                  <a:pt x="926791" y="5771746"/>
                </a:moveTo>
                <a:lnTo>
                  <a:pt x="937330" y="5774970"/>
                </a:lnTo>
                <a:cubicBezTo>
                  <a:pt x="932149" y="5775938"/>
                  <a:pt x="929560" y="5776423"/>
                  <a:pt x="928021" y="5775373"/>
                </a:cubicBezTo>
                <a:close/>
                <a:moveTo>
                  <a:pt x="8028847" y="5766362"/>
                </a:moveTo>
                <a:cubicBezTo>
                  <a:pt x="8063204" y="5780760"/>
                  <a:pt x="8072014" y="5798143"/>
                  <a:pt x="8065777" y="5799808"/>
                </a:cubicBezTo>
                <a:cubicBezTo>
                  <a:pt x="8063695" y="5800365"/>
                  <a:pt x="8059945" y="5799170"/>
                  <a:pt x="8054909" y="5795539"/>
                </a:cubicBezTo>
                <a:cubicBezTo>
                  <a:pt x="8048196" y="5790696"/>
                  <a:pt x="8039202" y="5781520"/>
                  <a:pt x="8028847" y="5766362"/>
                </a:cubicBezTo>
                <a:close/>
                <a:moveTo>
                  <a:pt x="909092" y="5766331"/>
                </a:moveTo>
                <a:lnTo>
                  <a:pt x="925031" y="5766549"/>
                </a:lnTo>
                <a:lnTo>
                  <a:pt x="926791" y="5771746"/>
                </a:lnTo>
                <a:close/>
                <a:moveTo>
                  <a:pt x="154877" y="5763763"/>
                </a:moveTo>
                <a:lnTo>
                  <a:pt x="152199" y="5764888"/>
                </a:lnTo>
                <a:cubicBezTo>
                  <a:pt x="149580" y="5767461"/>
                  <a:pt x="152391" y="5767701"/>
                  <a:pt x="156499" y="5767954"/>
                </a:cubicBezTo>
                <a:lnTo>
                  <a:pt x="158682" y="5768519"/>
                </a:lnTo>
                <a:close/>
                <a:moveTo>
                  <a:pt x="8819399" y="5734186"/>
                </a:moveTo>
                <a:cubicBezTo>
                  <a:pt x="8816411" y="5735767"/>
                  <a:pt x="8808431" y="5739984"/>
                  <a:pt x="8792480" y="5748421"/>
                </a:cubicBezTo>
                <a:lnTo>
                  <a:pt x="8775773" y="5752325"/>
                </a:lnTo>
                <a:lnTo>
                  <a:pt x="8764624" y="5754930"/>
                </a:lnTo>
                <a:cubicBezTo>
                  <a:pt x="8761528" y="5755656"/>
                  <a:pt x="8763594" y="5755173"/>
                  <a:pt x="8767720" y="5754210"/>
                </a:cubicBezTo>
                <a:lnTo>
                  <a:pt x="8775773" y="5752325"/>
                </a:lnTo>
                <a:lnTo>
                  <a:pt x="8783195" y="5750591"/>
                </a:lnTo>
                <a:cubicBezTo>
                  <a:pt x="8788354" y="5749384"/>
                  <a:pt x="8792480" y="5748421"/>
                  <a:pt x="8792480" y="5748421"/>
                </a:cubicBezTo>
                <a:cubicBezTo>
                  <a:pt x="8792480" y="5748421"/>
                  <a:pt x="8828375" y="5729443"/>
                  <a:pt x="8819399" y="5734186"/>
                </a:cubicBezTo>
                <a:close/>
                <a:moveTo>
                  <a:pt x="1266072" y="5676981"/>
                </a:moveTo>
                <a:cubicBezTo>
                  <a:pt x="1281757" y="5679627"/>
                  <a:pt x="1296672" y="5685320"/>
                  <a:pt x="1309996" y="5694440"/>
                </a:cubicBezTo>
                <a:cubicBezTo>
                  <a:pt x="1266837" y="5702523"/>
                  <a:pt x="1231773" y="5696581"/>
                  <a:pt x="1217535" y="5677808"/>
                </a:cubicBezTo>
                <a:cubicBezTo>
                  <a:pt x="1233935" y="5674735"/>
                  <a:pt x="1250388" y="5674333"/>
                  <a:pt x="1266072" y="5676981"/>
                </a:cubicBezTo>
                <a:close/>
                <a:moveTo>
                  <a:pt x="7738417" y="5673392"/>
                </a:moveTo>
                <a:cubicBezTo>
                  <a:pt x="7734874" y="5672352"/>
                  <a:pt x="7749047" y="5676517"/>
                  <a:pt x="7749047" y="5676517"/>
                </a:cubicBezTo>
                <a:cubicBezTo>
                  <a:pt x="7742748" y="5674667"/>
                  <a:pt x="7739599" y="5673741"/>
                  <a:pt x="7738417" y="5673392"/>
                </a:cubicBezTo>
                <a:close/>
                <a:moveTo>
                  <a:pt x="1159818" y="5665389"/>
                </a:moveTo>
                <a:cubicBezTo>
                  <a:pt x="1159818" y="5665389"/>
                  <a:pt x="1163271" y="5683840"/>
                  <a:pt x="1162407" y="5679226"/>
                </a:cubicBezTo>
                <a:cubicBezTo>
                  <a:pt x="1162119" y="5677690"/>
                  <a:pt x="1161351" y="5673591"/>
                  <a:pt x="1159818" y="5665389"/>
                </a:cubicBezTo>
                <a:close/>
                <a:moveTo>
                  <a:pt x="1210573" y="5664789"/>
                </a:moveTo>
                <a:cubicBezTo>
                  <a:pt x="1211346" y="5666235"/>
                  <a:pt x="1213410" y="5670093"/>
                  <a:pt x="1217535" y="5677808"/>
                </a:cubicBezTo>
                <a:cubicBezTo>
                  <a:pt x="1217535" y="5677808"/>
                  <a:pt x="1208252" y="5660450"/>
                  <a:pt x="1210573" y="5664789"/>
                </a:cubicBezTo>
                <a:close/>
                <a:moveTo>
                  <a:pt x="1152992" y="5653098"/>
                </a:moveTo>
                <a:cubicBezTo>
                  <a:pt x="1153751" y="5654464"/>
                  <a:pt x="1155773" y="5658104"/>
                  <a:pt x="1159818" y="5665389"/>
                </a:cubicBezTo>
                <a:cubicBezTo>
                  <a:pt x="1159818" y="5665389"/>
                  <a:pt x="1150717" y="5649002"/>
                  <a:pt x="1152992" y="5653098"/>
                </a:cubicBezTo>
                <a:close/>
                <a:moveTo>
                  <a:pt x="8277884" y="5628877"/>
                </a:moveTo>
                <a:lnTo>
                  <a:pt x="8290505" y="5632954"/>
                </a:lnTo>
                <a:lnTo>
                  <a:pt x="8319153" y="5639978"/>
                </a:lnTo>
                <a:lnTo>
                  <a:pt x="8366699" y="5678600"/>
                </a:lnTo>
                <a:lnTo>
                  <a:pt x="8414762" y="5721093"/>
                </a:lnTo>
                <a:lnTo>
                  <a:pt x="8397027" y="5715682"/>
                </a:lnTo>
                <a:lnTo>
                  <a:pt x="8382410" y="5710067"/>
                </a:lnTo>
                <a:close/>
                <a:moveTo>
                  <a:pt x="25739" y="5547183"/>
                </a:moveTo>
                <a:cubicBezTo>
                  <a:pt x="98495" y="5550139"/>
                  <a:pt x="223831" y="5578930"/>
                  <a:pt x="257655" y="5580635"/>
                </a:cubicBezTo>
                <a:lnTo>
                  <a:pt x="442474" y="5601056"/>
                </a:lnTo>
                <a:lnTo>
                  <a:pt x="463855" y="5626472"/>
                </a:lnTo>
                <a:lnTo>
                  <a:pt x="446279" y="5624154"/>
                </a:lnTo>
                <a:cubicBezTo>
                  <a:pt x="392565" y="5618802"/>
                  <a:pt x="336463" y="5615015"/>
                  <a:pt x="296274" y="5605568"/>
                </a:cubicBezTo>
                <a:cubicBezTo>
                  <a:pt x="216437" y="5599077"/>
                  <a:pt x="115882" y="5596469"/>
                  <a:pt x="2493" y="5573035"/>
                </a:cubicBezTo>
                <a:lnTo>
                  <a:pt x="514" y="5572307"/>
                </a:lnTo>
                <a:lnTo>
                  <a:pt x="3" y="5571674"/>
                </a:lnTo>
                <a:lnTo>
                  <a:pt x="3" y="5547939"/>
                </a:lnTo>
                <a:close/>
                <a:moveTo>
                  <a:pt x="432746" y="5546536"/>
                </a:moveTo>
                <a:lnTo>
                  <a:pt x="437839" y="5549879"/>
                </a:lnTo>
                <a:lnTo>
                  <a:pt x="435586" y="5550018"/>
                </a:lnTo>
                <a:cubicBezTo>
                  <a:pt x="431604" y="5551053"/>
                  <a:pt x="428858" y="5551696"/>
                  <a:pt x="430549" y="5548437"/>
                </a:cubicBezTo>
                <a:close/>
                <a:moveTo>
                  <a:pt x="7587353" y="5497802"/>
                </a:moveTo>
                <a:lnTo>
                  <a:pt x="7588993" y="5499831"/>
                </a:lnTo>
                <a:lnTo>
                  <a:pt x="7593279" y="5503189"/>
                </a:lnTo>
                <a:close/>
                <a:moveTo>
                  <a:pt x="8217796" y="5460109"/>
                </a:moveTo>
                <a:cubicBezTo>
                  <a:pt x="8221323" y="5460008"/>
                  <a:pt x="8224236" y="5461512"/>
                  <a:pt x="8224419" y="5467859"/>
                </a:cubicBezTo>
                <a:cubicBezTo>
                  <a:pt x="8218684" y="5468024"/>
                  <a:pt x="8214494" y="5468146"/>
                  <a:pt x="8211718" y="5467432"/>
                </a:cubicBezTo>
                <a:cubicBezTo>
                  <a:pt x="8208937" y="5466715"/>
                  <a:pt x="8207570" y="5465167"/>
                  <a:pt x="8207477" y="5461994"/>
                </a:cubicBezTo>
                <a:cubicBezTo>
                  <a:pt x="8210124" y="5461915"/>
                  <a:pt x="8214269" y="5460210"/>
                  <a:pt x="8217796" y="5460109"/>
                </a:cubicBezTo>
                <a:close/>
                <a:moveTo>
                  <a:pt x="8200858" y="5454240"/>
                </a:moveTo>
                <a:cubicBezTo>
                  <a:pt x="8204385" y="5454139"/>
                  <a:pt x="8207297" y="5455643"/>
                  <a:pt x="8207477" y="5461994"/>
                </a:cubicBezTo>
                <a:cubicBezTo>
                  <a:pt x="8201746" y="5462157"/>
                  <a:pt x="8197556" y="5462275"/>
                  <a:pt x="8194779" y="5461562"/>
                </a:cubicBezTo>
                <a:cubicBezTo>
                  <a:pt x="8192001" y="5460847"/>
                  <a:pt x="8190630" y="5459299"/>
                  <a:pt x="8190539" y="5456122"/>
                </a:cubicBezTo>
                <a:cubicBezTo>
                  <a:pt x="8193184" y="5456047"/>
                  <a:pt x="8197330" y="5454341"/>
                  <a:pt x="8200858" y="5454240"/>
                </a:cubicBezTo>
                <a:close/>
                <a:moveTo>
                  <a:pt x="8146751" y="5437255"/>
                </a:moveTo>
                <a:cubicBezTo>
                  <a:pt x="8162624" y="5436803"/>
                  <a:pt x="8179595" y="5443728"/>
                  <a:pt x="8190539" y="5456122"/>
                </a:cubicBezTo>
                <a:cubicBezTo>
                  <a:pt x="8179423" y="5453264"/>
                  <a:pt x="8171223" y="5451911"/>
                  <a:pt x="8164423" y="5449591"/>
                </a:cubicBezTo>
                <a:cubicBezTo>
                  <a:pt x="8157628" y="5447269"/>
                  <a:pt x="8152239" y="5443983"/>
                  <a:pt x="8146751" y="5437255"/>
                </a:cubicBezTo>
                <a:close/>
                <a:moveTo>
                  <a:pt x="7962898" y="5409618"/>
                </a:moveTo>
                <a:lnTo>
                  <a:pt x="8036477" y="5442528"/>
                </a:lnTo>
                <a:lnTo>
                  <a:pt x="8093167" y="5462667"/>
                </a:lnTo>
                <a:lnTo>
                  <a:pt x="8219176" y="5558768"/>
                </a:lnTo>
                <a:lnTo>
                  <a:pt x="8238039" y="5574088"/>
                </a:lnTo>
                <a:lnTo>
                  <a:pt x="8223364" y="5569221"/>
                </a:lnTo>
                <a:cubicBezTo>
                  <a:pt x="8201303" y="5561647"/>
                  <a:pt x="8189225" y="5557887"/>
                  <a:pt x="8183873" y="5556914"/>
                </a:cubicBezTo>
                <a:lnTo>
                  <a:pt x="8184234" y="5558744"/>
                </a:lnTo>
                <a:lnTo>
                  <a:pt x="8122486" y="5512987"/>
                </a:lnTo>
                <a:cubicBezTo>
                  <a:pt x="8077991" y="5483018"/>
                  <a:pt x="8033722" y="5455986"/>
                  <a:pt x="7989097" y="5430763"/>
                </a:cubicBezTo>
                <a:close/>
                <a:moveTo>
                  <a:pt x="8251796" y="5403333"/>
                </a:moveTo>
                <a:lnTo>
                  <a:pt x="8238628" y="5409216"/>
                </a:lnTo>
                <a:cubicBezTo>
                  <a:pt x="8238676" y="5410799"/>
                  <a:pt x="8244169" y="5413885"/>
                  <a:pt x="8252651" y="5417714"/>
                </a:cubicBezTo>
                <a:lnTo>
                  <a:pt x="8271935" y="5425535"/>
                </a:lnTo>
                <a:close/>
                <a:moveTo>
                  <a:pt x="696667" y="5386071"/>
                </a:moveTo>
                <a:cubicBezTo>
                  <a:pt x="739375" y="5426167"/>
                  <a:pt x="777848" y="5467864"/>
                  <a:pt x="814194" y="5510386"/>
                </a:cubicBezTo>
                <a:lnTo>
                  <a:pt x="847050" y="5550931"/>
                </a:lnTo>
                <a:lnTo>
                  <a:pt x="809805" y="5546159"/>
                </a:lnTo>
                <a:close/>
                <a:moveTo>
                  <a:pt x="7921557" y="5355472"/>
                </a:moveTo>
                <a:cubicBezTo>
                  <a:pt x="7921557" y="5355472"/>
                  <a:pt x="7924842" y="5366103"/>
                  <a:pt x="7924020" y="5363443"/>
                </a:cubicBezTo>
                <a:cubicBezTo>
                  <a:pt x="7923748" y="5362557"/>
                  <a:pt x="7923020" y="5360195"/>
                  <a:pt x="7921557" y="5355472"/>
                </a:cubicBezTo>
                <a:close/>
                <a:moveTo>
                  <a:pt x="7893825" y="5342498"/>
                </a:moveTo>
                <a:cubicBezTo>
                  <a:pt x="7895292" y="5347487"/>
                  <a:pt x="7896023" y="5349983"/>
                  <a:pt x="7896301" y="5350914"/>
                </a:cubicBezTo>
                <a:cubicBezTo>
                  <a:pt x="7897124" y="5353722"/>
                  <a:pt x="7893825" y="5342498"/>
                  <a:pt x="7893825" y="5342498"/>
                </a:cubicBezTo>
                <a:close/>
                <a:moveTo>
                  <a:pt x="7783441" y="5325039"/>
                </a:moveTo>
                <a:lnTo>
                  <a:pt x="7885658" y="5373315"/>
                </a:lnTo>
                <a:lnTo>
                  <a:pt x="7888974" y="5377418"/>
                </a:lnTo>
                <a:cubicBezTo>
                  <a:pt x="7893426" y="5383845"/>
                  <a:pt x="7895174" y="5387866"/>
                  <a:pt x="7892146" y="5386976"/>
                </a:cubicBezTo>
                <a:cubicBezTo>
                  <a:pt x="7857374" y="5376760"/>
                  <a:pt x="7825036" y="5355467"/>
                  <a:pt x="7793207" y="5332250"/>
                </a:cubicBezTo>
                <a:close/>
                <a:moveTo>
                  <a:pt x="7677393" y="5321322"/>
                </a:moveTo>
                <a:lnTo>
                  <a:pt x="7677466" y="5322475"/>
                </a:lnTo>
                <a:lnTo>
                  <a:pt x="7678048" y="5331736"/>
                </a:lnTo>
                <a:cubicBezTo>
                  <a:pt x="7678048" y="5331736"/>
                  <a:pt x="7677831" y="5328264"/>
                  <a:pt x="7677639" y="5325226"/>
                </a:cubicBezTo>
                <a:lnTo>
                  <a:pt x="7677466" y="5322475"/>
                </a:lnTo>
                <a:lnTo>
                  <a:pt x="7677404" y="5321485"/>
                </a:lnTo>
                <a:cubicBezTo>
                  <a:pt x="7677354" y="5320671"/>
                  <a:pt x="7677338" y="5320451"/>
                  <a:pt x="7677393" y="5321322"/>
                </a:cubicBezTo>
                <a:close/>
                <a:moveTo>
                  <a:pt x="637557" y="5313055"/>
                </a:moveTo>
                <a:cubicBezTo>
                  <a:pt x="666399" y="5329840"/>
                  <a:pt x="688418" y="5354850"/>
                  <a:pt x="696667" y="5386071"/>
                </a:cubicBezTo>
                <a:cubicBezTo>
                  <a:pt x="658720" y="5363984"/>
                  <a:pt x="636061" y="5336573"/>
                  <a:pt x="637557" y="5313055"/>
                </a:cubicBezTo>
                <a:close/>
                <a:moveTo>
                  <a:pt x="7965551" y="5307917"/>
                </a:moveTo>
                <a:cubicBezTo>
                  <a:pt x="7962473" y="5307312"/>
                  <a:pt x="7959462" y="5308127"/>
                  <a:pt x="7956906" y="5311375"/>
                </a:cubicBezTo>
                <a:cubicBezTo>
                  <a:pt x="7951824" y="5318933"/>
                  <a:pt x="8023319" y="5349714"/>
                  <a:pt x="7984824" y="5330699"/>
                </a:cubicBezTo>
                <a:cubicBezTo>
                  <a:pt x="8080817" y="5377191"/>
                  <a:pt x="8197447" y="5415951"/>
                  <a:pt x="8301230" y="5461328"/>
                </a:cubicBezTo>
                <a:lnTo>
                  <a:pt x="8308527" y="5464903"/>
                </a:lnTo>
                <a:lnTo>
                  <a:pt x="8293429" y="5449227"/>
                </a:lnTo>
                <a:lnTo>
                  <a:pt x="8283414" y="5438191"/>
                </a:lnTo>
                <a:lnTo>
                  <a:pt x="8217927" y="5414568"/>
                </a:lnTo>
                <a:cubicBezTo>
                  <a:pt x="8142181" y="5385499"/>
                  <a:pt x="8064954" y="5354880"/>
                  <a:pt x="7984639" y="5324351"/>
                </a:cubicBezTo>
                <a:cubicBezTo>
                  <a:pt x="7984639" y="5324351"/>
                  <a:pt x="7974790" y="5309738"/>
                  <a:pt x="7965551" y="5307917"/>
                </a:cubicBezTo>
                <a:close/>
                <a:moveTo>
                  <a:pt x="640796" y="5298651"/>
                </a:moveTo>
                <a:cubicBezTo>
                  <a:pt x="641875" y="5293851"/>
                  <a:pt x="637557" y="5313055"/>
                  <a:pt x="637557" y="5313055"/>
                </a:cubicBezTo>
                <a:cubicBezTo>
                  <a:pt x="639476" y="5304519"/>
                  <a:pt x="640436" y="5300251"/>
                  <a:pt x="640796" y="5298651"/>
                </a:cubicBezTo>
                <a:close/>
                <a:moveTo>
                  <a:pt x="7833841" y="5297431"/>
                </a:moveTo>
                <a:lnTo>
                  <a:pt x="7832369" y="5298856"/>
                </a:lnTo>
                <a:cubicBezTo>
                  <a:pt x="7836492" y="5304098"/>
                  <a:pt x="7858128" y="5314200"/>
                  <a:pt x="7858128" y="5314200"/>
                </a:cubicBezTo>
                <a:lnTo>
                  <a:pt x="7858921" y="5308250"/>
                </a:lnTo>
                <a:lnTo>
                  <a:pt x="7853421" y="5307571"/>
                </a:lnTo>
                <a:close/>
                <a:moveTo>
                  <a:pt x="600559" y="5268387"/>
                </a:moveTo>
                <a:lnTo>
                  <a:pt x="594904" y="5278103"/>
                </a:lnTo>
                <a:cubicBezTo>
                  <a:pt x="593723" y="5280130"/>
                  <a:pt x="595493" y="5277088"/>
                  <a:pt x="597559" y="5273539"/>
                </a:cubicBezTo>
                <a:close/>
                <a:moveTo>
                  <a:pt x="0" y="5265109"/>
                </a:moveTo>
                <a:lnTo>
                  <a:pt x="187328" y="5386824"/>
                </a:lnTo>
                <a:lnTo>
                  <a:pt x="263200" y="5386379"/>
                </a:lnTo>
                <a:lnTo>
                  <a:pt x="279744" y="5407605"/>
                </a:lnTo>
                <a:lnTo>
                  <a:pt x="292245" y="5422464"/>
                </a:lnTo>
                <a:lnTo>
                  <a:pt x="221040" y="5406930"/>
                </a:lnTo>
                <a:lnTo>
                  <a:pt x="214773" y="5404656"/>
                </a:lnTo>
                <a:lnTo>
                  <a:pt x="391923" y="5519755"/>
                </a:lnTo>
                <a:lnTo>
                  <a:pt x="393954" y="5521088"/>
                </a:lnTo>
                <a:lnTo>
                  <a:pt x="393741" y="5521066"/>
                </a:lnTo>
                <a:cubicBezTo>
                  <a:pt x="316528" y="5523738"/>
                  <a:pt x="248907" y="5470725"/>
                  <a:pt x="157792" y="5415173"/>
                </a:cubicBezTo>
                <a:lnTo>
                  <a:pt x="0" y="5315066"/>
                </a:lnTo>
                <a:close/>
                <a:moveTo>
                  <a:pt x="8728384" y="5262056"/>
                </a:moveTo>
                <a:lnTo>
                  <a:pt x="8753835" y="5279347"/>
                </a:lnTo>
                <a:lnTo>
                  <a:pt x="8768115" y="5300659"/>
                </a:lnTo>
                <a:cubicBezTo>
                  <a:pt x="8747538" y="5280719"/>
                  <a:pt x="8729197" y="5264464"/>
                  <a:pt x="8728384" y="5262056"/>
                </a:cubicBezTo>
                <a:close/>
                <a:moveTo>
                  <a:pt x="175579" y="5232386"/>
                </a:moveTo>
                <a:lnTo>
                  <a:pt x="271292" y="5246829"/>
                </a:lnTo>
                <a:cubicBezTo>
                  <a:pt x="309551" y="5251947"/>
                  <a:pt x="340354" y="5254219"/>
                  <a:pt x="361931" y="5250178"/>
                </a:cubicBezTo>
                <a:lnTo>
                  <a:pt x="368826" y="5250483"/>
                </a:lnTo>
                <a:lnTo>
                  <a:pt x="371322" y="5252802"/>
                </a:lnTo>
                <a:cubicBezTo>
                  <a:pt x="375530" y="5255024"/>
                  <a:pt x="379261" y="5254943"/>
                  <a:pt x="382500" y="5251999"/>
                </a:cubicBezTo>
                <a:lnTo>
                  <a:pt x="382060" y="5251074"/>
                </a:lnTo>
                <a:lnTo>
                  <a:pt x="478885" y="5255381"/>
                </a:lnTo>
                <a:lnTo>
                  <a:pt x="544160" y="5260776"/>
                </a:lnTo>
                <a:lnTo>
                  <a:pt x="771255" y="5541218"/>
                </a:lnTo>
                <a:lnTo>
                  <a:pt x="742763" y="5537568"/>
                </a:lnTo>
                <a:cubicBezTo>
                  <a:pt x="629426" y="5523952"/>
                  <a:pt x="515848" y="5509040"/>
                  <a:pt x="403970" y="5474603"/>
                </a:cubicBezTo>
                <a:cubicBezTo>
                  <a:pt x="459749" y="5476661"/>
                  <a:pt x="539800" y="5493832"/>
                  <a:pt x="455546" y="5454221"/>
                </a:cubicBezTo>
                <a:cubicBezTo>
                  <a:pt x="443786" y="5451061"/>
                  <a:pt x="422243" y="5446944"/>
                  <a:pt x="395933" y="5442128"/>
                </a:cubicBezTo>
                <a:lnTo>
                  <a:pt x="333279" y="5430560"/>
                </a:lnTo>
                <a:lnTo>
                  <a:pt x="300112" y="5389104"/>
                </a:lnTo>
                <a:lnTo>
                  <a:pt x="347356" y="5392957"/>
                </a:lnTo>
                <a:cubicBezTo>
                  <a:pt x="398264" y="5398834"/>
                  <a:pt x="446653" y="5406746"/>
                  <a:pt x="513595" y="5411183"/>
                </a:cubicBezTo>
                <a:cubicBezTo>
                  <a:pt x="694527" y="5432685"/>
                  <a:pt x="546397" y="5405039"/>
                  <a:pt x="495154" y="5369965"/>
                </a:cubicBezTo>
                <a:cubicBezTo>
                  <a:pt x="456215" y="5343306"/>
                  <a:pt x="554816" y="5392739"/>
                  <a:pt x="538312" y="5361879"/>
                </a:cubicBezTo>
                <a:cubicBezTo>
                  <a:pt x="521810" y="5331019"/>
                  <a:pt x="412839" y="5340707"/>
                  <a:pt x="365804" y="5328075"/>
                </a:cubicBezTo>
                <a:cubicBezTo>
                  <a:pt x="337912" y="5327047"/>
                  <a:pt x="307514" y="5326933"/>
                  <a:pt x="276672" y="5324445"/>
                </a:cubicBezTo>
                <a:lnTo>
                  <a:pt x="243165" y="5317923"/>
                </a:lnTo>
                <a:lnTo>
                  <a:pt x="216787" y="5284947"/>
                </a:lnTo>
                <a:close/>
                <a:moveTo>
                  <a:pt x="7897468" y="5227104"/>
                </a:moveTo>
                <a:lnTo>
                  <a:pt x="7924346" y="5250826"/>
                </a:lnTo>
                <a:lnTo>
                  <a:pt x="7946852" y="5265666"/>
                </a:lnTo>
                <a:lnTo>
                  <a:pt x="8122045" y="5337229"/>
                </a:lnTo>
                <a:lnTo>
                  <a:pt x="8230524" y="5379890"/>
                </a:lnTo>
                <a:lnTo>
                  <a:pt x="8207454" y="5354458"/>
                </a:lnTo>
                <a:lnTo>
                  <a:pt x="8190849" y="5347309"/>
                </a:lnTo>
                <a:cubicBezTo>
                  <a:pt x="8162335" y="5334091"/>
                  <a:pt x="8134571" y="5320061"/>
                  <a:pt x="8131925" y="5320138"/>
                </a:cubicBezTo>
                <a:cubicBezTo>
                  <a:pt x="8076578" y="5298424"/>
                  <a:pt x="8024106" y="5276891"/>
                  <a:pt x="7970977" y="5255511"/>
                </a:cubicBezTo>
                <a:close/>
                <a:moveTo>
                  <a:pt x="7878841" y="5223219"/>
                </a:moveTo>
                <a:lnTo>
                  <a:pt x="7878784" y="5223263"/>
                </a:lnTo>
                <a:lnTo>
                  <a:pt x="7890932" y="5232973"/>
                </a:lnTo>
                <a:lnTo>
                  <a:pt x="7890527" y="5243133"/>
                </a:lnTo>
                <a:lnTo>
                  <a:pt x="7912350" y="5251618"/>
                </a:lnTo>
                <a:lnTo>
                  <a:pt x="7899079" y="5236363"/>
                </a:lnTo>
                <a:cubicBezTo>
                  <a:pt x="7893676" y="5227786"/>
                  <a:pt x="7899375" y="5229187"/>
                  <a:pt x="7895127" y="5228136"/>
                </a:cubicBezTo>
                <a:close/>
                <a:moveTo>
                  <a:pt x="7521086" y="5195192"/>
                </a:moveTo>
                <a:cubicBezTo>
                  <a:pt x="7515879" y="5194000"/>
                  <a:pt x="7508000" y="5207927"/>
                  <a:pt x="7524406" y="5202691"/>
                </a:cubicBezTo>
                <a:lnTo>
                  <a:pt x="7573053" y="5225672"/>
                </a:lnTo>
                <a:lnTo>
                  <a:pt x="7629446" y="5252307"/>
                </a:lnTo>
                <a:lnTo>
                  <a:pt x="7607461" y="5229981"/>
                </a:lnTo>
                <a:lnTo>
                  <a:pt x="7524406" y="5202691"/>
                </a:lnTo>
                <a:cubicBezTo>
                  <a:pt x="7524258" y="5197666"/>
                  <a:pt x="7522818" y="5195591"/>
                  <a:pt x="7521086" y="5195192"/>
                </a:cubicBezTo>
                <a:close/>
                <a:moveTo>
                  <a:pt x="356101" y="5194147"/>
                </a:moveTo>
                <a:lnTo>
                  <a:pt x="361970" y="5203471"/>
                </a:lnTo>
                <a:cubicBezTo>
                  <a:pt x="357418" y="5200821"/>
                  <a:pt x="355139" y="5199495"/>
                  <a:pt x="354663" y="5197695"/>
                </a:cubicBezTo>
                <a:close/>
                <a:moveTo>
                  <a:pt x="7893393" y="5189293"/>
                </a:moveTo>
                <a:cubicBezTo>
                  <a:pt x="7909270" y="5188842"/>
                  <a:pt x="7915442" y="5188664"/>
                  <a:pt x="7921098" y="5201210"/>
                </a:cubicBezTo>
                <a:cubicBezTo>
                  <a:pt x="7915366" y="5201373"/>
                  <a:pt x="7909807" y="5199944"/>
                  <a:pt x="7904998" y="5197699"/>
                </a:cubicBezTo>
                <a:cubicBezTo>
                  <a:pt x="7900191" y="5195453"/>
                  <a:pt x="7896132" y="5192392"/>
                  <a:pt x="7893393" y="5189293"/>
                </a:cubicBezTo>
                <a:close/>
                <a:moveTo>
                  <a:pt x="0" y="5184685"/>
                </a:moveTo>
                <a:lnTo>
                  <a:pt x="5133" y="5188095"/>
                </a:lnTo>
                <a:cubicBezTo>
                  <a:pt x="17468" y="5196387"/>
                  <a:pt x="30727" y="5205472"/>
                  <a:pt x="41509" y="5213296"/>
                </a:cubicBezTo>
                <a:lnTo>
                  <a:pt x="47767" y="5218424"/>
                </a:lnTo>
                <a:lnTo>
                  <a:pt x="61805" y="5219842"/>
                </a:lnTo>
                <a:cubicBezTo>
                  <a:pt x="93788" y="5223344"/>
                  <a:pt x="122040" y="5226315"/>
                  <a:pt x="135906" y="5226400"/>
                </a:cubicBezTo>
                <a:lnTo>
                  <a:pt x="138370" y="5226771"/>
                </a:lnTo>
                <a:lnTo>
                  <a:pt x="187732" y="5287248"/>
                </a:lnTo>
                <a:lnTo>
                  <a:pt x="205267" y="5310543"/>
                </a:lnTo>
                <a:lnTo>
                  <a:pt x="184874" y="5306573"/>
                </a:lnTo>
                <a:cubicBezTo>
                  <a:pt x="184874" y="5306573"/>
                  <a:pt x="180671" y="5284130"/>
                  <a:pt x="168373" y="5275711"/>
                </a:cubicBezTo>
                <a:cubicBezTo>
                  <a:pt x="163800" y="5274557"/>
                  <a:pt x="154879" y="5272648"/>
                  <a:pt x="143168" y="5270280"/>
                </a:cubicBezTo>
                <a:lnTo>
                  <a:pt x="134507" y="5268587"/>
                </a:lnTo>
                <a:lnTo>
                  <a:pt x="128044" y="5279743"/>
                </a:lnTo>
                <a:cubicBezTo>
                  <a:pt x="122892" y="5278635"/>
                  <a:pt x="117429" y="5275327"/>
                  <a:pt x="112128" y="5270987"/>
                </a:cubicBezTo>
                <a:lnTo>
                  <a:pt x="103733" y="5262576"/>
                </a:lnTo>
                <a:lnTo>
                  <a:pt x="101242" y="5262090"/>
                </a:lnTo>
                <a:cubicBezTo>
                  <a:pt x="69800" y="5256106"/>
                  <a:pt x="33461" y="5249469"/>
                  <a:pt x="4731" y="5244547"/>
                </a:cubicBezTo>
                <a:lnTo>
                  <a:pt x="2" y="5243805"/>
                </a:lnTo>
                <a:lnTo>
                  <a:pt x="2" y="5213603"/>
                </a:lnTo>
                <a:lnTo>
                  <a:pt x="29306" y="5216560"/>
                </a:lnTo>
                <a:lnTo>
                  <a:pt x="0" y="5198760"/>
                </a:lnTo>
                <a:close/>
                <a:moveTo>
                  <a:pt x="346240" y="5178480"/>
                </a:moveTo>
                <a:lnTo>
                  <a:pt x="358164" y="5189063"/>
                </a:lnTo>
                <a:lnTo>
                  <a:pt x="356101" y="5194147"/>
                </a:lnTo>
                <a:close/>
                <a:moveTo>
                  <a:pt x="7967646" y="5162682"/>
                </a:moveTo>
                <a:cubicBezTo>
                  <a:pt x="7968464" y="5163850"/>
                  <a:pt x="7970652" y="5166963"/>
                  <a:pt x="7975023" y="5173192"/>
                </a:cubicBezTo>
                <a:cubicBezTo>
                  <a:pt x="7975023" y="5173192"/>
                  <a:pt x="7965188" y="5159181"/>
                  <a:pt x="7967646" y="5162682"/>
                </a:cubicBezTo>
                <a:close/>
                <a:moveTo>
                  <a:pt x="7441049" y="5158483"/>
                </a:moveTo>
                <a:cubicBezTo>
                  <a:pt x="7438402" y="5158560"/>
                  <a:pt x="7437180" y="5162037"/>
                  <a:pt x="7437276" y="5165475"/>
                </a:cubicBezTo>
                <a:cubicBezTo>
                  <a:pt x="7437374" y="5168912"/>
                  <a:pt x="7438796" y="5172314"/>
                  <a:pt x="7441444" y="5172237"/>
                </a:cubicBezTo>
                <a:cubicBezTo>
                  <a:pt x="7446914" y="5178437"/>
                  <a:pt x="7441049" y="5158483"/>
                  <a:pt x="7441049" y="5158483"/>
                </a:cubicBezTo>
                <a:close/>
                <a:moveTo>
                  <a:pt x="7878241" y="5118658"/>
                </a:moveTo>
                <a:lnTo>
                  <a:pt x="7873593" y="5125341"/>
                </a:lnTo>
                <a:lnTo>
                  <a:pt x="7886711" y="5132288"/>
                </a:lnTo>
                <a:lnTo>
                  <a:pt x="7885436" y="5129698"/>
                </a:lnTo>
                <a:lnTo>
                  <a:pt x="7880670" y="5120032"/>
                </a:lnTo>
                <a:close/>
                <a:moveTo>
                  <a:pt x="7752666" y="5088901"/>
                </a:moveTo>
                <a:lnTo>
                  <a:pt x="7754082" y="5091147"/>
                </a:lnTo>
                <a:lnTo>
                  <a:pt x="7804122" y="5127271"/>
                </a:lnTo>
                <a:cubicBezTo>
                  <a:pt x="7822601" y="5140704"/>
                  <a:pt x="7840532" y="5154128"/>
                  <a:pt x="7855493" y="5166648"/>
                </a:cubicBezTo>
                <a:lnTo>
                  <a:pt x="7859153" y="5170354"/>
                </a:lnTo>
                <a:lnTo>
                  <a:pt x="7893393" y="5189293"/>
                </a:lnTo>
                <a:lnTo>
                  <a:pt x="7870926" y="5182295"/>
                </a:lnTo>
                <a:lnTo>
                  <a:pt x="7889010" y="5200627"/>
                </a:lnTo>
                <a:lnTo>
                  <a:pt x="7888874" y="5202872"/>
                </a:lnTo>
                <a:lnTo>
                  <a:pt x="7921277" y="5216162"/>
                </a:lnTo>
                <a:cubicBezTo>
                  <a:pt x="7986546" y="5243635"/>
                  <a:pt x="8042670" y="5268682"/>
                  <a:pt x="8112170" y="5298963"/>
                </a:cubicBezTo>
                <a:lnTo>
                  <a:pt x="8186067" y="5330882"/>
                </a:lnTo>
                <a:lnTo>
                  <a:pt x="8181479" y="5325824"/>
                </a:lnTo>
                <a:lnTo>
                  <a:pt x="8178973" y="5324139"/>
                </a:lnTo>
                <a:cubicBezTo>
                  <a:pt x="8143969" y="5297002"/>
                  <a:pt x="8102095" y="5256722"/>
                  <a:pt x="8085015" y="5245965"/>
                </a:cubicBezTo>
                <a:lnTo>
                  <a:pt x="7998676" y="5189421"/>
                </a:lnTo>
                <a:lnTo>
                  <a:pt x="8076372" y="5223328"/>
                </a:lnTo>
                <a:lnTo>
                  <a:pt x="8084815" y="5230664"/>
                </a:lnTo>
                <a:lnTo>
                  <a:pt x="8113643" y="5253842"/>
                </a:lnTo>
                <a:lnTo>
                  <a:pt x="8082973" y="5222120"/>
                </a:lnTo>
                <a:lnTo>
                  <a:pt x="8077425" y="5221648"/>
                </a:lnTo>
                <a:cubicBezTo>
                  <a:pt x="8071567" y="5219210"/>
                  <a:pt x="8065843" y="5215504"/>
                  <a:pt x="8064466" y="5212861"/>
                </a:cubicBezTo>
                <a:cubicBezTo>
                  <a:pt x="8063544" y="5211101"/>
                  <a:pt x="8064556" y="5209815"/>
                  <a:pt x="8068745" y="5209693"/>
                </a:cubicBezTo>
                <a:lnTo>
                  <a:pt x="8072505" y="5211288"/>
                </a:lnTo>
                <a:lnTo>
                  <a:pt x="8011143" y="5147821"/>
                </a:lnTo>
                <a:lnTo>
                  <a:pt x="7999126" y="5144639"/>
                </a:lnTo>
                <a:lnTo>
                  <a:pt x="7982601" y="5139157"/>
                </a:lnTo>
                <a:lnTo>
                  <a:pt x="7989044" y="5147007"/>
                </a:lnTo>
                <a:lnTo>
                  <a:pt x="7994508" y="5151647"/>
                </a:lnTo>
                <a:lnTo>
                  <a:pt x="8035350" y="5187618"/>
                </a:lnTo>
                <a:lnTo>
                  <a:pt x="8020725" y="5181085"/>
                </a:lnTo>
                <a:lnTo>
                  <a:pt x="7913170" y="5138408"/>
                </a:lnTo>
                <a:lnTo>
                  <a:pt x="7882328" y="5120970"/>
                </a:lnTo>
                <a:lnTo>
                  <a:pt x="7884548" y="5124883"/>
                </a:lnTo>
                <a:lnTo>
                  <a:pt x="7889559" y="5129178"/>
                </a:lnTo>
                <a:lnTo>
                  <a:pt x="7888511" y="5133242"/>
                </a:lnTo>
                <a:lnTo>
                  <a:pt x="7930380" y="5155410"/>
                </a:lnTo>
                <a:lnTo>
                  <a:pt x="7868948" y="5132675"/>
                </a:lnTo>
                <a:lnTo>
                  <a:pt x="7880965" y="5137936"/>
                </a:lnTo>
                <a:lnTo>
                  <a:pt x="7890260" y="5147287"/>
                </a:lnTo>
                <a:cubicBezTo>
                  <a:pt x="7898752" y="5156816"/>
                  <a:pt x="7904250" y="5164805"/>
                  <a:pt x="7902028" y="5167981"/>
                </a:cubicBezTo>
                <a:cubicBezTo>
                  <a:pt x="7901548" y="5170429"/>
                  <a:pt x="7896495" y="5168983"/>
                  <a:pt x="7888516" y="5165042"/>
                </a:cubicBezTo>
                <a:lnTo>
                  <a:pt x="7857948" y="5147434"/>
                </a:lnTo>
                <a:lnTo>
                  <a:pt x="7855140" y="5151240"/>
                </a:lnTo>
                <a:lnTo>
                  <a:pt x="7862133" y="5158919"/>
                </a:lnTo>
                <a:lnTo>
                  <a:pt x="7841474" y="5142911"/>
                </a:lnTo>
                <a:lnTo>
                  <a:pt x="7797255" y="5109490"/>
                </a:lnTo>
                <a:lnTo>
                  <a:pt x="7782079" y="5100128"/>
                </a:lnTo>
                <a:lnTo>
                  <a:pt x="7768218" y="5092856"/>
                </a:lnTo>
                <a:lnTo>
                  <a:pt x="7759034" y="5089031"/>
                </a:lnTo>
                <a:close/>
                <a:moveTo>
                  <a:pt x="7279809" y="5085055"/>
                </a:moveTo>
                <a:lnTo>
                  <a:pt x="7303906" y="5110595"/>
                </a:lnTo>
                <a:lnTo>
                  <a:pt x="7304560" y="5112218"/>
                </a:lnTo>
                <a:lnTo>
                  <a:pt x="7307593" y="5113853"/>
                </a:lnTo>
                <a:cubicBezTo>
                  <a:pt x="7337320" y="5127034"/>
                  <a:pt x="7366316" y="5137855"/>
                  <a:pt x="7391296" y="5147197"/>
                </a:cubicBezTo>
                <a:cubicBezTo>
                  <a:pt x="7368492" y="5121379"/>
                  <a:pt x="7341152" y="5122159"/>
                  <a:pt x="7296298" y="5096968"/>
                </a:cubicBezTo>
                <a:close/>
                <a:moveTo>
                  <a:pt x="0" y="5069655"/>
                </a:moveTo>
                <a:lnTo>
                  <a:pt x="19407" y="5091203"/>
                </a:lnTo>
                <a:cubicBezTo>
                  <a:pt x="18832" y="5092763"/>
                  <a:pt x="15884" y="5092999"/>
                  <a:pt x="9890" y="5091485"/>
                </a:cubicBezTo>
                <a:lnTo>
                  <a:pt x="0" y="5087848"/>
                </a:lnTo>
                <a:close/>
                <a:moveTo>
                  <a:pt x="8655399" y="5066597"/>
                </a:moveTo>
                <a:cubicBezTo>
                  <a:pt x="8655485" y="5067698"/>
                  <a:pt x="8655709" y="5070634"/>
                  <a:pt x="8656155" y="5076504"/>
                </a:cubicBezTo>
                <a:cubicBezTo>
                  <a:pt x="8656155" y="5076504"/>
                  <a:pt x="8655149" y="5063296"/>
                  <a:pt x="8655399" y="5066597"/>
                </a:cubicBezTo>
                <a:close/>
                <a:moveTo>
                  <a:pt x="8621746" y="5058744"/>
                </a:moveTo>
                <a:cubicBezTo>
                  <a:pt x="8622927" y="5059088"/>
                  <a:pt x="8626075" y="5060018"/>
                  <a:pt x="8632375" y="5061866"/>
                </a:cubicBezTo>
                <a:cubicBezTo>
                  <a:pt x="8632375" y="5061866"/>
                  <a:pt x="8618202" y="5057703"/>
                  <a:pt x="8621746" y="5058744"/>
                </a:cubicBezTo>
                <a:close/>
                <a:moveTo>
                  <a:pt x="9247275" y="5056464"/>
                </a:moveTo>
                <a:cubicBezTo>
                  <a:pt x="9246055" y="5057066"/>
                  <a:pt x="9242797" y="5058672"/>
                  <a:pt x="9236283" y="5061887"/>
                </a:cubicBezTo>
                <a:cubicBezTo>
                  <a:pt x="9207539" y="5065826"/>
                  <a:pt x="9236283" y="5061887"/>
                  <a:pt x="9236283" y="5061887"/>
                </a:cubicBezTo>
                <a:cubicBezTo>
                  <a:pt x="9236283" y="5061887"/>
                  <a:pt x="9250939" y="5054659"/>
                  <a:pt x="9247275" y="5056464"/>
                </a:cubicBezTo>
                <a:close/>
                <a:moveTo>
                  <a:pt x="7896521" y="5056407"/>
                </a:moveTo>
                <a:lnTo>
                  <a:pt x="7909612" y="5071536"/>
                </a:lnTo>
                <a:lnTo>
                  <a:pt x="7937319" y="5096053"/>
                </a:lnTo>
                <a:lnTo>
                  <a:pt x="7964718" y="5109627"/>
                </a:lnTo>
                <a:lnTo>
                  <a:pt x="7903863" y="5059656"/>
                </a:lnTo>
                <a:close/>
                <a:moveTo>
                  <a:pt x="7701546" y="5048063"/>
                </a:moveTo>
                <a:lnTo>
                  <a:pt x="7706231" y="5053696"/>
                </a:lnTo>
                <a:lnTo>
                  <a:pt x="7707098" y="5054378"/>
                </a:lnTo>
                <a:lnTo>
                  <a:pt x="7741900" y="5068488"/>
                </a:lnTo>
                <a:lnTo>
                  <a:pt x="7733076" y="5061875"/>
                </a:lnTo>
                <a:close/>
                <a:moveTo>
                  <a:pt x="8783141" y="5021053"/>
                </a:moveTo>
                <a:cubicBezTo>
                  <a:pt x="8826098" y="5042491"/>
                  <a:pt x="8838632" y="5062733"/>
                  <a:pt x="8834163" y="5067493"/>
                </a:cubicBezTo>
                <a:cubicBezTo>
                  <a:pt x="8829691" y="5072255"/>
                  <a:pt x="8808211" y="5061538"/>
                  <a:pt x="8783141" y="5021053"/>
                </a:cubicBezTo>
                <a:close/>
                <a:moveTo>
                  <a:pt x="7218028" y="5014491"/>
                </a:moveTo>
                <a:lnTo>
                  <a:pt x="7217300" y="5016410"/>
                </a:lnTo>
                <a:lnTo>
                  <a:pt x="7228396" y="5032632"/>
                </a:lnTo>
                <a:lnTo>
                  <a:pt x="7252101" y="5048867"/>
                </a:lnTo>
                <a:cubicBezTo>
                  <a:pt x="7257623" y="5051853"/>
                  <a:pt x="7261666" y="5053448"/>
                  <a:pt x="7262190" y="5052541"/>
                </a:cubicBezTo>
                <a:cubicBezTo>
                  <a:pt x="7262885" y="5051331"/>
                  <a:pt x="7257316" y="5045666"/>
                  <a:pt x="7240623" y="5032906"/>
                </a:cubicBezTo>
                <a:cubicBezTo>
                  <a:pt x="7240623" y="5032906"/>
                  <a:pt x="7223321" y="5014341"/>
                  <a:pt x="7218028" y="5014491"/>
                </a:cubicBezTo>
                <a:close/>
                <a:moveTo>
                  <a:pt x="9973960" y="4872229"/>
                </a:moveTo>
                <a:lnTo>
                  <a:pt x="9977061" y="4876343"/>
                </a:lnTo>
                <a:lnTo>
                  <a:pt x="9973440" y="4872981"/>
                </a:lnTo>
                <a:close/>
                <a:moveTo>
                  <a:pt x="8105147" y="4865773"/>
                </a:moveTo>
                <a:lnTo>
                  <a:pt x="8107879" y="4869234"/>
                </a:lnTo>
                <a:lnTo>
                  <a:pt x="8113120" y="4873581"/>
                </a:lnTo>
                <a:lnTo>
                  <a:pt x="8124678" y="4882903"/>
                </a:lnTo>
                <a:lnTo>
                  <a:pt x="8110900" y="4869856"/>
                </a:lnTo>
                <a:cubicBezTo>
                  <a:pt x="8107384" y="4866735"/>
                  <a:pt x="8105300" y="4865191"/>
                  <a:pt x="8105147" y="4865773"/>
                </a:cubicBezTo>
                <a:close/>
                <a:moveTo>
                  <a:pt x="9162485" y="4824874"/>
                </a:moveTo>
                <a:lnTo>
                  <a:pt x="9175691" y="4834519"/>
                </a:lnTo>
                <a:lnTo>
                  <a:pt x="9184163" y="4845509"/>
                </a:lnTo>
                <a:cubicBezTo>
                  <a:pt x="9172939" y="4834847"/>
                  <a:pt x="9163077" y="4826074"/>
                  <a:pt x="9162485" y="4824874"/>
                </a:cubicBezTo>
                <a:close/>
                <a:moveTo>
                  <a:pt x="368327" y="4785757"/>
                </a:moveTo>
                <a:lnTo>
                  <a:pt x="402452" y="4794080"/>
                </a:lnTo>
                <a:lnTo>
                  <a:pt x="395147" y="4789632"/>
                </a:lnTo>
                <a:close/>
                <a:moveTo>
                  <a:pt x="9845877" y="4725920"/>
                </a:moveTo>
                <a:cubicBezTo>
                  <a:pt x="9841509" y="4724760"/>
                  <a:pt x="9839392" y="4726239"/>
                  <a:pt x="9838835" y="4729096"/>
                </a:cubicBezTo>
                <a:cubicBezTo>
                  <a:pt x="9837165" y="4737672"/>
                  <a:pt x="9849533" y="4758701"/>
                  <a:pt x="9857315" y="4758447"/>
                </a:cubicBezTo>
                <a:cubicBezTo>
                  <a:pt x="9873386" y="4773511"/>
                  <a:pt x="9878909" y="4756885"/>
                  <a:pt x="9845877" y="4725920"/>
                </a:cubicBezTo>
                <a:close/>
                <a:moveTo>
                  <a:pt x="8559962" y="4724320"/>
                </a:moveTo>
                <a:cubicBezTo>
                  <a:pt x="8594314" y="4738715"/>
                  <a:pt x="8603123" y="4756103"/>
                  <a:pt x="8596887" y="4757763"/>
                </a:cubicBezTo>
                <a:cubicBezTo>
                  <a:pt x="8594808" y="4758320"/>
                  <a:pt x="8591056" y="4757127"/>
                  <a:pt x="8586021" y="4753496"/>
                </a:cubicBezTo>
                <a:cubicBezTo>
                  <a:pt x="8579309" y="4748656"/>
                  <a:pt x="8570314" y="4739477"/>
                  <a:pt x="8559962" y="4724320"/>
                </a:cubicBezTo>
                <a:close/>
                <a:moveTo>
                  <a:pt x="9696642" y="4701213"/>
                </a:moveTo>
                <a:cubicBezTo>
                  <a:pt x="9699032" y="4699093"/>
                  <a:pt x="9699071" y="4701549"/>
                  <a:pt x="9699043" y="4705133"/>
                </a:cubicBezTo>
                <a:lnTo>
                  <a:pt x="9699405" y="4707064"/>
                </a:lnTo>
                <a:lnTo>
                  <a:pt x="9695501" y="4703474"/>
                </a:lnTo>
                <a:close/>
                <a:moveTo>
                  <a:pt x="9823219" y="4694619"/>
                </a:moveTo>
                <a:cubicBezTo>
                  <a:pt x="9812842" y="4694952"/>
                  <a:pt x="9817696" y="4711245"/>
                  <a:pt x="9828912" y="4710018"/>
                </a:cubicBezTo>
                <a:cubicBezTo>
                  <a:pt x="9840519" y="4720896"/>
                  <a:pt x="9833930" y="4704661"/>
                  <a:pt x="9823219" y="4694619"/>
                </a:cubicBezTo>
                <a:close/>
                <a:moveTo>
                  <a:pt x="9317466" y="4465320"/>
                </a:moveTo>
                <a:cubicBezTo>
                  <a:pt x="9317466" y="4465320"/>
                  <a:pt x="9337831" y="4469967"/>
                  <a:pt x="9359589" y="4478738"/>
                </a:cubicBezTo>
                <a:lnTo>
                  <a:pt x="9361469" y="4479714"/>
                </a:lnTo>
                <a:lnTo>
                  <a:pt x="9358587" y="4473127"/>
                </a:lnTo>
                <a:cubicBezTo>
                  <a:pt x="9358587" y="4473127"/>
                  <a:pt x="9397491" y="4486336"/>
                  <a:pt x="9405602" y="4502792"/>
                </a:cubicBezTo>
                <a:lnTo>
                  <a:pt x="9401346" y="4506931"/>
                </a:lnTo>
                <a:lnTo>
                  <a:pt x="9410064" y="4516936"/>
                </a:lnTo>
                <a:cubicBezTo>
                  <a:pt x="9408040" y="4528547"/>
                  <a:pt x="9399424" y="4534523"/>
                  <a:pt x="9388082" y="4536107"/>
                </a:cubicBezTo>
                <a:cubicBezTo>
                  <a:pt x="9354069" y="4540858"/>
                  <a:pt x="9295595" y="4506074"/>
                  <a:pt x="9317466" y="4465320"/>
                </a:cubicBezTo>
                <a:close/>
                <a:moveTo>
                  <a:pt x="0" y="4264715"/>
                </a:moveTo>
                <a:lnTo>
                  <a:pt x="20909" y="4278696"/>
                </a:lnTo>
                <a:cubicBezTo>
                  <a:pt x="48391" y="4292917"/>
                  <a:pt x="76381" y="4304776"/>
                  <a:pt x="101703" y="4316511"/>
                </a:cubicBezTo>
                <a:cubicBezTo>
                  <a:pt x="120951" y="4331431"/>
                  <a:pt x="156632" y="4347192"/>
                  <a:pt x="187916" y="4363578"/>
                </a:cubicBezTo>
                <a:lnTo>
                  <a:pt x="191819" y="4365960"/>
                </a:lnTo>
                <a:lnTo>
                  <a:pt x="194844" y="4366514"/>
                </a:lnTo>
                <a:lnTo>
                  <a:pt x="202523" y="4367887"/>
                </a:lnTo>
                <a:lnTo>
                  <a:pt x="203005" y="4368447"/>
                </a:lnTo>
                <a:lnTo>
                  <a:pt x="212800" y="4378759"/>
                </a:lnTo>
                <a:lnTo>
                  <a:pt x="228933" y="4388599"/>
                </a:lnTo>
                <a:cubicBezTo>
                  <a:pt x="239770" y="4397077"/>
                  <a:pt x="246901" y="4405685"/>
                  <a:pt x="247722" y="4414394"/>
                </a:cubicBezTo>
                <a:cubicBezTo>
                  <a:pt x="251007" y="4449237"/>
                  <a:pt x="179191" y="4365519"/>
                  <a:pt x="204796" y="4405162"/>
                </a:cubicBezTo>
                <a:lnTo>
                  <a:pt x="233556" y="4437853"/>
                </a:lnTo>
                <a:lnTo>
                  <a:pt x="254720" y="4439341"/>
                </a:lnTo>
                <a:lnTo>
                  <a:pt x="285648" y="4445539"/>
                </a:lnTo>
                <a:lnTo>
                  <a:pt x="334471" y="4491637"/>
                </a:lnTo>
                <a:lnTo>
                  <a:pt x="277410" y="4481323"/>
                </a:lnTo>
                <a:lnTo>
                  <a:pt x="277316" y="4488469"/>
                </a:lnTo>
                <a:lnTo>
                  <a:pt x="255480" y="4477655"/>
                </a:lnTo>
                <a:lnTo>
                  <a:pt x="196037" y="4467899"/>
                </a:lnTo>
                <a:lnTo>
                  <a:pt x="159221" y="4433400"/>
                </a:lnTo>
                <a:lnTo>
                  <a:pt x="176004" y="4434267"/>
                </a:lnTo>
                <a:lnTo>
                  <a:pt x="126978" y="4407931"/>
                </a:lnTo>
                <a:cubicBezTo>
                  <a:pt x="91762" y="4387850"/>
                  <a:pt x="60859" y="4369139"/>
                  <a:pt x="25173" y="4350504"/>
                </a:cubicBezTo>
                <a:lnTo>
                  <a:pt x="0" y="4338379"/>
                </a:lnTo>
                <a:close/>
                <a:moveTo>
                  <a:pt x="77447" y="4263645"/>
                </a:moveTo>
                <a:cubicBezTo>
                  <a:pt x="81989" y="4263600"/>
                  <a:pt x="88756" y="4263922"/>
                  <a:pt x="98207" y="4264695"/>
                </a:cubicBezTo>
                <a:lnTo>
                  <a:pt x="118715" y="4270141"/>
                </a:lnTo>
                <a:lnTo>
                  <a:pt x="132432" y="4286138"/>
                </a:lnTo>
                <a:lnTo>
                  <a:pt x="117698" y="4281831"/>
                </a:lnTo>
                <a:cubicBezTo>
                  <a:pt x="87555" y="4273320"/>
                  <a:pt x="54730" y="4263874"/>
                  <a:pt x="77447" y="4263645"/>
                </a:cubicBezTo>
                <a:close/>
                <a:moveTo>
                  <a:pt x="55752" y="4258210"/>
                </a:moveTo>
                <a:lnTo>
                  <a:pt x="56202" y="4258496"/>
                </a:lnTo>
                <a:lnTo>
                  <a:pt x="56677" y="4259375"/>
                </a:lnTo>
                <a:close/>
                <a:moveTo>
                  <a:pt x="214373" y="4247605"/>
                </a:moveTo>
                <a:lnTo>
                  <a:pt x="261527" y="4276111"/>
                </a:lnTo>
                <a:cubicBezTo>
                  <a:pt x="292661" y="4293701"/>
                  <a:pt x="323552" y="4310338"/>
                  <a:pt x="354052" y="4327231"/>
                </a:cubicBezTo>
                <a:lnTo>
                  <a:pt x="360050" y="4330731"/>
                </a:lnTo>
                <a:lnTo>
                  <a:pt x="367095" y="4324751"/>
                </a:lnTo>
                <a:cubicBezTo>
                  <a:pt x="367392" y="4321091"/>
                  <a:pt x="367693" y="4317432"/>
                  <a:pt x="375010" y="4318032"/>
                </a:cubicBezTo>
                <a:cubicBezTo>
                  <a:pt x="393914" y="4319576"/>
                  <a:pt x="412130" y="4323909"/>
                  <a:pt x="429663" y="4329368"/>
                </a:cubicBezTo>
                <a:lnTo>
                  <a:pt x="466730" y="4342677"/>
                </a:lnTo>
                <a:lnTo>
                  <a:pt x="479392" y="4337840"/>
                </a:lnTo>
                <a:cubicBezTo>
                  <a:pt x="484059" y="4332944"/>
                  <a:pt x="477426" y="4326146"/>
                  <a:pt x="432221" y="4318531"/>
                </a:cubicBezTo>
                <a:cubicBezTo>
                  <a:pt x="362418" y="4308375"/>
                  <a:pt x="411720" y="4333091"/>
                  <a:pt x="372775" y="4306437"/>
                </a:cubicBezTo>
                <a:cubicBezTo>
                  <a:pt x="399421" y="4324675"/>
                  <a:pt x="413994" y="4287992"/>
                  <a:pt x="399757" y="4269219"/>
                </a:cubicBezTo>
                <a:cubicBezTo>
                  <a:pt x="408978" y="4275531"/>
                  <a:pt x="290941" y="4262461"/>
                  <a:pt x="230528" y="4251162"/>
                </a:cubicBezTo>
                <a:close/>
                <a:moveTo>
                  <a:pt x="706939" y="4147157"/>
                </a:moveTo>
                <a:lnTo>
                  <a:pt x="705647" y="4149763"/>
                </a:lnTo>
                <a:cubicBezTo>
                  <a:pt x="705347" y="4153419"/>
                  <a:pt x="707632" y="4151765"/>
                  <a:pt x="710906" y="4149272"/>
                </a:cubicBezTo>
                <a:lnTo>
                  <a:pt x="712930" y="4148272"/>
                </a:lnTo>
                <a:close/>
                <a:moveTo>
                  <a:pt x="453496" y="4047592"/>
                </a:moveTo>
                <a:cubicBezTo>
                  <a:pt x="461301" y="4045530"/>
                  <a:pt x="476965" y="4056805"/>
                  <a:pt x="496440" y="4075282"/>
                </a:cubicBezTo>
                <a:lnTo>
                  <a:pt x="533851" y="4115597"/>
                </a:lnTo>
                <a:lnTo>
                  <a:pt x="503508" y="4110102"/>
                </a:lnTo>
                <a:lnTo>
                  <a:pt x="502656" y="4108464"/>
                </a:lnTo>
                <a:cubicBezTo>
                  <a:pt x="484469" y="4077303"/>
                  <a:pt x="461901" y="4045371"/>
                  <a:pt x="453496" y="4047592"/>
                </a:cubicBezTo>
                <a:close/>
                <a:moveTo>
                  <a:pt x="518960" y="3999263"/>
                </a:moveTo>
                <a:lnTo>
                  <a:pt x="540023" y="4015455"/>
                </a:lnTo>
                <a:lnTo>
                  <a:pt x="537181" y="4008019"/>
                </a:lnTo>
                <a:close/>
                <a:moveTo>
                  <a:pt x="276626" y="3987895"/>
                </a:moveTo>
                <a:cubicBezTo>
                  <a:pt x="271060" y="3988970"/>
                  <a:pt x="266269" y="3991563"/>
                  <a:pt x="263112" y="3996175"/>
                </a:cubicBezTo>
                <a:cubicBezTo>
                  <a:pt x="263112" y="3996175"/>
                  <a:pt x="302056" y="4022832"/>
                  <a:pt x="322772" y="4018949"/>
                </a:cubicBezTo>
                <a:cubicBezTo>
                  <a:pt x="327895" y="4015311"/>
                  <a:pt x="327783" y="4010528"/>
                  <a:pt x="324467" y="4005787"/>
                </a:cubicBezTo>
                <a:cubicBezTo>
                  <a:pt x="317004" y="3995125"/>
                  <a:pt x="293327" y="3984674"/>
                  <a:pt x="276626" y="3987895"/>
                </a:cubicBezTo>
                <a:close/>
                <a:moveTo>
                  <a:pt x="203197" y="3973015"/>
                </a:moveTo>
                <a:cubicBezTo>
                  <a:pt x="202836" y="3974616"/>
                  <a:pt x="201875" y="3978882"/>
                  <a:pt x="199957" y="3987419"/>
                </a:cubicBezTo>
                <a:cubicBezTo>
                  <a:pt x="199957" y="3987419"/>
                  <a:pt x="204276" y="3968213"/>
                  <a:pt x="203197" y="3973015"/>
                </a:cubicBezTo>
                <a:close/>
                <a:moveTo>
                  <a:pt x="469885" y="3931535"/>
                </a:moveTo>
                <a:lnTo>
                  <a:pt x="500325" y="3974235"/>
                </a:lnTo>
                <a:lnTo>
                  <a:pt x="529624" y="3996242"/>
                </a:lnTo>
                <a:lnTo>
                  <a:pt x="517074" y="3979022"/>
                </a:lnTo>
                <a:lnTo>
                  <a:pt x="495893" y="3950224"/>
                </a:lnTo>
                <a:close/>
                <a:moveTo>
                  <a:pt x="2" y="3899090"/>
                </a:moveTo>
                <a:lnTo>
                  <a:pt x="30160" y="3936607"/>
                </a:lnTo>
                <a:lnTo>
                  <a:pt x="50680" y="3956399"/>
                </a:lnTo>
                <a:lnTo>
                  <a:pt x="39704" y="3954051"/>
                </a:lnTo>
                <a:lnTo>
                  <a:pt x="75431" y="3978274"/>
                </a:lnTo>
                <a:cubicBezTo>
                  <a:pt x="129024" y="4014899"/>
                  <a:pt x="169456" y="4044018"/>
                  <a:pt x="146362" y="4035944"/>
                </a:cubicBezTo>
                <a:lnTo>
                  <a:pt x="141323" y="4033590"/>
                </a:lnTo>
                <a:lnTo>
                  <a:pt x="158373" y="4047610"/>
                </a:lnTo>
                <a:lnTo>
                  <a:pt x="77181" y="4032907"/>
                </a:lnTo>
                <a:lnTo>
                  <a:pt x="79947" y="4029024"/>
                </a:lnTo>
                <a:cubicBezTo>
                  <a:pt x="82159" y="4024407"/>
                  <a:pt x="82543" y="4020691"/>
                  <a:pt x="79885" y="4019147"/>
                </a:cubicBezTo>
                <a:lnTo>
                  <a:pt x="61243" y="3993066"/>
                </a:lnTo>
                <a:lnTo>
                  <a:pt x="0" y="3959592"/>
                </a:lnTo>
                <a:lnTo>
                  <a:pt x="0" y="3927131"/>
                </a:lnTo>
                <a:lnTo>
                  <a:pt x="2" y="3927131"/>
                </a:lnTo>
                <a:close/>
                <a:moveTo>
                  <a:pt x="0" y="3851096"/>
                </a:moveTo>
                <a:lnTo>
                  <a:pt x="17264" y="3861112"/>
                </a:lnTo>
                <a:cubicBezTo>
                  <a:pt x="31058" y="3869805"/>
                  <a:pt x="40045" y="3876567"/>
                  <a:pt x="39491" y="3879142"/>
                </a:cubicBezTo>
                <a:lnTo>
                  <a:pt x="0" y="3873939"/>
                </a:lnTo>
                <a:close/>
                <a:moveTo>
                  <a:pt x="116661" y="3836717"/>
                </a:moveTo>
                <a:lnTo>
                  <a:pt x="165626" y="3883610"/>
                </a:lnTo>
                <a:cubicBezTo>
                  <a:pt x="201755" y="3918863"/>
                  <a:pt x="233803" y="3950215"/>
                  <a:pt x="236455" y="3945663"/>
                </a:cubicBezTo>
                <a:cubicBezTo>
                  <a:pt x="237779" y="3943386"/>
                  <a:pt x="231810" y="3932035"/>
                  <a:pt x="224112" y="3918253"/>
                </a:cubicBezTo>
                <a:lnTo>
                  <a:pt x="204860" y="3882623"/>
                </a:lnTo>
                <a:lnTo>
                  <a:pt x="203111" y="3882029"/>
                </a:lnTo>
                <a:cubicBezTo>
                  <a:pt x="175036" y="3869394"/>
                  <a:pt x="147544" y="3854440"/>
                  <a:pt x="120255" y="3838802"/>
                </a:cubicBezTo>
                <a:close/>
                <a:moveTo>
                  <a:pt x="820309" y="3815613"/>
                </a:moveTo>
                <a:lnTo>
                  <a:pt x="848429" y="3836839"/>
                </a:lnTo>
                <a:lnTo>
                  <a:pt x="848219" y="3840861"/>
                </a:lnTo>
                <a:lnTo>
                  <a:pt x="871149" y="3844541"/>
                </a:lnTo>
                <a:lnTo>
                  <a:pt x="874555" y="3840962"/>
                </a:lnTo>
                <a:lnTo>
                  <a:pt x="885282" y="3828106"/>
                </a:lnTo>
                <a:close/>
                <a:moveTo>
                  <a:pt x="562063" y="3749208"/>
                </a:moveTo>
                <a:cubicBezTo>
                  <a:pt x="561292" y="3747093"/>
                  <a:pt x="562626" y="3747448"/>
                  <a:pt x="566853" y="3751112"/>
                </a:cubicBezTo>
                <a:lnTo>
                  <a:pt x="587703" y="3771581"/>
                </a:lnTo>
                <a:lnTo>
                  <a:pt x="574760" y="3769175"/>
                </a:lnTo>
                <a:lnTo>
                  <a:pt x="569888" y="3762125"/>
                </a:lnTo>
                <a:cubicBezTo>
                  <a:pt x="565704" y="3755906"/>
                  <a:pt x="562832" y="3751323"/>
                  <a:pt x="562063" y="3749208"/>
                </a:cubicBezTo>
                <a:close/>
                <a:moveTo>
                  <a:pt x="768818" y="3727837"/>
                </a:moveTo>
                <a:lnTo>
                  <a:pt x="768735" y="3728094"/>
                </a:lnTo>
                <a:lnTo>
                  <a:pt x="768919" y="3728144"/>
                </a:lnTo>
                <a:close/>
                <a:moveTo>
                  <a:pt x="421839" y="3694664"/>
                </a:moveTo>
                <a:cubicBezTo>
                  <a:pt x="423980" y="3688695"/>
                  <a:pt x="441252" y="3702122"/>
                  <a:pt x="465064" y="3723941"/>
                </a:cubicBezTo>
                <a:lnTo>
                  <a:pt x="497491" y="3754808"/>
                </a:lnTo>
                <a:lnTo>
                  <a:pt x="454408" y="3746800"/>
                </a:lnTo>
                <a:lnTo>
                  <a:pt x="444861" y="3735405"/>
                </a:lnTo>
                <a:cubicBezTo>
                  <a:pt x="438771" y="3728258"/>
                  <a:pt x="433991" y="3722776"/>
                  <a:pt x="431048" y="3719539"/>
                </a:cubicBezTo>
                <a:cubicBezTo>
                  <a:pt x="423480" y="3705482"/>
                  <a:pt x="420770" y="3697648"/>
                  <a:pt x="421839" y="3694664"/>
                </a:cubicBezTo>
                <a:close/>
                <a:moveTo>
                  <a:pt x="8754891" y="3596853"/>
                </a:moveTo>
                <a:cubicBezTo>
                  <a:pt x="8755371" y="3593410"/>
                  <a:pt x="8753448" y="3607189"/>
                  <a:pt x="8753448" y="3607189"/>
                </a:cubicBezTo>
                <a:lnTo>
                  <a:pt x="8759925" y="3623218"/>
                </a:lnTo>
                <a:lnTo>
                  <a:pt x="8790744" y="3653096"/>
                </a:lnTo>
                <a:lnTo>
                  <a:pt x="8776552" y="3625842"/>
                </a:lnTo>
                <a:cubicBezTo>
                  <a:pt x="8770143" y="3618115"/>
                  <a:pt x="8762266" y="3611863"/>
                  <a:pt x="8753448" y="3607189"/>
                </a:cubicBezTo>
                <a:cubicBezTo>
                  <a:pt x="8754303" y="3601066"/>
                  <a:pt x="8754730" y="3598003"/>
                  <a:pt x="8754891" y="3596853"/>
                </a:cubicBezTo>
                <a:close/>
                <a:moveTo>
                  <a:pt x="221618" y="3590176"/>
                </a:moveTo>
                <a:lnTo>
                  <a:pt x="231357" y="3590474"/>
                </a:lnTo>
                <a:lnTo>
                  <a:pt x="240591" y="3604877"/>
                </a:lnTo>
                <a:lnTo>
                  <a:pt x="319946" y="3720570"/>
                </a:lnTo>
                <a:lnTo>
                  <a:pt x="310077" y="3718634"/>
                </a:lnTo>
                <a:close/>
                <a:moveTo>
                  <a:pt x="8732067" y="3567338"/>
                </a:moveTo>
                <a:cubicBezTo>
                  <a:pt x="8731930" y="3568432"/>
                  <a:pt x="8731562" y="3571357"/>
                  <a:pt x="8730824" y="3577196"/>
                </a:cubicBezTo>
                <a:cubicBezTo>
                  <a:pt x="8730824" y="3577196"/>
                  <a:pt x="8732483" y="3564053"/>
                  <a:pt x="8732067" y="3567338"/>
                </a:cubicBezTo>
                <a:close/>
                <a:moveTo>
                  <a:pt x="8700667" y="3552903"/>
                </a:moveTo>
                <a:cubicBezTo>
                  <a:pt x="8701757" y="3553478"/>
                  <a:pt x="8704658" y="3555018"/>
                  <a:pt x="8710458" y="3558091"/>
                </a:cubicBezTo>
                <a:cubicBezTo>
                  <a:pt x="8710458" y="3558091"/>
                  <a:pt x="8697405" y="3551173"/>
                  <a:pt x="8700667" y="3552903"/>
                </a:cubicBezTo>
                <a:close/>
                <a:moveTo>
                  <a:pt x="826264" y="3489746"/>
                </a:moveTo>
                <a:cubicBezTo>
                  <a:pt x="841947" y="3492392"/>
                  <a:pt x="856864" y="3498087"/>
                  <a:pt x="870188" y="3507204"/>
                </a:cubicBezTo>
                <a:lnTo>
                  <a:pt x="817512" y="3508824"/>
                </a:lnTo>
                <a:lnTo>
                  <a:pt x="810725" y="3498520"/>
                </a:lnTo>
                <a:lnTo>
                  <a:pt x="805376" y="3490101"/>
                </a:lnTo>
                <a:close/>
                <a:moveTo>
                  <a:pt x="385319" y="3420588"/>
                </a:moveTo>
                <a:lnTo>
                  <a:pt x="385509" y="3420848"/>
                </a:lnTo>
                <a:lnTo>
                  <a:pt x="385320" y="3420856"/>
                </a:lnTo>
                <a:close/>
                <a:moveTo>
                  <a:pt x="385299" y="3407376"/>
                </a:moveTo>
                <a:cubicBezTo>
                  <a:pt x="397317" y="3409964"/>
                  <a:pt x="407621" y="3412180"/>
                  <a:pt x="407621" y="3412180"/>
                </a:cubicBezTo>
                <a:lnTo>
                  <a:pt x="401543" y="3415488"/>
                </a:lnTo>
                <a:lnTo>
                  <a:pt x="395357" y="3411106"/>
                </a:lnTo>
                <a:lnTo>
                  <a:pt x="385301" y="3408330"/>
                </a:lnTo>
                <a:close/>
                <a:moveTo>
                  <a:pt x="9488096" y="3339707"/>
                </a:moveTo>
                <a:cubicBezTo>
                  <a:pt x="9484851" y="3340656"/>
                  <a:pt x="9476189" y="3343191"/>
                  <a:pt x="9458871" y="3348261"/>
                </a:cubicBezTo>
                <a:cubicBezTo>
                  <a:pt x="9458871" y="3348261"/>
                  <a:pt x="9454635" y="3348380"/>
                  <a:pt x="9449339" y="3348527"/>
                </a:cubicBezTo>
                <a:lnTo>
                  <a:pt x="9441722" y="3348741"/>
                </a:lnTo>
                <a:lnTo>
                  <a:pt x="9458871" y="3348261"/>
                </a:lnTo>
                <a:cubicBezTo>
                  <a:pt x="9458871" y="3348261"/>
                  <a:pt x="9497839" y="3336860"/>
                  <a:pt x="9488096" y="3339707"/>
                </a:cubicBezTo>
                <a:close/>
                <a:moveTo>
                  <a:pt x="520208" y="3247068"/>
                </a:moveTo>
                <a:cubicBezTo>
                  <a:pt x="524906" y="3247676"/>
                  <a:pt x="558354" y="3302312"/>
                  <a:pt x="538340" y="3289810"/>
                </a:cubicBezTo>
                <a:cubicBezTo>
                  <a:pt x="522810" y="3284488"/>
                  <a:pt x="533280" y="3274192"/>
                  <a:pt x="528133" y="3268957"/>
                </a:cubicBezTo>
                <a:cubicBezTo>
                  <a:pt x="520267" y="3252664"/>
                  <a:pt x="518640" y="3246864"/>
                  <a:pt x="520208" y="3247068"/>
                </a:cubicBezTo>
                <a:close/>
                <a:moveTo>
                  <a:pt x="8707122" y="3212882"/>
                </a:moveTo>
                <a:cubicBezTo>
                  <a:pt x="8737896" y="3233869"/>
                  <a:pt x="8743045" y="3252664"/>
                  <a:pt x="8736602" y="3253045"/>
                </a:cubicBezTo>
                <a:cubicBezTo>
                  <a:pt x="8734453" y="3253173"/>
                  <a:pt x="8731016" y="3251253"/>
                  <a:pt x="8726811" y="3246688"/>
                </a:cubicBezTo>
                <a:cubicBezTo>
                  <a:pt x="8721203" y="3240599"/>
                  <a:pt x="8714229" y="3229805"/>
                  <a:pt x="8707122" y="3212882"/>
                </a:cubicBezTo>
                <a:close/>
                <a:moveTo>
                  <a:pt x="215213" y="3197679"/>
                </a:moveTo>
                <a:cubicBezTo>
                  <a:pt x="215213" y="3197679"/>
                  <a:pt x="214965" y="3214095"/>
                  <a:pt x="221484" y="3217477"/>
                </a:cubicBezTo>
                <a:cubicBezTo>
                  <a:pt x="226642" y="3220154"/>
                  <a:pt x="229448" y="3220060"/>
                  <a:pt x="230602" y="3218460"/>
                </a:cubicBezTo>
                <a:cubicBezTo>
                  <a:pt x="231756" y="3216861"/>
                  <a:pt x="231255" y="3213757"/>
                  <a:pt x="229799" y="3210418"/>
                </a:cubicBezTo>
                <a:cubicBezTo>
                  <a:pt x="226890" y="3203738"/>
                  <a:pt x="220162" y="3196111"/>
                  <a:pt x="215213" y="3197679"/>
                </a:cubicBezTo>
                <a:close/>
                <a:moveTo>
                  <a:pt x="8221954" y="3196688"/>
                </a:moveTo>
                <a:lnTo>
                  <a:pt x="8221270" y="3198078"/>
                </a:lnTo>
                <a:lnTo>
                  <a:pt x="8274854" y="3273285"/>
                </a:lnTo>
                <a:lnTo>
                  <a:pt x="8258788" y="3277071"/>
                </a:lnTo>
                <a:lnTo>
                  <a:pt x="8248673" y="3276604"/>
                </a:lnTo>
                <a:lnTo>
                  <a:pt x="8220123" y="3239567"/>
                </a:lnTo>
                <a:lnTo>
                  <a:pt x="8222084" y="3247997"/>
                </a:lnTo>
                <a:cubicBezTo>
                  <a:pt x="8224160" y="3251173"/>
                  <a:pt x="8231123" y="3259623"/>
                  <a:pt x="8239439" y="3269613"/>
                </a:cubicBezTo>
                <a:lnTo>
                  <a:pt x="8258127" y="3292239"/>
                </a:lnTo>
                <a:lnTo>
                  <a:pt x="8272489" y="3302736"/>
                </a:lnTo>
                <a:lnTo>
                  <a:pt x="8329940" y="3321077"/>
                </a:lnTo>
                <a:lnTo>
                  <a:pt x="8287369" y="3271173"/>
                </a:lnTo>
                <a:cubicBezTo>
                  <a:pt x="8255477" y="3233844"/>
                  <a:pt x="8224740" y="3198164"/>
                  <a:pt x="8221954" y="3196688"/>
                </a:cubicBezTo>
                <a:close/>
                <a:moveTo>
                  <a:pt x="8978648" y="3128062"/>
                </a:moveTo>
                <a:lnTo>
                  <a:pt x="8990199" y="3134588"/>
                </a:lnTo>
                <a:lnTo>
                  <a:pt x="9016856" y="3147208"/>
                </a:lnTo>
                <a:lnTo>
                  <a:pt x="9055704" y="3194572"/>
                </a:lnTo>
                <a:lnTo>
                  <a:pt x="9094283" y="3245828"/>
                </a:lnTo>
                <a:lnTo>
                  <a:pt x="9077991" y="3236978"/>
                </a:lnTo>
                <a:lnTo>
                  <a:pt x="9064794" y="3228548"/>
                </a:lnTo>
                <a:close/>
                <a:moveTo>
                  <a:pt x="8252442" y="3103541"/>
                </a:moveTo>
                <a:lnTo>
                  <a:pt x="8287214" y="3143168"/>
                </a:lnTo>
                <a:cubicBezTo>
                  <a:pt x="8308783" y="3165157"/>
                  <a:pt x="8329149" y="3184263"/>
                  <a:pt x="8346732" y="3201890"/>
                </a:cubicBezTo>
                <a:cubicBezTo>
                  <a:pt x="8377657" y="3244596"/>
                  <a:pt x="8446690" y="3299189"/>
                  <a:pt x="8464111" y="3341658"/>
                </a:cubicBezTo>
                <a:cubicBezTo>
                  <a:pt x="8466842" y="3351413"/>
                  <a:pt x="8460691" y="3366157"/>
                  <a:pt x="8466261" y="3369111"/>
                </a:cubicBezTo>
                <a:lnTo>
                  <a:pt x="8482979" y="3389445"/>
                </a:lnTo>
                <a:lnTo>
                  <a:pt x="8569365" y="3447295"/>
                </a:lnTo>
                <a:lnTo>
                  <a:pt x="8643687" y="3513374"/>
                </a:lnTo>
                <a:lnTo>
                  <a:pt x="8639472" y="3508176"/>
                </a:lnTo>
                <a:cubicBezTo>
                  <a:pt x="8542951" y="3392447"/>
                  <a:pt x="8444024" y="3279772"/>
                  <a:pt x="8337612" y="3172130"/>
                </a:cubicBezTo>
                <a:cubicBezTo>
                  <a:pt x="8332519" y="3167356"/>
                  <a:pt x="8323740" y="3156815"/>
                  <a:pt x="8313071" y="3143759"/>
                </a:cubicBezTo>
                <a:lnTo>
                  <a:pt x="8308381" y="3138077"/>
                </a:lnTo>
                <a:lnTo>
                  <a:pt x="8305053" y="3135920"/>
                </a:lnTo>
                <a:cubicBezTo>
                  <a:pt x="8282734" y="3121307"/>
                  <a:pt x="8264441" y="3109565"/>
                  <a:pt x="8254303" y="3104596"/>
                </a:cubicBezTo>
                <a:close/>
                <a:moveTo>
                  <a:pt x="399527" y="3099791"/>
                </a:moveTo>
                <a:lnTo>
                  <a:pt x="418237" y="3106199"/>
                </a:lnTo>
                <a:lnTo>
                  <a:pt x="430948" y="3126693"/>
                </a:lnTo>
                <a:cubicBezTo>
                  <a:pt x="440719" y="3142853"/>
                  <a:pt x="446048" y="3152308"/>
                  <a:pt x="443476" y="3149692"/>
                </a:cubicBezTo>
                <a:cubicBezTo>
                  <a:pt x="434844" y="3147022"/>
                  <a:pt x="421568" y="3130901"/>
                  <a:pt x="407031" y="3110660"/>
                </a:cubicBezTo>
                <a:close/>
                <a:moveTo>
                  <a:pt x="8441199" y="3063624"/>
                </a:moveTo>
                <a:cubicBezTo>
                  <a:pt x="8442287" y="3064200"/>
                  <a:pt x="8445187" y="3065738"/>
                  <a:pt x="8450989" y="3068813"/>
                </a:cubicBezTo>
                <a:cubicBezTo>
                  <a:pt x="8450989" y="3068813"/>
                  <a:pt x="8437935" y="3061893"/>
                  <a:pt x="8441199" y="3063624"/>
                </a:cubicBezTo>
                <a:close/>
                <a:moveTo>
                  <a:pt x="10197501" y="3057157"/>
                </a:moveTo>
                <a:lnTo>
                  <a:pt x="10224181" y="3087432"/>
                </a:lnTo>
                <a:lnTo>
                  <a:pt x="10226738" y="3090211"/>
                </a:lnTo>
                <a:lnTo>
                  <a:pt x="10222842" y="3090030"/>
                </a:lnTo>
                <a:close/>
                <a:moveTo>
                  <a:pt x="9398352" y="3048642"/>
                </a:moveTo>
                <a:cubicBezTo>
                  <a:pt x="9398352" y="3048642"/>
                  <a:pt x="9401235" y="3063572"/>
                  <a:pt x="9400514" y="3059838"/>
                </a:cubicBezTo>
                <a:cubicBezTo>
                  <a:pt x="9400274" y="3058595"/>
                  <a:pt x="9399634" y="3055279"/>
                  <a:pt x="9398352" y="3048642"/>
                </a:cubicBezTo>
                <a:close/>
                <a:moveTo>
                  <a:pt x="8214555" y="3045972"/>
                </a:moveTo>
                <a:lnTo>
                  <a:pt x="8216162" y="3058647"/>
                </a:lnTo>
                <a:lnTo>
                  <a:pt x="8228644" y="3066454"/>
                </a:lnTo>
                <a:lnTo>
                  <a:pt x="8261613" y="3083580"/>
                </a:lnTo>
                <a:lnTo>
                  <a:pt x="8240755" y="3061200"/>
                </a:lnTo>
                <a:cubicBezTo>
                  <a:pt x="8229716" y="3051064"/>
                  <a:pt x="8220383" y="3044906"/>
                  <a:pt x="8214555" y="3045972"/>
                </a:cubicBezTo>
                <a:close/>
                <a:moveTo>
                  <a:pt x="594071" y="3044526"/>
                </a:moveTo>
                <a:cubicBezTo>
                  <a:pt x="577680" y="3038328"/>
                  <a:pt x="577594" y="3048712"/>
                  <a:pt x="604279" y="3065380"/>
                </a:cubicBezTo>
                <a:cubicBezTo>
                  <a:pt x="608354" y="3069524"/>
                  <a:pt x="610074" y="3070620"/>
                  <a:pt x="610283" y="3069850"/>
                </a:cubicBezTo>
                <a:cubicBezTo>
                  <a:pt x="610493" y="3069082"/>
                  <a:pt x="609191" y="3066446"/>
                  <a:pt x="607220" y="3063132"/>
                </a:cubicBezTo>
                <a:cubicBezTo>
                  <a:pt x="603271" y="3056501"/>
                  <a:pt x="596644" y="3047143"/>
                  <a:pt x="594071" y="3044526"/>
                </a:cubicBezTo>
                <a:close/>
                <a:moveTo>
                  <a:pt x="9367354" y="3029285"/>
                </a:moveTo>
                <a:lnTo>
                  <a:pt x="9398352" y="3048642"/>
                </a:lnTo>
                <a:lnTo>
                  <a:pt x="9372538" y="3034677"/>
                </a:lnTo>
                <a:close/>
                <a:moveTo>
                  <a:pt x="8943098" y="2950461"/>
                </a:moveTo>
                <a:cubicBezTo>
                  <a:pt x="8948312" y="2951372"/>
                  <a:pt x="8960706" y="2947092"/>
                  <a:pt x="8958519" y="2959604"/>
                </a:cubicBezTo>
                <a:cubicBezTo>
                  <a:pt x="8952869" y="2958615"/>
                  <a:pt x="8948739" y="2957893"/>
                  <a:pt x="8946162" y="2956637"/>
                </a:cubicBezTo>
                <a:cubicBezTo>
                  <a:pt x="8943581" y="2955381"/>
                  <a:pt x="8942552" y="2953589"/>
                  <a:pt x="8943098" y="2950461"/>
                </a:cubicBezTo>
                <a:close/>
                <a:moveTo>
                  <a:pt x="8927679" y="2941317"/>
                </a:moveTo>
                <a:cubicBezTo>
                  <a:pt x="8932895" y="2942229"/>
                  <a:pt x="8945287" y="2937949"/>
                  <a:pt x="8943098" y="2950461"/>
                </a:cubicBezTo>
                <a:cubicBezTo>
                  <a:pt x="8937450" y="2949472"/>
                  <a:pt x="8933320" y="2948751"/>
                  <a:pt x="8930739" y="2947496"/>
                </a:cubicBezTo>
                <a:cubicBezTo>
                  <a:pt x="8928162" y="2946239"/>
                  <a:pt x="8927130" y="2944445"/>
                  <a:pt x="8927679" y="2941317"/>
                </a:cubicBezTo>
                <a:close/>
                <a:moveTo>
                  <a:pt x="8888554" y="2914061"/>
                </a:moveTo>
                <a:cubicBezTo>
                  <a:pt x="8904199" y="2916796"/>
                  <a:pt x="8919435" y="2926981"/>
                  <a:pt x="8927679" y="2941317"/>
                </a:cubicBezTo>
                <a:cubicBezTo>
                  <a:pt x="8917360" y="2936290"/>
                  <a:pt x="8909595" y="2933319"/>
                  <a:pt x="8903402" y="2929687"/>
                </a:cubicBezTo>
                <a:cubicBezTo>
                  <a:pt x="8897205" y="2926053"/>
                  <a:pt x="8892586" y="2921754"/>
                  <a:pt x="8888554" y="2914061"/>
                </a:cubicBezTo>
                <a:close/>
                <a:moveTo>
                  <a:pt x="8988341" y="2904069"/>
                </a:moveTo>
                <a:lnTo>
                  <a:pt x="8984189" y="2904991"/>
                </a:lnTo>
                <a:cubicBezTo>
                  <a:pt x="8983915" y="2906555"/>
                  <a:pt x="8988682" y="2910678"/>
                  <a:pt x="8996223" y="2916127"/>
                </a:cubicBezTo>
                <a:lnTo>
                  <a:pt x="9013549" y="2927652"/>
                </a:lnTo>
                <a:lnTo>
                  <a:pt x="9004731" y="2912772"/>
                </a:lnTo>
                <a:lnTo>
                  <a:pt x="8991789" y="2907207"/>
                </a:lnTo>
                <a:close/>
                <a:moveTo>
                  <a:pt x="477376" y="2868215"/>
                </a:moveTo>
                <a:cubicBezTo>
                  <a:pt x="477325" y="2869716"/>
                  <a:pt x="477183" y="2873715"/>
                  <a:pt x="476898" y="2881717"/>
                </a:cubicBezTo>
                <a:cubicBezTo>
                  <a:pt x="467197" y="2903269"/>
                  <a:pt x="498258" y="2913916"/>
                  <a:pt x="504263" y="2920021"/>
                </a:cubicBezTo>
                <a:cubicBezTo>
                  <a:pt x="509236" y="2946026"/>
                  <a:pt x="535832" y="2973074"/>
                  <a:pt x="557280" y="2994888"/>
                </a:cubicBezTo>
                <a:cubicBezTo>
                  <a:pt x="558498" y="3004418"/>
                  <a:pt x="559107" y="3009184"/>
                  <a:pt x="559335" y="3010970"/>
                </a:cubicBezTo>
                <a:cubicBezTo>
                  <a:pt x="560020" y="3016332"/>
                  <a:pt x="557280" y="2994888"/>
                  <a:pt x="557280" y="2994888"/>
                </a:cubicBezTo>
                <a:cubicBezTo>
                  <a:pt x="546216" y="2973162"/>
                  <a:pt x="530861" y="2947072"/>
                  <a:pt x="504263" y="2920021"/>
                </a:cubicBezTo>
                <a:cubicBezTo>
                  <a:pt x="515607" y="2908869"/>
                  <a:pt x="482815" y="2898208"/>
                  <a:pt x="476898" y="2881717"/>
                </a:cubicBezTo>
                <a:cubicBezTo>
                  <a:pt x="476898" y="2881717"/>
                  <a:pt x="477538" y="2863714"/>
                  <a:pt x="477376" y="2868215"/>
                </a:cubicBezTo>
                <a:close/>
                <a:moveTo>
                  <a:pt x="8328367" y="2861328"/>
                </a:moveTo>
                <a:lnTo>
                  <a:pt x="8329567" y="2863647"/>
                </a:lnTo>
                <a:lnTo>
                  <a:pt x="8333094" y="2867796"/>
                </a:lnTo>
                <a:close/>
                <a:moveTo>
                  <a:pt x="9493495" y="2858914"/>
                </a:moveTo>
                <a:lnTo>
                  <a:pt x="9514967" y="2880952"/>
                </a:lnTo>
                <a:lnTo>
                  <a:pt x="9524690" y="2904695"/>
                </a:lnTo>
                <a:cubicBezTo>
                  <a:pt x="9508523" y="2881036"/>
                  <a:pt x="9493808" y="2861436"/>
                  <a:pt x="9493495" y="2858914"/>
                </a:cubicBezTo>
                <a:close/>
                <a:moveTo>
                  <a:pt x="8713963" y="2850157"/>
                </a:moveTo>
                <a:lnTo>
                  <a:pt x="8779461" y="2897138"/>
                </a:lnTo>
                <a:lnTo>
                  <a:pt x="8830968" y="2928226"/>
                </a:lnTo>
                <a:lnTo>
                  <a:pt x="8935175" y="3047618"/>
                </a:lnTo>
                <a:lnTo>
                  <a:pt x="8950586" y="3066407"/>
                </a:lnTo>
                <a:lnTo>
                  <a:pt x="8937183" y="3058698"/>
                </a:lnTo>
                <a:cubicBezTo>
                  <a:pt x="8917087" y="3046856"/>
                  <a:pt x="8906005" y="3040757"/>
                  <a:pt x="8900955" y="3038730"/>
                </a:cubicBezTo>
                <a:lnTo>
                  <a:pt x="8900946" y="3040594"/>
                </a:lnTo>
                <a:lnTo>
                  <a:pt x="8849613" y="2983395"/>
                </a:lnTo>
                <a:cubicBezTo>
                  <a:pt x="8812024" y="2945124"/>
                  <a:pt x="8774064" y="2909771"/>
                  <a:pt x="8735399" y="2876120"/>
                </a:cubicBezTo>
                <a:close/>
                <a:moveTo>
                  <a:pt x="0" y="2841909"/>
                </a:moveTo>
                <a:lnTo>
                  <a:pt x="16762" y="2854804"/>
                </a:lnTo>
                <a:cubicBezTo>
                  <a:pt x="48338" y="2884287"/>
                  <a:pt x="45661" y="2889445"/>
                  <a:pt x="29352" y="2882018"/>
                </a:cubicBezTo>
                <a:lnTo>
                  <a:pt x="0" y="2864541"/>
                </a:lnTo>
                <a:close/>
                <a:moveTo>
                  <a:pt x="434570" y="2831603"/>
                </a:moveTo>
                <a:cubicBezTo>
                  <a:pt x="430936" y="2829626"/>
                  <a:pt x="447400" y="2839500"/>
                  <a:pt x="451261" y="2843424"/>
                </a:cubicBezTo>
                <a:cubicBezTo>
                  <a:pt x="451261" y="2843424"/>
                  <a:pt x="451261" y="2843424"/>
                  <a:pt x="446114" y="2838191"/>
                </a:cubicBezTo>
                <a:cubicBezTo>
                  <a:pt x="439226" y="2834239"/>
                  <a:pt x="435783" y="2832263"/>
                  <a:pt x="434570" y="2831603"/>
                </a:cubicBezTo>
                <a:close/>
                <a:moveTo>
                  <a:pt x="7357" y="2825107"/>
                </a:moveTo>
                <a:cubicBezTo>
                  <a:pt x="10613" y="2826797"/>
                  <a:pt x="19816" y="2833640"/>
                  <a:pt x="25626" y="2838720"/>
                </a:cubicBezTo>
                <a:cubicBezTo>
                  <a:pt x="28528" y="2841261"/>
                  <a:pt x="30583" y="2843362"/>
                  <a:pt x="30623" y="2844159"/>
                </a:cubicBezTo>
                <a:cubicBezTo>
                  <a:pt x="30661" y="2844956"/>
                  <a:pt x="28685" y="2844447"/>
                  <a:pt x="23527" y="2841770"/>
                </a:cubicBezTo>
                <a:lnTo>
                  <a:pt x="0" y="2831426"/>
                </a:lnTo>
                <a:lnTo>
                  <a:pt x="0" y="2828949"/>
                </a:lnTo>
                <a:close/>
                <a:moveTo>
                  <a:pt x="9277864" y="2821301"/>
                </a:moveTo>
                <a:lnTo>
                  <a:pt x="9385843" y="2935850"/>
                </a:lnTo>
                <a:lnTo>
                  <a:pt x="9411642" y="2975936"/>
                </a:lnTo>
                <a:lnTo>
                  <a:pt x="9454683" y="3039756"/>
                </a:lnTo>
                <a:lnTo>
                  <a:pt x="9458087" y="3049618"/>
                </a:lnTo>
                <a:lnTo>
                  <a:pt x="9488754" y="3090268"/>
                </a:lnTo>
                <a:lnTo>
                  <a:pt x="9535752" y="3159956"/>
                </a:lnTo>
                <a:cubicBezTo>
                  <a:pt x="9575738" y="3219024"/>
                  <a:pt x="9612535" y="3274978"/>
                  <a:pt x="9640738" y="3325276"/>
                </a:cubicBezTo>
                <a:cubicBezTo>
                  <a:pt x="9546325" y="3209344"/>
                  <a:pt x="9445717" y="3069748"/>
                  <a:pt x="9344219" y="2921492"/>
                </a:cubicBezTo>
                <a:close/>
                <a:moveTo>
                  <a:pt x="10004810" y="2807200"/>
                </a:moveTo>
                <a:lnTo>
                  <a:pt x="10060983" y="2855698"/>
                </a:lnTo>
                <a:cubicBezTo>
                  <a:pt x="10083584" y="2876830"/>
                  <a:pt x="10105053" y="2900101"/>
                  <a:pt x="10121733" y="2926797"/>
                </a:cubicBezTo>
                <a:cubicBezTo>
                  <a:pt x="10121733" y="2926797"/>
                  <a:pt x="10119064" y="2931846"/>
                  <a:pt x="10116946" y="2938672"/>
                </a:cubicBezTo>
                <a:lnTo>
                  <a:pt x="10116093" y="2951557"/>
                </a:lnTo>
                <a:close/>
                <a:moveTo>
                  <a:pt x="8698741" y="2795964"/>
                </a:moveTo>
                <a:lnTo>
                  <a:pt x="8727189" y="2813917"/>
                </a:lnTo>
                <a:lnTo>
                  <a:pt x="8711765" y="2805614"/>
                </a:lnTo>
                <a:lnTo>
                  <a:pt x="8704082" y="2801520"/>
                </a:lnTo>
                <a:close/>
                <a:moveTo>
                  <a:pt x="8684306" y="2788827"/>
                </a:moveTo>
                <a:cubicBezTo>
                  <a:pt x="8684306" y="2788827"/>
                  <a:pt x="8685395" y="2799901"/>
                  <a:pt x="8685123" y="2797133"/>
                </a:cubicBezTo>
                <a:cubicBezTo>
                  <a:pt x="8685034" y="2796208"/>
                  <a:pt x="8684792" y="2793748"/>
                  <a:pt x="8684306" y="2788827"/>
                </a:cubicBezTo>
                <a:close/>
                <a:moveTo>
                  <a:pt x="8659733" y="2770565"/>
                </a:moveTo>
                <a:cubicBezTo>
                  <a:pt x="8659733" y="2770565"/>
                  <a:pt x="8660722" y="2782221"/>
                  <a:pt x="8660474" y="2779304"/>
                </a:cubicBezTo>
                <a:cubicBezTo>
                  <a:pt x="8660391" y="2778335"/>
                  <a:pt x="8660173" y="2775742"/>
                  <a:pt x="8659733" y="2770565"/>
                </a:cubicBezTo>
                <a:close/>
                <a:moveTo>
                  <a:pt x="0" y="2769818"/>
                </a:moveTo>
                <a:lnTo>
                  <a:pt x="4168" y="2773712"/>
                </a:lnTo>
                <a:lnTo>
                  <a:pt x="0" y="2777608"/>
                </a:lnTo>
                <a:close/>
                <a:moveTo>
                  <a:pt x="8736935" y="2751048"/>
                </a:moveTo>
                <a:cubicBezTo>
                  <a:pt x="8734042" y="2749838"/>
                  <a:pt x="8730925" y="2750032"/>
                  <a:pt x="8727776" y="2752702"/>
                </a:cubicBezTo>
                <a:cubicBezTo>
                  <a:pt x="8721280" y="2759094"/>
                  <a:pt x="8785162" y="2803572"/>
                  <a:pt x="8751253" y="2777229"/>
                </a:cubicBezTo>
                <a:cubicBezTo>
                  <a:pt x="8835991" y="2842008"/>
                  <a:pt x="8942491" y="2903343"/>
                  <a:pt x="9035082" y="2968588"/>
                </a:cubicBezTo>
                <a:lnTo>
                  <a:pt x="9041515" y="2973551"/>
                </a:lnTo>
                <a:lnTo>
                  <a:pt x="9029863" y="2955171"/>
                </a:lnTo>
                <a:lnTo>
                  <a:pt x="9022263" y="2942352"/>
                </a:lnTo>
                <a:lnTo>
                  <a:pt x="8962834" y="2906092"/>
                </a:lnTo>
                <a:cubicBezTo>
                  <a:pt x="8894447" y="2862437"/>
                  <a:pt x="8824917" y="2816968"/>
                  <a:pt x="8752347" y="2770971"/>
                </a:cubicBezTo>
                <a:cubicBezTo>
                  <a:pt x="8752347" y="2770971"/>
                  <a:pt x="8745621" y="2754685"/>
                  <a:pt x="8736935" y="2751048"/>
                </a:cubicBezTo>
                <a:close/>
                <a:moveTo>
                  <a:pt x="517013" y="2741643"/>
                </a:moveTo>
                <a:cubicBezTo>
                  <a:pt x="514125" y="2741834"/>
                  <a:pt x="516063" y="2749677"/>
                  <a:pt x="526306" y="2769640"/>
                </a:cubicBezTo>
                <a:cubicBezTo>
                  <a:pt x="547754" y="2791453"/>
                  <a:pt x="547581" y="2812221"/>
                  <a:pt x="574263" y="2828888"/>
                </a:cubicBezTo>
                <a:cubicBezTo>
                  <a:pt x="578253" y="2830328"/>
                  <a:pt x="579763" y="2829056"/>
                  <a:pt x="579445" y="2825908"/>
                </a:cubicBezTo>
                <a:cubicBezTo>
                  <a:pt x="577778" y="2809368"/>
                  <a:pt x="525676" y="2741072"/>
                  <a:pt x="517013" y="2741643"/>
                </a:cubicBezTo>
                <a:close/>
                <a:moveTo>
                  <a:pt x="8827903" y="2733239"/>
                </a:moveTo>
                <a:lnTo>
                  <a:pt x="8882378" y="2771647"/>
                </a:lnTo>
                <a:lnTo>
                  <a:pt x="8948383" y="2817717"/>
                </a:lnTo>
                <a:lnTo>
                  <a:pt x="8944901" y="2811844"/>
                </a:lnTo>
                <a:lnTo>
                  <a:pt x="8942783" y="2809694"/>
                </a:lnTo>
                <a:lnTo>
                  <a:pt x="8926666" y="2789314"/>
                </a:lnTo>
                <a:close/>
                <a:moveTo>
                  <a:pt x="8555087" y="2731348"/>
                </a:moveTo>
                <a:lnTo>
                  <a:pt x="8645562" y="2799120"/>
                </a:lnTo>
                <a:lnTo>
                  <a:pt x="8647989" y="2803804"/>
                </a:lnTo>
                <a:cubicBezTo>
                  <a:pt x="8651063" y="2810992"/>
                  <a:pt x="8651968" y="2815279"/>
                  <a:pt x="8649183" y="2813804"/>
                </a:cubicBezTo>
                <a:cubicBezTo>
                  <a:pt x="8617159" y="2796829"/>
                  <a:pt x="8589743" y="2769492"/>
                  <a:pt x="8563211" y="2740366"/>
                </a:cubicBezTo>
                <a:close/>
                <a:moveTo>
                  <a:pt x="8609994" y="2714392"/>
                </a:moveTo>
                <a:lnTo>
                  <a:pt x="8608267" y="2715493"/>
                </a:lnTo>
                <a:cubicBezTo>
                  <a:pt x="8611255" y="2721456"/>
                  <a:pt x="8630432" y="2735688"/>
                  <a:pt x="8630432" y="2735688"/>
                </a:cubicBezTo>
                <a:lnTo>
                  <a:pt x="8632399" y="2730016"/>
                </a:lnTo>
                <a:lnTo>
                  <a:pt x="8627149" y="2728252"/>
                </a:lnTo>
                <a:close/>
                <a:moveTo>
                  <a:pt x="8451933" y="2706463"/>
                </a:moveTo>
                <a:cubicBezTo>
                  <a:pt x="8452053" y="2705600"/>
                  <a:pt x="8452024" y="2705818"/>
                  <a:pt x="8451909" y="2706624"/>
                </a:cubicBezTo>
                <a:lnTo>
                  <a:pt x="8451771" y="2707608"/>
                </a:lnTo>
                <a:lnTo>
                  <a:pt x="8450488" y="2716799"/>
                </a:lnTo>
                <a:cubicBezTo>
                  <a:pt x="8450488" y="2716799"/>
                  <a:pt x="8450971" y="2713352"/>
                  <a:pt x="8451391" y="2710336"/>
                </a:cubicBezTo>
                <a:lnTo>
                  <a:pt x="8451771" y="2707608"/>
                </a:lnTo>
                <a:close/>
                <a:moveTo>
                  <a:pt x="8729699" y="2664338"/>
                </a:moveTo>
                <a:lnTo>
                  <a:pt x="8729343" y="2664391"/>
                </a:lnTo>
                <a:lnTo>
                  <a:pt x="8731207" y="2665685"/>
                </a:lnTo>
                <a:close/>
                <a:moveTo>
                  <a:pt x="8686419" y="2658237"/>
                </a:moveTo>
                <a:lnTo>
                  <a:pt x="8708002" y="2686858"/>
                </a:lnTo>
                <a:lnTo>
                  <a:pt x="8727079" y="2705908"/>
                </a:lnTo>
                <a:lnTo>
                  <a:pt x="8884386" y="2811114"/>
                </a:lnTo>
                <a:lnTo>
                  <a:pt x="8982122" y="2874637"/>
                </a:lnTo>
                <a:lnTo>
                  <a:pt x="8970480" y="2854996"/>
                </a:lnTo>
                <a:lnTo>
                  <a:pt x="8878823" y="2800212"/>
                </a:lnTo>
                <a:lnTo>
                  <a:pt x="8852711" y="2770815"/>
                </a:lnTo>
                <a:lnTo>
                  <a:pt x="8831997" y="2753109"/>
                </a:lnTo>
                <a:lnTo>
                  <a:pt x="8752747" y="2700790"/>
                </a:lnTo>
                <a:close/>
                <a:moveTo>
                  <a:pt x="9461141" y="2652799"/>
                </a:moveTo>
                <a:cubicBezTo>
                  <a:pt x="9461555" y="2649512"/>
                  <a:pt x="9459898" y="2662656"/>
                  <a:pt x="9459898" y="2662656"/>
                </a:cubicBezTo>
                <a:cubicBezTo>
                  <a:pt x="9460634" y="2656814"/>
                  <a:pt x="9461003" y="2653893"/>
                  <a:pt x="9461141" y="2652799"/>
                </a:cubicBezTo>
                <a:close/>
                <a:moveTo>
                  <a:pt x="8668946" y="2650701"/>
                </a:moveTo>
                <a:lnTo>
                  <a:pt x="8668883" y="2650732"/>
                </a:lnTo>
                <a:lnTo>
                  <a:pt x="8678839" y="2662677"/>
                </a:lnTo>
                <a:lnTo>
                  <a:pt x="8676408" y="2672548"/>
                </a:lnTo>
                <a:lnTo>
                  <a:pt x="8696088" y="2685236"/>
                </a:lnTo>
                <a:lnTo>
                  <a:pt x="8686139" y="2667629"/>
                </a:lnTo>
                <a:cubicBezTo>
                  <a:pt x="8682567" y="2658143"/>
                  <a:pt x="8687867" y="2660658"/>
                  <a:pt x="8683919" y="2658776"/>
                </a:cubicBezTo>
                <a:close/>
                <a:moveTo>
                  <a:pt x="9429739" y="2638363"/>
                </a:moveTo>
                <a:cubicBezTo>
                  <a:pt x="9426477" y="2636636"/>
                  <a:pt x="9439530" y="2643551"/>
                  <a:pt x="9439530" y="2643551"/>
                </a:cubicBezTo>
                <a:cubicBezTo>
                  <a:pt x="9433730" y="2640476"/>
                  <a:pt x="9430827" y="2638938"/>
                  <a:pt x="9429739" y="2638363"/>
                </a:cubicBezTo>
                <a:close/>
                <a:moveTo>
                  <a:pt x="9595415" y="2633760"/>
                </a:moveTo>
                <a:cubicBezTo>
                  <a:pt x="9633210" y="2663370"/>
                  <a:pt x="9641434" y="2685714"/>
                  <a:pt x="9636101" y="2689482"/>
                </a:cubicBezTo>
                <a:cubicBezTo>
                  <a:pt x="9630767" y="2693251"/>
                  <a:pt x="9611869" y="2678450"/>
                  <a:pt x="9595415" y="2633760"/>
                </a:cubicBezTo>
                <a:close/>
                <a:moveTo>
                  <a:pt x="8280438" y="2619067"/>
                </a:moveTo>
                <a:cubicBezTo>
                  <a:pt x="8280726" y="2618376"/>
                  <a:pt x="8280533" y="2618839"/>
                  <a:pt x="8280149" y="2619758"/>
                </a:cubicBezTo>
                <a:lnTo>
                  <a:pt x="8279790" y="2620623"/>
                </a:lnTo>
                <a:lnTo>
                  <a:pt x="8278693" y="2623243"/>
                </a:lnTo>
                <a:lnTo>
                  <a:pt x="8278695" y="2623243"/>
                </a:lnTo>
                <a:lnTo>
                  <a:pt x="8278708" y="2623215"/>
                </a:lnTo>
                <a:lnTo>
                  <a:pt x="8279790" y="2620623"/>
                </a:lnTo>
                <a:close/>
                <a:moveTo>
                  <a:pt x="8768079" y="2609176"/>
                </a:moveTo>
                <a:cubicBezTo>
                  <a:pt x="8768647" y="2610486"/>
                  <a:pt x="8770165" y="2613972"/>
                  <a:pt x="8773200" y="2620952"/>
                </a:cubicBezTo>
                <a:cubicBezTo>
                  <a:pt x="8773200" y="2620952"/>
                  <a:pt x="8766371" y="2605253"/>
                  <a:pt x="8768079" y="2609176"/>
                </a:cubicBezTo>
                <a:close/>
                <a:moveTo>
                  <a:pt x="8787442" y="2589124"/>
                </a:moveTo>
                <a:lnTo>
                  <a:pt x="8790807" y="2595498"/>
                </a:lnTo>
                <a:lnTo>
                  <a:pt x="8820179" y="2613555"/>
                </a:lnTo>
                <a:lnTo>
                  <a:pt x="8813671" y="2603328"/>
                </a:lnTo>
                <a:lnTo>
                  <a:pt x="8802535" y="2597805"/>
                </a:lnTo>
                <a:close/>
                <a:moveTo>
                  <a:pt x="458453" y="2583573"/>
                </a:moveTo>
                <a:cubicBezTo>
                  <a:pt x="457601" y="2583687"/>
                  <a:pt x="457617" y="2585012"/>
                  <a:pt x="458304" y="2587020"/>
                </a:cubicBezTo>
                <a:cubicBezTo>
                  <a:pt x="459674" y="2591036"/>
                  <a:pt x="463728" y="2597773"/>
                  <a:pt x="468874" y="2603008"/>
                </a:cubicBezTo>
                <a:cubicBezTo>
                  <a:pt x="479258" y="2603096"/>
                  <a:pt x="475072" y="2586621"/>
                  <a:pt x="463815" y="2587391"/>
                </a:cubicBezTo>
                <a:cubicBezTo>
                  <a:pt x="461027" y="2584555"/>
                  <a:pt x="459305" y="2583458"/>
                  <a:pt x="458453" y="2583573"/>
                </a:cubicBezTo>
                <a:close/>
                <a:moveTo>
                  <a:pt x="10705837" y="2582000"/>
                </a:moveTo>
                <a:lnTo>
                  <a:pt x="10709280" y="2585763"/>
                </a:lnTo>
                <a:lnTo>
                  <a:pt x="10708763" y="2585293"/>
                </a:lnTo>
                <a:close/>
                <a:moveTo>
                  <a:pt x="10698919" y="2574436"/>
                </a:moveTo>
                <a:cubicBezTo>
                  <a:pt x="10697663" y="2573012"/>
                  <a:pt x="10698407" y="2573746"/>
                  <a:pt x="10700563" y="2576066"/>
                </a:cubicBezTo>
                <a:lnTo>
                  <a:pt x="10705837" y="2582000"/>
                </a:lnTo>
                <a:close/>
                <a:moveTo>
                  <a:pt x="0" y="2574218"/>
                </a:moveTo>
                <a:lnTo>
                  <a:pt x="57013" y="2615418"/>
                </a:lnTo>
                <a:lnTo>
                  <a:pt x="80530" y="2635128"/>
                </a:lnTo>
                <a:lnTo>
                  <a:pt x="103979" y="2640520"/>
                </a:lnTo>
                <a:lnTo>
                  <a:pt x="117567" y="2660024"/>
                </a:lnTo>
                <a:lnTo>
                  <a:pt x="107075" y="2657378"/>
                </a:lnTo>
                <a:lnTo>
                  <a:pt x="151080" y="2694263"/>
                </a:lnTo>
                <a:cubicBezTo>
                  <a:pt x="193258" y="2728556"/>
                  <a:pt x="185895" y="2726802"/>
                  <a:pt x="160807" y="2711717"/>
                </a:cubicBezTo>
                <a:lnTo>
                  <a:pt x="147845" y="2703491"/>
                </a:lnTo>
                <a:lnTo>
                  <a:pt x="316272" y="2945261"/>
                </a:lnTo>
                <a:cubicBezTo>
                  <a:pt x="326952" y="2961362"/>
                  <a:pt x="361327" y="3015086"/>
                  <a:pt x="391744" y="3063477"/>
                </a:cubicBezTo>
                <a:lnTo>
                  <a:pt x="409212" y="3091645"/>
                </a:lnTo>
                <a:lnTo>
                  <a:pt x="393376" y="3090887"/>
                </a:lnTo>
                <a:lnTo>
                  <a:pt x="363005" y="3046899"/>
                </a:lnTo>
                <a:cubicBezTo>
                  <a:pt x="336495" y="3009469"/>
                  <a:pt x="315136" y="2977270"/>
                  <a:pt x="294647" y="2944215"/>
                </a:cubicBezTo>
                <a:lnTo>
                  <a:pt x="106621" y="2681589"/>
                </a:lnTo>
                <a:lnTo>
                  <a:pt x="115612" y="2683037"/>
                </a:lnTo>
                <a:lnTo>
                  <a:pt x="113861" y="2681926"/>
                </a:lnTo>
                <a:cubicBezTo>
                  <a:pt x="96431" y="2670557"/>
                  <a:pt x="78548" y="2658692"/>
                  <a:pt x="64186" y="2649172"/>
                </a:cubicBezTo>
                <a:lnTo>
                  <a:pt x="0" y="2599061"/>
                </a:lnTo>
                <a:close/>
                <a:moveTo>
                  <a:pt x="8663658" y="2572266"/>
                </a:moveTo>
                <a:lnTo>
                  <a:pt x="8661832" y="2573910"/>
                </a:lnTo>
                <a:lnTo>
                  <a:pt x="8668426" y="2577669"/>
                </a:lnTo>
                <a:lnTo>
                  <a:pt x="8672461" y="2580053"/>
                </a:lnTo>
                <a:close/>
                <a:moveTo>
                  <a:pt x="9402651" y="2566773"/>
                </a:moveTo>
                <a:lnTo>
                  <a:pt x="9400952" y="2577835"/>
                </a:lnTo>
                <a:lnTo>
                  <a:pt x="9400727" y="2579309"/>
                </a:lnTo>
                <a:lnTo>
                  <a:pt x="9410723" y="2586266"/>
                </a:lnTo>
                <a:lnTo>
                  <a:pt x="9443731" y="2608338"/>
                </a:lnTo>
                <a:lnTo>
                  <a:pt x="9408314" y="2571170"/>
                </a:lnTo>
                <a:close/>
                <a:moveTo>
                  <a:pt x="8677391" y="2560008"/>
                </a:moveTo>
                <a:lnTo>
                  <a:pt x="8688111" y="2567570"/>
                </a:lnTo>
                <a:lnTo>
                  <a:pt x="8695343" y="2578592"/>
                </a:lnTo>
                <a:lnTo>
                  <a:pt x="8701397" y="2597144"/>
                </a:lnTo>
                <a:lnTo>
                  <a:pt x="8817291" y="2665567"/>
                </a:lnTo>
                <a:lnTo>
                  <a:pt x="8793125" y="2641589"/>
                </a:lnTo>
                <a:lnTo>
                  <a:pt x="8862456" y="2690370"/>
                </a:lnTo>
                <a:lnTo>
                  <a:pt x="8865058" y="2693768"/>
                </a:lnTo>
                <a:lnTo>
                  <a:pt x="8874955" y="2699612"/>
                </a:lnTo>
                <a:lnTo>
                  <a:pt x="8869163" y="2690512"/>
                </a:lnTo>
                <a:lnTo>
                  <a:pt x="8863819" y="2688939"/>
                </a:lnTo>
                <a:cubicBezTo>
                  <a:pt x="8858571" y="2685378"/>
                  <a:pt x="8853706" y="2680597"/>
                  <a:pt x="8852883" y="2677733"/>
                </a:cubicBezTo>
                <a:cubicBezTo>
                  <a:pt x="8852336" y="2675824"/>
                  <a:pt x="8853584" y="2674765"/>
                  <a:pt x="8857711" y="2675487"/>
                </a:cubicBezTo>
                <a:lnTo>
                  <a:pt x="8861075" y="2677802"/>
                </a:lnTo>
                <a:lnTo>
                  <a:pt x="8844517" y="2651789"/>
                </a:lnTo>
                <a:lnTo>
                  <a:pt x="8823759" y="2639683"/>
                </a:lnTo>
                <a:lnTo>
                  <a:pt x="8829415" y="2647170"/>
                </a:lnTo>
                <a:lnTo>
                  <a:pt x="8816395" y="2637840"/>
                </a:lnTo>
                <a:lnTo>
                  <a:pt x="8781984" y="2615323"/>
                </a:lnTo>
                <a:lnTo>
                  <a:pt x="8751763" y="2597701"/>
                </a:lnTo>
                <a:lnTo>
                  <a:pt x="8703594" y="2570366"/>
                </a:lnTo>
                <a:lnTo>
                  <a:pt x="8733024" y="2594587"/>
                </a:lnTo>
                <a:close/>
                <a:moveTo>
                  <a:pt x="8324055" y="2551581"/>
                </a:moveTo>
                <a:cubicBezTo>
                  <a:pt x="8319194" y="2549373"/>
                  <a:pt x="8308687" y="2561437"/>
                  <a:pt x="8325804" y="2559597"/>
                </a:cubicBezTo>
                <a:lnTo>
                  <a:pt x="8368866" y="2591853"/>
                </a:lnTo>
                <a:lnTo>
                  <a:pt x="8418779" y="2629244"/>
                </a:lnTo>
                <a:lnTo>
                  <a:pt x="8401714" y="2602965"/>
                </a:lnTo>
                <a:lnTo>
                  <a:pt x="8325804" y="2559597"/>
                </a:lnTo>
                <a:cubicBezTo>
                  <a:pt x="8326670" y="2554642"/>
                  <a:pt x="8325678" y="2552319"/>
                  <a:pt x="8324055" y="2551581"/>
                </a:cubicBezTo>
                <a:close/>
                <a:moveTo>
                  <a:pt x="10657123" y="2538114"/>
                </a:moveTo>
                <a:lnTo>
                  <a:pt x="10708763" y="2585293"/>
                </a:lnTo>
                <a:lnTo>
                  <a:pt x="10725749" y="2604405"/>
                </a:lnTo>
                <a:lnTo>
                  <a:pt x="10746871" y="2630960"/>
                </a:lnTo>
                <a:lnTo>
                  <a:pt x="10747549" y="2658968"/>
                </a:lnTo>
                <a:lnTo>
                  <a:pt x="10742008" y="2655030"/>
                </a:lnTo>
                <a:lnTo>
                  <a:pt x="10731794" y="2643741"/>
                </a:lnTo>
                <a:close/>
                <a:moveTo>
                  <a:pt x="9586087" y="2536646"/>
                </a:moveTo>
                <a:lnTo>
                  <a:pt x="9613850" y="2560959"/>
                </a:lnTo>
                <a:lnTo>
                  <a:pt x="9623099" y="2572357"/>
                </a:lnTo>
                <a:lnTo>
                  <a:pt x="9615992" y="2571392"/>
                </a:lnTo>
                <a:cubicBezTo>
                  <a:pt x="9609136" y="2565909"/>
                  <a:pt x="9600965" y="2556262"/>
                  <a:pt x="9591688" y="2544197"/>
                </a:cubicBezTo>
                <a:close/>
                <a:moveTo>
                  <a:pt x="9784432" y="2532701"/>
                </a:moveTo>
                <a:cubicBezTo>
                  <a:pt x="9786120" y="2533498"/>
                  <a:pt x="9790621" y="2535631"/>
                  <a:pt x="9799623" y="2539890"/>
                </a:cubicBezTo>
                <a:cubicBezTo>
                  <a:pt x="9799623" y="2539890"/>
                  <a:pt x="9779370" y="2530304"/>
                  <a:pt x="9784432" y="2532701"/>
                </a:cubicBezTo>
                <a:close/>
                <a:moveTo>
                  <a:pt x="428008" y="2531828"/>
                </a:moveTo>
                <a:cubicBezTo>
                  <a:pt x="425752" y="2531660"/>
                  <a:pt x="424522" y="2533245"/>
                  <a:pt x="424765" y="2536330"/>
                </a:cubicBezTo>
                <a:cubicBezTo>
                  <a:pt x="425255" y="2542501"/>
                  <a:pt x="431642" y="2554671"/>
                  <a:pt x="447515" y="2570813"/>
                </a:cubicBezTo>
                <a:cubicBezTo>
                  <a:pt x="451831" y="2572148"/>
                  <a:pt x="454003" y="2570759"/>
                  <a:pt x="454679" y="2567925"/>
                </a:cubicBezTo>
                <a:cubicBezTo>
                  <a:pt x="456696" y="2559423"/>
                  <a:pt x="445197" y="2537909"/>
                  <a:pt x="437408" y="2537844"/>
                </a:cubicBezTo>
                <a:cubicBezTo>
                  <a:pt x="433547" y="2533917"/>
                  <a:pt x="430266" y="2531997"/>
                  <a:pt x="428008" y="2531828"/>
                </a:cubicBezTo>
                <a:close/>
                <a:moveTo>
                  <a:pt x="8617760" y="2529708"/>
                </a:moveTo>
                <a:lnTo>
                  <a:pt x="8605024" y="2530933"/>
                </a:lnTo>
                <a:lnTo>
                  <a:pt x="8614962" y="2541730"/>
                </a:lnTo>
                <a:lnTo>
                  <a:pt x="8624359" y="2552549"/>
                </a:lnTo>
                <a:lnTo>
                  <a:pt x="8651346" y="2567933"/>
                </a:lnTo>
                <a:lnTo>
                  <a:pt x="8648424" y="2564534"/>
                </a:lnTo>
                <a:close/>
                <a:moveTo>
                  <a:pt x="8252994" y="2499584"/>
                </a:moveTo>
                <a:lnTo>
                  <a:pt x="8251131" y="2501814"/>
                </a:lnTo>
                <a:lnTo>
                  <a:pt x="8253128" y="2503130"/>
                </a:lnTo>
                <a:close/>
                <a:moveTo>
                  <a:pt x="3" y="2496429"/>
                </a:moveTo>
                <a:lnTo>
                  <a:pt x="63594" y="2584468"/>
                </a:lnTo>
                <a:lnTo>
                  <a:pt x="66215" y="2586520"/>
                </a:lnTo>
                <a:cubicBezTo>
                  <a:pt x="72536" y="2592064"/>
                  <a:pt x="82288" y="2601000"/>
                  <a:pt x="98075" y="2615743"/>
                </a:cubicBezTo>
                <a:cubicBezTo>
                  <a:pt x="142487" y="2647061"/>
                  <a:pt x="192080" y="2697613"/>
                  <a:pt x="97829" y="2632159"/>
                </a:cubicBezTo>
                <a:lnTo>
                  <a:pt x="83413" y="2620895"/>
                </a:lnTo>
                <a:lnTo>
                  <a:pt x="60831" y="2617632"/>
                </a:lnTo>
                <a:lnTo>
                  <a:pt x="37453" y="2584979"/>
                </a:lnTo>
                <a:lnTo>
                  <a:pt x="0" y="2555712"/>
                </a:lnTo>
                <a:lnTo>
                  <a:pt x="0" y="2539952"/>
                </a:lnTo>
                <a:lnTo>
                  <a:pt x="11095" y="2548162"/>
                </a:lnTo>
                <a:lnTo>
                  <a:pt x="3" y="2532672"/>
                </a:lnTo>
                <a:close/>
                <a:moveTo>
                  <a:pt x="9583539" y="2494511"/>
                </a:moveTo>
                <a:cubicBezTo>
                  <a:pt x="9584799" y="2495104"/>
                  <a:pt x="9594123" y="2505437"/>
                  <a:pt x="9605440" y="2517162"/>
                </a:cubicBezTo>
                <a:lnTo>
                  <a:pt x="9592747" y="2507583"/>
                </a:lnTo>
                <a:lnTo>
                  <a:pt x="9588455" y="2501957"/>
                </a:lnTo>
                <a:cubicBezTo>
                  <a:pt x="9584295" y="2496346"/>
                  <a:pt x="9582909" y="2494212"/>
                  <a:pt x="9583539" y="2494511"/>
                </a:cubicBezTo>
                <a:close/>
                <a:moveTo>
                  <a:pt x="8719682" y="2490810"/>
                </a:moveTo>
                <a:lnTo>
                  <a:pt x="8729477" y="2508256"/>
                </a:lnTo>
                <a:lnTo>
                  <a:pt x="8751712" y="2537824"/>
                </a:lnTo>
                <a:lnTo>
                  <a:pt x="8775835" y="2556608"/>
                </a:lnTo>
                <a:lnTo>
                  <a:pt x="8726224" y="2495461"/>
                </a:lnTo>
                <a:close/>
                <a:moveTo>
                  <a:pt x="8158110" y="2446434"/>
                </a:moveTo>
                <a:lnTo>
                  <a:pt x="8158724" y="2447203"/>
                </a:lnTo>
                <a:lnTo>
                  <a:pt x="8168941" y="2453906"/>
                </a:lnTo>
                <a:close/>
                <a:moveTo>
                  <a:pt x="9749087" y="2443602"/>
                </a:moveTo>
                <a:lnTo>
                  <a:pt x="9747587" y="2448056"/>
                </a:lnTo>
                <a:lnTo>
                  <a:pt x="9751829" y="2461816"/>
                </a:lnTo>
                <a:lnTo>
                  <a:pt x="9753159" y="2462672"/>
                </a:lnTo>
                <a:lnTo>
                  <a:pt x="9766887" y="2470773"/>
                </a:lnTo>
                <a:close/>
                <a:moveTo>
                  <a:pt x="389528" y="2415671"/>
                </a:moveTo>
                <a:lnTo>
                  <a:pt x="410548" y="2417504"/>
                </a:lnTo>
                <a:lnTo>
                  <a:pt x="419741" y="2416088"/>
                </a:lnTo>
                <a:lnTo>
                  <a:pt x="523156" y="2567016"/>
                </a:lnTo>
                <a:lnTo>
                  <a:pt x="612132" y="2699250"/>
                </a:lnTo>
                <a:lnTo>
                  <a:pt x="584227" y="2694384"/>
                </a:lnTo>
                <a:lnTo>
                  <a:pt x="577960" y="2686083"/>
                </a:lnTo>
                <a:cubicBezTo>
                  <a:pt x="555500" y="2656093"/>
                  <a:pt x="532084" y="2624095"/>
                  <a:pt x="507079" y="2587757"/>
                </a:cubicBezTo>
                <a:cubicBezTo>
                  <a:pt x="488511" y="2557962"/>
                  <a:pt x="466987" y="2525818"/>
                  <a:pt x="443813" y="2492346"/>
                </a:cubicBezTo>
                <a:close/>
                <a:moveTo>
                  <a:pt x="8119628" y="2411325"/>
                </a:moveTo>
                <a:lnTo>
                  <a:pt x="8123804" y="2418066"/>
                </a:lnTo>
                <a:lnTo>
                  <a:pt x="8160124" y="2441958"/>
                </a:lnTo>
                <a:lnTo>
                  <a:pt x="8187603" y="2460029"/>
                </a:lnTo>
                <a:lnTo>
                  <a:pt x="8173153" y="2445867"/>
                </a:lnTo>
                <a:lnTo>
                  <a:pt x="8137804" y="2420564"/>
                </a:lnTo>
                <a:close/>
                <a:moveTo>
                  <a:pt x="183691" y="2380672"/>
                </a:moveTo>
                <a:lnTo>
                  <a:pt x="208127" y="2384559"/>
                </a:lnTo>
                <a:lnTo>
                  <a:pt x="274916" y="2398381"/>
                </a:lnTo>
                <a:lnTo>
                  <a:pt x="377567" y="2553781"/>
                </a:lnTo>
                <a:cubicBezTo>
                  <a:pt x="399015" y="2575594"/>
                  <a:pt x="478802" y="2656744"/>
                  <a:pt x="468333" y="2667039"/>
                </a:cubicBezTo>
                <a:cubicBezTo>
                  <a:pt x="495295" y="2650828"/>
                  <a:pt x="378981" y="2488890"/>
                  <a:pt x="389175" y="2511475"/>
                </a:cubicBezTo>
                <a:lnTo>
                  <a:pt x="316261" y="2406039"/>
                </a:lnTo>
                <a:lnTo>
                  <a:pt x="349720" y="2412202"/>
                </a:lnTo>
                <a:lnTo>
                  <a:pt x="370791" y="2414039"/>
                </a:lnTo>
                <a:lnTo>
                  <a:pt x="469242" y="2559746"/>
                </a:lnTo>
                <a:cubicBezTo>
                  <a:pt x="485285" y="2581296"/>
                  <a:pt x="503620" y="2606600"/>
                  <a:pt x="523170" y="2634037"/>
                </a:cubicBezTo>
                <a:lnTo>
                  <a:pt x="562968" y="2690676"/>
                </a:lnTo>
                <a:lnTo>
                  <a:pt x="545807" y="2687684"/>
                </a:lnTo>
                <a:lnTo>
                  <a:pt x="387620" y="2664834"/>
                </a:lnTo>
                <a:lnTo>
                  <a:pt x="369602" y="2638220"/>
                </a:lnTo>
                <a:close/>
                <a:moveTo>
                  <a:pt x="123709" y="2374125"/>
                </a:moveTo>
                <a:lnTo>
                  <a:pt x="159923" y="2376893"/>
                </a:lnTo>
                <a:lnTo>
                  <a:pt x="163690" y="2377492"/>
                </a:lnTo>
                <a:lnTo>
                  <a:pt x="256156" y="2508000"/>
                </a:lnTo>
                <a:lnTo>
                  <a:pt x="363848" y="2661400"/>
                </a:lnTo>
                <a:lnTo>
                  <a:pt x="329271" y="2656407"/>
                </a:lnTo>
                <a:lnTo>
                  <a:pt x="329119" y="2654613"/>
                </a:lnTo>
                <a:cubicBezTo>
                  <a:pt x="318911" y="2633762"/>
                  <a:pt x="276783" y="2601388"/>
                  <a:pt x="254653" y="2557935"/>
                </a:cubicBezTo>
                <a:close/>
                <a:moveTo>
                  <a:pt x="55762" y="2368931"/>
                </a:moveTo>
                <a:lnTo>
                  <a:pt x="80816" y="2370846"/>
                </a:lnTo>
                <a:lnTo>
                  <a:pt x="193123" y="2530264"/>
                </a:lnTo>
                <a:lnTo>
                  <a:pt x="273896" y="2648408"/>
                </a:lnTo>
                <a:lnTo>
                  <a:pt x="253397" y="2645445"/>
                </a:lnTo>
                <a:lnTo>
                  <a:pt x="170215" y="2527477"/>
                </a:lnTo>
                <a:close/>
                <a:moveTo>
                  <a:pt x="3" y="2257335"/>
                </a:moveTo>
                <a:lnTo>
                  <a:pt x="10421" y="2270919"/>
                </a:lnTo>
                <a:lnTo>
                  <a:pt x="57568" y="2337843"/>
                </a:lnTo>
                <a:lnTo>
                  <a:pt x="28882" y="2331696"/>
                </a:lnTo>
                <a:lnTo>
                  <a:pt x="3" y="2291693"/>
                </a:lnTo>
                <a:close/>
                <a:moveTo>
                  <a:pt x="3" y="2161584"/>
                </a:moveTo>
                <a:lnTo>
                  <a:pt x="122759" y="2319717"/>
                </a:lnTo>
                <a:lnTo>
                  <a:pt x="149067" y="2356850"/>
                </a:lnTo>
                <a:lnTo>
                  <a:pt x="104867" y="2347680"/>
                </a:lnTo>
                <a:lnTo>
                  <a:pt x="48128" y="2268032"/>
                </a:lnTo>
                <a:lnTo>
                  <a:pt x="2" y="2202314"/>
                </a:lnTo>
                <a:close/>
                <a:moveTo>
                  <a:pt x="211279" y="2150845"/>
                </a:moveTo>
                <a:cubicBezTo>
                  <a:pt x="218163" y="2147292"/>
                  <a:pt x="278100" y="2216106"/>
                  <a:pt x="290260" y="2236328"/>
                </a:cubicBezTo>
                <a:cubicBezTo>
                  <a:pt x="332613" y="2292932"/>
                  <a:pt x="372651" y="2348599"/>
                  <a:pt x="411192" y="2403616"/>
                </a:cubicBezTo>
                <a:lnTo>
                  <a:pt x="411573" y="2404172"/>
                </a:lnTo>
                <a:lnTo>
                  <a:pt x="411098" y="2404021"/>
                </a:lnTo>
                <a:cubicBezTo>
                  <a:pt x="402979" y="2402003"/>
                  <a:pt x="393064" y="2399896"/>
                  <a:pt x="382282" y="2397783"/>
                </a:cubicBezTo>
                <a:lnTo>
                  <a:pt x="376080" y="2396679"/>
                </a:lnTo>
                <a:lnTo>
                  <a:pt x="370634" y="2388984"/>
                </a:lnTo>
                <a:cubicBezTo>
                  <a:pt x="320282" y="2318789"/>
                  <a:pt x="268532" y="2247396"/>
                  <a:pt x="225812" y="2183000"/>
                </a:cubicBezTo>
                <a:cubicBezTo>
                  <a:pt x="212584" y="2161253"/>
                  <a:pt x="208984" y="2152029"/>
                  <a:pt x="211279" y="2150845"/>
                </a:cubicBezTo>
                <a:close/>
                <a:moveTo>
                  <a:pt x="9580434" y="2046799"/>
                </a:moveTo>
                <a:lnTo>
                  <a:pt x="9579371" y="2053200"/>
                </a:lnTo>
                <a:cubicBezTo>
                  <a:pt x="9579117" y="2054739"/>
                  <a:pt x="9579288" y="2053714"/>
                  <a:pt x="9579627" y="2051659"/>
                </a:cubicBezTo>
                <a:close/>
                <a:moveTo>
                  <a:pt x="9581674" y="2039330"/>
                </a:moveTo>
                <a:cubicBezTo>
                  <a:pt x="9581674" y="2039330"/>
                  <a:pt x="9581333" y="2041386"/>
                  <a:pt x="9580907" y="2043954"/>
                </a:cubicBezTo>
                <a:lnTo>
                  <a:pt x="9580434" y="2046799"/>
                </a:lnTo>
                <a:close/>
                <a:moveTo>
                  <a:pt x="9588256" y="2026885"/>
                </a:moveTo>
                <a:cubicBezTo>
                  <a:pt x="9587527" y="2028267"/>
                  <a:pt x="9585575" y="2031957"/>
                  <a:pt x="9581674" y="2039330"/>
                </a:cubicBezTo>
                <a:cubicBezTo>
                  <a:pt x="9581674" y="2039330"/>
                  <a:pt x="9590448" y="2022736"/>
                  <a:pt x="9588256" y="2026885"/>
                </a:cubicBezTo>
                <a:close/>
                <a:moveTo>
                  <a:pt x="3" y="2020389"/>
                </a:moveTo>
                <a:lnTo>
                  <a:pt x="103175" y="2154272"/>
                </a:lnTo>
                <a:cubicBezTo>
                  <a:pt x="155843" y="2219186"/>
                  <a:pt x="203491" y="2289464"/>
                  <a:pt x="248447" y="2358312"/>
                </a:cubicBezTo>
                <a:lnTo>
                  <a:pt x="260013" y="2375823"/>
                </a:lnTo>
                <a:lnTo>
                  <a:pt x="205002" y="2366992"/>
                </a:lnTo>
                <a:lnTo>
                  <a:pt x="169146" y="2360524"/>
                </a:lnTo>
                <a:lnTo>
                  <a:pt x="144978" y="2327045"/>
                </a:lnTo>
                <a:lnTo>
                  <a:pt x="13075" y="2150470"/>
                </a:lnTo>
                <a:lnTo>
                  <a:pt x="26923" y="2155442"/>
                </a:lnTo>
                <a:lnTo>
                  <a:pt x="39583" y="2150605"/>
                </a:lnTo>
                <a:cubicBezTo>
                  <a:pt x="41919" y="2148157"/>
                  <a:pt x="41424" y="2145234"/>
                  <a:pt x="34700" y="2141970"/>
                </a:cubicBezTo>
                <a:lnTo>
                  <a:pt x="226" y="2133268"/>
                </a:lnTo>
                <a:lnTo>
                  <a:pt x="5" y="2132972"/>
                </a:lnTo>
                <a:close/>
                <a:moveTo>
                  <a:pt x="9542795" y="2001475"/>
                </a:moveTo>
                <a:lnTo>
                  <a:pt x="9541567" y="2008224"/>
                </a:lnTo>
                <a:cubicBezTo>
                  <a:pt x="9541271" y="2009839"/>
                  <a:pt x="9541466" y="2008762"/>
                  <a:pt x="9541859" y="2006610"/>
                </a:cubicBezTo>
                <a:close/>
                <a:moveTo>
                  <a:pt x="9544213" y="1993701"/>
                </a:moveTo>
                <a:lnTo>
                  <a:pt x="9542795" y="2001475"/>
                </a:lnTo>
                <a:lnTo>
                  <a:pt x="9543330" y="1998541"/>
                </a:lnTo>
                <a:cubicBezTo>
                  <a:pt x="9543819" y="1995851"/>
                  <a:pt x="9544213" y="1993701"/>
                  <a:pt x="9544213" y="1993701"/>
                </a:cubicBezTo>
                <a:close/>
                <a:moveTo>
                  <a:pt x="9482175" y="1923155"/>
                </a:moveTo>
                <a:cubicBezTo>
                  <a:pt x="9520991" y="1943677"/>
                  <a:pt x="9544747" y="1970141"/>
                  <a:pt x="9544213" y="1993701"/>
                </a:cubicBezTo>
                <a:cubicBezTo>
                  <a:pt x="9514711" y="1978106"/>
                  <a:pt x="9491688" y="1954013"/>
                  <a:pt x="9482175" y="1923155"/>
                </a:cubicBezTo>
                <a:close/>
                <a:moveTo>
                  <a:pt x="3" y="1921507"/>
                </a:moveTo>
                <a:lnTo>
                  <a:pt x="108271" y="2063453"/>
                </a:lnTo>
                <a:cubicBezTo>
                  <a:pt x="188402" y="2155424"/>
                  <a:pt x="253642" y="2243159"/>
                  <a:pt x="311349" y="2326069"/>
                </a:cubicBezTo>
                <a:lnTo>
                  <a:pt x="356725" y="2393224"/>
                </a:lnTo>
                <a:lnTo>
                  <a:pt x="314634" y="2385718"/>
                </a:lnTo>
                <a:lnTo>
                  <a:pt x="298861" y="2382972"/>
                </a:lnTo>
                <a:lnTo>
                  <a:pt x="239380" y="2305016"/>
                </a:lnTo>
                <a:cubicBezTo>
                  <a:pt x="188981" y="2240232"/>
                  <a:pt x="137189" y="2174029"/>
                  <a:pt x="81219" y="2090050"/>
                </a:cubicBezTo>
                <a:cubicBezTo>
                  <a:pt x="65882" y="2062231"/>
                  <a:pt x="55848" y="2020611"/>
                  <a:pt x="34400" y="1998795"/>
                </a:cubicBezTo>
                <a:lnTo>
                  <a:pt x="5" y="1946514"/>
                </a:lnTo>
                <a:close/>
                <a:moveTo>
                  <a:pt x="10229127" y="1863074"/>
                </a:moveTo>
                <a:cubicBezTo>
                  <a:pt x="10222848" y="1862735"/>
                  <a:pt x="10219962" y="1866547"/>
                  <a:pt x="10219611" y="1872323"/>
                </a:cubicBezTo>
                <a:cubicBezTo>
                  <a:pt x="10218554" y="1889645"/>
                  <a:pt x="10240301" y="1924607"/>
                  <a:pt x="10261663" y="1918021"/>
                </a:cubicBezTo>
                <a:cubicBezTo>
                  <a:pt x="10261663" y="1918021"/>
                  <a:pt x="10247760" y="1872923"/>
                  <a:pt x="10229127" y="1863074"/>
                </a:cubicBezTo>
                <a:close/>
                <a:moveTo>
                  <a:pt x="10004123" y="1519095"/>
                </a:moveTo>
                <a:lnTo>
                  <a:pt x="10008120" y="1523693"/>
                </a:lnTo>
                <a:lnTo>
                  <a:pt x="10010751" y="1522458"/>
                </a:lnTo>
                <a:cubicBezTo>
                  <a:pt x="10013261" y="1519779"/>
                  <a:pt x="10010443" y="1519655"/>
                  <a:pt x="10006328" y="1519571"/>
                </a:cubicBezTo>
                <a:close/>
                <a:moveTo>
                  <a:pt x="9807303" y="1385063"/>
                </a:moveTo>
                <a:lnTo>
                  <a:pt x="9800263" y="1388520"/>
                </a:lnTo>
                <a:cubicBezTo>
                  <a:pt x="9798957" y="1391515"/>
                  <a:pt x="9796888" y="1394376"/>
                  <a:pt x="9786026" y="1392477"/>
                </a:cubicBezTo>
                <a:lnTo>
                  <a:pt x="9779992" y="1388536"/>
                </a:lnTo>
                <a:lnTo>
                  <a:pt x="9898074" y="1480341"/>
                </a:lnTo>
                <a:lnTo>
                  <a:pt x="9871618" y="1445967"/>
                </a:lnTo>
                <a:close/>
                <a:moveTo>
                  <a:pt x="9835136" y="1158874"/>
                </a:moveTo>
                <a:lnTo>
                  <a:pt x="9848771" y="1166355"/>
                </a:lnTo>
                <a:cubicBezTo>
                  <a:pt x="9862781" y="1173879"/>
                  <a:pt x="9872144" y="1178786"/>
                  <a:pt x="9872144" y="1178786"/>
                </a:cubicBezTo>
                <a:lnTo>
                  <a:pt x="9893896" y="1192194"/>
                </a:lnTo>
                <a:lnTo>
                  <a:pt x="9903959" y="1206827"/>
                </a:lnTo>
                <a:cubicBezTo>
                  <a:pt x="9911253" y="1216451"/>
                  <a:pt x="9916319" y="1221695"/>
                  <a:pt x="9917331" y="1219443"/>
                </a:cubicBezTo>
                <a:lnTo>
                  <a:pt x="9913429" y="1220071"/>
                </a:lnTo>
                <a:lnTo>
                  <a:pt x="9902971" y="1214931"/>
                </a:lnTo>
                <a:lnTo>
                  <a:pt x="9871653" y="1199530"/>
                </a:lnTo>
                <a:close/>
                <a:moveTo>
                  <a:pt x="10091099" y="1139720"/>
                </a:moveTo>
                <a:lnTo>
                  <a:pt x="10126795" y="1157991"/>
                </a:lnTo>
                <a:cubicBezTo>
                  <a:pt x="10136267" y="1164299"/>
                  <a:pt x="10144087" y="1170762"/>
                  <a:pt x="10149490" y="1177376"/>
                </a:cubicBezTo>
                <a:lnTo>
                  <a:pt x="10152666" y="1185258"/>
                </a:lnTo>
                <a:lnTo>
                  <a:pt x="10151207" y="1184909"/>
                </a:lnTo>
                <a:cubicBezTo>
                  <a:pt x="10146818" y="1182783"/>
                  <a:pt x="10141338" y="1179408"/>
                  <a:pt x="10135103" y="1175120"/>
                </a:cubicBezTo>
                <a:close/>
                <a:moveTo>
                  <a:pt x="9838885" y="1126346"/>
                </a:moveTo>
                <a:cubicBezTo>
                  <a:pt x="9839632" y="1135063"/>
                  <a:pt x="9840008" y="1139421"/>
                  <a:pt x="9840147" y="1141056"/>
                </a:cubicBezTo>
                <a:cubicBezTo>
                  <a:pt x="9840567" y="1145957"/>
                  <a:pt x="9838885" y="1126346"/>
                  <a:pt x="9838885" y="1126346"/>
                </a:cubicBezTo>
                <a:close/>
                <a:moveTo>
                  <a:pt x="2872692" y="1001078"/>
                </a:moveTo>
                <a:lnTo>
                  <a:pt x="2870012" y="1002203"/>
                </a:lnTo>
                <a:cubicBezTo>
                  <a:pt x="2867394" y="1004776"/>
                  <a:pt x="2870205" y="1005018"/>
                  <a:pt x="2874314" y="1005267"/>
                </a:cubicBezTo>
                <a:lnTo>
                  <a:pt x="2876498" y="1005835"/>
                </a:lnTo>
                <a:close/>
                <a:moveTo>
                  <a:pt x="9871189" y="684466"/>
                </a:moveTo>
                <a:lnTo>
                  <a:pt x="9870170" y="689016"/>
                </a:lnTo>
                <a:cubicBezTo>
                  <a:pt x="9869714" y="691051"/>
                  <a:pt x="9869487" y="692069"/>
                  <a:pt x="9869826" y="690543"/>
                </a:cubicBezTo>
                <a:close/>
                <a:moveTo>
                  <a:pt x="9872904" y="676803"/>
                </a:moveTo>
                <a:lnTo>
                  <a:pt x="9871189" y="684466"/>
                </a:lnTo>
                <a:lnTo>
                  <a:pt x="9871877" y="681384"/>
                </a:lnTo>
                <a:cubicBezTo>
                  <a:pt x="9872448" y="678840"/>
                  <a:pt x="9872904" y="676803"/>
                  <a:pt x="9872904" y="676803"/>
                </a:cubicBezTo>
                <a:close/>
                <a:moveTo>
                  <a:pt x="2635432" y="596743"/>
                </a:moveTo>
                <a:cubicBezTo>
                  <a:pt x="2635432" y="596743"/>
                  <a:pt x="2647487" y="642370"/>
                  <a:pt x="2665703" y="652971"/>
                </a:cubicBezTo>
                <a:cubicBezTo>
                  <a:pt x="2671962" y="653563"/>
                  <a:pt x="2675001" y="649872"/>
                  <a:pt x="2675588" y="644117"/>
                </a:cubicBezTo>
                <a:cubicBezTo>
                  <a:pt x="2677348" y="626853"/>
                  <a:pt x="2657044" y="591032"/>
                  <a:pt x="2635432" y="596743"/>
                </a:cubicBezTo>
                <a:close/>
                <a:moveTo>
                  <a:pt x="3355370" y="550371"/>
                </a:moveTo>
                <a:cubicBezTo>
                  <a:pt x="3384213" y="567155"/>
                  <a:pt x="3406234" y="592165"/>
                  <a:pt x="3414484" y="623384"/>
                </a:cubicBezTo>
                <a:cubicBezTo>
                  <a:pt x="3376535" y="601299"/>
                  <a:pt x="3353879" y="573887"/>
                  <a:pt x="3355370" y="550371"/>
                </a:cubicBezTo>
                <a:close/>
                <a:moveTo>
                  <a:pt x="3357058" y="542872"/>
                </a:moveTo>
                <a:lnTo>
                  <a:pt x="3356452" y="545570"/>
                </a:lnTo>
                <a:cubicBezTo>
                  <a:pt x="3355850" y="548237"/>
                  <a:pt x="3355370" y="550371"/>
                  <a:pt x="3355370" y="550371"/>
                </a:cubicBezTo>
                <a:close/>
                <a:moveTo>
                  <a:pt x="3358608" y="535968"/>
                </a:moveTo>
                <a:cubicBezTo>
                  <a:pt x="3358970" y="534367"/>
                  <a:pt x="3358729" y="535434"/>
                  <a:pt x="3358250" y="537568"/>
                </a:cubicBezTo>
                <a:lnTo>
                  <a:pt x="3357058" y="542872"/>
                </a:lnTo>
                <a:close/>
                <a:moveTo>
                  <a:pt x="9177755" y="535898"/>
                </a:moveTo>
                <a:lnTo>
                  <a:pt x="9191976" y="553344"/>
                </a:lnTo>
                <a:lnTo>
                  <a:pt x="9207381" y="563637"/>
                </a:lnTo>
                <a:lnTo>
                  <a:pt x="9182488" y="540011"/>
                </a:lnTo>
                <a:close/>
                <a:moveTo>
                  <a:pt x="3319800" y="503251"/>
                </a:moveTo>
                <a:cubicBezTo>
                  <a:pt x="3315602" y="510461"/>
                  <a:pt x="3313503" y="514067"/>
                  <a:pt x="3312719" y="515418"/>
                </a:cubicBezTo>
                <a:cubicBezTo>
                  <a:pt x="3310357" y="519474"/>
                  <a:pt x="3319800" y="503251"/>
                  <a:pt x="3319800" y="503251"/>
                </a:cubicBezTo>
                <a:close/>
                <a:moveTo>
                  <a:pt x="3322664" y="489488"/>
                </a:moveTo>
                <a:cubicBezTo>
                  <a:pt x="3323621" y="484901"/>
                  <a:pt x="3319800" y="503251"/>
                  <a:pt x="3319800" y="503251"/>
                </a:cubicBezTo>
                <a:cubicBezTo>
                  <a:pt x="3321498" y="495098"/>
                  <a:pt x="3322348" y="491018"/>
                  <a:pt x="3322664" y="489488"/>
                </a:cubicBezTo>
                <a:close/>
                <a:moveTo>
                  <a:pt x="3073917" y="431463"/>
                </a:moveTo>
                <a:lnTo>
                  <a:pt x="3079785" y="440787"/>
                </a:lnTo>
                <a:cubicBezTo>
                  <a:pt x="3075231" y="438136"/>
                  <a:pt x="3072954" y="436811"/>
                  <a:pt x="3072477" y="435010"/>
                </a:cubicBezTo>
                <a:close/>
                <a:moveTo>
                  <a:pt x="9245536" y="422015"/>
                </a:moveTo>
                <a:cubicBezTo>
                  <a:pt x="9236402" y="421130"/>
                  <a:pt x="9231019" y="423098"/>
                  <a:pt x="9230824" y="428813"/>
                </a:cubicBezTo>
                <a:cubicBezTo>
                  <a:pt x="9230471" y="430893"/>
                  <a:pt x="9232963" y="434303"/>
                  <a:pt x="9237653" y="438717"/>
                </a:cubicBezTo>
                <a:cubicBezTo>
                  <a:pt x="9270467" y="469626"/>
                  <a:pt x="9410890" y="549883"/>
                  <a:pt x="9436471" y="569194"/>
                </a:cubicBezTo>
                <a:cubicBezTo>
                  <a:pt x="9486584" y="599787"/>
                  <a:pt x="9538594" y="631864"/>
                  <a:pt x="9591426" y="664661"/>
                </a:cubicBezTo>
                <a:lnTo>
                  <a:pt x="9710307" y="738848"/>
                </a:lnTo>
                <a:lnTo>
                  <a:pt x="9641138" y="684112"/>
                </a:lnTo>
                <a:lnTo>
                  <a:pt x="9505821" y="600531"/>
                </a:lnTo>
                <a:cubicBezTo>
                  <a:pt x="9444477" y="559943"/>
                  <a:pt x="9384480" y="517243"/>
                  <a:pt x="9326523" y="472125"/>
                </a:cubicBezTo>
                <a:cubicBezTo>
                  <a:pt x="9318818" y="460835"/>
                  <a:pt x="9296189" y="448443"/>
                  <a:pt x="9272223" y="435827"/>
                </a:cubicBezTo>
                <a:cubicBezTo>
                  <a:pt x="9375853" y="491624"/>
                  <a:pt x="9439242" y="524109"/>
                  <a:pt x="9473821" y="540459"/>
                </a:cubicBezTo>
                <a:lnTo>
                  <a:pt x="9474258" y="540653"/>
                </a:lnTo>
                <a:lnTo>
                  <a:pt x="9437970" y="509047"/>
                </a:lnTo>
                <a:lnTo>
                  <a:pt x="9390571" y="482703"/>
                </a:lnTo>
                <a:cubicBezTo>
                  <a:pt x="9334154" y="452974"/>
                  <a:pt x="9272944" y="424666"/>
                  <a:pt x="9245536" y="422015"/>
                </a:cubicBezTo>
                <a:close/>
                <a:moveTo>
                  <a:pt x="3064055" y="415795"/>
                </a:moveTo>
                <a:lnTo>
                  <a:pt x="3075978" y="426378"/>
                </a:lnTo>
                <a:lnTo>
                  <a:pt x="3073917" y="431463"/>
                </a:lnTo>
                <a:close/>
                <a:moveTo>
                  <a:pt x="9085784" y="286147"/>
                </a:moveTo>
                <a:lnTo>
                  <a:pt x="9085352" y="310376"/>
                </a:lnTo>
                <a:lnTo>
                  <a:pt x="9085042" y="311306"/>
                </a:lnTo>
                <a:lnTo>
                  <a:pt x="9129829" y="345029"/>
                </a:lnTo>
                <a:cubicBezTo>
                  <a:pt x="9150499" y="360120"/>
                  <a:pt x="9170053" y="373947"/>
                  <a:pt x="9187280" y="385781"/>
                </a:cubicBezTo>
                <a:cubicBezTo>
                  <a:pt x="9195895" y="391698"/>
                  <a:pt x="9202651" y="395917"/>
                  <a:pt x="9207800" y="398723"/>
                </a:cubicBezTo>
                <a:cubicBezTo>
                  <a:pt x="9225831" y="408543"/>
                  <a:pt x="9224213" y="401045"/>
                  <a:pt x="9213895" y="388354"/>
                </a:cubicBezTo>
                <a:cubicBezTo>
                  <a:pt x="9203576" y="375661"/>
                  <a:pt x="9184554" y="357776"/>
                  <a:pt x="9167776" y="346823"/>
                </a:cubicBezTo>
                <a:close/>
                <a:moveTo>
                  <a:pt x="8880418" y="51264"/>
                </a:moveTo>
                <a:lnTo>
                  <a:pt x="8882685" y="55335"/>
                </a:lnTo>
                <a:cubicBezTo>
                  <a:pt x="8887770" y="63648"/>
                  <a:pt x="8894213" y="73551"/>
                  <a:pt x="8902159" y="85216"/>
                </a:cubicBezTo>
                <a:cubicBezTo>
                  <a:pt x="8910253" y="92840"/>
                  <a:pt x="8924511" y="107331"/>
                  <a:pt x="8941659" y="125168"/>
                </a:cubicBezTo>
                <a:lnTo>
                  <a:pt x="8957253" y="141631"/>
                </a:lnTo>
                <a:lnTo>
                  <a:pt x="9234554" y="358133"/>
                </a:lnTo>
                <a:lnTo>
                  <a:pt x="9340074" y="428909"/>
                </a:lnTo>
                <a:lnTo>
                  <a:pt x="9302339" y="398527"/>
                </a:lnTo>
                <a:cubicBezTo>
                  <a:pt x="9264823" y="380773"/>
                  <a:pt x="9216552" y="332323"/>
                  <a:pt x="9155021" y="270127"/>
                </a:cubicBezTo>
                <a:lnTo>
                  <a:pt x="9138690" y="253771"/>
                </a:lnTo>
                <a:lnTo>
                  <a:pt x="9004639" y="153431"/>
                </a:lnTo>
                <a:close/>
                <a:moveTo>
                  <a:pt x="9069399" y="29019"/>
                </a:moveTo>
                <a:cubicBezTo>
                  <a:pt x="9070243" y="37307"/>
                  <a:pt x="9070667" y="41453"/>
                  <a:pt x="9070826" y="43005"/>
                </a:cubicBezTo>
                <a:cubicBezTo>
                  <a:pt x="9071301" y="47666"/>
                  <a:pt x="9069399" y="29019"/>
                  <a:pt x="9069399" y="29019"/>
                </a:cubicBezTo>
                <a:close/>
                <a:moveTo>
                  <a:pt x="9072475" y="15282"/>
                </a:moveTo>
                <a:cubicBezTo>
                  <a:pt x="9072133" y="16807"/>
                  <a:pt x="9071223" y="20880"/>
                  <a:pt x="9069399" y="29019"/>
                </a:cubicBezTo>
                <a:cubicBezTo>
                  <a:pt x="9069399" y="29019"/>
                  <a:pt x="9073499" y="10702"/>
                  <a:pt x="9072475" y="15282"/>
                </a:cubicBezTo>
                <a:close/>
                <a:moveTo>
                  <a:pt x="9226810" y="2"/>
                </a:moveTo>
                <a:lnTo>
                  <a:pt x="9270400" y="2"/>
                </a:lnTo>
                <a:lnTo>
                  <a:pt x="9312530" y="46458"/>
                </a:lnTo>
                <a:cubicBezTo>
                  <a:pt x="9386331" y="128487"/>
                  <a:pt x="9435213" y="187027"/>
                  <a:pt x="9332719" y="99319"/>
                </a:cubicBezTo>
                <a:cubicBezTo>
                  <a:pt x="9304336" y="70714"/>
                  <a:pt x="9276810" y="44250"/>
                  <a:pt x="9249635" y="19536"/>
                </a:cubicBezTo>
                <a:close/>
                <a:moveTo>
                  <a:pt x="9021699" y="0"/>
                </a:moveTo>
                <a:lnTo>
                  <a:pt x="9022048" y="4040"/>
                </a:lnTo>
                <a:cubicBezTo>
                  <a:pt x="9022415" y="8331"/>
                  <a:pt x="9022730" y="12007"/>
                  <a:pt x="9022519" y="9555"/>
                </a:cubicBezTo>
                <a:close/>
                <a:moveTo>
                  <a:pt x="2" y="0"/>
                </a:moveTo>
                <a:lnTo>
                  <a:pt x="2029204" y="2"/>
                </a:lnTo>
                <a:lnTo>
                  <a:pt x="2064388" y="56536"/>
                </a:lnTo>
                <a:cubicBezTo>
                  <a:pt x="2114898" y="127299"/>
                  <a:pt x="2183876" y="201379"/>
                  <a:pt x="2243586" y="277816"/>
                </a:cubicBezTo>
                <a:cubicBezTo>
                  <a:pt x="2371053" y="451096"/>
                  <a:pt x="2514052" y="629698"/>
                  <a:pt x="2652005" y="790952"/>
                </a:cubicBezTo>
                <a:cubicBezTo>
                  <a:pt x="2721410" y="872013"/>
                  <a:pt x="2769268" y="943376"/>
                  <a:pt x="2843504" y="964770"/>
                </a:cubicBezTo>
                <a:lnTo>
                  <a:pt x="2843698" y="964858"/>
                </a:lnTo>
                <a:lnTo>
                  <a:pt x="2842183" y="962962"/>
                </a:lnTo>
                <a:cubicBezTo>
                  <a:pt x="2684242" y="766891"/>
                  <a:pt x="2524975" y="570053"/>
                  <a:pt x="2371372" y="380064"/>
                </a:cubicBezTo>
                <a:cubicBezTo>
                  <a:pt x="2331106" y="320053"/>
                  <a:pt x="2266696" y="256147"/>
                  <a:pt x="2232620" y="185511"/>
                </a:cubicBezTo>
                <a:cubicBezTo>
                  <a:pt x="2198516" y="90471"/>
                  <a:pt x="2281170" y="189379"/>
                  <a:pt x="2329656" y="256208"/>
                </a:cubicBezTo>
                <a:cubicBezTo>
                  <a:pt x="2422300" y="358898"/>
                  <a:pt x="2507239" y="471331"/>
                  <a:pt x="2606591" y="579955"/>
                </a:cubicBezTo>
                <a:cubicBezTo>
                  <a:pt x="2648346" y="616450"/>
                  <a:pt x="2575437" y="525245"/>
                  <a:pt x="2554300" y="498717"/>
                </a:cubicBezTo>
                <a:cubicBezTo>
                  <a:pt x="2481389" y="407511"/>
                  <a:pt x="2414660" y="305682"/>
                  <a:pt x="2337335" y="222069"/>
                </a:cubicBezTo>
                <a:cubicBezTo>
                  <a:pt x="2296767" y="173056"/>
                  <a:pt x="2247442" y="122504"/>
                  <a:pt x="2198783" y="70813"/>
                </a:cubicBezTo>
                <a:lnTo>
                  <a:pt x="2134317" y="0"/>
                </a:lnTo>
                <a:lnTo>
                  <a:pt x="2169533" y="2"/>
                </a:lnTo>
                <a:lnTo>
                  <a:pt x="2247780" y="80023"/>
                </a:lnTo>
                <a:cubicBezTo>
                  <a:pt x="2272520" y="105599"/>
                  <a:pt x="2292234" y="126723"/>
                  <a:pt x="2299450" y="137019"/>
                </a:cubicBezTo>
                <a:cubicBezTo>
                  <a:pt x="2317664" y="147622"/>
                  <a:pt x="2355615" y="169706"/>
                  <a:pt x="2364722" y="175008"/>
                </a:cubicBezTo>
                <a:cubicBezTo>
                  <a:pt x="2386741" y="200016"/>
                  <a:pt x="2392068" y="215309"/>
                  <a:pt x="2404100" y="236536"/>
                </a:cubicBezTo>
                <a:cubicBezTo>
                  <a:pt x="2413207" y="241839"/>
                  <a:pt x="2448234" y="247997"/>
                  <a:pt x="2470892" y="275410"/>
                </a:cubicBezTo>
                <a:cubicBezTo>
                  <a:pt x="2492914" y="300419"/>
                  <a:pt x="2536098" y="376355"/>
                  <a:pt x="2588482" y="419034"/>
                </a:cubicBezTo>
                <a:cubicBezTo>
                  <a:pt x="2671989" y="492024"/>
                  <a:pt x="2572616" y="358999"/>
                  <a:pt x="2549079" y="333107"/>
                </a:cubicBezTo>
                <a:cubicBezTo>
                  <a:pt x="2522613" y="291283"/>
                  <a:pt x="2482377" y="255675"/>
                  <a:pt x="2467943" y="235082"/>
                </a:cubicBezTo>
                <a:cubicBezTo>
                  <a:pt x="2464135" y="220671"/>
                  <a:pt x="2475623" y="200939"/>
                  <a:pt x="2462708" y="181229"/>
                </a:cubicBezTo>
                <a:cubicBezTo>
                  <a:pt x="2449461" y="148120"/>
                  <a:pt x="2406970" y="101544"/>
                  <a:pt x="2358122" y="52792"/>
                </a:cubicBezTo>
                <a:lnTo>
                  <a:pt x="2304873" y="2"/>
                </a:lnTo>
                <a:lnTo>
                  <a:pt x="2314311" y="2"/>
                </a:lnTo>
                <a:lnTo>
                  <a:pt x="2402572" y="96443"/>
                </a:lnTo>
                <a:cubicBezTo>
                  <a:pt x="2449021" y="148880"/>
                  <a:pt x="2494143" y="200543"/>
                  <a:pt x="2543816" y="254855"/>
                </a:cubicBezTo>
                <a:cubicBezTo>
                  <a:pt x="2567357" y="280749"/>
                  <a:pt x="2605308" y="302834"/>
                  <a:pt x="2647061" y="339327"/>
                </a:cubicBezTo>
                <a:cubicBezTo>
                  <a:pt x="2692624" y="390229"/>
                  <a:pt x="2699354" y="420565"/>
                  <a:pt x="2742605" y="433543"/>
                </a:cubicBezTo>
                <a:cubicBezTo>
                  <a:pt x="2777631" y="439704"/>
                  <a:pt x="2793532" y="412379"/>
                  <a:pt x="2811749" y="422979"/>
                </a:cubicBezTo>
                <a:cubicBezTo>
                  <a:pt x="2858805" y="450368"/>
                  <a:pt x="2952880" y="592499"/>
                  <a:pt x="2997557" y="644920"/>
                </a:cubicBezTo>
                <a:lnTo>
                  <a:pt x="3194753" y="879343"/>
                </a:lnTo>
                <a:lnTo>
                  <a:pt x="3199669" y="878861"/>
                </a:lnTo>
                <a:lnTo>
                  <a:pt x="3216191" y="876141"/>
                </a:lnTo>
                <a:lnTo>
                  <a:pt x="3097213" y="725527"/>
                </a:lnTo>
                <a:cubicBezTo>
                  <a:pt x="2990458" y="592525"/>
                  <a:pt x="2880873" y="456098"/>
                  <a:pt x="2765613" y="306717"/>
                </a:cubicBezTo>
                <a:cubicBezTo>
                  <a:pt x="2743594" y="281706"/>
                  <a:pt x="2694224" y="216394"/>
                  <a:pt x="2635109" y="143379"/>
                </a:cubicBezTo>
                <a:cubicBezTo>
                  <a:pt x="2620399" y="127195"/>
                  <a:pt x="2547936" y="42477"/>
                  <a:pt x="2521208" y="5507"/>
                </a:cubicBezTo>
                <a:lnTo>
                  <a:pt x="2517760" y="2"/>
                </a:lnTo>
                <a:lnTo>
                  <a:pt x="2527253" y="2"/>
                </a:lnTo>
                <a:lnTo>
                  <a:pt x="2544842" y="15653"/>
                </a:lnTo>
                <a:cubicBezTo>
                  <a:pt x="2593815" y="62447"/>
                  <a:pt x="2583970" y="47064"/>
                  <a:pt x="2560269" y="17520"/>
                </a:cubicBezTo>
                <a:lnTo>
                  <a:pt x="2545833" y="2"/>
                </a:lnTo>
                <a:lnTo>
                  <a:pt x="2616948" y="2"/>
                </a:lnTo>
                <a:lnTo>
                  <a:pt x="2672072" y="64871"/>
                </a:lnTo>
                <a:cubicBezTo>
                  <a:pt x="2692944" y="89400"/>
                  <a:pt x="2708970" y="108127"/>
                  <a:pt x="2714855" y="114602"/>
                </a:cubicBezTo>
                <a:cubicBezTo>
                  <a:pt x="2778633" y="176104"/>
                  <a:pt x="2833938" y="234710"/>
                  <a:pt x="2884804" y="276504"/>
                </a:cubicBezTo>
                <a:cubicBezTo>
                  <a:pt x="2893911" y="281805"/>
                  <a:pt x="2928052" y="289482"/>
                  <a:pt x="2937160" y="294784"/>
                </a:cubicBezTo>
                <a:cubicBezTo>
                  <a:pt x="3016865" y="353365"/>
                  <a:pt x="3074418" y="512855"/>
                  <a:pt x="3100312" y="489315"/>
                </a:cubicBezTo>
                <a:cubicBezTo>
                  <a:pt x="3100312" y="489315"/>
                  <a:pt x="3083592" y="455195"/>
                  <a:pt x="3075978" y="426378"/>
                </a:cubicBezTo>
                <a:cubicBezTo>
                  <a:pt x="3064649" y="412672"/>
                  <a:pt x="3055376" y="400672"/>
                  <a:pt x="3054048" y="399899"/>
                </a:cubicBezTo>
                <a:lnTo>
                  <a:pt x="3064055" y="415795"/>
                </a:lnTo>
                <a:lnTo>
                  <a:pt x="3052695" y="405715"/>
                </a:lnTo>
                <a:cubicBezTo>
                  <a:pt x="3047221" y="398973"/>
                  <a:pt x="3044213" y="393664"/>
                  <a:pt x="3044213" y="393664"/>
                </a:cubicBezTo>
                <a:cubicBezTo>
                  <a:pt x="3044213" y="393664"/>
                  <a:pt x="3060117" y="366343"/>
                  <a:pt x="3046565" y="344231"/>
                </a:cubicBezTo>
                <a:cubicBezTo>
                  <a:pt x="3024520" y="294823"/>
                  <a:pt x="2919869" y="195304"/>
                  <a:pt x="2892522" y="155000"/>
                </a:cubicBezTo>
                <a:cubicBezTo>
                  <a:pt x="2883415" y="149703"/>
                  <a:pt x="2894898" y="129968"/>
                  <a:pt x="2891092" y="115559"/>
                </a:cubicBezTo>
                <a:cubicBezTo>
                  <a:pt x="2878165" y="83651"/>
                  <a:pt x="2843834" y="44872"/>
                  <a:pt x="2806674" y="5719"/>
                </a:cubicBezTo>
                <a:lnTo>
                  <a:pt x="2801220" y="2"/>
                </a:lnTo>
                <a:lnTo>
                  <a:pt x="2832125" y="0"/>
                </a:lnTo>
                <a:lnTo>
                  <a:pt x="2938653" y="114691"/>
                </a:lnTo>
                <a:cubicBezTo>
                  <a:pt x="3018242" y="204354"/>
                  <a:pt x="3095674" y="295207"/>
                  <a:pt x="3172039" y="387024"/>
                </a:cubicBezTo>
                <a:lnTo>
                  <a:pt x="3551562" y="855711"/>
                </a:lnTo>
                <a:lnTo>
                  <a:pt x="3564932" y="859575"/>
                </a:lnTo>
                <a:lnTo>
                  <a:pt x="3578154" y="848775"/>
                </a:lnTo>
                <a:lnTo>
                  <a:pt x="3532192" y="789944"/>
                </a:lnTo>
                <a:cubicBezTo>
                  <a:pt x="3490164" y="736016"/>
                  <a:pt x="3449749" y="681506"/>
                  <a:pt x="3414484" y="623384"/>
                </a:cubicBezTo>
                <a:cubicBezTo>
                  <a:pt x="3457191" y="663483"/>
                  <a:pt x="3495666" y="705179"/>
                  <a:pt x="3532007" y="747701"/>
                </a:cubicBezTo>
                <a:lnTo>
                  <a:pt x="3609485" y="843314"/>
                </a:lnTo>
                <a:lnTo>
                  <a:pt x="3618613" y="826693"/>
                </a:lnTo>
                <a:lnTo>
                  <a:pt x="3621200" y="815355"/>
                </a:lnTo>
                <a:lnTo>
                  <a:pt x="3582639" y="763927"/>
                </a:lnTo>
                <a:cubicBezTo>
                  <a:pt x="3489538" y="643696"/>
                  <a:pt x="3396432" y="523464"/>
                  <a:pt x="3306924" y="396181"/>
                </a:cubicBezTo>
                <a:cubicBezTo>
                  <a:pt x="3209692" y="254242"/>
                  <a:pt x="3083826" y="137931"/>
                  <a:pt x="2974509" y="4963"/>
                </a:cubicBezTo>
                <a:lnTo>
                  <a:pt x="2970895" y="2"/>
                </a:lnTo>
                <a:lnTo>
                  <a:pt x="3318463" y="2"/>
                </a:lnTo>
                <a:lnTo>
                  <a:pt x="3324711" y="12608"/>
                </a:lnTo>
                <a:cubicBezTo>
                  <a:pt x="3340156" y="38360"/>
                  <a:pt x="3353735" y="46455"/>
                  <a:pt x="3358093" y="42894"/>
                </a:cubicBezTo>
                <a:cubicBezTo>
                  <a:pt x="3362450" y="39335"/>
                  <a:pt x="3357589" y="24120"/>
                  <a:pt x="3336152" y="3263"/>
                </a:cubicBezTo>
                <a:lnTo>
                  <a:pt x="3332207" y="0"/>
                </a:lnTo>
                <a:lnTo>
                  <a:pt x="3844722" y="0"/>
                </a:lnTo>
                <a:lnTo>
                  <a:pt x="3846954" y="2914"/>
                </a:lnTo>
                <a:lnTo>
                  <a:pt x="3909653" y="76343"/>
                </a:lnTo>
                <a:cubicBezTo>
                  <a:pt x="3962748" y="138743"/>
                  <a:pt x="4013375" y="196661"/>
                  <a:pt x="4060386" y="243328"/>
                </a:cubicBezTo>
                <a:cubicBezTo>
                  <a:pt x="4010727" y="173272"/>
                  <a:pt x="3954997" y="99688"/>
                  <a:pt x="3895064" y="23877"/>
                </a:cubicBezTo>
                <a:lnTo>
                  <a:pt x="3875524" y="0"/>
                </a:lnTo>
                <a:lnTo>
                  <a:pt x="8940328" y="2"/>
                </a:lnTo>
                <a:lnTo>
                  <a:pt x="9114019" y="127199"/>
                </a:lnTo>
                <a:cubicBezTo>
                  <a:pt x="9294781" y="268443"/>
                  <a:pt x="9510301" y="350875"/>
                  <a:pt x="9688762" y="502402"/>
                </a:cubicBezTo>
                <a:cubicBezTo>
                  <a:pt x="9650928" y="484490"/>
                  <a:pt x="9603896" y="453378"/>
                  <a:pt x="9608821" y="468315"/>
                </a:cubicBezTo>
                <a:lnTo>
                  <a:pt x="9622328" y="486213"/>
                </a:lnTo>
                <a:lnTo>
                  <a:pt x="9506301" y="411949"/>
                </a:lnTo>
                <a:cubicBezTo>
                  <a:pt x="9437221" y="366083"/>
                  <a:pt x="9370525" y="319842"/>
                  <a:pt x="9307952" y="273586"/>
                </a:cubicBezTo>
                <a:lnTo>
                  <a:pt x="9186472" y="181944"/>
                </a:lnTo>
                <a:lnTo>
                  <a:pt x="9186474" y="186899"/>
                </a:lnTo>
                <a:lnTo>
                  <a:pt x="9208048" y="226539"/>
                </a:lnTo>
                <a:lnTo>
                  <a:pt x="9208925" y="227214"/>
                </a:lnTo>
                <a:cubicBezTo>
                  <a:pt x="9246336" y="255123"/>
                  <a:pt x="9285352" y="283306"/>
                  <a:pt x="9327451" y="312544"/>
                </a:cubicBezTo>
                <a:cubicBezTo>
                  <a:pt x="9475227" y="417450"/>
                  <a:pt x="9614887" y="507429"/>
                  <a:pt x="9755091" y="595181"/>
                </a:cubicBezTo>
                <a:lnTo>
                  <a:pt x="9846248" y="651797"/>
                </a:lnTo>
                <a:lnTo>
                  <a:pt x="9872904" y="676803"/>
                </a:lnTo>
                <a:cubicBezTo>
                  <a:pt x="9728394" y="622866"/>
                  <a:pt x="9682551" y="578408"/>
                  <a:pt x="9563011" y="517456"/>
                </a:cubicBezTo>
                <a:cubicBezTo>
                  <a:pt x="9444671" y="449127"/>
                  <a:pt x="9485525" y="479191"/>
                  <a:pt x="9527375" y="520616"/>
                </a:cubicBezTo>
                <a:lnTo>
                  <a:pt x="9547997" y="544451"/>
                </a:lnTo>
                <a:lnTo>
                  <a:pt x="9477696" y="496971"/>
                </a:lnTo>
                <a:lnTo>
                  <a:pt x="9532499" y="547235"/>
                </a:lnTo>
                <a:lnTo>
                  <a:pt x="9529839" y="545411"/>
                </a:lnTo>
                <a:cubicBezTo>
                  <a:pt x="9523989" y="543034"/>
                  <a:pt x="9520106" y="544301"/>
                  <a:pt x="9520855" y="553018"/>
                </a:cubicBezTo>
                <a:cubicBezTo>
                  <a:pt x="9523850" y="587885"/>
                  <a:pt x="9627811" y="621951"/>
                  <a:pt x="9666055" y="652109"/>
                </a:cubicBezTo>
                <a:lnTo>
                  <a:pt x="9691898" y="664467"/>
                </a:lnTo>
                <a:lnTo>
                  <a:pt x="9822954" y="750771"/>
                </a:lnTo>
                <a:lnTo>
                  <a:pt x="9822347" y="755928"/>
                </a:lnTo>
                <a:cubicBezTo>
                  <a:pt x="9822099" y="763072"/>
                  <a:pt x="9822848" y="771789"/>
                  <a:pt x="9826840" y="778082"/>
                </a:cubicBezTo>
                <a:cubicBezTo>
                  <a:pt x="9831835" y="781901"/>
                  <a:pt x="9843407" y="790002"/>
                  <a:pt x="9858429" y="800283"/>
                </a:cubicBezTo>
                <a:lnTo>
                  <a:pt x="9877013" y="812818"/>
                </a:lnTo>
                <a:lnTo>
                  <a:pt x="9705575" y="722768"/>
                </a:lnTo>
                <a:lnTo>
                  <a:pt x="9730715" y="751584"/>
                </a:lnTo>
                <a:lnTo>
                  <a:pt x="9751319" y="764442"/>
                </a:lnTo>
                <a:lnTo>
                  <a:pt x="10022223" y="934815"/>
                </a:lnTo>
                <a:lnTo>
                  <a:pt x="10020575" y="934394"/>
                </a:lnTo>
                <a:cubicBezTo>
                  <a:pt x="9976291" y="915978"/>
                  <a:pt x="9868999" y="850061"/>
                  <a:pt x="9837229" y="836202"/>
                </a:cubicBezTo>
                <a:cubicBezTo>
                  <a:pt x="9792882" y="809178"/>
                  <a:pt x="9754011" y="783832"/>
                  <a:pt x="9720871" y="764040"/>
                </a:cubicBezTo>
                <a:lnTo>
                  <a:pt x="9678173" y="743823"/>
                </a:lnTo>
                <a:lnTo>
                  <a:pt x="9455973" y="608155"/>
                </a:lnTo>
                <a:cubicBezTo>
                  <a:pt x="9450779" y="590154"/>
                  <a:pt x="9433415" y="587215"/>
                  <a:pt x="9417394" y="584503"/>
                </a:cubicBezTo>
                <a:cubicBezTo>
                  <a:pt x="9427544" y="621882"/>
                  <a:pt x="9308482" y="521839"/>
                  <a:pt x="9270136" y="496803"/>
                </a:cubicBezTo>
                <a:lnTo>
                  <a:pt x="9214047" y="456631"/>
                </a:lnTo>
                <a:lnTo>
                  <a:pt x="9249023" y="484571"/>
                </a:lnTo>
                <a:cubicBezTo>
                  <a:pt x="9268400" y="508915"/>
                  <a:pt x="9307693" y="538891"/>
                  <a:pt x="9341411" y="568443"/>
                </a:cubicBezTo>
                <a:lnTo>
                  <a:pt x="9350576" y="577615"/>
                </a:lnTo>
                <a:lnTo>
                  <a:pt x="9343264" y="573762"/>
                </a:lnTo>
                <a:cubicBezTo>
                  <a:pt x="9310381" y="557093"/>
                  <a:pt x="9275747" y="540456"/>
                  <a:pt x="9237624" y="523824"/>
                </a:cubicBezTo>
                <a:cubicBezTo>
                  <a:pt x="9202064" y="481671"/>
                  <a:pt x="9176075" y="473155"/>
                  <a:pt x="9171968" y="479435"/>
                </a:cubicBezTo>
                <a:cubicBezTo>
                  <a:pt x="9169917" y="482575"/>
                  <a:pt x="9173336" y="489416"/>
                  <a:pt x="9183763" y="497600"/>
                </a:cubicBezTo>
                <a:cubicBezTo>
                  <a:pt x="9194195" y="505782"/>
                  <a:pt x="9211634" y="515309"/>
                  <a:pt x="9237624" y="523824"/>
                </a:cubicBezTo>
                <a:cubicBezTo>
                  <a:pt x="9350264" y="615629"/>
                  <a:pt x="9474203" y="664965"/>
                  <a:pt x="9599424" y="748786"/>
                </a:cubicBezTo>
                <a:cubicBezTo>
                  <a:pt x="9659570" y="785643"/>
                  <a:pt x="9730965" y="812419"/>
                  <a:pt x="9764224" y="864861"/>
                </a:cubicBezTo>
                <a:lnTo>
                  <a:pt x="9767959" y="881650"/>
                </a:lnTo>
                <a:lnTo>
                  <a:pt x="9629141" y="799365"/>
                </a:lnTo>
                <a:lnTo>
                  <a:pt x="9399507" y="651538"/>
                </a:lnTo>
                <a:lnTo>
                  <a:pt x="9395712" y="659387"/>
                </a:lnTo>
                <a:cubicBezTo>
                  <a:pt x="9388875" y="662346"/>
                  <a:pt x="9376323" y="647397"/>
                  <a:pt x="9365597" y="633312"/>
                </a:cubicBezTo>
                <a:lnTo>
                  <a:pt x="9359931" y="626064"/>
                </a:lnTo>
                <a:lnTo>
                  <a:pt x="9348187" y="618503"/>
                </a:lnTo>
                <a:lnTo>
                  <a:pt x="9350344" y="626090"/>
                </a:lnTo>
                <a:lnTo>
                  <a:pt x="9377045" y="677023"/>
                </a:lnTo>
                <a:lnTo>
                  <a:pt x="9460915" y="733071"/>
                </a:lnTo>
                <a:lnTo>
                  <a:pt x="9947455" y="1030906"/>
                </a:lnTo>
                <a:lnTo>
                  <a:pt x="9946493" y="1032543"/>
                </a:lnTo>
                <a:cubicBezTo>
                  <a:pt x="9940735" y="1045200"/>
                  <a:pt x="9937760" y="1058483"/>
                  <a:pt x="9943762" y="1059827"/>
                </a:cubicBezTo>
                <a:cubicBezTo>
                  <a:pt x="9947082" y="1069119"/>
                  <a:pt x="9962211" y="1078917"/>
                  <a:pt x="9983011" y="1089251"/>
                </a:cubicBezTo>
                <a:lnTo>
                  <a:pt x="10002890" y="1098109"/>
                </a:lnTo>
                <a:lnTo>
                  <a:pt x="9995759" y="1109799"/>
                </a:lnTo>
                <a:lnTo>
                  <a:pt x="9989442" y="1110266"/>
                </a:lnTo>
                <a:lnTo>
                  <a:pt x="9977149" y="1104170"/>
                </a:lnTo>
                <a:lnTo>
                  <a:pt x="9972067" y="1097904"/>
                </a:lnTo>
                <a:lnTo>
                  <a:pt x="9973455" y="1102338"/>
                </a:lnTo>
                <a:lnTo>
                  <a:pt x="9967323" y="1099296"/>
                </a:lnTo>
                <a:cubicBezTo>
                  <a:pt x="9863362" y="1065229"/>
                  <a:pt x="9772367" y="1021469"/>
                  <a:pt x="9665031" y="954250"/>
                </a:cubicBezTo>
                <a:cubicBezTo>
                  <a:pt x="9523551" y="880739"/>
                  <a:pt x="9701752" y="998239"/>
                  <a:pt x="9798725" y="1065923"/>
                </a:cubicBezTo>
                <a:lnTo>
                  <a:pt x="9827848" y="1086800"/>
                </a:lnTo>
                <a:lnTo>
                  <a:pt x="9839055" y="1106018"/>
                </a:lnTo>
                <a:lnTo>
                  <a:pt x="9766866" y="1095898"/>
                </a:lnTo>
                <a:lnTo>
                  <a:pt x="9729149" y="1065075"/>
                </a:lnTo>
                <a:cubicBezTo>
                  <a:pt x="9721831" y="1059507"/>
                  <a:pt x="9715213" y="1054799"/>
                  <a:pt x="9709866" y="1051523"/>
                </a:cubicBezTo>
                <a:lnTo>
                  <a:pt x="9699125" y="1046979"/>
                </a:lnTo>
                <a:lnTo>
                  <a:pt x="9701200" y="1049079"/>
                </a:lnTo>
                <a:lnTo>
                  <a:pt x="9767874" y="1138189"/>
                </a:lnTo>
                <a:lnTo>
                  <a:pt x="9806703" y="1178007"/>
                </a:lnTo>
                <a:lnTo>
                  <a:pt x="9871363" y="1247467"/>
                </a:lnTo>
                <a:lnTo>
                  <a:pt x="9853400" y="1241815"/>
                </a:lnTo>
                <a:lnTo>
                  <a:pt x="9834395" y="1232867"/>
                </a:lnTo>
                <a:lnTo>
                  <a:pt x="9965394" y="1424667"/>
                </a:lnTo>
                <a:lnTo>
                  <a:pt x="10080861" y="1576975"/>
                </a:lnTo>
                <a:lnTo>
                  <a:pt x="10038762" y="1558779"/>
                </a:lnTo>
                <a:lnTo>
                  <a:pt x="10038565" y="1558703"/>
                </a:lnTo>
                <a:lnTo>
                  <a:pt x="10040157" y="1560533"/>
                </a:lnTo>
                <a:lnTo>
                  <a:pt x="10247883" y="1797282"/>
                </a:lnTo>
                <a:lnTo>
                  <a:pt x="10286776" y="1848584"/>
                </a:lnTo>
                <a:lnTo>
                  <a:pt x="10494434" y="2152100"/>
                </a:lnTo>
                <a:lnTo>
                  <a:pt x="10438719" y="2091832"/>
                </a:lnTo>
                <a:cubicBezTo>
                  <a:pt x="10391299" y="2039200"/>
                  <a:pt x="10343013" y="1985859"/>
                  <a:pt x="10291163" y="1933616"/>
                </a:cubicBezTo>
                <a:cubicBezTo>
                  <a:pt x="10247957" y="1898858"/>
                  <a:pt x="10324523" y="1987013"/>
                  <a:pt x="10346725" y="2012658"/>
                </a:cubicBezTo>
                <a:cubicBezTo>
                  <a:pt x="10423291" y="2100816"/>
                  <a:pt x="10494117" y="2199842"/>
                  <a:pt x="10574787" y="2280236"/>
                </a:cubicBezTo>
                <a:lnTo>
                  <a:pt x="10597511" y="2303098"/>
                </a:lnTo>
                <a:lnTo>
                  <a:pt x="10652578" y="2384986"/>
                </a:lnTo>
                <a:lnTo>
                  <a:pt x="10677600" y="2425622"/>
                </a:lnTo>
                <a:lnTo>
                  <a:pt x="10670055" y="2418512"/>
                </a:lnTo>
                <a:cubicBezTo>
                  <a:pt x="10644293" y="2393963"/>
                  <a:pt x="10623736" y="2373661"/>
                  <a:pt x="10616106" y="2363668"/>
                </a:cubicBezTo>
                <a:cubicBezTo>
                  <a:pt x="10597475" y="2353815"/>
                  <a:pt x="10558656" y="2333296"/>
                  <a:pt x="10549339" y="2328372"/>
                </a:cubicBezTo>
                <a:cubicBezTo>
                  <a:pt x="10526319" y="2304280"/>
                  <a:pt x="10520373" y="2289218"/>
                  <a:pt x="10507485" y="2268496"/>
                </a:cubicBezTo>
                <a:cubicBezTo>
                  <a:pt x="10502829" y="2266036"/>
                  <a:pt x="10491687" y="2263624"/>
                  <a:pt x="10478743" y="2258516"/>
                </a:cubicBezTo>
                <a:lnTo>
                  <a:pt x="10442599" y="2234648"/>
                </a:lnTo>
                <a:lnTo>
                  <a:pt x="10394013" y="2165920"/>
                </a:lnTo>
                <a:cubicBezTo>
                  <a:pt x="10277496" y="2000779"/>
                  <a:pt x="10161947" y="1836803"/>
                  <a:pt x="10048421" y="1675784"/>
                </a:cubicBezTo>
                <a:cubicBezTo>
                  <a:pt x="10018840" y="1642976"/>
                  <a:pt x="9991168" y="1604149"/>
                  <a:pt x="9962626" y="1564210"/>
                </a:cubicBezTo>
                <a:lnTo>
                  <a:pt x="9915773" y="1503335"/>
                </a:lnTo>
                <a:lnTo>
                  <a:pt x="9915719" y="1503288"/>
                </a:lnTo>
                <a:lnTo>
                  <a:pt x="9813720" y="1423690"/>
                </a:lnTo>
                <a:lnTo>
                  <a:pt x="9760250" y="1381960"/>
                </a:lnTo>
                <a:lnTo>
                  <a:pt x="9729266" y="1358850"/>
                </a:lnTo>
                <a:lnTo>
                  <a:pt x="9727061" y="1371895"/>
                </a:lnTo>
                <a:lnTo>
                  <a:pt x="9731423" y="1385167"/>
                </a:lnTo>
                <a:lnTo>
                  <a:pt x="9804883" y="1434461"/>
                </a:lnTo>
                <a:cubicBezTo>
                  <a:pt x="9828896" y="1452090"/>
                  <a:pt x="9853288" y="1471397"/>
                  <a:pt x="9885114" y="1496842"/>
                </a:cubicBezTo>
                <a:cubicBezTo>
                  <a:pt x="9917930" y="1529442"/>
                  <a:pt x="9887050" y="1516522"/>
                  <a:pt x="9852088" y="1491067"/>
                </a:cubicBezTo>
                <a:cubicBezTo>
                  <a:pt x="9837538" y="1482077"/>
                  <a:pt x="9838813" y="1474779"/>
                  <a:pt x="9807747" y="1462898"/>
                </a:cubicBezTo>
                <a:lnTo>
                  <a:pt x="9790786" y="1458719"/>
                </a:lnTo>
                <a:lnTo>
                  <a:pt x="9819962" y="1494259"/>
                </a:lnTo>
                <a:cubicBezTo>
                  <a:pt x="9847536" y="1516483"/>
                  <a:pt x="9878378" y="1529442"/>
                  <a:pt x="9900413" y="1554853"/>
                </a:cubicBezTo>
                <a:cubicBezTo>
                  <a:pt x="9966067" y="1615376"/>
                  <a:pt x="10025679" y="1718736"/>
                  <a:pt x="10092639" y="1809248"/>
                </a:cubicBezTo>
                <a:cubicBezTo>
                  <a:pt x="10150480" y="1882883"/>
                  <a:pt x="10208535" y="1960087"/>
                  <a:pt x="10265023" y="2038037"/>
                </a:cubicBezTo>
                <a:lnTo>
                  <a:pt x="10291739" y="2076279"/>
                </a:lnTo>
                <a:lnTo>
                  <a:pt x="10282607" y="2073999"/>
                </a:lnTo>
                <a:cubicBezTo>
                  <a:pt x="10276751" y="2082077"/>
                  <a:pt x="10340259" y="2159234"/>
                  <a:pt x="10358691" y="2177920"/>
                </a:cubicBezTo>
                <a:lnTo>
                  <a:pt x="10380349" y="2203106"/>
                </a:lnTo>
                <a:lnTo>
                  <a:pt x="10428007" y="2271322"/>
                </a:lnTo>
                <a:lnTo>
                  <a:pt x="10443955" y="2295135"/>
                </a:lnTo>
                <a:lnTo>
                  <a:pt x="10443976" y="2297504"/>
                </a:lnTo>
                <a:cubicBezTo>
                  <a:pt x="10443570" y="2306728"/>
                  <a:pt x="10444330" y="2316565"/>
                  <a:pt x="10451181" y="2326151"/>
                </a:cubicBezTo>
                <a:cubicBezTo>
                  <a:pt x="10458474" y="2342420"/>
                  <a:pt x="10473208" y="2361757"/>
                  <a:pt x="10492469" y="2382866"/>
                </a:cubicBezTo>
                <a:lnTo>
                  <a:pt x="10508883" y="2399018"/>
                </a:lnTo>
                <a:lnTo>
                  <a:pt x="10511983" y="2405578"/>
                </a:lnTo>
                <a:lnTo>
                  <a:pt x="10394618" y="2284288"/>
                </a:lnTo>
                <a:lnTo>
                  <a:pt x="10148661" y="1940248"/>
                </a:lnTo>
                <a:cubicBezTo>
                  <a:pt x="10107691" y="1892501"/>
                  <a:pt x="10069079" y="1823589"/>
                  <a:pt x="10017757" y="1778559"/>
                </a:cubicBezTo>
                <a:cubicBezTo>
                  <a:pt x="9999810" y="1765875"/>
                  <a:pt x="9990333" y="1762135"/>
                  <a:pt x="9986912" y="1764538"/>
                </a:cubicBezTo>
                <a:lnTo>
                  <a:pt x="9991383" y="1783123"/>
                </a:lnTo>
                <a:lnTo>
                  <a:pt x="10034520" y="1849051"/>
                </a:lnTo>
                <a:lnTo>
                  <a:pt x="10038381" y="1855034"/>
                </a:lnTo>
                <a:lnTo>
                  <a:pt x="10054471" y="1876418"/>
                </a:lnTo>
                <a:cubicBezTo>
                  <a:pt x="10086760" y="1927231"/>
                  <a:pt x="10121541" y="1976994"/>
                  <a:pt x="10156747" y="2027634"/>
                </a:cubicBezTo>
                <a:lnTo>
                  <a:pt x="10239923" y="2151776"/>
                </a:lnTo>
                <a:lnTo>
                  <a:pt x="10209439" y="2116400"/>
                </a:lnTo>
                <a:cubicBezTo>
                  <a:pt x="10196029" y="2101365"/>
                  <a:pt x="10183104" y="2091055"/>
                  <a:pt x="10161232" y="2085453"/>
                </a:cubicBezTo>
                <a:lnTo>
                  <a:pt x="10157835" y="2085672"/>
                </a:lnTo>
                <a:lnTo>
                  <a:pt x="10144546" y="2068079"/>
                </a:lnTo>
                <a:cubicBezTo>
                  <a:pt x="10132418" y="2051562"/>
                  <a:pt x="10121706" y="2036639"/>
                  <a:pt x="10114712" y="2026919"/>
                </a:cubicBezTo>
                <a:lnTo>
                  <a:pt x="9963589" y="1831229"/>
                </a:lnTo>
                <a:lnTo>
                  <a:pt x="9970730" y="1858458"/>
                </a:lnTo>
                <a:cubicBezTo>
                  <a:pt x="9974026" y="1871032"/>
                  <a:pt x="9977027" y="1882493"/>
                  <a:pt x="9978192" y="1886931"/>
                </a:cubicBezTo>
                <a:cubicBezTo>
                  <a:pt x="9994045" y="1911227"/>
                  <a:pt x="10005634" y="1919255"/>
                  <a:pt x="10020639" y="1934288"/>
                </a:cubicBezTo>
                <a:cubicBezTo>
                  <a:pt x="10022967" y="1943165"/>
                  <a:pt x="10019979" y="1973981"/>
                  <a:pt x="10037699" y="1999370"/>
                </a:cubicBezTo>
                <a:cubicBezTo>
                  <a:pt x="10045627" y="2011517"/>
                  <a:pt x="10063002" y="2031067"/>
                  <a:pt x="10081346" y="2054315"/>
                </a:cubicBezTo>
                <a:lnTo>
                  <a:pt x="10109803" y="2098695"/>
                </a:lnTo>
                <a:lnTo>
                  <a:pt x="10106207" y="2100228"/>
                </a:lnTo>
                <a:cubicBezTo>
                  <a:pt x="10101650" y="2101389"/>
                  <a:pt x="10097234" y="2101288"/>
                  <a:pt x="10092575" y="2098827"/>
                </a:cubicBezTo>
                <a:lnTo>
                  <a:pt x="10067339" y="2077624"/>
                </a:lnTo>
                <a:lnTo>
                  <a:pt x="10030600" y="2027311"/>
                </a:lnTo>
                <a:cubicBezTo>
                  <a:pt x="10020119" y="2010693"/>
                  <a:pt x="10011515" y="1995957"/>
                  <a:pt x="10004557" y="1987506"/>
                </a:cubicBezTo>
                <a:cubicBezTo>
                  <a:pt x="9998957" y="1984231"/>
                  <a:pt x="9991349" y="1983855"/>
                  <a:pt x="9983451" y="1982370"/>
                </a:cubicBezTo>
                <a:lnTo>
                  <a:pt x="9976333" y="1978695"/>
                </a:lnTo>
                <a:lnTo>
                  <a:pt x="9941261" y="1935859"/>
                </a:lnTo>
                <a:cubicBezTo>
                  <a:pt x="9924576" y="1915397"/>
                  <a:pt x="9909568" y="1897283"/>
                  <a:pt x="9897874" y="1884643"/>
                </a:cubicBezTo>
                <a:lnTo>
                  <a:pt x="9893835" y="1880221"/>
                </a:lnTo>
                <a:lnTo>
                  <a:pt x="9877207" y="1852941"/>
                </a:lnTo>
                <a:lnTo>
                  <a:pt x="9792042" y="1700815"/>
                </a:lnTo>
                <a:lnTo>
                  <a:pt x="9794251" y="1703949"/>
                </a:lnTo>
                <a:lnTo>
                  <a:pt x="9799295" y="1711315"/>
                </a:lnTo>
                <a:cubicBezTo>
                  <a:pt x="9800251" y="1712663"/>
                  <a:pt x="9799776" y="1711887"/>
                  <a:pt x="9798237" y="1709599"/>
                </a:cubicBezTo>
                <a:lnTo>
                  <a:pt x="9794251" y="1703949"/>
                </a:lnTo>
                <a:lnTo>
                  <a:pt x="9791746" y="1700283"/>
                </a:lnTo>
                <a:lnTo>
                  <a:pt x="9792042" y="1700815"/>
                </a:lnTo>
                <a:lnTo>
                  <a:pt x="9779213" y="1682623"/>
                </a:lnTo>
                <a:cubicBezTo>
                  <a:pt x="9761978" y="1659085"/>
                  <a:pt x="9739594" y="1630970"/>
                  <a:pt x="9735773" y="1637504"/>
                </a:cubicBezTo>
                <a:cubicBezTo>
                  <a:pt x="9720347" y="1651029"/>
                  <a:pt x="9801439" y="1737258"/>
                  <a:pt x="9801439" y="1737258"/>
                </a:cubicBezTo>
                <a:lnTo>
                  <a:pt x="9884397" y="1869887"/>
                </a:lnTo>
                <a:lnTo>
                  <a:pt x="9691290" y="1658451"/>
                </a:lnTo>
                <a:lnTo>
                  <a:pt x="9686395" y="1659135"/>
                </a:lnTo>
                <a:lnTo>
                  <a:pt x="9669999" y="1662527"/>
                </a:lnTo>
                <a:lnTo>
                  <a:pt x="9795016" y="1808165"/>
                </a:lnTo>
                <a:cubicBezTo>
                  <a:pt x="9851061" y="1872437"/>
                  <a:pt x="9907845" y="1937533"/>
                  <a:pt x="9965779" y="2004632"/>
                </a:cubicBezTo>
                <a:lnTo>
                  <a:pt x="9985384" y="2027643"/>
                </a:lnTo>
                <a:lnTo>
                  <a:pt x="10003480" y="2055757"/>
                </a:lnTo>
                <a:cubicBezTo>
                  <a:pt x="10019719" y="2081535"/>
                  <a:pt x="10029413" y="2118508"/>
                  <a:pt x="10050304" y="2162034"/>
                </a:cubicBezTo>
                <a:cubicBezTo>
                  <a:pt x="10082395" y="2212106"/>
                  <a:pt x="10106279" y="2224813"/>
                  <a:pt x="10107095" y="2264117"/>
                </a:cubicBezTo>
                <a:cubicBezTo>
                  <a:pt x="10105605" y="2279523"/>
                  <a:pt x="10098200" y="2288973"/>
                  <a:pt x="10091754" y="2296789"/>
                </a:cubicBezTo>
                <a:lnTo>
                  <a:pt x="10089475" y="2302207"/>
                </a:lnTo>
                <a:lnTo>
                  <a:pt x="10025552" y="2248159"/>
                </a:lnTo>
                <a:cubicBezTo>
                  <a:pt x="10020896" y="2245696"/>
                  <a:pt x="10009959" y="2242893"/>
                  <a:pt x="9999023" y="2240093"/>
                </a:cubicBezTo>
                <a:lnTo>
                  <a:pt x="9982167" y="2234968"/>
                </a:lnTo>
                <a:lnTo>
                  <a:pt x="9978677" y="2229957"/>
                </a:lnTo>
                <a:cubicBezTo>
                  <a:pt x="9957586" y="2200664"/>
                  <a:pt x="9924328" y="2156328"/>
                  <a:pt x="9888712" y="2106391"/>
                </a:cubicBezTo>
                <a:cubicBezTo>
                  <a:pt x="9872472" y="2080615"/>
                  <a:pt x="9743464" y="1889976"/>
                  <a:pt x="9802584" y="2000928"/>
                </a:cubicBezTo>
                <a:cubicBezTo>
                  <a:pt x="9858285" y="2104880"/>
                  <a:pt x="9760133" y="1953573"/>
                  <a:pt x="9746608" y="1938149"/>
                </a:cubicBezTo>
                <a:cubicBezTo>
                  <a:pt x="9740815" y="1934136"/>
                  <a:pt x="9726928" y="1927899"/>
                  <a:pt x="9713672" y="1924066"/>
                </a:cubicBezTo>
                <a:lnTo>
                  <a:pt x="9708851" y="1923175"/>
                </a:lnTo>
                <a:lnTo>
                  <a:pt x="9710069" y="1925011"/>
                </a:lnTo>
                <a:lnTo>
                  <a:pt x="9701384" y="1922917"/>
                </a:lnTo>
                <a:lnTo>
                  <a:pt x="9697395" y="1921087"/>
                </a:lnTo>
                <a:lnTo>
                  <a:pt x="9697373" y="1921063"/>
                </a:lnTo>
                <a:lnTo>
                  <a:pt x="9695352" y="1920691"/>
                </a:lnTo>
                <a:cubicBezTo>
                  <a:pt x="9690127" y="1920554"/>
                  <a:pt x="9686151" y="1921597"/>
                  <a:pt x="9684514" y="1924395"/>
                </a:cubicBezTo>
                <a:cubicBezTo>
                  <a:pt x="9686842" y="1933267"/>
                  <a:pt x="9829763" y="2140812"/>
                  <a:pt x="9846003" y="2166583"/>
                </a:cubicBezTo>
                <a:cubicBezTo>
                  <a:pt x="9882751" y="2234407"/>
                  <a:pt x="9919039" y="2294440"/>
                  <a:pt x="9942255" y="2346840"/>
                </a:cubicBezTo>
                <a:cubicBezTo>
                  <a:pt x="9943419" y="2351277"/>
                  <a:pt x="9943624" y="2361104"/>
                  <a:pt x="9943829" y="2370930"/>
                </a:cubicBezTo>
                <a:lnTo>
                  <a:pt x="9944111" y="2375232"/>
                </a:lnTo>
                <a:lnTo>
                  <a:pt x="9734053" y="2149435"/>
                </a:lnTo>
                <a:lnTo>
                  <a:pt x="9335736" y="1696611"/>
                </a:lnTo>
                <a:lnTo>
                  <a:pt x="9322223" y="1693296"/>
                </a:lnTo>
                <a:lnTo>
                  <a:pt x="9309451" y="1704624"/>
                </a:lnTo>
                <a:lnTo>
                  <a:pt x="9357773" y="1761535"/>
                </a:lnTo>
                <a:cubicBezTo>
                  <a:pt x="9401965" y="1813701"/>
                  <a:pt x="9444568" y="1866522"/>
                  <a:pt x="9482175" y="1923155"/>
                </a:cubicBezTo>
                <a:cubicBezTo>
                  <a:pt x="9437866" y="1884832"/>
                  <a:pt x="9397725" y="1844739"/>
                  <a:pt x="9359679" y="1803733"/>
                </a:cubicBezTo>
                <a:lnTo>
                  <a:pt x="9278368" y="1711359"/>
                </a:lnTo>
                <a:lnTo>
                  <a:pt x="9269927" y="1728338"/>
                </a:lnTo>
                <a:lnTo>
                  <a:pt x="9267802" y="1739770"/>
                </a:lnTo>
                <a:lnTo>
                  <a:pt x="9308429" y="1789587"/>
                </a:lnTo>
                <a:cubicBezTo>
                  <a:pt x="9406354" y="1905923"/>
                  <a:pt x="9504283" y="2022258"/>
                  <a:pt x="9598904" y="2145786"/>
                </a:cubicBezTo>
                <a:cubicBezTo>
                  <a:pt x="9633218" y="2191740"/>
                  <a:pt x="9670592" y="2234719"/>
                  <a:pt x="9709424" y="2276356"/>
                </a:cubicBezTo>
                <a:lnTo>
                  <a:pt x="9813258" y="2383035"/>
                </a:lnTo>
                <a:lnTo>
                  <a:pt x="9968098" y="2613522"/>
                </a:lnTo>
                <a:lnTo>
                  <a:pt x="10114869" y="2819363"/>
                </a:lnTo>
                <a:lnTo>
                  <a:pt x="10107493" y="2813574"/>
                </a:lnTo>
                <a:cubicBezTo>
                  <a:pt x="10040853" y="2755901"/>
                  <a:pt x="10003933" y="2708072"/>
                  <a:pt x="9929456" y="2640389"/>
                </a:cubicBezTo>
                <a:cubicBezTo>
                  <a:pt x="9801183" y="2510994"/>
                  <a:pt x="9899952" y="2624795"/>
                  <a:pt x="9918248" y="2684132"/>
                </a:cubicBezTo>
                <a:cubicBezTo>
                  <a:pt x="9932154" y="2729230"/>
                  <a:pt x="9885711" y="2629184"/>
                  <a:pt x="9879431" y="2663613"/>
                </a:cubicBezTo>
                <a:cubicBezTo>
                  <a:pt x="9876291" y="2680828"/>
                  <a:pt x="9897557" y="2704485"/>
                  <a:pt x="9923227" y="2728735"/>
                </a:cubicBezTo>
                <a:lnTo>
                  <a:pt x="9938455" y="2742714"/>
                </a:lnTo>
                <a:lnTo>
                  <a:pt x="9942690" y="2748159"/>
                </a:lnTo>
                <a:cubicBezTo>
                  <a:pt x="9969013" y="2781822"/>
                  <a:pt x="9992131" y="2812040"/>
                  <a:pt x="10007296" y="2835242"/>
                </a:cubicBezTo>
                <a:lnTo>
                  <a:pt x="10165255" y="3072368"/>
                </a:lnTo>
                <a:lnTo>
                  <a:pt x="10164123" y="3071267"/>
                </a:lnTo>
                <a:cubicBezTo>
                  <a:pt x="10141264" y="3048629"/>
                  <a:pt x="10120992" y="3028722"/>
                  <a:pt x="10110192" y="3020034"/>
                </a:cubicBezTo>
                <a:cubicBezTo>
                  <a:pt x="10056674" y="2963431"/>
                  <a:pt x="10014050" y="2913706"/>
                  <a:pt x="9979706" y="2883724"/>
                </a:cubicBezTo>
                <a:lnTo>
                  <a:pt x="9955563" y="2866252"/>
                </a:lnTo>
                <a:lnTo>
                  <a:pt x="9829279" y="2689773"/>
                </a:lnTo>
                <a:lnTo>
                  <a:pt x="9627336" y="2415368"/>
                </a:lnTo>
                <a:lnTo>
                  <a:pt x="9627594" y="2416992"/>
                </a:lnTo>
                <a:cubicBezTo>
                  <a:pt x="9621538" y="2416261"/>
                  <a:pt x="9580575" y="2368343"/>
                  <a:pt x="9551403" y="2351290"/>
                </a:cubicBezTo>
                <a:cubicBezTo>
                  <a:pt x="9515935" y="2330555"/>
                  <a:pt x="9591527" y="2389775"/>
                  <a:pt x="9561096" y="2388268"/>
                </a:cubicBezTo>
                <a:cubicBezTo>
                  <a:pt x="9530667" y="2386759"/>
                  <a:pt x="9497757" y="2297386"/>
                  <a:pt x="9470312" y="2265063"/>
                </a:cubicBezTo>
                <a:lnTo>
                  <a:pt x="9456863" y="2239367"/>
                </a:lnTo>
                <a:lnTo>
                  <a:pt x="9456627" y="2239132"/>
                </a:lnTo>
                <a:lnTo>
                  <a:pt x="9276095" y="2072754"/>
                </a:lnTo>
                <a:lnTo>
                  <a:pt x="9291935" y="2098869"/>
                </a:lnTo>
                <a:cubicBezTo>
                  <a:pt x="9297631" y="2108496"/>
                  <a:pt x="9302151" y="2116500"/>
                  <a:pt x="9304760" y="2121941"/>
                </a:cubicBezTo>
                <a:lnTo>
                  <a:pt x="9316047" y="2138747"/>
                </a:lnTo>
                <a:lnTo>
                  <a:pt x="9355579" y="2174544"/>
                </a:lnTo>
                <a:cubicBezTo>
                  <a:pt x="9381291" y="2199096"/>
                  <a:pt x="9403122" y="2222997"/>
                  <a:pt x="9413784" y="2244426"/>
                </a:cubicBezTo>
                <a:cubicBezTo>
                  <a:pt x="9416077" y="2250971"/>
                  <a:pt x="9415029" y="2259122"/>
                  <a:pt x="9414485" y="2266146"/>
                </a:cubicBezTo>
                <a:lnTo>
                  <a:pt x="9415637" y="2270754"/>
                </a:lnTo>
                <a:lnTo>
                  <a:pt x="9436195" y="2298341"/>
                </a:lnTo>
                <a:lnTo>
                  <a:pt x="9424819" y="2287994"/>
                </a:lnTo>
                <a:lnTo>
                  <a:pt x="9438471" y="2302247"/>
                </a:lnTo>
                <a:lnTo>
                  <a:pt x="9436195" y="2298341"/>
                </a:lnTo>
                <a:cubicBezTo>
                  <a:pt x="9451581" y="2308834"/>
                  <a:pt x="9460562" y="2318779"/>
                  <a:pt x="9464891" y="2326151"/>
                </a:cubicBezTo>
                <a:lnTo>
                  <a:pt x="9465048" y="2328644"/>
                </a:lnTo>
                <a:lnTo>
                  <a:pt x="9496805" y="2358804"/>
                </a:lnTo>
                <a:cubicBezTo>
                  <a:pt x="9528864" y="2389450"/>
                  <a:pt x="9560419" y="2421221"/>
                  <a:pt x="9572339" y="2443247"/>
                </a:cubicBezTo>
                <a:cubicBezTo>
                  <a:pt x="9586330" y="2462612"/>
                  <a:pt x="9574167" y="2489618"/>
                  <a:pt x="9574167" y="2489618"/>
                </a:cubicBezTo>
                <a:cubicBezTo>
                  <a:pt x="9574167" y="2489618"/>
                  <a:pt x="9577304" y="2494290"/>
                  <a:pt x="9582783" y="2500068"/>
                </a:cubicBezTo>
                <a:lnTo>
                  <a:pt x="9592747" y="2507583"/>
                </a:lnTo>
                <a:lnTo>
                  <a:pt x="9603938" y="2522267"/>
                </a:lnTo>
                <a:lnTo>
                  <a:pt x="9602973" y="2525551"/>
                </a:lnTo>
                <a:cubicBezTo>
                  <a:pt x="9603546" y="2527186"/>
                  <a:pt x="9605707" y="2528207"/>
                  <a:pt x="9610026" y="2530254"/>
                </a:cubicBezTo>
                <a:lnTo>
                  <a:pt x="9603938" y="2522267"/>
                </a:lnTo>
                <a:lnTo>
                  <a:pt x="9605440" y="2517162"/>
                </a:lnTo>
                <a:cubicBezTo>
                  <a:pt x="9614613" y="2543349"/>
                  <a:pt x="9632426" y="2573623"/>
                  <a:pt x="9632426" y="2573623"/>
                </a:cubicBezTo>
                <a:lnTo>
                  <a:pt x="9627938" y="2573013"/>
                </a:lnTo>
                <a:lnTo>
                  <a:pt x="9613850" y="2560959"/>
                </a:lnTo>
                <a:cubicBezTo>
                  <a:pt x="9590627" y="2510938"/>
                  <a:pt x="9567792" y="2495887"/>
                  <a:pt x="9562178" y="2500864"/>
                </a:cubicBezTo>
                <a:lnTo>
                  <a:pt x="9564179" y="2507117"/>
                </a:lnTo>
                <a:lnTo>
                  <a:pt x="9560744" y="2502485"/>
                </a:lnTo>
                <a:cubicBezTo>
                  <a:pt x="9549459" y="2487323"/>
                  <a:pt x="9537277" y="2471485"/>
                  <a:pt x="9524399" y="2456708"/>
                </a:cubicBezTo>
                <a:lnTo>
                  <a:pt x="9471099" y="2408685"/>
                </a:lnTo>
                <a:lnTo>
                  <a:pt x="9502042" y="2462234"/>
                </a:lnTo>
                <a:cubicBezTo>
                  <a:pt x="9533151" y="2515330"/>
                  <a:pt x="9564075" y="2568472"/>
                  <a:pt x="9595415" y="2633760"/>
                </a:cubicBezTo>
                <a:cubicBezTo>
                  <a:pt x="9553707" y="2586208"/>
                  <a:pt x="9521144" y="2535862"/>
                  <a:pt x="9489403" y="2484119"/>
                </a:cubicBezTo>
                <a:lnTo>
                  <a:pt x="9434767" y="2398708"/>
                </a:lnTo>
                <a:lnTo>
                  <a:pt x="9420975" y="2395274"/>
                </a:lnTo>
                <a:cubicBezTo>
                  <a:pt x="9396357" y="2378164"/>
                  <a:pt x="9370405" y="2357234"/>
                  <a:pt x="9342799" y="2334154"/>
                </a:cubicBezTo>
                <a:lnTo>
                  <a:pt x="9301848" y="2299756"/>
                </a:lnTo>
                <a:lnTo>
                  <a:pt x="9336355" y="2369636"/>
                </a:lnTo>
                <a:cubicBezTo>
                  <a:pt x="9364203" y="2426482"/>
                  <a:pt x="9388773" y="2479802"/>
                  <a:pt x="9406338" y="2529946"/>
                </a:cubicBezTo>
                <a:lnTo>
                  <a:pt x="9406155" y="2533320"/>
                </a:lnTo>
                <a:lnTo>
                  <a:pt x="9485549" y="2620012"/>
                </a:lnTo>
                <a:cubicBezTo>
                  <a:pt x="9540855" y="2679605"/>
                  <a:pt x="9595037" y="2737389"/>
                  <a:pt x="9648512" y="2794439"/>
                </a:cubicBezTo>
                <a:lnTo>
                  <a:pt x="9670648" y="2818429"/>
                </a:lnTo>
                <a:lnTo>
                  <a:pt x="9636074" y="2805096"/>
                </a:lnTo>
                <a:lnTo>
                  <a:pt x="9623679" y="2801415"/>
                </a:lnTo>
                <a:lnTo>
                  <a:pt x="9552155" y="2728586"/>
                </a:lnTo>
                <a:lnTo>
                  <a:pt x="9537163" y="2712120"/>
                </a:lnTo>
                <a:lnTo>
                  <a:pt x="9533474" y="2714108"/>
                </a:lnTo>
                <a:cubicBezTo>
                  <a:pt x="9533749" y="2712543"/>
                  <a:pt x="9537159" y="2714818"/>
                  <a:pt x="9542325" y="2719367"/>
                </a:cubicBezTo>
                <a:lnTo>
                  <a:pt x="9557613" y="2734250"/>
                </a:lnTo>
                <a:lnTo>
                  <a:pt x="9598664" y="2789063"/>
                </a:lnTo>
                <a:lnTo>
                  <a:pt x="9578247" y="2775663"/>
                </a:lnTo>
                <a:cubicBezTo>
                  <a:pt x="9579522" y="2768364"/>
                  <a:pt x="9580616" y="2762111"/>
                  <a:pt x="9566951" y="2773688"/>
                </a:cubicBezTo>
                <a:cubicBezTo>
                  <a:pt x="9566951" y="2773688"/>
                  <a:pt x="9572165" y="2774599"/>
                  <a:pt x="9578247" y="2775663"/>
                </a:cubicBezTo>
                <a:lnTo>
                  <a:pt x="9568549" y="2789687"/>
                </a:lnTo>
                <a:lnTo>
                  <a:pt x="9519944" y="2738797"/>
                </a:lnTo>
                <a:cubicBezTo>
                  <a:pt x="9514027" y="2717660"/>
                  <a:pt x="9500157" y="2701998"/>
                  <a:pt x="9482523" y="2692650"/>
                </a:cubicBezTo>
                <a:cubicBezTo>
                  <a:pt x="9482413" y="2709212"/>
                  <a:pt x="9496738" y="2726498"/>
                  <a:pt x="9519944" y="2738797"/>
                </a:cubicBezTo>
                <a:lnTo>
                  <a:pt x="9561935" y="2798357"/>
                </a:lnTo>
                <a:lnTo>
                  <a:pt x="9528584" y="2779876"/>
                </a:lnTo>
                <a:lnTo>
                  <a:pt x="9513909" y="2772853"/>
                </a:lnTo>
                <a:lnTo>
                  <a:pt x="9396671" y="2628312"/>
                </a:lnTo>
                <a:lnTo>
                  <a:pt x="9420131" y="2683309"/>
                </a:lnTo>
                <a:cubicBezTo>
                  <a:pt x="9495651" y="2815888"/>
                  <a:pt x="9681683" y="2932725"/>
                  <a:pt x="9622946" y="2965596"/>
                </a:cubicBezTo>
                <a:cubicBezTo>
                  <a:pt x="9622946" y="2965596"/>
                  <a:pt x="9572741" y="2926496"/>
                  <a:pt x="9524690" y="2904695"/>
                </a:cubicBezTo>
                <a:lnTo>
                  <a:pt x="9536122" y="2902671"/>
                </a:lnTo>
                <a:lnTo>
                  <a:pt x="9548717" y="2915597"/>
                </a:lnTo>
                <a:cubicBezTo>
                  <a:pt x="9547642" y="2906946"/>
                  <a:pt x="9547104" y="2902621"/>
                  <a:pt x="9544099" y="2901255"/>
                </a:cubicBezTo>
                <a:lnTo>
                  <a:pt x="9536122" y="2902671"/>
                </a:lnTo>
                <a:lnTo>
                  <a:pt x="9514967" y="2880952"/>
                </a:lnTo>
                <a:lnTo>
                  <a:pt x="9505704" y="2858332"/>
                </a:lnTo>
                <a:cubicBezTo>
                  <a:pt x="9497667" y="2846861"/>
                  <a:pt x="9490210" y="2840079"/>
                  <a:pt x="9490210" y="2840079"/>
                </a:cubicBezTo>
                <a:cubicBezTo>
                  <a:pt x="9490210" y="2840079"/>
                  <a:pt x="9424579" y="2859275"/>
                  <a:pt x="9394395" y="2829258"/>
                </a:cubicBezTo>
                <a:cubicBezTo>
                  <a:pt x="9338456" y="2789595"/>
                  <a:pt x="9269384" y="2661328"/>
                  <a:pt x="9216107" y="2574662"/>
                </a:cubicBezTo>
                <a:lnTo>
                  <a:pt x="9192839" y="2538396"/>
                </a:lnTo>
                <a:lnTo>
                  <a:pt x="9147480" y="2497669"/>
                </a:lnTo>
                <a:lnTo>
                  <a:pt x="9140586" y="2497119"/>
                </a:lnTo>
                <a:lnTo>
                  <a:pt x="9138850" y="2497092"/>
                </a:lnTo>
                <a:lnTo>
                  <a:pt x="9150469" y="2509466"/>
                </a:lnTo>
                <a:cubicBezTo>
                  <a:pt x="9184706" y="2548196"/>
                  <a:pt x="9225899" y="2601480"/>
                  <a:pt x="9165013" y="2556282"/>
                </a:cubicBezTo>
                <a:lnTo>
                  <a:pt x="9151813" y="2543648"/>
                </a:lnTo>
                <a:lnTo>
                  <a:pt x="9170186" y="2569546"/>
                </a:lnTo>
                <a:cubicBezTo>
                  <a:pt x="9175419" y="2576968"/>
                  <a:pt x="9179314" y="2582591"/>
                  <a:pt x="9181343" y="2585813"/>
                </a:cubicBezTo>
                <a:lnTo>
                  <a:pt x="9229173" y="2674944"/>
                </a:lnTo>
                <a:lnTo>
                  <a:pt x="9019826" y="2420604"/>
                </a:lnTo>
                <a:lnTo>
                  <a:pt x="9013143" y="2412618"/>
                </a:lnTo>
                <a:lnTo>
                  <a:pt x="9010504" y="2411029"/>
                </a:lnTo>
                <a:lnTo>
                  <a:pt x="8989987" y="2405026"/>
                </a:lnTo>
                <a:lnTo>
                  <a:pt x="8990455" y="2406176"/>
                </a:lnTo>
                <a:lnTo>
                  <a:pt x="9018061" y="2439564"/>
                </a:lnTo>
                <a:cubicBezTo>
                  <a:pt x="9029259" y="2452748"/>
                  <a:pt x="9038794" y="2463687"/>
                  <a:pt x="9042493" y="2467725"/>
                </a:cubicBezTo>
                <a:lnTo>
                  <a:pt x="9049666" y="2476747"/>
                </a:lnTo>
                <a:lnTo>
                  <a:pt x="9044400" y="2468800"/>
                </a:lnTo>
                <a:lnTo>
                  <a:pt x="9111130" y="2551188"/>
                </a:lnTo>
                <a:lnTo>
                  <a:pt x="9272859" y="2756354"/>
                </a:lnTo>
                <a:lnTo>
                  <a:pt x="9276064" y="2762327"/>
                </a:lnTo>
                <a:lnTo>
                  <a:pt x="9325903" y="2824555"/>
                </a:lnTo>
                <a:lnTo>
                  <a:pt x="9183035" y="2676914"/>
                </a:lnTo>
                <a:lnTo>
                  <a:pt x="9180237" y="2673893"/>
                </a:lnTo>
                <a:lnTo>
                  <a:pt x="9173701" y="2664027"/>
                </a:lnTo>
                <a:lnTo>
                  <a:pt x="9158664" y="2650621"/>
                </a:lnTo>
                <a:lnTo>
                  <a:pt x="9122928" y="2612068"/>
                </a:lnTo>
                <a:lnTo>
                  <a:pt x="9112786" y="2605676"/>
                </a:lnTo>
                <a:lnTo>
                  <a:pt x="9075352" y="2560739"/>
                </a:lnTo>
                <a:lnTo>
                  <a:pt x="9009715" y="2489927"/>
                </a:lnTo>
                <a:cubicBezTo>
                  <a:pt x="8954120" y="2429743"/>
                  <a:pt x="8901173" y="2373940"/>
                  <a:pt x="8852299" y="2329227"/>
                </a:cubicBezTo>
                <a:cubicBezTo>
                  <a:pt x="8904773" y="2397198"/>
                  <a:pt x="8963458" y="2468453"/>
                  <a:pt x="9026429" y="2541757"/>
                </a:cubicBezTo>
                <a:lnTo>
                  <a:pt x="9128971" y="2657111"/>
                </a:lnTo>
                <a:lnTo>
                  <a:pt x="9115743" y="2661653"/>
                </a:lnTo>
                <a:lnTo>
                  <a:pt x="9104669" y="2654322"/>
                </a:lnTo>
                <a:lnTo>
                  <a:pt x="9290938" y="2941669"/>
                </a:lnTo>
                <a:lnTo>
                  <a:pt x="9301642" y="2948467"/>
                </a:lnTo>
                <a:cubicBezTo>
                  <a:pt x="9325685" y="2964664"/>
                  <a:pt x="9346551" y="2981391"/>
                  <a:pt x="9333827" y="2983514"/>
                </a:cubicBezTo>
                <a:lnTo>
                  <a:pt x="9309739" y="2970679"/>
                </a:lnTo>
                <a:lnTo>
                  <a:pt x="9366664" y="3058490"/>
                </a:lnTo>
                <a:lnTo>
                  <a:pt x="9645547" y="3454925"/>
                </a:lnTo>
                <a:lnTo>
                  <a:pt x="9622880" y="3437101"/>
                </a:lnTo>
                <a:cubicBezTo>
                  <a:pt x="9614831" y="3431716"/>
                  <a:pt x="9609576" y="3429621"/>
                  <a:pt x="9608242" y="3432144"/>
                </a:cubicBezTo>
                <a:cubicBezTo>
                  <a:pt x="9589074" y="3445853"/>
                  <a:pt x="9745495" y="3615959"/>
                  <a:pt x="9655507" y="3530637"/>
                </a:cubicBezTo>
                <a:lnTo>
                  <a:pt x="9626578" y="3506866"/>
                </a:lnTo>
                <a:lnTo>
                  <a:pt x="9714027" y="3646248"/>
                </a:lnTo>
                <a:cubicBezTo>
                  <a:pt x="9759167" y="3730498"/>
                  <a:pt x="9709338" y="3661983"/>
                  <a:pt x="9664029" y="3599384"/>
                </a:cubicBezTo>
                <a:lnTo>
                  <a:pt x="9596407" y="3511058"/>
                </a:lnTo>
                <a:lnTo>
                  <a:pt x="9593618" y="3498541"/>
                </a:lnTo>
                <a:cubicBezTo>
                  <a:pt x="9583602" y="3469254"/>
                  <a:pt x="9568357" y="3447288"/>
                  <a:pt x="9549106" y="3434898"/>
                </a:cubicBezTo>
                <a:lnTo>
                  <a:pt x="9531512" y="3428730"/>
                </a:lnTo>
                <a:lnTo>
                  <a:pt x="9498839" y="3401877"/>
                </a:lnTo>
                <a:lnTo>
                  <a:pt x="9441547" y="3348744"/>
                </a:lnTo>
                <a:lnTo>
                  <a:pt x="9335035" y="3249968"/>
                </a:lnTo>
                <a:cubicBezTo>
                  <a:pt x="9302693" y="3220951"/>
                  <a:pt x="9216613" y="3101936"/>
                  <a:pt x="9164087" y="3062252"/>
                </a:cubicBezTo>
                <a:cubicBezTo>
                  <a:pt x="9091378" y="3011893"/>
                  <a:pt x="9234909" y="3161277"/>
                  <a:pt x="9248616" y="3180444"/>
                </a:cubicBezTo>
                <a:cubicBezTo>
                  <a:pt x="9382832" y="3324903"/>
                  <a:pt x="9391615" y="3353386"/>
                  <a:pt x="9538719" y="3518565"/>
                </a:cubicBezTo>
                <a:cubicBezTo>
                  <a:pt x="9577002" y="3562645"/>
                  <a:pt x="9610071" y="3594035"/>
                  <a:pt x="9639040" y="3633190"/>
                </a:cubicBezTo>
                <a:cubicBezTo>
                  <a:pt x="9698992" y="3726467"/>
                  <a:pt x="9561402" y="3592147"/>
                  <a:pt x="9527511" y="3562309"/>
                </a:cubicBezTo>
                <a:cubicBezTo>
                  <a:pt x="9480731" y="3511754"/>
                  <a:pt x="9442981" y="3444116"/>
                  <a:pt x="9418891" y="3467141"/>
                </a:cubicBezTo>
                <a:cubicBezTo>
                  <a:pt x="9421354" y="3462482"/>
                  <a:pt x="9440157" y="3490800"/>
                  <a:pt x="9460503" y="3524652"/>
                </a:cubicBezTo>
                <a:lnTo>
                  <a:pt x="9478909" y="3556427"/>
                </a:lnTo>
                <a:lnTo>
                  <a:pt x="9266951" y="3293835"/>
                </a:lnTo>
                <a:cubicBezTo>
                  <a:pt x="9220739" y="3241240"/>
                  <a:pt x="9179123" y="3186042"/>
                  <a:pt x="9140229" y="3129259"/>
                </a:cubicBezTo>
                <a:lnTo>
                  <a:pt x="9057771" y="2999192"/>
                </a:lnTo>
                <a:lnTo>
                  <a:pt x="9023333" y="2979684"/>
                </a:lnTo>
                <a:cubicBezTo>
                  <a:pt x="8922339" y="2916138"/>
                  <a:pt x="8814863" y="2833479"/>
                  <a:pt x="8713010" y="2770543"/>
                </a:cubicBezTo>
                <a:cubicBezTo>
                  <a:pt x="8708344" y="2766502"/>
                  <a:pt x="8693405" y="2757173"/>
                  <a:pt x="8679335" y="2750551"/>
                </a:cubicBezTo>
                <a:lnTo>
                  <a:pt x="8674240" y="2748704"/>
                </a:lnTo>
                <a:lnTo>
                  <a:pt x="8675674" y="2750294"/>
                </a:lnTo>
                <a:lnTo>
                  <a:pt x="8682123" y="2757684"/>
                </a:lnTo>
                <a:lnTo>
                  <a:pt x="8663155" y="2744687"/>
                </a:lnTo>
                <a:lnTo>
                  <a:pt x="8660279" y="2743644"/>
                </a:lnTo>
                <a:cubicBezTo>
                  <a:pt x="8655072" y="2742682"/>
                  <a:pt x="8651477" y="2743397"/>
                  <a:pt x="8650883" y="2746786"/>
                </a:cubicBezTo>
                <a:lnTo>
                  <a:pt x="8709547" y="2790354"/>
                </a:lnTo>
                <a:cubicBezTo>
                  <a:pt x="8770175" y="2827818"/>
                  <a:pt x="8834239" y="2871255"/>
                  <a:pt x="8888554" y="2914061"/>
                </a:cubicBezTo>
                <a:cubicBezTo>
                  <a:pt x="8838042" y="2885351"/>
                  <a:pt x="8785568" y="2851194"/>
                  <a:pt x="8731413" y="2815132"/>
                </a:cubicBezTo>
                <a:lnTo>
                  <a:pt x="8610858" y="2735567"/>
                </a:lnTo>
                <a:lnTo>
                  <a:pt x="8619744" y="2743156"/>
                </a:lnTo>
                <a:lnTo>
                  <a:pt x="8593432" y="2728348"/>
                </a:lnTo>
                <a:lnTo>
                  <a:pt x="8595898" y="2732325"/>
                </a:lnTo>
                <a:lnTo>
                  <a:pt x="8597983" y="2744748"/>
                </a:lnTo>
                <a:lnTo>
                  <a:pt x="8586495" y="2738384"/>
                </a:lnTo>
                <a:lnTo>
                  <a:pt x="8527903" y="2701568"/>
                </a:lnTo>
                <a:lnTo>
                  <a:pt x="8505827" y="2682287"/>
                </a:lnTo>
                <a:lnTo>
                  <a:pt x="8505819" y="2682402"/>
                </a:lnTo>
                <a:cubicBezTo>
                  <a:pt x="8503114" y="2685452"/>
                  <a:pt x="8497746" y="2687397"/>
                  <a:pt x="8488818" y="2687766"/>
                </a:cubicBezTo>
                <a:lnTo>
                  <a:pt x="8469978" y="2682948"/>
                </a:lnTo>
                <a:lnTo>
                  <a:pt x="8470727" y="2684594"/>
                </a:lnTo>
                <a:lnTo>
                  <a:pt x="8467170" y="2682227"/>
                </a:lnTo>
                <a:lnTo>
                  <a:pt x="8463243" y="2681223"/>
                </a:lnTo>
                <a:cubicBezTo>
                  <a:pt x="8455098" y="2676679"/>
                  <a:pt x="8447311" y="2669957"/>
                  <a:pt x="8439810" y="2661623"/>
                </a:cubicBezTo>
                <a:lnTo>
                  <a:pt x="8436075" y="2655872"/>
                </a:lnTo>
                <a:lnTo>
                  <a:pt x="8426728" y="2647079"/>
                </a:lnTo>
                <a:cubicBezTo>
                  <a:pt x="8404168" y="2625426"/>
                  <a:pt x="8379057" y="2601384"/>
                  <a:pt x="8367453" y="2595235"/>
                </a:cubicBezTo>
                <a:cubicBezTo>
                  <a:pt x="8387239" y="2632032"/>
                  <a:pt x="8407714" y="2634580"/>
                  <a:pt x="8439114" y="2676144"/>
                </a:cubicBezTo>
                <a:cubicBezTo>
                  <a:pt x="8439114" y="2676144"/>
                  <a:pt x="8513610" y="2750256"/>
                  <a:pt x="8510768" y="2757058"/>
                </a:cubicBezTo>
                <a:lnTo>
                  <a:pt x="8439243" y="2727456"/>
                </a:lnTo>
                <a:cubicBezTo>
                  <a:pt x="8436405" y="2734258"/>
                  <a:pt x="8618944" y="2951496"/>
                  <a:pt x="8525010" y="2858774"/>
                </a:cubicBezTo>
                <a:cubicBezTo>
                  <a:pt x="8473245" y="2798101"/>
                  <a:pt x="8427415" y="2755806"/>
                  <a:pt x="8372705" y="2718499"/>
                </a:cubicBezTo>
                <a:cubicBezTo>
                  <a:pt x="8344204" y="2697160"/>
                  <a:pt x="8330679" y="2668959"/>
                  <a:pt x="8306508" y="2646021"/>
                </a:cubicBezTo>
                <a:lnTo>
                  <a:pt x="8281171" y="2627693"/>
                </a:lnTo>
                <a:lnTo>
                  <a:pt x="8278353" y="2626639"/>
                </a:lnTo>
                <a:lnTo>
                  <a:pt x="8282580" y="2637853"/>
                </a:lnTo>
                <a:lnTo>
                  <a:pt x="8284220" y="2640199"/>
                </a:lnTo>
                <a:cubicBezTo>
                  <a:pt x="8291430" y="2648876"/>
                  <a:pt x="8301782" y="2660637"/>
                  <a:pt x="8313856" y="2674101"/>
                </a:cubicBezTo>
                <a:lnTo>
                  <a:pt x="8345041" y="2708506"/>
                </a:lnTo>
                <a:lnTo>
                  <a:pt x="8362208" y="2723365"/>
                </a:lnTo>
                <a:cubicBezTo>
                  <a:pt x="8372637" y="2733264"/>
                  <a:pt x="8379888" y="2742037"/>
                  <a:pt x="8380423" y="2748903"/>
                </a:cubicBezTo>
                <a:cubicBezTo>
                  <a:pt x="8386923" y="2752346"/>
                  <a:pt x="8365756" y="2784060"/>
                  <a:pt x="8360190" y="2781106"/>
                </a:cubicBezTo>
                <a:cubicBezTo>
                  <a:pt x="8386017" y="2819724"/>
                  <a:pt x="8429696" y="2834568"/>
                  <a:pt x="8449955" y="2870232"/>
                </a:cubicBezTo>
                <a:cubicBezTo>
                  <a:pt x="8457784" y="2884074"/>
                  <a:pt x="8454944" y="2890879"/>
                  <a:pt x="8454834" y="2907440"/>
                </a:cubicBezTo>
                <a:cubicBezTo>
                  <a:pt x="8466213" y="2948092"/>
                  <a:pt x="8503285" y="2976054"/>
                  <a:pt x="8532407" y="3009490"/>
                </a:cubicBezTo>
                <a:cubicBezTo>
                  <a:pt x="8592000" y="3084008"/>
                  <a:pt x="8655938" y="3134514"/>
                  <a:pt x="8707122" y="3212882"/>
                </a:cubicBezTo>
                <a:cubicBezTo>
                  <a:pt x="8629315" y="3146716"/>
                  <a:pt x="8583591" y="3087860"/>
                  <a:pt x="8506256" y="3020555"/>
                </a:cubicBezTo>
                <a:cubicBezTo>
                  <a:pt x="8483053" y="3008256"/>
                  <a:pt x="8451653" y="2966688"/>
                  <a:pt x="8408663" y="2917587"/>
                </a:cubicBezTo>
                <a:cubicBezTo>
                  <a:pt x="8402179" y="2912074"/>
                  <a:pt x="8389979" y="2899204"/>
                  <a:pt x="8376222" y="2884554"/>
                </a:cubicBezTo>
                <a:lnTo>
                  <a:pt x="8346918" y="2853910"/>
                </a:lnTo>
                <a:lnTo>
                  <a:pt x="8401632" y="2933765"/>
                </a:lnTo>
                <a:lnTo>
                  <a:pt x="8400082" y="2937776"/>
                </a:lnTo>
                <a:lnTo>
                  <a:pt x="8396189" y="2946180"/>
                </a:lnTo>
                <a:lnTo>
                  <a:pt x="8406066" y="2959139"/>
                </a:lnTo>
                <a:cubicBezTo>
                  <a:pt x="8407429" y="2964020"/>
                  <a:pt x="8406575" y="2970144"/>
                  <a:pt x="8405378" y="2975048"/>
                </a:cubicBezTo>
                <a:lnTo>
                  <a:pt x="8403368" y="2981364"/>
                </a:lnTo>
                <a:lnTo>
                  <a:pt x="8427805" y="3003664"/>
                </a:lnTo>
                <a:lnTo>
                  <a:pt x="8439912" y="3015228"/>
                </a:lnTo>
                <a:lnTo>
                  <a:pt x="8441282" y="3021410"/>
                </a:lnTo>
                <a:lnTo>
                  <a:pt x="8438805" y="3029613"/>
                </a:lnTo>
                <a:lnTo>
                  <a:pt x="8439304" y="3030250"/>
                </a:lnTo>
                <a:cubicBezTo>
                  <a:pt x="8452898" y="3043858"/>
                  <a:pt x="8467139" y="3055908"/>
                  <a:pt x="8479871" y="3067504"/>
                </a:cubicBezTo>
                <a:cubicBezTo>
                  <a:pt x="8497395" y="3093411"/>
                  <a:pt x="8552109" y="3130720"/>
                  <a:pt x="8548690" y="3155220"/>
                </a:cubicBezTo>
                <a:cubicBezTo>
                  <a:pt x="8545269" y="3179717"/>
                  <a:pt x="8516837" y="3112023"/>
                  <a:pt x="8525483" y="3142920"/>
                </a:cubicBezTo>
                <a:cubicBezTo>
                  <a:pt x="8536861" y="3183572"/>
                  <a:pt x="8596451" y="3258087"/>
                  <a:pt x="8519226" y="3174223"/>
                </a:cubicBezTo>
                <a:cubicBezTo>
                  <a:pt x="8489375" y="3145245"/>
                  <a:pt x="8469507" y="3121557"/>
                  <a:pt x="8447712" y="3098061"/>
                </a:cubicBezTo>
                <a:lnTo>
                  <a:pt x="8441211" y="3091541"/>
                </a:lnTo>
                <a:lnTo>
                  <a:pt x="8477208" y="3172245"/>
                </a:lnTo>
                <a:lnTo>
                  <a:pt x="8373793" y="3040839"/>
                </a:lnTo>
                <a:lnTo>
                  <a:pt x="8376683" y="3046464"/>
                </a:lnTo>
                <a:cubicBezTo>
                  <a:pt x="8394896" y="3074999"/>
                  <a:pt x="8428843" y="3116227"/>
                  <a:pt x="8452735" y="3145883"/>
                </a:cubicBezTo>
                <a:lnTo>
                  <a:pt x="8456688" y="3150996"/>
                </a:lnTo>
                <a:lnTo>
                  <a:pt x="8370283" y="3099284"/>
                </a:lnTo>
                <a:lnTo>
                  <a:pt x="8477299" y="3179014"/>
                </a:lnTo>
                <a:lnTo>
                  <a:pt x="8485658" y="3202132"/>
                </a:lnTo>
                <a:cubicBezTo>
                  <a:pt x="8486285" y="3213109"/>
                  <a:pt x="8463850" y="3185378"/>
                  <a:pt x="8444751" y="3167986"/>
                </a:cubicBezTo>
                <a:lnTo>
                  <a:pt x="8469895" y="3202536"/>
                </a:lnTo>
                <a:lnTo>
                  <a:pt x="8485789" y="3212200"/>
                </a:lnTo>
                <a:lnTo>
                  <a:pt x="8494218" y="3220175"/>
                </a:lnTo>
                <a:lnTo>
                  <a:pt x="8477208" y="3172245"/>
                </a:lnTo>
                <a:cubicBezTo>
                  <a:pt x="8555440" y="3224068"/>
                  <a:pt x="8566458" y="3267155"/>
                  <a:pt x="8552413" y="3275749"/>
                </a:cubicBezTo>
                <a:cubicBezTo>
                  <a:pt x="8545389" y="3280043"/>
                  <a:pt x="8532096" y="3275716"/>
                  <a:pt x="8517807" y="3259539"/>
                </a:cubicBezTo>
                <a:lnTo>
                  <a:pt x="8499552" y="3231084"/>
                </a:lnTo>
                <a:lnTo>
                  <a:pt x="8503082" y="3239466"/>
                </a:lnTo>
                <a:lnTo>
                  <a:pt x="8496485" y="3239076"/>
                </a:lnTo>
                <a:lnTo>
                  <a:pt x="8509863" y="3257458"/>
                </a:lnTo>
                <a:cubicBezTo>
                  <a:pt x="8578999" y="3341360"/>
                  <a:pt x="8657387" y="3412250"/>
                  <a:pt x="8719664" y="3503423"/>
                </a:cubicBezTo>
                <a:lnTo>
                  <a:pt x="8734637" y="3523416"/>
                </a:lnTo>
                <a:lnTo>
                  <a:pt x="8733349" y="3522740"/>
                </a:lnTo>
                <a:cubicBezTo>
                  <a:pt x="8713583" y="3512836"/>
                  <a:pt x="8655147" y="3462860"/>
                  <a:pt x="8624080" y="3450983"/>
                </a:cubicBezTo>
                <a:cubicBezTo>
                  <a:pt x="8581717" y="3437128"/>
                  <a:pt x="8672315" y="3492725"/>
                  <a:pt x="8681650" y="3500806"/>
                </a:cubicBezTo>
                <a:cubicBezTo>
                  <a:pt x="8702995" y="3514477"/>
                  <a:pt x="8719520" y="3525626"/>
                  <a:pt x="8733779" y="3535658"/>
                </a:cubicBezTo>
                <a:lnTo>
                  <a:pt x="8755923" y="3551838"/>
                </a:lnTo>
                <a:lnTo>
                  <a:pt x="8810851" y="3625175"/>
                </a:lnTo>
                <a:lnTo>
                  <a:pt x="8804400" y="3628648"/>
                </a:lnTo>
                <a:cubicBezTo>
                  <a:pt x="8804675" y="3627083"/>
                  <a:pt x="8808083" y="3629357"/>
                  <a:pt x="8813250" y="3633906"/>
                </a:cubicBezTo>
                <a:lnTo>
                  <a:pt x="8828541" y="3648794"/>
                </a:lnTo>
                <a:lnTo>
                  <a:pt x="8869592" y="3703605"/>
                </a:lnTo>
                <a:lnTo>
                  <a:pt x="8849173" y="3690203"/>
                </a:lnTo>
                <a:cubicBezTo>
                  <a:pt x="8850450" y="3682907"/>
                  <a:pt x="8851543" y="3676650"/>
                  <a:pt x="8837879" y="3688229"/>
                </a:cubicBezTo>
                <a:cubicBezTo>
                  <a:pt x="8837879" y="3688229"/>
                  <a:pt x="8843091" y="3689143"/>
                  <a:pt x="8849173" y="3690203"/>
                </a:cubicBezTo>
                <a:lnTo>
                  <a:pt x="8841087" y="3701903"/>
                </a:lnTo>
                <a:lnTo>
                  <a:pt x="8903435" y="3762354"/>
                </a:lnTo>
                <a:cubicBezTo>
                  <a:pt x="9171530" y="3985111"/>
                  <a:pt x="9441994" y="4236352"/>
                  <a:pt x="9681722" y="4479672"/>
                </a:cubicBezTo>
                <a:cubicBezTo>
                  <a:pt x="9741960" y="4540882"/>
                  <a:pt x="9800271" y="4592261"/>
                  <a:pt x="9843963" y="4645402"/>
                </a:cubicBezTo>
                <a:lnTo>
                  <a:pt x="9886155" y="4711069"/>
                </a:lnTo>
                <a:lnTo>
                  <a:pt x="9856671" y="4681523"/>
                </a:lnTo>
                <a:cubicBezTo>
                  <a:pt x="9834379" y="4658112"/>
                  <a:pt x="9816133" y="4635976"/>
                  <a:pt x="9821154" y="4630619"/>
                </a:cubicBezTo>
                <a:cubicBezTo>
                  <a:pt x="9794874" y="4647917"/>
                  <a:pt x="9917691" y="4804978"/>
                  <a:pt x="9906584" y="4782826"/>
                </a:cubicBezTo>
                <a:lnTo>
                  <a:pt x="9910903" y="4788555"/>
                </a:lnTo>
                <a:lnTo>
                  <a:pt x="9918519" y="4821690"/>
                </a:lnTo>
                <a:lnTo>
                  <a:pt x="9918584" y="4822045"/>
                </a:lnTo>
                <a:lnTo>
                  <a:pt x="9915714" y="4819383"/>
                </a:lnTo>
                <a:lnTo>
                  <a:pt x="9812411" y="4722410"/>
                </a:lnTo>
                <a:lnTo>
                  <a:pt x="9767707" y="4665827"/>
                </a:lnTo>
                <a:cubicBezTo>
                  <a:pt x="9705755" y="4585976"/>
                  <a:pt x="9632119" y="4487389"/>
                  <a:pt x="9577752" y="4412527"/>
                </a:cubicBezTo>
                <a:cubicBezTo>
                  <a:pt x="9532775" y="4360304"/>
                  <a:pt x="9443719" y="4256696"/>
                  <a:pt x="9506328" y="4345575"/>
                </a:cubicBezTo>
                <a:cubicBezTo>
                  <a:pt x="9578187" y="4459480"/>
                  <a:pt x="9639843" y="4528911"/>
                  <a:pt x="9710839" y="4616059"/>
                </a:cubicBezTo>
                <a:lnTo>
                  <a:pt x="9743639" y="4657858"/>
                </a:lnTo>
                <a:lnTo>
                  <a:pt x="9653088" y="4572859"/>
                </a:lnTo>
                <a:lnTo>
                  <a:pt x="9540759" y="4419783"/>
                </a:lnTo>
                <a:cubicBezTo>
                  <a:pt x="9467771" y="4331239"/>
                  <a:pt x="9501811" y="4393339"/>
                  <a:pt x="9536072" y="4435519"/>
                </a:cubicBezTo>
                <a:cubicBezTo>
                  <a:pt x="9580882" y="4509389"/>
                  <a:pt x="9557890" y="4467714"/>
                  <a:pt x="9585904" y="4504034"/>
                </a:cubicBezTo>
                <a:lnTo>
                  <a:pt x="9602282" y="4525168"/>
                </a:lnTo>
                <a:lnTo>
                  <a:pt x="9471843" y="4402730"/>
                </a:lnTo>
                <a:cubicBezTo>
                  <a:pt x="9324610" y="4264274"/>
                  <a:pt x="9178559" y="4126763"/>
                  <a:pt x="9035082" y="3991747"/>
                </a:cubicBezTo>
                <a:cubicBezTo>
                  <a:pt x="8963975" y="3939315"/>
                  <a:pt x="8895523" y="3861757"/>
                  <a:pt x="8815826" y="3802002"/>
                </a:cubicBezTo>
                <a:lnTo>
                  <a:pt x="8740615" y="3755216"/>
                </a:lnTo>
                <a:lnTo>
                  <a:pt x="8734411" y="3760011"/>
                </a:lnTo>
                <a:cubicBezTo>
                  <a:pt x="8733730" y="3763210"/>
                  <a:pt x="8732279" y="3766429"/>
                  <a:pt x="8721253" y="3766744"/>
                </a:cubicBezTo>
                <a:cubicBezTo>
                  <a:pt x="8713224" y="3763795"/>
                  <a:pt x="8698043" y="3757611"/>
                  <a:pt x="8680744" y="3750694"/>
                </a:cubicBezTo>
                <a:lnTo>
                  <a:pt x="8661423" y="3743267"/>
                </a:lnTo>
                <a:lnTo>
                  <a:pt x="8658901" y="3744864"/>
                </a:lnTo>
                <a:cubicBezTo>
                  <a:pt x="8657285" y="3748325"/>
                  <a:pt x="8657536" y="3752904"/>
                  <a:pt x="8659360" y="3758387"/>
                </a:cubicBezTo>
                <a:lnTo>
                  <a:pt x="8666295" y="3770515"/>
                </a:lnTo>
                <a:lnTo>
                  <a:pt x="8748141" y="3804096"/>
                </a:lnTo>
                <a:cubicBezTo>
                  <a:pt x="8775199" y="3816560"/>
                  <a:pt x="8802960" y="3830592"/>
                  <a:pt x="8839240" y="3849144"/>
                </a:cubicBezTo>
                <a:cubicBezTo>
                  <a:pt x="8877919" y="3874510"/>
                  <a:pt x="8845077" y="3868037"/>
                  <a:pt x="8805725" y="3850103"/>
                </a:cubicBezTo>
                <a:cubicBezTo>
                  <a:pt x="8789669" y="3844207"/>
                  <a:pt x="8789459" y="3836802"/>
                  <a:pt x="8756645" y="3831386"/>
                </a:cubicBezTo>
                <a:lnTo>
                  <a:pt x="8739186" y="3830685"/>
                </a:lnTo>
                <a:lnTo>
                  <a:pt x="8774893" y="3859663"/>
                </a:lnTo>
                <a:cubicBezTo>
                  <a:pt x="8806357" y="3875914"/>
                  <a:pt x="8839170" y="3882429"/>
                  <a:pt x="8865848" y="3902914"/>
                </a:cubicBezTo>
                <a:cubicBezTo>
                  <a:pt x="8942295" y="3949061"/>
                  <a:pt x="9021402" y="4038386"/>
                  <a:pt x="9105133" y="4113650"/>
                </a:cubicBezTo>
                <a:cubicBezTo>
                  <a:pt x="9247971" y="4234767"/>
                  <a:pt x="9394499" y="4369687"/>
                  <a:pt x="9526263" y="4499186"/>
                </a:cubicBezTo>
                <a:cubicBezTo>
                  <a:pt x="9592495" y="4564331"/>
                  <a:pt x="9651599" y="4610181"/>
                  <a:pt x="9665722" y="4675943"/>
                </a:cubicBezTo>
                <a:lnTo>
                  <a:pt x="9665786" y="4676117"/>
                </a:lnTo>
                <a:lnTo>
                  <a:pt x="9664229" y="4674685"/>
                </a:lnTo>
                <a:cubicBezTo>
                  <a:pt x="9503431" y="4525739"/>
                  <a:pt x="9342040" y="4375594"/>
                  <a:pt x="9186259" y="4230775"/>
                </a:cubicBezTo>
                <a:cubicBezTo>
                  <a:pt x="9136559" y="4192202"/>
                  <a:pt x="9084927" y="4132423"/>
                  <a:pt x="9025623" y="4098581"/>
                </a:cubicBezTo>
                <a:cubicBezTo>
                  <a:pt x="9005503" y="4089749"/>
                  <a:pt x="8995466" y="4087984"/>
                  <a:pt x="8992595" y="4091024"/>
                </a:cubicBezTo>
                <a:lnTo>
                  <a:pt x="9000699" y="4108336"/>
                </a:lnTo>
                <a:lnTo>
                  <a:pt x="9056167" y="4164290"/>
                </a:lnTo>
                <a:lnTo>
                  <a:pt x="9061146" y="4169375"/>
                </a:lnTo>
                <a:lnTo>
                  <a:pt x="9081194" y="4187106"/>
                </a:lnTo>
                <a:cubicBezTo>
                  <a:pt x="9164818" y="4273735"/>
                  <a:pt x="9257365" y="4354261"/>
                  <a:pt x="9345741" y="4447071"/>
                </a:cubicBezTo>
                <a:cubicBezTo>
                  <a:pt x="9360333" y="4466298"/>
                  <a:pt x="9348922" y="4458714"/>
                  <a:pt x="9331139" y="4443826"/>
                </a:cubicBezTo>
                <a:lnTo>
                  <a:pt x="9303218" y="4419394"/>
                </a:lnTo>
                <a:lnTo>
                  <a:pt x="9309962" y="4432090"/>
                </a:lnTo>
                <a:cubicBezTo>
                  <a:pt x="9315743" y="4457106"/>
                  <a:pt x="9205554" y="4354976"/>
                  <a:pt x="9170360" y="4322490"/>
                </a:cubicBezTo>
                <a:lnTo>
                  <a:pt x="8983104" y="4161034"/>
                </a:lnTo>
                <a:lnTo>
                  <a:pt x="8995552" y="4186283"/>
                </a:lnTo>
                <a:cubicBezTo>
                  <a:pt x="9001301" y="4197941"/>
                  <a:pt x="9006538" y="4208570"/>
                  <a:pt x="9008568" y="4212680"/>
                </a:cubicBezTo>
                <a:cubicBezTo>
                  <a:pt x="9028968" y="4233311"/>
                  <a:pt x="9041928" y="4238853"/>
                  <a:pt x="9059640" y="4250579"/>
                </a:cubicBezTo>
                <a:cubicBezTo>
                  <a:pt x="9063698" y="4258808"/>
                  <a:pt x="9066944" y="4289597"/>
                  <a:pt x="9089389" y="4310922"/>
                </a:cubicBezTo>
                <a:cubicBezTo>
                  <a:pt x="9109787" y="4331549"/>
                  <a:pt x="9173147" y="4373618"/>
                  <a:pt x="9207067" y="4421677"/>
                </a:cubicBezTo>
                <a:cubicBezTo>
                  <a:pt x="9265442" y="4498589"/>
                  <a:pt x="9155879" y="4404290"/>
                  <a:pt x="9134805" y="4382293"/>
                </a:cubicBezTo>
                <a:cubicBezTo>
                  <a:pt x="9100071" y="4356797"/>
                  <a:pt x="9071560" y="4319711"/>
                  <a:pt x="9054543" y="4305939"/>
                </a:cubicBezTo>
                <a:cubicBezTo>
                  <a:pt x="9042256" y="4301765"/>
                  <a:pt x="9024429" y="4310555"/>
                  <a:pt x="9008087" y="4298159"/>
                </a:cubicBezTo>
                <a:cubicBezTo>
                  <a:pt x="8980125" y="4284667"/>
                  <a:pt x="8942227" y="4244962"/>
                  <a:pt x="8902819" y="4199610"/>
                </a:cubicBezTo>
                <a:lnTo>
                  <a:pt x="8788912" y="4067624"/>
                </a:lnTo>
                <a:lnTo>
                  <a:pt x="8791703" y="4070253"/>
                </a:lnTo>
                <a:lnTo>
                  <a:pt x="8798117" y="4076459"/>
                </a:lnTo>
                <a:cubicBezTo>
                  <a:pt x="8799325" y="4077587"/>
                  <a:pt x="8798706" y="4076923"/>
                  <a:pt x="8796738" y="4074991"/>
                </a:cubicBezTo>
                <a:lnTo>
                  <a:pt x="8791703" y="4070253"/>
                </a:lnTo>
                <a:lnTo>
                  <a:pt x="8788514" y="4067163"/>
                </a:lnTo>
                <a:lnTo>
                  <a:pt x="8788912" y="4067624"/>
                </a:lnTo>
                <a:lnTo>
                  <a:pt x="8772698" y="4052371"/>
                </a:lnTo>
                <a:cubicBezTo>
                  <a:pt x="8751098" y="4032765"/>
                  <a:pt x="8723533" y="4009701"/>
                  <a:pt x="8721099" y="4016867"/>
                </a:cubicBezTo>
                <a:cubicBezTo>
                  <a:pt x="8708695" y="4033208"/>
                  <a:pt x="8805416" y="4101448"/>
                  <a:pt x="8805416" y="4101448"/>
                </a:cubicBezTo>
                <a:cubicBezTo>
                  <a:pt x="8898523" y="4203859"/>
                  <a:pt x="8978781" y="4280213"/>
                  <a:pt x="9067157" y="4373024"/>
                </a:cubicBezTo>
                <a:cubicBezTo>
                  <a:pt x="9088231" y="4395024"/>
                  <a:pt x="9105136" y="4429307"/>
                  <a:pt x="9134320" y="4467767"/>
                </a:cubicBezTo>
                <a:cubicBezTo>
                  <a:pt x="9175795" y="4510394"/>
                  <a:pt x="9201738" y="4518061"/>
                  <a:pt x="9210410" y="4556407"/>
                </a:cubicBezTo>
                <a:cubicBezTo>
                  <a:pt x="9213658" y="4587195"/>
                  <a:pt x="9188970" y="4599363"/>
                  <a:pt x="9197083" y="4615823"/>
                </a:cubicBezTo>
                <a:cubicBezTo>
                  <a:pt x="9218040" y="4658333"/>
                  <a:pt x="9335837" y="4748576"/>
                  <a:pt x="9378680" y="4790528"/>
                </a:cubicBezTo>
                <a:lnTo>
                  <a:pt x="9570434" y="4975872"/>
                </a:lnTo>
                <a:lnTo>
                  <a:pt x="9569717" y="4980111"/>
                </a:lnTo>
                <a:lnTo>
                  <a:pt x="9566362" y="4994298"/>
                </a:lnTo>
                <a:lnTo>
                  <a:pt x="9442701" y="4881919"/>
                </a:lnTo>
                <a:cubicBezTo>
                  <a:pt x="9333600" y="4781211"/>
                  <a:pt x="9221695" y="4677842"/>
                  <a:pt x="9098879" y="4568770"/>
                </a:cubicBezTo>
                <a:cubicBezTo>
                  <a:pt x="9078479" y="4548143"/>
                  <a:pt x="9024720" y="4501341"/>
                  <a:pt x="8964859" y="4445618"/>
                </a:cubicBezTo>
                <a:cubicBezTo>
                  <a:pt x="8943784" y="4423618"/>
                  <a:pt x="8779207" y="4262683"/>
                  <a:pt x="8859351" y="4359546"/>
                </a:cubicBezTo>
                <a:cubicBezTo>
                  <a:pt x="8934746" y="4450232"/>
                  <a:pt x="8808279" y="4321653"/>
                  <a:pt x="8791936" y="4309251"/>
                </a:cubicBezTo>
                <a:cubicBezTo>
                  <a:pt x="8785455" y="4306480"/>
                  <a:pt x="8770600" y="4303147"/>
                  <a:pt x="8756845" y="4302047"/>
                </a:cubicBezTo>
                <a:lnTo>
                  <a:pt x="8751946" y="4302141"/>
                </a:lnTo>
                <a:lnTo>
                  <a:pt x="8753504" y="4303699"/>
                </a:lnTo>
                <a:lnTo>
                  <a:pt x="8744575" y="4303384"/>
                </a:lnTo>
                <a:lnTo>
                  <a:pt x="8740303" y="4302391"/>
                </a:lnTo>
                <a:lnTo>
                  <a:pt x="8740275" y="4302373"/>
                </a:lnTo>
                <a:lnTo>
                  <a:pt x="8738221" y="4302411"/>
                </a:lnTo>
                <a:cubicBezTo>
                  <a:pt x="8733074" y="4303325"/>
                  <a:pt x="8729387" y="4305141"/>
                  <a:pt x="8728346" y="4308211"/>
                </a:cubicBezTo>
                <a:cubicBezTo>
                  <a:pt x="8732403" y="4316439"/>
                  <a:pt x="8914000" y="4491146"/>
                  <a:pt x="8935074" y="4513146"/>
                </a:cubicBezTo>
                <a:cubicBezTo>
                  <a:pt x="8984661" y="4572234"/>
                  <a:pt x="9032237" y="4623784"/>
                  <a:pt x="9065480" y="4670472"/>
                </a:cubicBezTo>
                <a:cubicBezTo>
                  <a:pt x="9069536" y="4678699"/>
                  <a:pt x="9074154" y="4708815"/>
                  <a:pt x="9078211" y="4717043"/>
                </a:cubicBezTo>
                <a:cubicBezTo>
                  <a:pt x="9124301" y="4789783"/>
                  <a:pt x="9259362" y="4849347"/>
                  <a:pt x="9237362" y="4870423"/>
                </a:cubicBezTo>
                <a:cubicBezTo>
                  <a:pt x="9237362" y="4870423"/>
                  <a:pt x="9208731" y="4853851"/>
                  <a:pt x="9184163" y="4845509"/>
                </a:cubicBezTo>
                <a:lnTo>
                  <a:pt x="9188703" y="4844023"/>
                </a:lnTo>
                <a:lnTo>
                  <a:pt x="9196451" y="4849680"/>
                </a:lnTo>
                <a:cubicBezTo>
                  <a:pt x="9194421" y="4845567"/>
                  <a:pt x="9193408" y="4843509"/>
                  <a:pt x="9191871" y="4842986"/>
                </a:cubicBezTo>
                <a:lnTo>
                  <a:pt x="9188703" y="4844023"/>
                </a:lnTo>
                <a:lnTo>
                  <a:pt x="9175691" y="4834519"/>
                </a:lnTo>
                <a:lnTo>
                  <a:pt x="9167616" y="4824050"/>
                </a:lnTo>
                <a:cubicBezTo>
                  <a:pt x="9162091" y="4818887"/>
                  <a:pt x="9157661" y="4815955"/>
                  <a:pt x="9157661" y="4815955"/>
                </a:cubicBezTo>
                <a:cubicBezTo>
                  <a:pt x="9157661" y="4815955"/>
                  <a:pt x="9132976" y="4828125"/>
                  <a:pt x="9114586" y="4815029"/>
                </a:cubicBezTo>
                <a:cubicBezTo>
                  <a:pt x="9072994" y="4792917"/>
                  <a:pt x="8992853" y="4696048"/>
                  <a:pt x="8959490" y="4669875"/>
                </a:cubicBezTo>
                <a:lnTo>
                  <a:pt x="8947411" y="4667007"/>
                </a:lnTo>
                <a:lnTo>
                  <a:pt x="8950218" y="4678896"/>
                </a:lnTo>
                <a:cubicBezTo>
                  <a:pt x="8948752" y="4695083"/>
                  <a:pt x="8943871" y="4709216"/>
                  <a:pt x="8937551" y="4721831"/>
                </a:cubicBezTo>
                <a:lnTo>
                  <a:pt x="8937053" y="4722626"/>
                </a:lnTo>
                <a:lnTo>
                  <a:pt x="9144216" y="4926573"/>
                </a:lnTo>
                <a:lnTo>
                  <a:pt x="9528472" y="5284343"/>
                </a:lnTo>
                <a:lnTo>
                  <a:pt x="9531027" y="5296186"/>
                </a:lnTo>
                <a:lnTo>
                  <a:pt x="9520855" y="5307021"/>
                </a:lnTo>
                <a:lnTo>
                  <a:pt x="9472519" y="5263568"/>
                </a:lnTo>
                <a:cubicBezTo>
                  <a:pt x="9428208" y="5223831"/>
                  <a:pt x="9383295" y="5185453"/>
                  <a:pt x="9334935" y="5151333"/>
                </a:cubicBezTo>
                <a:cubicBezTo>
                  <a:pt x="9318031" y="5117048"/>
                  <a:pt x="9295586" y="5095727"/>
                  <a:pt x="9275071" y="5095610"/>
                </a:cubicBezTo>
                <a:cubicBezTo>
                  <a:pt x="9244959" y="5100226"/>
                  <a:pt x="9275071" y="5095610"/>
                  <a:pt x="9275071" y="5095610"/>
                </a:cubicBezTo>
                <a:cubicBezTo>
                  <a:pt x="9287915" y="5121667"/>
                  <a:pt x="9308315" y="5142293"/>
                  <a:pt x="9334935" y="5151333"/>
                </a:cubicBezTo>
                <a:cubicBezTo>
                  <a:pt x="9367194" y="5190835"/>
                  <a:pt x="9401096" y="5226755"/>
                  <a:pt x="9435842" y="5260872"/>
                </a:cubicBezTo>
                <a:lnTo>
                  <a:pt x="9514229" y="5333906"/>
                </a:lnTo>
                <a:lnTo>
                  <a:pt x="9499248" y="5340834"/>
                </a:lnTo>
                <a:lnTo>
                  <a:pt x="9489245" y="5342400"/>
                </a:lnTo>
                <a:lnTo>
                  <a:pt x="9446893" y="5305818"/>
                </a:lnTo>
                <a:cubicBezTo>
                  <a:pt x="9348063" y="5217738"/>
                  <a:pt x="9249237" y="5129656"/>
                  <a:pt x="9144064" y="5044272"/>
                </a:cubicBezTo>
                <a:cubicBezTo>
                  <a:pt x="9065776" y="4982290"/>
                  <a:pt x="8998143" y="4909939"/>
                  <a:pt x="8929480" y="4838098"/>
                </a:cubicBezTo>
                <a:lnTo>
                  <a:pt x="8895607" y="4803965"/>
                </a:lnTo>
                <a:lnTo>
                  <a:pt x="8895032" y="4808631"/>
                </a:lnTo>
                <a:cubicBezTo>
                  <a:pt x="8923816" y="4893975"/>
                  <a:pt x="9149016" y="5057165"/>
                  <a:pt x="9227029" y="5135947"/>
                </a:cubicBezTo>
                <a:lnTo>
                  <a:pt x="9577229" y="5483419"/>
                </a:lnTo>
                <a:lnTo>
                  <a:pt x="9573821" y="5492623"/>
                </a:lnTo>
                <a:lnTo>
                  <a:pt x="9560256" y="5523637"/>
                </a:lnTo>
                <a:lnTo>
                  <a:pt x="9331362" y="5314770"/>
                </a:lnTo>
                <a:cubicBezTo>
                  <a:pt x="9230723" y="5220973"/>
                  <a:pt x="9128799" y="5125931"/>
                  <a:pt x="9023483" y="5029082"/>
                </a:cubicBezTo>
                <a:lnTo>
                  <a:pt x="8770669" y="4800688"/>
                </a:lnTo>
                <a:lnTo>
                  <a:pt x="8771247" y="4802227"/>
                </a:lnTo>
                <a:cubicBezTo>
                  <a:pt x="8765168" y="4802727"/>
                  <a:pt x="8715434" y="4763983"/>
                  <a:pt x="8683442" y="4753120"/>
                </a:cubicBezTo>
                <a:cubicBezTo>
                  <a:pt x="8644539" y="4739912"/>
                  <a:pt x="8730458" y="4782791"/>
                  <a:pt x="8700343" y="4787407"/>
                </a:cubicBezTo>
                <a:cubicBezTo>
                  <a:pt x="8670231" y="4792023"/>
                  <a:pt x="8620083" y="4711055"/>
                  <a:pt x="8586722" y="4684882"/>
                </a:cubicBezTo>
                <a:cubicBezTo>
                  <a:pt x="8556162" y="4647099"/>
                  <a:pt x="8522919" y="4600413"/>
                  <a:pt x="8477274" y="4570072"/>
                </a:cubicBezTo>
                <a:cubicBezTo>
                  <a:pt x="8477274" y="4570072"/>
                  <a:pt x="8459448" y="4578863"/>
                  <a:pt x="8447162" y="4574687"/>
                </a:cubicBezTo>
                <a:cubicBezTo>
                  <a:pt x="8430144" y="4560915"/>
                  <a:pt x="8333540" y="4472163"/>
                  <a:pt x="8312465" y="4450162"/>
                </a:cubicBezTo>
                <a:cubicBezTo>
                  <a:pt x="8185072" y="4364655"/>
                  <a:pt x="8366668" y="4539363"/>
                  <a:pt x="8395858" y="4577819"/>
                </a:cubicBezTo>
                <a:lnTo>
                  <a:pt x="8466232" y="4647136"/>
                </a:lnTo>
                <a:lnTo>
                  <a:pt x="8509381" y="4679176"/>
                </a:lnTo>
                <a:cubicBezTo>
                  <a:pt x="8526607" y="4692922"/>
                  <a:pt x="8543501" y="4707688"/>
                  <a:pt x="8559962" y="4724320"/>
                </a:cubicBezTo>
                <a:lnTo>
                  <a:pt x="8512010" y="4695816"/>
                </a:lnTo>
                <a:lnTo>
                  <a:pt x="8530437" y="4722858"/>
                </a:lnTo>
                <a:cubicBezTo>
                  <a:pt x="8619370" y="4837554"/>
                  <a:pt x="8695575" y="4905677"/>
                  <a:pt x="8783141" y="5021053"/>
                </a:cubicBezTo>
                <a:cubicBezTo>
                  <a:pt x="8682362" y="4944583"/>
                  <a:pt x="8615200" y="4849839"/>
                  <a:pt x="8518597" y="4761087"/>
                </a:cubicBezTo>
                <a:cubicBezTo>
                  <a:pt x="8475074" y="4717759"/>
                  <a:pt x="8437775" y="4662845"/>
                  <a:pt x="8386587" y="4645463"/>
                </a:cubicBezTo>
                <a:cubicBezTo>
                  <a:pt x="8366070" y="4645347"/>
                  <a:pt x="8357844" y="4649408"/>
                  <a:pt x="8340129" y="4637680"/>
                </a:cubicBezTo>
                <a:cubicBezTo>
                  <a:pt x="8305895" y="4614927"/>
                  <a:pt x="8285233" y="4573011"/>
                  <a:pt x="8256072" y="4537205"/>
                </a:cubicBezTo>
                <a:lnTo>
                  <a:pt x="8231686" y="4512797"/>
                </a:lnTo>
                <a:lnTo>
                  <a:pt x="8222692" y="4505842"/>
                </a:lnTo>
                <a:lnTo>
                  <a:pt x="8219631" y="4513749"/>
                </a:lnTo>
                <a:lnTo>
                  <a:pt x="8216631" y="4516651"/>
                </a:lnTo>
                <a:lnTo>
                  <a:pt x="8218377" y="4518408"/>
                </a:lnTo>
                <a:cubicBezTo>
                  <a:pt x="8282564" y="4582919"/>
                  <a:pt x="8338108" y="4638712"/>
                  <a:pt x="8352284" y="4654333"/>
                </a:cubicBezTo>
                <a:lnTo>
                  <a:pt x="8358686" y="4662578"/>
                </a:lnTo>
                <a:lnTo>
                  <a:pt x="8382399" y="4680946"/>
                </a:lnTo>
                <a:cubicBezTo>
                  <a:pt x="8388691" y="4687160"/>
                  <a:pt x="8392799" y="4693389"/>
                  <a:pt x="8393187" y="4699560"/>
                </a:cubicBezTo>
                <a:lnTo>
                  <a:pt x="8389911" y="4702779"/>
                </a:lnTo>
                <a:lnTo>
                  <a:pt x="8476427" y="4814167"/>
                </a:lnTo>
                <a:cubicBezTo>
                  <a:pt x="8515093" y="4864283"/>
                  <a:pt x="8549848" y="4911603"/>
                  <a:pt x="8577101" y="4957211"/>
                </a:cubicBezTo>
                <a:lnTo>
                  <a:pt x="8577720" y="4961383"/>
                </a:lnTo>
                <a:lnTo>
                  <a:pt x="8630443" y="5006461"/>
                </a:lnTo>
                <a:lnTo>
                  <a:pt x="8649120" y="5023050"/>
                </a:lnTo>
                <a:lnTo>
                  <a:pt x="8647722" y="5022647"/>
                </a:lnTo>
                <a:cubicBezTo>
                  <a:pt x="8637047" y="5019773"/>
                  <a:pt x="8614893" y="5009023"/>
                  <a:pt x="8591307" y="4998312"/>
                </a:cubicBezTo>
                <a:lnTo>
                  <a:pt x="8580856" y="4993845"/>
                </a:lnTo>
                <a:lnTo>
                  <a:pt x="8581416" y="5005207"/>
                </a:lnTo>
                <a:lnTo>
                  <a:pt x="8581490" y="5006701"/>
                </a:lnTo>
                <a:lnTo>
                  <a:pt x="8592677" y="5011512"/>
                </a:lnTo>
                <a:cubicBezTo>
                  <a:pt x="8616328" y="5020632"/>
                  <a:pt x="8634752" y="5028245"/>
                  <a:pt x="8650727" y="5035218"/>
                </a:cubicBezTo>
                <a:lnTo>
                  <a:pt x="8675669" y="5046632"/>
                </a:lnTo>
                <a:lnTo>
                  <a:pt x="8744170" y="5107479"/>
                </a:lnTo>
                <a:lnTo>
                  <a:pt x="8738549" y="5112176"/>
                </a:lnTo>
                <a:cubicBezTo>
                  <a:pt x="8738503" y="5110589"/>
                  <a:pt x="8742298" y="5112133"/>
                  <a:pt x="8748272" y="5115554"/>
                </a:cubicBezTo>
                <a:lnTo>
                  <a:pt x="8766232" y="5127077"/>
                </a:lnTo>
                <a:lnTo>
                  <a:pt x="8817432" y="5172557"/>
                </a:lnTo>
                <a:lnTo>
                  <a:pt x="8794741" y="5163517"/>
                </a:lnTo>
                <a:cubicBezTo>
                  <a:pt x="8794530" y="5156109"/>
                  <a:pt x="8794349" y="5149762"/>
                  <a:pt x="8783279" y="5163843"/>
                </a:cubicBezTo>
                <a:cubicBezTo>
                  <a:pt x="8783279" y="5163843"/>
                  <a:pt x="8788570" y="5163691"/>
                  <a:pt x="8794741" y="5163517"/>
                </a:cubicBezTo>
                <a:lnTo>
                  <a:pt x="8788050" y="5179199"/>
                </a:lnTo>
                <a:lnTo>
                  <a:pt x="8730235" y="5139074"/>
                </a:lnTo>
                <a:cubicBezTo>
                  <a:pt x="8720205" y="5119551"/>
                  <a:pt x="8703482" y="5106983"/>
                  <a:pt x="8684330" y="5101362"/>
                </a:cubicBezTo>
                <a:cubicBezTo>
                  <a:pt x="8684330" y="5101362"/>
                  <a:pt x="8684233" y="5099819"/>
                  <a:pt x="8684112" y="5097890"/>
                </a:cubicBezTo>
                <a:lnTo>
                  <a:pt x="8683838" y="5093550"/>
                </a:lnTo>
                <a:lnTo>
                  <a:pt x="8683673" y="5090946"/>
                </a:lnTo>
                <a:cubicBezTo>
                  <a:pt x="8683600" y="5089789"/>
                  <a:pt x="8683649" y="5090560"/>
                  <a:pt x="8683746" y="5092103"/>
                </a:cubicBezTo>
                <a:lnTo>
                  <a:pt x="8683838" y="5093550"/>
                </a:lnTo>
                <a:lnTo>
                  <a:pt x="8684330" y="5101362"/>
                </a:lnTo>
                <a:cubicBezTo>
                  <a:pt x="8687543" y="5117607"/>
                  <a:pt x="8705037" y="5131674"/>
                  <a:pt x="8730235" y="5139074"/>
                </a:cubicBezTo>
                <a:lnTo>
                  <a:pt x="8783309" y="5189019"/>
                </a:lnTo>
                <a:lnTo>
                  <a:pt x="8746930" y="5177589"/>
                </a:lnTo>
                <a:lnTo>
                  <a:pt x="8731146" y="5173648"/>
                </a:lnTo>
                <a:lnTo>
                  <a:pt x="8587333" y="5055520"/>
                </a:lnTo>
                <a:lnTo>
                  <a:pt x="8621331" y="5104703"/>
                </a:lnTo>
                <a:cubicBezTo>
                  <a:pt x="8721879" y="5219467"/>
                  <a:pt x="8927543" y="5296677"/>
                  <a:pt x="8876579" y="5340647"/>
                </a:cubicBezTo>
                <a:cubicBezTo>
                  <a:pt x="8876579" y="5340647"/>
                  <a:pt x="8819560" y="5312395"/>
                  <a:pt x="8768115" y="5300659"/>
                </a:cubicBezTo>
                <a:lnTo>
                  <a:pt x="8778912" y="5296386"/>
                </a:lnTo>
                <a:lnTo>
                  <a:pt x="8793842" y="5306528"/>
                </a:lnTo>
                <a:cubicBezTo>
                  <a:pt x="8791055" y="5298267"/>
                  <a:pt x="8789661" y="5294139"/>
                  <a:pt x="8786443" y="5293405"/>
                </a:cubicBezTo>
                <a:lnTo>
                  <a:pt x="8778912" y="5296386"/>
                </a:lnTo>
                <a:lnTo>
                  <a:pt x="8753835" y="5279347"/>
                </a:lnTo>
                <a:lnTo>
                  <a:pt x="8740227" y="5259039"/>
                </a:lnTo>
                <a:cubicBezTo>
                  <a:pt x="8730058" y="5249410"/>
                  <a:pt x="8721392" y="5244258"/>
                  <a:pt x="8721392" y="5244258"/>
                </a:cubicBezTo>
                <a:cubicBezTo>
                  <a:pt x="8721392" y="5244258"/>
                  <a:pt x="8660935" y="5276216"/>
                  <a:pt x="8625355" y="5252850"/>
                </a:cubicBezTo>
                <a:cubicBezTo>
                  <a:pt x="8562602" y="5225194"/>
                  <a:pt x="8469239" y="5113362"/>
                  <a:pt x="8399683" y="5039127"/>
                </a:cubicBezTo>
                <a:lnTo>
                  <a:pt x="8369622" y="5008255"/>
                </a:lnTo>
                <a:lnTo>
                  <a:pt x="8317025" y="4977442"/>
                </a:lnTo>
                <a:lnTo>
                  <a:pt x="8310158" y="4978283"/>
                </a:lnTo>
                <a:lnTo>
                  <a:pt x="8289277" y="4982219"/>
                </a:lnTo>
                <a:lnTo>
                  <a:pt x="8329446" y="5020653"/>
                </a:lnTo>
                <a:cubicBezTo>
                  <a:pt x="8348089" y="5038099"/>
                  <a:pt x="8362588" y="5051515"/>
                  <a:pt x="8367855" y="5057013"/>
                </a:cubicBezTo>
                <a:lnTo>
                  <a:pt x="8432568" y="5134760"/>
                </a:lnTo>
                <a:lnTo>
                  <a:pt x="8176519" y="4927503"/>
                </a:lnTo>
                <a:lnTo>
                  <a:pt x="8158291" y="4912997"/>
                </a:lnTo>
                <a:lnTo>
                  <a:pt x="8154319" y="4911663"/>
                </a:lnTo>
                <a:cubicBezTo>
                  <a:pt x="8150363" y="4909608"/>
                  <a:pt x="8144187" y="4906023"/>
                  <a:pt x="8135270" y="4900531"/>
                </a:cubicBezTo>
                <a:cubicBezTo>
                  <a:pt x="8125750" y="4894709"/>
                  <a:pt x="8119474" y="4891210"/>
                  <a:pt x="8115814" y="4889573"/>
                </a:cubicBezTo>
                <a:lnTo>
                  <a:pt x="8112916" y="4889735"/>
                </a:lnTo>
                <a:lnTo>
                  <a:pt x="8140092" y="4912088"/>
                </a:lnTo>
                <a:lnTo>
                  <a:pt x="8144854" y="4919255"/>
                </a:lnTo>
                <a:lnTo>
                  <a:pt x="8178588" y="4946435"/>
                </a:lnTo>
                <a:cubicBezTo>
                  <a:pt x="8192199" y="4957109"/>
                  <a:pt x="8203734" y="4965915"/>
                  <a:pt x="8208168" y="4969133"/>
                </a:cubicBezTo>
                <a:lnTo>
                  <a:pt x="8216999" y="4976536"/>
                </a:lnTo>
                <a:lnTo>
                  <a:pt x="8210251" y="4969803"/>
                </a:lnTo>
                <a:lnTo>
                  <a:pt x="8292128" y="5037152"/>
                </a:lnTo>
                <a:lnTo>
                  <a:pt x="8491674" y="5205767"/>
                </a:lnTo>
                <a:lnTo>
                  <a:pt x="8496013" y="5210978"/>
                </a:lnTo>
                <a:lnTo>
                  <a:pt x="8568995" y="5271685"/>
                </a:lnTo>
                <a:lnTo>
                  <a:pt x="8586247" y="5286221"/>
                </a:lnTo>
                <a:lnTo>
                  <a:pt x="8562507" y="5281362"/>
                </a:lnTo>
                <a:lnTo>
                  <a:pt x="8671629" y="5393101"/>
                </a:lnTo>
                <a:lnTo>
                  <a:pt x="8726583" y="5447005"/>
                </a:lnTo>
                <a:lnTo>
                  <a:pt x="8731891" y="5455986"/>
                </a:lnTo>
                <a:lnTo>
                  <a:pt x="8770077" y="5489669"/>
                </a:lnTo>
                <a:lnTo>
                  <a:pt x="8830083" y="5548533"/>
                </a:lnTo>
                <a:cubicBezTo>
                  <a:pt x="8881091" y="5598392"/>
                  <a:pt x="8928351" y="5645843"/>
                  <a:pt x="8966056" y="5689472"/>
                </a:cubicBezTo>
                <a:cubicBezTo>
                  <a:pt x="8850338" y="5594800"/>
                  <a:pt x="8723807" y="5478186"/>
                  <a:pt x="8594667" y="5353263"/>
                </a:cubicBezTo>
                <a:lnTo>
                  <a:pt x="8376036" y="5135175"/>
                </a:lnTo>
                <a:lnTo>
                  <a:pt x="8355932" y="5123491"/>
                </a:lnTo>
                <a:cubicBezTo>
                  <a:pt x="8343837" y="5119936"/>
                  <a:pt x="8339578" y="5141643"/>
                  <a:pt x="8318776" y="5144456"/>
                </a:cubicBezTo>
                <a:lnTo>
                  <a:pt x="8306457" y="5139496"/>
                </a:lnTo>
                <a:lnTo>
                  <a:pt x="8644099" y="5482992"/>
                </a:lnTo>
                <a:lnTo>
                  <a:pt x="9351695" y="6150258"/>
                </a:lnTo>
                <a:lnTo>
                  <a:pt x="9352355" y="6174835"/>
                </a:lnTo>
                <a:lnTo>
                  <a:pt x="9324957" y="6200387"/>
                </a:lnTo>
                <a:lnTo>
                  <a:pt x="9235290" y="6119759"/>
                </a:lnTo>
                <a:cubicBezTo>
                  <a:pt x="9153048" y="6046042"/>
                  <a:pt x="9068867" y="5975376"/>
                  <a:pt x="8975163" y="5914615"/>
                </a:cubicBezTo>
                <a:cubicBezTo>
                  <a:pt x="8951949" y="5845784"/>
                  <a:pt x="8910800" y="5805901"/>
                  <a:pt x="8864925" y="5810687"/>
                </a:cubicBezTo>
                <a:cubicBezTo>
                  <a:pt x="8864925" y="5810687"/>
                  <a:pt x="8860587" y="5811762"/>
                  <a:pt x="8855167" y="5813106"/>
                </a:cubicBezTo>
                <a:lnTo>
                  <a:pt x="8842970" y="5816130"/>
                </a:lnTo>
                <a:lnTo>
                  <a:pt x="8835655" y="5817946"/>
                </a:lnTo>
                <a:cubicBezTo>
                  <a:pt x="8832399" y="5818752"/>
                  <a:pt x="8834568" y="5818215"/>
                  <a:pt x="8838904" y="5817139"/>
                </a:cubicBezTo>
                <a:lnTo>
                  <a:pt x="8842970" y="5816130"/>
                </a:lnTo>
                <a:lnTo>
                  <a:pt x="8864925" y="5810687"/>
                </a:lnTo>
                <a:cubicBezTo>
                  <a:pt x="8882560" y="5862995"/>
                  <a:pt x="8919427" y="5901901"/>
                  <a:pt x="8975163" y="5914615"/>
                </a:cubicBezTo>
                <a:cubicBezTo>
                  <a:pt x="9030530" y="5990775"/>
                  <a:pt x="9091099" y="6058915"/>
                  <a:pt x="9154335" y="6123010"/>
                </a:cubicBezTo>
                <a:lnTo>
                  <a:pt x="9298656" y="6259237"/>
                </a:lnTo>
                <a:lnTo>
                  <a:pt x="9262159" y="6277655"/>
                </a:lnTo>
                <a:lnTo>
                  <a:pt x="9239101" y="6283442"/>
                </a:lnTo>
                <a:lnTo>
                  <a:pt x="9159893" y="6215971"/>
                </a:lnTo>
                <a:cubicBezTo>
                  <a:pt x="8976227" y="6052728"/>
                  <a:pt x="8792560" y="5889485"/>
                  <a:pt x="8593549" y="5733541"/>
                </a:cubicBezTo>
                <a:cubicBezTo>
                  <a:pt x="8537739" y="5691266"/>
                  <a:pt x="8485907" y="5645522"/>
                  <a:pt x="8436429" y="5597682"/>
                </a:cubicBezTo>
                <a:lnTo>
                  <a:pt x="8329589" y="5486768"/>
                </a:lnTo>
                <a:lnTo>
                  <a:pt x="8291940" y="5474551"/>
                </a:lnTo>
                <a:cubicBezTo>
                  <a:pt x="8180267" y="5432523"/>
                  <a:pt x="8058412" y="5373069"/>
                  <a:pt x="7946013" y="5331808"/>
                </a:cubicBezTo>
                <a:cubicBezTo>
                  <a:pt x="7940634" y="5328784"/>
                  <a:pt x="7924130" y="5322637"/>
                  <a:pt x="7909018" y="5318967"/>
                </a:cubicBezTo>
                <a:lnTo>
                  <a:pt x="7903656" y="5318178"/>
                </a:lnTo>
                <a:lnTo>
                  <a:pt x="7905383" y="5319450"/>
                </a:lnTo>
                <a:lnTo>
                  <a:pt x="7913180" y="5325395"/>
                </a:lnTo>
                <a:lnTo>
                  <a:pt x="7891993" y="5316463"/>
                </a:lnTo>
                <a:lnTo>
                  <a:pt x="7888964" y="5316015"/>
                </a:lnTo>
                <a:cubicBezTo>
                  <a:pt x="7883671" y="5316117"/>
                  <a:pt x="7880292" y="5317538"/>
                  <a:pt x="7880390" y="5320976"/>
                </a:cubicBezTo>
                <a:lnTo>
                  <a:pt x="7946593" y="5351911"/>
                </a:lnTo>
                <a:cubicBezTo>
                  <a:pt x="8013494" y="5376471"/>
                  <a:pt x="8084959" y="5406197"/>
                  <a:pt x="8146751" y="5437255"/>
                </a:cubicBezTo>
                <a:cubicBezTo>
                  <a:pt x="8091511" y="5419245"/>
                  <a:pt x="8033256" y="5396291"/>
                  <a:pt x="7972978" y="5371805"/>
                </a:cubicBezTo>
                <a:lnTo>
                  <a:pt x="7838928" y="5318003"/>
                </a:lnTo>
                <a:lnTo>
                  <a:pt x="7849154" y="5323659"/>
                </a:lnTo>
                <a:cubicBezTo>
                  <a:pt x="7820263" y="5316543"/>
                  <a:pt x="7792745" y="5307271"/>
                  <a:pt x="7765911" y="5296901"/>
                </a:cubicBezTo>
                <a:lnTo>
                  <a:pt x="7724496" y="5279456"/>
                </a:lnTo>
                <a:lnTo>
                  <a:pt x="7725370" y="5286955"/>
                </a:lnTo>
                <a:cubicBezTo>
                  <a:pt x="7723329" y="5290487"/>
                  <a:pt x="7718458" y="5293464"/>
                  <a:pt x="7709785" y="5295616"/>
                </a:cubicBezTo>
                <a:lnTo>
                  <a:pt x="7690364" y="5294667"/>
                </a:lnTo>
                <a:lnTo>
                  <a:pt x="7691425" y="5296131"/>
                </a:lnTo>
                <a:lnTo>
                  <a:pt x="7687470" y="5294525"/>
                </a:lnTo>
                <a:lnTo>
                  <a:pt x="7683418" y="5294328"/>
                </a:lnTo>
                <a:cubicBezTo>
                  <a:pt x="7674530" y="5291504"/>
                  <a:pt x="7665552" y="5286483"/>
                  <a:pt x="7656535" y="5279819"/>
                </a:cubicBezTo>
                <a:lnTo>
                  <a:pt x="7651726" y="5274931"/>
                </a:lnTo>
                <a:lnTo>
                  <a:pt x="7640804" y="5268189"/>
                </a:lnTo>
                <a:cubicBezTo>
                  <a:pt x="7614364" y="5251491"/>
                  <a:pt x="7584948" y="5232973"/>
                  <a:pt x="7572348" y="5229269"/>
                </a:cubicBezTo>
                <a:cubicBezTo>
                  <a:pt x="7599103" y="5261359"/>
                  <a:pt x="7619673" y="5259749"/>
                  <a:pt x="7658762" y="5294187"/>
                </a:cubicBezTo>
                <a:cubicBezTo>
                  <a:pt x="7658762" y="5294187"/>
                  <a:pt x="7746593" y="5351872"/>
                  <a:pt x="7745172" y="5359106"/>
                </a:cubicBezTo>
                <a:lnTo>
                  <a:pt x="7669168" y="5344429"/>
                </a:lnTo>
                <a:cubicBezTo>
                  <a:pt x="7667746" y="5351664"/>
                  <a:pt x="7890101" y="5527933"/>
                  <a:pt x="7779498" y="5455909"/>
                </a:cubicBezTo>
                <a:cubicBezTo>
                  <a:pt x="7716628" y="5406834"/>
                  <a:pt x="7663258" y="5374576"/>
                  <a:pt x="7602182" y="5348984"/>
                </a:cubicBezTo>
                <a:cubicBezTo>
                  <a:pt x="7559250" y="5328720"/>
                  <a:pt x="7539962" y="5291171"/>
                  <a:pt x="7490574" y="5276661"/>
                </a:cubicBezTo>
                <a:lnTo>
                  <a:pt x="7491543" y="5271701"/>
                </a:lnTo>
                <a:lnTo>
                  <a:pt x="7491868" y="5270048"/>
                </a:lnTo>
                <a:cubicBezTo>
                  <a:pt x="7492012" y="5269314"/>
                  <a:pt x="7491916" y="5269803"/>
                  <a:pt x="7491722" y="5270784"/>
                </a:cubicBezTo>
                <a:lnTo>
                  <a:pt x="7491543" y="5271701"/>
                </a:lnTo>
                <a:lnTo>
                  <a:pt x="7491004" y="5274458"/>
                </a:lnTo>
                <a:cubicBezTo>
                  <a:pt x="7490762" y="5275683"/>
                  <a:pt x="7490574" y="5276661"/>
                  <a:pt x="7490574" y="5276661"/>
                </a:cubicBezTo>
                <a:cubicBezTo>
                  <a:pt x="7489292" y="5315821"/>
                  <a:pt x="7608229" y="5350759"/>
                  <a:pt x="7615834" y="5377224"/>
                </a:cubicBezTo>
                <a:cubicBezTo>
                  <a:pt x="7622892" y="5379298"/>
                  <a:pt x="7608508" y="5414605"/>
                  <a:pt x="7602460" y="5412831"/>
                </a:cubicBezTo>
                <a:cubicBezTo>
                  <a:pt x="7635500" y="5445490"/>
                  <a:pt x="7681268" y="5451283"/>
                  <a:pt x="7708260" y="5482168"/>
                </a:cubicBezTo>
                <a:cubicBezTo>
                  <a:pt x="7718701" y="5494162"/>
                  <a:pt x="7717284" y="5501395"/>
                  <a:pt x="7720492" y="5517643"/>
                </a:cubicBezTo>
                <a:cubicBezTo>
                  <a:pt x="7739785" y="5555192"/>
                  <a:pt x="7781708" y="5575160"/>
                  <a:pt x="7816936" y="5602090"/>
                </a:cubicBezTo>
                <a:cubicBezTo>
                  <a:pt x="7890244" y="5663160"/>
                  <a:pt x="7963004" y="5699835"/>
                  <a:pt x="8028847" y="5766362"/>
                </a:cubicBezTo>
                <a:cubicBezTo>
                  <a:pt x="7939364" y="5717120"/>
                  <a:pt x="7882777" y="5668618"/>
                  <a:pt x="7793530" y="5618167"/>
                </a:cubicBezTo>
                <a:cubicBezTo>
                  <a:pt x="7768332" y="5610765"/>
                  <a:pt x="7729244" y="5576327"/>
                  <a:pt x="7677290" y="5536834"/>
                </a:cubicBezTo>
                <a:cubicBezTo>
                  <a:pt x="7669833" y="5532731"/>
                  <a:pt x="7655303" y="5522567"/>
                  <a:pt x="7638889" y="5510968"/>
                </a:cubicBezTo>
                <a:lnTo>
                  <a:pt x="7604039" y="5486816"/>
                </a:lnTo>
                <a:lnTo>
                  <a:pt x="7673641" y="5554093"/>
                </a:lnTo>
                <a:lnTo>
                  <a:pt x="7672928" y="5558335"/>
                </a:lnTo>
                <a:lnTo>
                  <a:pt x="7670796" y="5567346"/>
                </a:lnTo>
                <a:lnTo>
                  <a:pt x="7683068" y="5578064"/>
                </a:lnTo>
                <a:cubicBezTo>
                  <a:pt x="7687695" y="5587077"/>
                  <a:pt x="7684625" y="5602754"/>
                  <a:pt x="7684625" y="5602754"/>
                </a:cubicBezTo>
                <a:cubicBezTo>
                  <a:pt x="7711614" y="5633637"/>
                  <a:pt x="7747490" y="5651829"/>
                  <a:pt x="7777082" y="5669450"/>
                </a:cubicBezTo>
                <a:cubicBezTo>
                  <a:pt x="7799444" y="5691322"/>
                  <a:pt x="7860520" y="5716915"/>
                  <a:pt x="7862076" y="5741603"/>
                </a:cubicBezTo>
                <a:cubicBezTo>
                  <a:pt x="7863632" y="5766290"/>
                  <a:pt x="7822217" y="5705664"/>
                  <a:pt x="7836879" y="5734202"/>
                </a:cubicBezTo>
                <a:cubicBezTo>
                  <a:pt x="7856169" y="5771749"/>
                  <a:pt x="7929478" y="5832818"/>
                  <a:pt x="7837018" y="5766120"/>
                </a:cubicBezTo>
                <a:cubicBezTo>
                  <a:pt x="7801966" y="5743711"/>
                  <a:pt x="7777754" y="5724483"/>
                  <a:pt x="7751697" y="5705831"/>
                </a:cubicBezTo>
                <a:lnTo>
                  <a:pt x="7744021" y="5700741"/>
                </a:lnTo>
                <a:lnTo>
                  <a:pt x="7795455" y="5772602"/>
                </a:lnTo>
                <a:lnTo>
                  <a:pt x="7667814" y="5664571"/>
                </a:lnTo>
                <a:lnTo>
                  <a:pt x="7671772" y="5669504"/>
                </a:lnTo>
                <a:cubicBezTo>
                  <a:pt x="7695332" y="5693815"/>
                  <a:pt x="7736849" y="5727407"/>
                  <a:pt x="7766196" y="5751677"/>
                </a:cubicBezTo>
                <a:lnTo>
                  <a:pt x="7771094" y="5755891"/>
                </a:lnTo>
                <a:lnTo>
                  <a:pt x="7676081" y="5722536"/>
                </a:lnTo>
                <a:lnTo>
                  <a:pt x="7796900" y="5779216"/>
                </a:lnTo>
                <a:lnTo>
                  <a:pt x="7809719" y="5800189"/>
                </a:lnTo>
                <a:cubicBezTo>
                  <a:pt x="7812532" y="5810819"/>
                  <a:pt x="7784997" y="5788143"/>
                  <a:pt x="7762802" y="5774931"/>
                </a:cubicBezTo>
                <a:cubicBezTo>
                  <a:pt x="7867085" y="5884634"/>
                  <a:pt x="7993629" y="5946034"/>
                  <a:pt x="8099333" y="6048504"/>
                </a:cubicBezTo>
                <a:lnTo>
                  <a:pt x="8118006" y="6065091"/>
                </a:lnTo>
                <a:lnTo>
                  <a:pt x="8116609" y="6064688"/>
                </a:lnTo>
                <a:cubicBezTo>
                  <a:pt x="8095260" y="6058941"/>
                  <a:pt x="8027997" y="6021687"/>
                  <a:pt x="7995181" y="6016272"/>
                </a:cubicBezTo>
                <a:cubicBezTo>
                  <a:pt x="7950902" y="6011183"/>
                  <a:pt x="8050802" y="6047509"/>
                  <a:pt x="8061565" y="6053555"/>
                </a:cubicBezTo>
                <a:cubicBezTo>
                  <a:pt x="8085217" y="6062675"/>
                  <a:pt x="8103640" y="6070287"/>
                  <a:pt x="8119619" y="6077259"/>
                </a:cubicBezTo>
                <a:lnTo>
                  <a:pt x="8144555" y="6088674"/>
                </a:lnTo>
                <a:lnTo>
                  <a:pt x="8213059" y="6149520"/>
                </a:lnTo>
                <a:lnTo>
                  <a:pt x="8207438" y="6154216"/>
                </a:lnTo>
                <a:cubicBezTo>
                  <a:pt x="8207389" y="6152631"/>
                  <a:pt x="8211185" y="6154176"/>
                  <a:pt x="8217157" y="6157595"/>
                </a:cubicBezTo>
                <a:lnTo>
                  <a:pt x="8235119" y="6169119"/>
                </a:lnTo>
                <a:lnTo>
                  <a:pt x="8286319" y="6214594"/>
                </a:lnTo>
                <a:lnTo>
                  <a:pt x="8263630" y="6205557"/>
                </a:lnTo>
                <a:cubicBezTo>
                  <a:pt x="8263416" y="6198151"/>
                  <a:pt x="8263237" y="6191802"/>
                  <a:pt x="8252171" y="6205883"/>
                </a:cubicBezTo>
                <a:cubicBezTo>
                  <a:pt x="8252171" y="6205883"/>
                  <a:pt x="8257458" y="6205735"/>
                  <a:pt x="8263630" y="6205557"/>
                </a:cubicBezTo>
                <a:lnTo>
                  <a:pt x="8256938" y="6221240"/>
                </a:lnTo>
                <a:lnTo>
                  <a:pt x="8199122" y="6181117"/>
                </a:lnTo>
                <a:cubicBezTo>
                  <a:pt x="8189093" y="6161591"/>
                  <a:pt x="8172369" y="6149027"/>
                  <a:pt x="8153219" y="6143400"/>
                </a:cubicBezTo>
                <a:cubicBezTo>
                  <a:pt x="8156431" y="6159650"/>
                  <a:pt x="8173925" y="6173715"/>
                  <a:pt x="8199122" y="6181117"/>
                </a:cubicBezTo>
                <a:lnTo>
                  <a:pt x="8252195" y="6231061"/>
                </a:lnTo>
                <a:lnTo>
                  <a:pt x="8215820" y="6219631"/>
                </a:lnTo>
                <a:lnTo>
                  <a:pt x="8200033" y="6215691"/>
                </a:lnTo>
                <a:lnTo>
                  <a:pt x="8021716" y="6069223"/>
                </a:lnTo>
                <a:cubicBezTo>
                  <a:pt x="7903972" y="5975171"/>
                  <a:pt x="7784479" y="5884595"/>
                  <a:pt x="7658662" y="5800451"/>
                </a:cubicBezTo>
                <a:cubicBezTo>
                  <a:pt x="7634884" y="5785811"/>
                  <a:pt x="7534818" y="5692653"/>
                  <a:pt x="7512831" y="5701496"/>
                </a:cubicBezTo>
                <a:cubicBezTo>
                  <a:pt x="7511177" y="5709936"/>
                  <a:pt x="7522863" y="5721024"/>
                  <a:pt x="7522863" y="5721024"/>
                </a:cubicBezTo>
                <a:cubicBezTo>
                  <a:pt x="7578438" y="5769232"/>
                  <a:pt x="7632047" y="5800283"/>
                  <a:pt x="7673562" y="5827783"/>
                </a:cubicBezTo>
                <a:cubicBezTo>
                  <a:pt x="7712412" y="5863426"/>
                  <a:pt x="7790983" y="5903085"/>
                  <a:pt x="7816554" y="5941203"/>
                </a:cubicBezTo>
                <a:cubicBezTo>
                  <a:pt x="7821186" y="5950218"/>
                  <a:pt x="7818113" y="5965891"/>
                  <a:pt x="7824160" y="5967669"/>
                </a:cubicBezTo>
                <a:cubicBezTo>
                  <a:pt x="7846524" y="5989543"/>
                  <a:pt x="7922668" y="6036139"/>
                  <a:pt x="7943612" y="6065250"/>
                </a:cubicBezTo>
                <a:cubicBezTo>
                  <a:pt x="7955061" y="6077539"/>
                  <a:pt x="7950807" y="6099245"/>
                  <a:pt x="7950807" y="6099245"/>
                </a:cubicBezTo>
                <a:cubicBezTo>
                  <a:pt x="7950807" y="6099245"/>
                  <a:pt x="7953417" y="6102242"/>
                  <a:pt x="7957665" y="6105722"/>
                </a:cubicBezTo>
                <a:lnTo>
                  <a:pt x="7965004" y="6109839"/>
                </a:lnTo>
                <a:lnTo>
                  <a:pt x="7974057" y="6119079"/>
                </a:lnTo>
                <a:lnTo>
                  <a:pt x="7973866" y="6121642"/>
                </a:lnTo>
                <a:cubicBezTo>
                  <a:pt x="7974445" y="6122767"/>
                  <a:pt x="7975958" y="6123211"/>
                  <a:pt x="7978978" y="6124099"/>
                </a:cubicBezTo>
                <a:lnTo>
                  <a:pt x="7974057" y="6119079"/>
                </a:lnTo>
                <a:lnTo>
                  <a:pt x="7974351" y="6115088"/>
                </a:lnTo>
                <a:cubicBezTo>
                  <a:pt x="7983610" y="6133109"/>
                  <a:pt x="7998916" y="6152912"/>
                  <a:pt x="7998916" y="6152912"/>
                </a:cubicBezTo>
                <a:cubicBezTo>
                  <a:pt x="7988377" y="6174045"/>
                  <a:pt x="7928446" y="6077370"/>
                  <a:pt x="7873416" y="6053555"/>
                </a:cubicBezTo>
                <a:cubicBezTo>
                  <a:pt x="7867369" y="6051776"/>
                  <a:pt x="7846797" y="6053386"/>
                  <a:pt x="7840752" y="6051610"/>
                </a:cubicBezTo>
                <a:cubicBezTo>
                  <a:pt x="7804876" y="6033421"/>
                  <a:pt x="7763600" y="6004715"/>
                  <a:pt x="7717045" y="5975735"/>
                </a:cubicBezTo>
                <a:cubicBezTo>
                  <a:pt x="7699311" y="5962874"/>
                  <a:pt x="7556318" y="5849453"/>
                  <a:pt x="7550268" y="5847675"/>
                </a:cubicBezTo>
                <a:lnTo>
                  <a:pt x="7549877" y="5849178"/>
                </a:lnTo>
                <a:lnTo>
                  <a:pt x="7617439" y="5912127"/>
                </a:lnTo>
                <a:lnTo>
                  <a:pt x="7602457" y="5919053"/>
                </a:lnTo>
                <a:lnTo>
                  <a:pt x="7592455" y="5920619"/>
                </a:lnTo>
                <a:lnTo>
                  <a:pt x="7557063" y="5890056"/>
                </a:lnTo>
                <a:lnTo>
                  <a:pt x="7560676" y="5897919"/>
                </a:lnTo>
                <a:cubicBezTo>
                  <a:pt x="7571354" y="5908707"/>
                  <a:pt x="7675498" y="5986485"/>
                  <a:pt x="7604156" y="5942573"/>
                </a:cubicBezTo>
                <a:cubicBezTo>
                  <a:pt x="7528012" y="5895973"/>
                  <a:pt x="7659322" y="5998314"/>
                  <a:pt x="7677055" y="6011175"/>
                </a:cubicBezTo>
                <a:cubicBezTo>
                  <a:pt x="7722962" y="6048890"/>
                  <a:pt x="7762049" y="6083327"/>
                  <a:pt x="7778773" y="6095895"/>
                </a:cubicBezTo>
                <a:cubicBezTo>
                  <a:pt x="7869493" y="6174192"/>
                  <a:pt x="7954780" y="6244837"/>
                  <a:pt x="8037882" y="6313727"/>
                </a:cubicBezTo>
                <a:lnTo>
                  <a:pt x="8055134" y="6328259"/>
                </a:lnTo>
                <a:lnTo>
                  <a:pt x="8031330" y="6323392"/>
                </a:lnTo>
                <a:lnTo>
                  <a:pt x="8022940" y="6322459"/>
                </a:lnTo>
                <a:lnTo>
                  <a:pt x="7967815" y="6278952"/>
                </a:lnTo>
                <a:cubicBezTo>
                  <a:pt x="7933592" y="6252323"/>
                  <a:pt x="7856065" y="6174709"/>
                  <a:pt x="7824820" y="6165533"/>
                </a:cubicBezTo>
                <a:cubicBezTo>
                  <a:pt x="7812722" y="6161978"/>
                  <a:pt x="7808470" y="6183685"/>
                  <a:pt x="7787663" y="6186499"/>
                </a:cubicBezTo>
                <a:cubicBezTo>
                  <a:pt x="7761045" y="6186331"/>
                  <a:pt x="7752023" y="6167101"/>
                  <a:pt x="7717566" y="6141677"/>
                </a:cubicBezTo>
                <a:cubicBezTo>
                  <a:pt x="7687737" y="6125263"/>
                  <a:pt x="7662538" y="6117861"/>
                  <a:pt x="7644807" y="6104999"/>
                </a:cubicBezTo>
                <a:cubicBezTo>
                  <a:pt x="7570079" y="6051165"/>
                  <a:pt x="7507447" y="6000883"/>
                  <a:pt x="7425664" y="5944976"/>
                </a:cubicBezTo>
                <a:cubicBezTo>
                  <a:pt x="7425664" y="5944976"/>
                  <a:pt x="7365870" y="5880227"/>
                  <a:pt x="7356985" y="5892922"/>
                </a:cubicBezTo>
                <a:cubicBezTo>
                  <a:pt x="7352631" y="5896104"/>
                  <a:pt x="7372055" y="5913925"/>
                  <a:pt x="7388290" y="5927623"/>
                </a:cubicBezTo>
                <a:lnTo>
                  <a:pt x="7400830" y="5937810"/>
                </a:lnTo>
                <a:lnTo>
                  <a:pt x="7400465" y="5937575"/>
                </a:lnTo>
                <a:lnTo>
                  <a:pt x="7402943" y="5939525"/>
                </a:lnTo>
                <a:lnTo>
                  <a:pt x="7406886" y="5942727"/>
                </a:lnTo>
                <a:cubicBezTo>
                  <a:pt x="7408461" y="5943946"/>
                  <a:pt x="7408996" y="5944323"/>
                  <a:pt x="7408066" y="5943562"/>
                </a:cubicBezTo>
                <a:lnTo>
                  <a:pt x="7402943" y="5939525"/>
                </a:lnTo>
                <a:lnTo>
                  <a:pt x="7400830" y="5937810"/>
                </a:lnTo>
                <a:lnTo>
                  <a:pt x="7505301" y="6005035"/>
                </a:lnTo>
                <a:cubicBezTo>
                  <a:pt x="7541239" y="6028346"/>
                  <a:pt x="7573221" y="6051450"/>
                  <a:pt x="7586392" y="6071261"/>
                </a:cubicBezTo>
                <a:cubicBezTo>
                  <a:pt x="7597071" y="6082048"/>
                  <a:pt x="7593997" y="6097727"/>
                  <a:pt x="7598626" y="6106735"/>
                </a:cubicBezTo>
                <a:cubicBezTo>
                  <a:pt x="7610312" y="6117819"/>
                  <a:pt x="7639134" y="6133941"/>
                  <a:pt x="7661260" y="6157018"/>
                </a:cubicBezTo>
                <a:cubicBezTo>
                  <a:pt x="7678993" y="6169879"/>
                  <a:pt x="7757937" y="6240258"/>
                  <a:pt x="7698282" y="6207429"/>
                </a:cubicBezTo>
                <a:cubicBezTo>
                  <a:pt x="7661396" y="6188941"/>
                  <a:pt x="7623964" y="6146061"/>
                  <a:pt x="7607239" y="6133498"/>
                </a:cubicBezTo>
                <a:cubicBezTo>
                  <a:pt x="7589743" y="6119432"/>
                  <a:pt x="7568937" y="6122245"/>
                  <a:pt x="7562889" y="6120471"/>
                </a:cubicBezTo>
                <a:cubicBezTo>
                  <a:pt x="7552447" y="6108477"/>
                  <a:pt x="7546810" y="6099168"/>
                  <a:pt x="7530086" y="6086603"/>
                </a:cubicBezTo>
                <a:cubicBezTo>
                  <a:pt x="7524039" y="6084824"/>
                  <a:pt x="7498844" y="6077421"/>
                  <a:pt x="7486744" y="6073871"/>
                </a:cubicBezTo>
                <a:cubicBezTo>
                  <a:pt x="7475060" y="6062787"/>
                  <a:pt x="7427733" y="6032304"/>
                  <a:pt x="7387230" y="6005101"/>
                </a:cubicBezTo>
                <a:cubicBezTo>
                  <a:pt x="7346726" y="5977899"/>
                  <a:pt x="7247210" y="5909133"/>
                  <a:pt x="7315478" y="5968720"/>
                </a:cubicBezTo>
                <a:cubicBezTo>
                  <a:pt x="7376690" y="6026237"/>
                  <a:pt x="7460129" y="6073704"/>
                  <a:pt x="7522762" y="6123984"/>
                </a:cubicBezTo>
                <a:cubicBezTo>
                  <a:pt x="7551761" y="6144621"/>
                  <a:pt x="7580050" y="6168872"/>
                  <a:pt x="7608196" y="6193877"/>
                </a:cubicBezTo>
                <a:lnTo>
                  <a:pt x="7629183" y="6212347"/>
                </a:lnTo>
                <a:lnTo>
                  <a:pt x="7623826" y="6210091"/>
                </a:lnTo>
                <a:lnTo>
                  <a:pt x="7579330" y="6191523"/>
                </a:lnTo>
                <a:lnTo>
                  <a:pt x="7524316" y="6148675"/>
                </a:lnTo>
                <a:cubicBezTo>
                  <a:pt x="7485465" y="6113026"/>
                  <a:pt x="7421823" y="6062451"/>
                  <a:pt x="7457431" y="6120096"/>
                </a:cubicBezTo>
                <a:lnTo>
                  <a:pt x="7491711" y="6154397"/>
                </a:lnTo>
                <a:lnTo>
                  <a:pt x="7394711" y="6111410"/>
                </a:lnTo>
                <a:cubicBezTo>
                  <a:pt x="7313684" y="6075208"/>
                  <a:pt x="7230537" y="6038139"/>
                  <a:pt x="7152868" y="6007533"/>
                </a:cubicBezTo>
                <a:cubicBezTo>
                  <a:pt x="7069906" y="5977077"/>
                  <a:pt x="7170168" y="6026101"/>
                  <a:pt x="7197905" y="6039071"/>
                </a:cubicBezTo>
                <a:cubicBezTo>
                  <a:pt x="7297100" y="6081768"/>
                  <a:pt x="7392098" y="6132000"/>
                  <a:pt x="7480713" y="6175002"/>
                </a:cubicBezTo>
                <a:cubicBezTo>
                  <a:pt x="7553273" y="6212109"/>
                  <a:pt x="7470526" y="6189058"/>
                  <a:pt x="7436617" y="6176263"/>
                </a:cubicBezTo>
                <a:cubicBezTo>
                  <a:pt x="7292929" y="6121072"/>
                  <a:pt x="7160524" y="6059203"/>
                  <a:pt x="7005007" y="5991645"/>
                </a:cubicBezTo>
                <a:cubicBezTo>
                  <a:pt x="6960336" y="5972800"/>
                  <a:pt x="7038969" y="6037264"/>
                  <a:pt x="7038759" y="6029858"/>
                </a:cubicBezTo>
                <a:cubicBezTo>
                  <a:pt x="7161856" y="6105757"/>
                  <a:pt x="7271760" y="6121675"/>
                  <a:pt x="7399266" y="6197451"/>
                </a:cubicBezTo>
                <a:cubicBezTo>
                  <a:pt x="7255761" y="6148608"/>
                  <a:pt x="7111713" y="6080722"/>
                  <a:pt x="6961486" y="6013007"/>
                </a:cubicBezTo>
                <a:cubicBezTo>
                  <a:pt x="6956193" y="6013157"/>
                  <a:pt x="6905653" y="5974365"/>
                  <a:pt x="6906228" y="5994467"/>
                </a:cubicBezTo>
                <a:cubicBezTo>
                  <a:pt x="6906410" y="6000816"/>
                  <a:pt x="6951266" y="6026005"/>
                  <a:pt x="6934144" y="6013787"/>
                </a:cubicBezTo>
                <a:cubicBezTo>
                  <a:pt x="6989762" y="6045026"/>
                  <a:pt x="7078897" y="6075303"/>
                  <a:pt x="7133815" y="6112914"/>
                </a:cubicBezTo>
                <a:cubicBezTo>
                  <a:pt x="7156226" y="6124979"/>
                  <a:pt x="7168268" y="6144757"/>
                  <a:pt x="7184324" y="6150651"/>
                </a:cubicBezTo>
                <a:cubicBezTo>
                  <a:pt x="7239941" y="6181887"/>
                  <a:pt x="7306479" y="6193751"/>
                  <a:pt x="7362281" y="6231338"/>
                </a:cubicBezTo>
                <a:cubicBezTo>
                  <a:pt x="7317791" y="6218842"/>
                  <a:pt x="7295380" y="6206778"/>
                  <a:pt x="7257092" y="6195162"/>
                </a:cubicBezTo>
                <a:cubicBezTo>
                  <a:pt x="7267857" y="6201210"/>
                  <a:pt x="7168268" y="6144757"/>
                  <a:pt x="7156981" y="6151432"/>
                </a:cubicBezTo>
                <a:cubicBezTo>
                  <a:pt x="7152084" y="6165339"/>
                  <a:pt x="7284980" y="6213427"/>
                  <a:pt x="7295743" y="6219475"/>
                </a:cubicBezTo>
                <a:cubicBezTo>
                  <a:pt x="7434137" y="6274815"/>
                  <a:pt x="7511988" y="6311770"/>
                  <a:pt x="7655856" y="6373314"/>
                </a:cubicBezTo>
                <a:cubicBezTo>
                  <a:pt x="7655856" y="6373314"/>
                  <a:pt x="7733160" y="6391219"/>
                  <a:pt x="7723153" y="6411627"/>
                </a:cubicBezTo>
                <a:cubicBezTo>
                  <a:pt x="7711873" y="6418303"/>
                  <a:pt x="7606106" y="6362027"/>
                  <a:pt x="7600814" y="6362181"/>
                </a:cubicBezTo>
                <a:cubicBezTo>
                  <a:pt x="7490121" y="6318751"/>
                  <a:pt x="7390926" y="6276051"/>
                  <a:pt x="7274968" y="6233832"/>
                </a:cubicBezTo>
                <a:cubicBezTo>
                  <a:pt x="7351543" y="6257058"/>
                  <a:pt x="7257636" y="6214208"/>
                  <a:pt x="7252708" y="6227058"/>
                </a:cubicBezTo>
                <a:cubicBezTo>
                  <a:pt x="7247991" y="6247315"/>
                  <a:pt x="7391500" y="6296157"/>
                  <a:pt x="7402264" y="6302200"/>
                </a:cubicBezTo>
                <a:cubicBezTo>
                  <a:pt x="7523690" y="6350618"/>
                  <a:pt x="7651502" y="6406264"/>
                  <a:pt x="7799604" y="6461330"/>
                </a:cubicBezTo>
                <a:cubicBezTo>
                  <a:pt x="7799604" y="6461330"/>
                  <a:pt x="7877268" y="6491935"/>
                  <a:pt x="7861575" y="6498739"/>
                </a:cubicBezTo>
                <a:lnTo>
                  <a:pt x="7840295" y="6491229"/>
                </a:lnTo>
                <a:lnTo>
                  <a:pt x="7813717" y="6472327"/>
                </a:lnTo>
                <a:cubicBezTo>
                  <a:pt x="7803104" y="6465303"/>
                  <a:pt x="7794356" y="6460301"/>
                  <a:pt x="7789849" y="6459515"/>
                </a:cubicBezTo>
                <a:lnTo>
                  <a:pt x="7791317" y="6471325"/>
                </a:lnTo>
                <a:lnTo>
                  <a:pt x="7783909" y="6468131"/>
                </a:lnTo>
                <a:cubicBezTo>
                  <a:pt x="7794492" y="6467827"/>
                  <a:pt x="7706941" y="6431151"/>
                  <a:pt x="7707516" y="6451256"/>
                </a:cubicBezTo>
                <a:cubicBezTo>
                  <a:pt x="7707698" y="6457603"/>
                  <a:pt x="7795066" y="6487933"/>
                  <a:pt x="7812006" y="6493800"/>
                </a:cubicBezTo>
                <a:lnTo>
                  <a:pt x="7818478" y="6496655"/>
                </a:lnTo>
                <a:lnTo>
                  <a:pt x="7819226" y="6497338"/>
                </a:lnTo>
                <a:lnTo>
                  <a:pt x="7837703" y="6511039"/>
                </a:lnTo>
                <a:lnTo>
                  <a:pt x="7686815" y="6456613"/>
                </a:lnTo>
                <a:cubicBezTo>
                  <a:pt x="7611066" y="6427539"/>
                  <a:pt x="7533841" y="6396920"/>
                  <a:pt x="7453530" y="6366391"/>
                </a:cubicBezTo>
                <a:cubicBezTo>
                  <a:pt x="7453530" y="6366391"/>
                  <a:pt x="7436015" y="6340418"/>
                  <a:pt x="7425793" y="6353416"/>
                </a:cubicBezTo>
                <a:cubicBezTo>
                  <a:pt x="7420712" y="6360976"/>
                  <a:pt x="7492209" y="6391757"/>
                  <a:pt x="7453710" y="6372739"/>
                </a:cubicBezTo>
                <a:cubicBezTo>
                  <a:pt x="7581703" y="6434735"/>
                  <a:pt x="7746381" y="6482970"/>
                  <a:pt x="7868382" y="6551490"/>
                </a:cubicBezTo>
                <a:cubicBezTo>
                  <a:pt x="7731441" y="6516226"/>
                  <a:pt x="7564764" y="6428863"/>
                  <a:pt x="7414901" y="6373848"/>
                </a:cubicBezTo>
                <a:cubicBezTo>
                  <a:pt x="7404138" y="6367805"/>
                  <a:pt x="7348884" y="6349264"/>
                  <a:pt x="7349276" y="6363018"/>
                </a:cubicBezTo>
                <a:lnTo>
                  <a:pt x="7415479" y="6393952"/>
                </a:lnTo>
                <a:cubicBezTo>
                  <a:pt x="7482382" y="6418512"/>
                  <a:pt x="7553846" y="6448239"/>
                  <a:pt x="7615639" y="6479298"/>
                </a:cubicBezTo>
                <a:cubicBezTo>
                  <a:pt x="7560397" y="6461288"/>
                  <a:pt x="7502145" y="6438331"/>
                  <a:pt x="7441868" y="6413845"/>
                </a:cubicBezTo>
                <a:cubicBezTo>
                  <a:pt x="7381585" y="6389362"/>
                  <a:pt x="7319276" y="6363347"/>
                  <a:pt x="7255918" y="6339215"/>
                </a:cubicBezTo>
                <a:cubicBezTo>
                  <a:pt x="7197393" y="6314416"/>
                  <a:pt x="7138999" y="6286432"/>
                  <a:pt x="7081402" y="6259359"/>
                </a:cubicBezTo>
                <a:lnTo>
                  <a:pt x="7080335" y="6258890"/>
                </a:lnTo>
                <a:lnTo>
                  <a:pt x="7093993" y="6277181"/>
                </a:lnTo>
                <a:cubicBezTo>
                  <a:pt x="7182364" y="6383746"/>
                  <a:pt x="7278993" y="6488378"/>
                  <a:pt x="7387089" y="6591816"/>
                </a:cubicBezTo>
                <a:lnTo>
                  <a:pt x="7487108" y="6693071"/>
                </a:lnTo>
                <a:lnTo>
                  <a:pt x="7495170" y="6710888"/>
                </a:lnTo>
                <a:lnTo>
                  <a:pt x="7566282" y="6773211"/>
                </a:lnTo>
                <a:lnTo>
                  <a:pt x="7675502" y="6883784"/>
                </a:lnTo>
                <a:cubicBezTo>
                  <a:pt x="7768415" y="6977407"/>
                  <a:pt x="7853973" y="7066808"/>
                  <a:pt x="7919769" y="7150431"/>
                </a:cubicBezTo>
                <a:cubicBezTo>
                  <a:pt x="7701106" y="6977298"/>
                  <a:pt x="7467592" y="6760117"/>
                  <a:pt x="7231790" y="6525896"/>
                </a:cubicBezTo>
                <a:lnTo>
                  <a:pt x="6896348" y="6178461"/>
                </a:lnTo>
                <a:lnTo>
                  <a:pt x="6824372" y="6148117"/>
                </a:lnTo>
                <a:lnTo>
                  <a:pt x="6862312" y="6198823"/>
                </a:lnTo>
                <a:cubicBezTo>
                  <a:pt x="6919890" y="6282119"/>
                  <a:pt x="6976437" y="6372882"/>
                  <a:pt x="7038546" y="6456856"/>
                </a:cubicBezTo>
                <a:cubicBezTo>
                  <a:pt x="7256586" y="6728799"/>
                  <a:pt x="7471249" y="7029123"/>
                  <a:pt x="7657376" y="7315531"/>
                </a:cubicBezTo>
                <a:cubicBezTo>
                  <a:pt x="7750893" y="7459603"/>
                  <a:pt x="7844719" y="7563597"/>
                  <a:pt x="7820868" y="7698048"/>
                </a:cubicBezTo>
                <a:lnTo>
                  <a:pt x="7820862" y="7698411"/>
                </a:lnTo>
                <a:lnTo>
                  <a:pt x="7818583" y="7695222"/>
                </a:lnTo>
                <a:cubicBezTo>
                  <a:pt x="7583761" y="7363878"/>
                  <a:pt x="7348626" y="7030010"/>
                  <a:pt x="7121573" y="6707971"/>
                </a:cubicBezTo>
                <a:cubicBezTo>
                  <a:pt x="7062412" y="6642357"/>
                  <a:pt x="7010882" y="6552661"/>
                  <a:pt x="6944769" y="6478154"/>
                </a:cubicBezTo>
                <a:lnTo>
                  <a:pt x="6880454" y="6417248"/>
                </a:lnTo>
                <a:lnTo>
                  <a:pt x="6873416" y="6420709"/>
                </a:lnTo>
                <a:cubicBezTo>
                  <a:pt x="6872110" y="6423706"/>
                  <a:pt x="6870041" y="6426563"/>
                  <a:pt x="6859178" y="6424669"/>
                </a:cubicBezTo>
                <a:cubicBezTo>
                  <a:pt x="6851900" y="6420170"/>
                  <a:pt x="6838268" y="6411071"/>
                  <a:pt x="6822704" y="6400829"/>
                </a:cubicBezTo>
                <a:lnTo>
                  <a:pt x="6805260" y="6389685"/>
                </a:lnTo>
                <a:lnTo>
                  <a:pt x="6802471" y="6390743"/>
                </a:lnTo>
                <a:cubicBezTo>
                  <a:pt x="6800191" y="6393807"/>
                  <a:pt x="6799521" y="6398344"/>
                  <a:pt x="6800214" y="6404083"/>
                </a:cubicBezTo>
                <a:lnTo>
                  <a:pt x="6804576" y="6417354"/>
                </a:lnTo>
                <a:lnTo>
                  <a:pt x="6878037" y="6466651"/>
                </a:lnTo>
                <a:cubicBezTo>
                  <a:pt x="6902048" y="6484277"/>
                  <a:pt x="6926439" y="6503586"/>
                  <a:pt x="6958266" y="6529029"/>
                </a:cubicBezTo>
                <a:cubicBezTo>
                  <a:pt x="6991080" y="6561631"/>
                  <a:pt x="6960200" y="6548709"/>
                  <a:pt x="6925239" y="6523258"/>
                </a:cubicBezTo>
                <a:cubicBezTo>
                  <a:pt x="6910692" y="6514264"/>
                  <a:pt x="6911966" y="6506965"/>
                  <a:pt x="6880901" y="6495087"/>
                </a:cubicBezTo>
                <a:lnTo>
                  <a:pt x="6863938" y="6490904"/>
                </a:lnTo>
                <a:lnTo>
                  <a:pt x="6893116" y="6526447"/>
                </a:lnTo>
                <a:cubicBezTo>
                  <a:pt x="6920687" y="6548669"/>
                  <a:pt x="6951530" y="6561627"/>
                  <a:pt x="6973567" y="6587040"/>
                </a:cubicBezTo>
                <a:cubicBezTo>
                  <a:pt x="7039218" y="6647565"/>
                  <a:pt x="7098831" y="6750923"/>
                  <a:pt x="7165790" y="6841435"/>
                </a:cubicBezTo>
                <a:cubicBezTo>
                  <a:pt x="7281473" y="6988706"/>
                  <a:pt x="7398007" y="7150243"/>
                  <a:pt x="7501160" y="7303510"/>
                </a:cubicBezTo>
                <a:cubicBezTo>
                  <a:pt x="7553001" y="7380603"/>
                  <a:pt x="7601724" y="7437362"/>
                  <a:pt x="7602388" y="7504619"/>
                </a:cubicBezTo>
                <a:lnTo>
                  <a:pt x="7602416" y="7504802"/>
                </a:lnTo>
                <a:lnTo>
                  <a:pt x="7601178" y="7503086"/>
                </a:lnTo>
                <a:cubicBezTo>
                  <a:pt x="7473473" y="7324952"/>
                  <a:pt x="7345428" y="7145522"/>
                  <a:pt x="7221814" y="6972434"/>
                </a:cubicBezTo>
                <a:cubicBezTo>
                  <a:pt x="7180846" y="6924690"/>
                  <a:pt x="7142231" y="6855778"/>
                  <a:pt x="7090910" y="6810744"/>
                </a:cubicBezTo>
                <a:cubicBezTo>
                  <a:pt x="7072964" y="6798063"/>
                  <a:pt x="7063487" y="6794323"/>
                  <a:pt x="7060065" y="6796727"/>
                </a:cubicBezTo>
                <a:lnTo>
                  <a:pt x="7064535" y="6815312"/>
                </a:lnTo>
                <a:lnTo>
                  <a:pt x="7107671" y="6881242"/>
                </a:lnTo>
                <a:lnTo>
                  <a:pt x="7111534" y="6887219"/>
                </a:lnTo>
                <a:lnTo>
                  <a:pt x="7127626" y="6908607"/>
                </a:lnTo>
                <a:cubicBezTo>
                  <a:pt x="7192199" y="7010231"/>
                  <a:pt x="7266742" y="7107659"/>
                  <a:pt x="7334735" y="7216291"/>
                </a:cubicBezTo>
                <a:cubicBezTo>
                  <a:pt x="7345183" y="7238051"/>
                  <a:pt x="7335521" y="7228336"/>
                  <a:pt x="7321082" y="7210189"/>
                </a:cubicBezTo>
                <a:lnTo>
                  <a:pt x="7298617" y="7180659"/>
                </a:lnTo>
                <a:lnTo>
                  <a:pt x="7302682" y="7194448"/>
                </a:lnTo>
                <a:cubicBezTo>
                  <a:pt x="7303335" y="7220117"/>
                  <a:pt x="7215837" y="7097986"/>
                  <a:pt x="7187864" y="7059106"/>
                </a:cubicBezTo>
                <a:lnTo>
                  <a:pt x="7036742" y="6863415"/>
                </a:lnTo>
                <a:lnTo>
                  <a:pt x="7043882" y="6890645"/>
                </a:lnTo>
                <a:cubicBezTo>
                  <a:pt x="7047176" y="6903221"/>
                  <a:pt x="7050180" y="6914682"/>
                  <a:pt x="7051345" y="6919119"/>
                </a:cubicBezTo>
                <a:cubicBezTo>
                  <a:pt x="7067198" y="6943415"/>
                  <a:pt x="7078790" y="6951442"/>
                  <a:pt x="7093794" y="6966475"/>
                </a:cubicBezTo>
                <a:cubicBezTo>
                  <a:pt x="7096119" y="6975351"/>
                  <a:pt x="7093130" y="7006167"/>
                  <a:pt x="7110852" y="7031557"/>
                </a:cubicBezTo>
                <a:cubicBezTo>
                  <a:pt x="7126704" y="7055850"/>
                  <a:pt x="7180351" y="7109759"/>
                  <a:pt x="7203961" y="7163635"/>
                </a:cubicBezTo>
                <a:cubicBezTo>
                  <a:pt x="7245748" y="7250680"/>
                  <a:pt x="7157292" y="7136351"/>
                  <a:pt x="7141050" y="7110576"/>
                </a:cubicBezTo>
                <a:cubicBezTo>
                  <a:pt x="7112127" y="7078640"/>
                  <a:pt x="7091623" y="7036595"/>
                  <a:pt x="7077710" y="7019695"/>
                </a:cubicBezTo>
                <a:cubicBezTo>
                  <a:pt x="7066508" y="7013144"/>
                  <a:pt x="7047281" y="7018186"/>
                  <a:pt x="7033753" y="7002767"/>
                </a:cubicBezTo>
                <a:cubicBezTo>
                  <a:pt x="7009060" y="6983944"/>
                  <a:pt x="6979882" y="6937455"/>
                  <a:pt x="6950361" y="6885128"/>
                </a:cubicBezTo>
                <a:lnTo>
                  <a:pt x="6865196" y="6733002"/>
                </a:lnTo>
                <a:lnTo>
                  <a:pt x="6867404" y="6736135"/>
                </a:lnTo>
                <a:lnTo>
                  <a:pt x="6872447" y="6743503"/>
                </a:lnTo>
                <a:cubicBezTo>
                  <a:pt x="6873404" y="6744850"/>
                  <a:pt x="6872928" y="6744072"/>
                  <a:pt x="6871390" y="6741784"/>
                </a:cubicBezTo>
                <a:lnTo>
                  <a:pt x="6867404" y="6736135"/>
                </a:lnTo>
                <a:lnTo>
                  <a:pt x="6864898" y="6732471"/>
                </a:lnTo>
                <a:lnTo>
                  <a:pt x="6865196" y="6733002"/>
                </a:lnTo>
                <a:lnTo>
                  <a:pt x="6852365" y="6714810"/>
                </a:lnTo>
                <a:cubicBezTo>
                  <a:pt x="6835130" y="6691274"/>
                  <a:pt x="6812745" y="6663159"/>
                  <a:pt x="6808926" y="6669691"/>
                </a:cubicBezTo>
                <a:cubicBezTo>
                  <a:pt x="6793498" y="6683216"/>
                  <a:pt x="6874591" y="6769447"/>
                  <a:pt x="6874591" y="6769447"/>
                </a:cubicBezTo>
                <a:cubicBezTo>
                  <a:pt x="6945297" y="6888431"/>
                  <a:pt x="7008638" y="6979314"/>
                  <a:pt x="7076631" y="7087944"/>
                </a:cubicBezTo>
                <a:cubicBezTo>
                  <a:pt x="7092871" y="7113722"/>
                  <a:pt x="7102564" y="7150698"/>
                  <a:pt x="7123456" y="7194221"/>
                </a:cubicBezTo>
                <a:cubicBezTo>
                  <a:pt x="7155550" y="7244294"/>
                  <a:pt x="7179431" y="7257000"/>
                  <a:pt x="7180247" y="7296306"/>
                </a:cubicBezTo>
                <a:cubicBezTo>
                  <a:pt x="7177263" y="7327120"/>
                  <a:pt x="7150639" y="7334096"/>
                  <a:pt x="7155288" y="7351848"/>
                </a:cubicBezTo>
                <a:cubicBezTo>
                  <a:pt x="7167308" y="7397696"/>
                  <a:pt x="7264641" y="7509706"/>
                  <a:pt x="7298212" y="7559386"/>
                </a:cubicBezTo>
                <a:lnTo>
                  <a:pt x="7448956" y="7779382"/>
                </a:lnTo>
                <a:lnTo>
                  <a:pt x="7447407" y="7783394"/>
                </a:lnTo>
                <a:lnTo>
                  <a:pt x="7441274" y="7796619"/>
                </a:lnTo>
                <a:lnTo>
                  <a:pt x="7342631" y="7661750"/>
                </a:lnTo>
                <a:cubicBezTo>
                  <a:pt x="7255910" y="7541232"/>
                  <a:pt x="7166980" y="7417541"/>
                  <a:pt x="7068500" y="7286077"/>
                </a:cubicBezTo>
                <a:cubicBezTo>
                  <a:pt x="7052647" y="7261784"/>
                  <a:pt x="7009351" y="7205162"/>
                  <a:pt x="6961865" y="7138578"/>
                </a:cubicBezTo>
                <a:cubicBezTo>
                  <a:pt x="6945623" y="7112805"/>
                  <a:pt x="6816616" y="6922162"/>
                  <a:pt x="6875735" y="7033117"/>
                </a:cubicBezTo>
                <a:cubicBezTo>
                  <a:pt x="6931438" y="7137067"/>
                  <a:pt x="6833285" y="6985762"/>
                  <a:pt x="6819760" y="6970338"/>
                </a:cubicBezTo>
                <a:cubicBezTo>
                  <a:pt x="6813965" y="6966327"/>
                  <a:pt x="6800082" y="6960087"/>
                  <a:pt x="6786823" y="6956251"/>
                </a:cubicBezTo>
                <a:lnTo>
                  <a:pt x="6782002" y="6955363"/>
                </a:lnTo>
                <a:lnTo>
                  <a:pt x="6783218" y="6957200"/>
                </a:lnTo>
                <a:lnTo>
                  <a:pt x="6774535" y="6955103"/>
                </a:lnTo>
                <a:lnTo>
                  <a:pt x="6770548" y="6953274"/>
                </a:lnTo>
                <a:lnTo>
                  <a:pt x="6770526" y="6953251"/>
                </a:lnTo>
                <a:lnTo>
                  <a:pt x="6768503" y="6952877"/>
                </a:lnTo>
                <a:cubicBezTo>
                  <a:pt x="6763279" y="6952741"/>
                  <a:pt x="6759305" y="6953784"/>
                  <a:pt x="6757668" y="6956583"/>
                </a:cubicBezTo>
                <a:cubicBezTo>
                  <a:pt x="6759994" y="6965456"/>
                  <a:pt x="6902916" y="7172999"/>
                  <a:pt x="6919156" y="7198771"/>
                </a:cubicBezTo>
                <a:cubicBezTo>
                  <a:pt x="6955903" y="7266592"/>
                  <a:pt x="6992189" y="7326630"/>
                  <a:pt x="7015407" y="7379029"/>
                </a:cubicBezTo>
                <a:cubicBezTo>
                  <a:pt x="7017735" y="7387902"/>
                  <a:pt x="7016228" y="7418333"/>
                  <a:pt x="7018554" y="7427203"/>
                </a:cubicBezTo>
                <a:lnTo>
                  <a:pt x="7020295" y="7430104"/>
                </a:lnTo>
                <a:lnTo>
                  <a:pt x="7017420" y="7427022"/>
                </a:lnTo>
                <a:cubicBezTo>
                  <a:pt x="7001850" y="7412323"/>
                  <a:pt x="6986201" y="7399491"/>
                  <a:pt x="6969758" y="7389186"/>
                </a:cubicBezTo>
                <a:lnTo>
                  <a:pt x="6918628" y="7367088"/>
                </a:lnTo>
                <a:lnTo>
                  <a:pt x="6911684" y="7357216"/>
                </a:lnTo>
                <a:lnTo>
                  <a:pt x="6900426" y="7351986"/>
                </a:lnTo>
                <a:lnTo>
                  <a:pt x="6900792" y="7364194"/>
                </a:lnTo>
                <a:cubicBezTo>
                  <a:pt x="6896114" y="7379758"/>
                  <a:pt x="6888503" y="7392630"/>
                  <a:pt x="6879785" y="7403723"/>
                </a:cubicBezTo>
                <a:lnTo>
                  <a:pt x="6879136" y="7404400"/>
                </a:lnTo>
                <a:lnTo>
                  <a:pt x="7041250" y="7645709"/>
                </a:lnTo>
                <a:lnTo>
                  <a:pt x="7326714" y="8046066"/>
                </a:lnTo>
                <a:lnTo>
                  <a:pt x="7317711" y="8040122"/>
                </a:lnTo>
                <a:cubicBezTo>
                  <a:pt x="7294690" y="8016032"/>
                  <a:pt x="7248444" y="7941914"/>
                  <a:pt x="7194365" y="7901406"/>
                </a:cubicBezTo>
                <a:lnTo>
                  <a:pt x="7176160" y="7888221"/>
                </a:lnTo>
                <a:lnTo>
                  <a:pt x="7163234" y="7858544"/>
                </a:lnTo>
                <a:cubicBezTo>
                  <a:pt x="7155082" y="7847046"/>
                  <a:pt x="7145634" y="7839643"/>
                  <a:pt x="7135594" y="7837531"/>
                </a:cubicBezTo>
                <a:cubicBezTo>
                  <a:pt x="7135594" y="7837531"/>
                  <a:pt x="7105165" y="7836026"/>
                  <a:pt x="7135594" y="7837531"/>
                </a:cubicBezTo>
                <a:cubicBezTo>
                  <a:pt x="7139278" y="7851584"/>
                  <a:pt x="7145080" y="7864682"/>
                  <a:pt x="7153001" y="7876043"/>
                </a:cubicBezTo>
                <a:lnTo>
                  <a:pt x="7162908" y="7885288"/>
                </a:lnTo>
                <a:lnTo>
                  <a:pt x="7174182" y="7908118"/>
                </a:lnTo>
                <a:cubicBezTo>
                  <a:pt x="7183406" y="7921438"/>
                  <a:pt x="7196096" y="7937709"/>
                  <a:pt x="7208020" y="7952208"/>
                </a:cubicBezTo>
                <a:lnTo>
                  <a:pt x="7221167" y="7967259"/>
                </a:lnTo>
                <a:lnTo>
                  <a:pt x="7260006" y="8031650"/>
                </a:lnTo>
                <a:lnTo>
                  <a:pt x="7322175" y="8118902"/>
                </a:lnTo>
                <a:lnTo>
                  <a:pt x="7306110" y="8122690"/>
                </a:lnTo>
                <a:lnTo>
                  <a:pt x="7302681" y="8122530"/>
                </a:lnTo>
                <a:lnTo>
                  <a:pt x="7270983" y="8089774"/>
                </a:lnTo>
                <a:lnTo>
                  <a:pt x="7261830" y="8077899"/>
                </a:lnTo>
                <a:cubicBezTo>
                  <a:pt x="7182646" y="7971806"/>
                  <a:pt x="7103466" y="7865717"/>
                  <a:pt x="7017527" y="7760995"/>
                </a:cubicBezTo>
                <a:cubicBezTo>
                  <a:pt x="6953237" y="7684587"/>
                  <a:pt x="6901469" y="7600157"/>
                  <a:pt x="6848591" y="7516019"/>
                </a:cubicBezTo>
                <a:lnTo>
                  <a:pt x="6822239" y="7475789"/>
                </a:lnTo>
                <a:lnTo>
                  <a:pt x="6820740" y="7480245"/>
                </a:lnTo>
                <a:cubicBezTo>
                  <a:pt x="6831845" y="7569629"/>
                  <a:pt x="7019794" y="7774616"/>
                  <a:pt x="7080449" y="7867430"/>
                </a:cubicBezTo>
                <a:lnTo>
                  <a:pt x="7175201" y="8009670"/>
                </a:lnTo>
                <a:lnTo>
                  <a:pt x="7139082" y="7983435"/>
                </a:lnTo>
                <a:cubicBezTo>
                  <a:pt x="7091482" y="7934432"/>
                  <a:pt x="7083520" y="7904397"/>
                  <a:pt x="7039780" y="7893192"/>
                </a:cubicBezTo>
                <a:lnTo>
                  <a:pt x="7025614" y="7894106"/>
                </a:lnTo>
                <a:lnTo>
                  <a:pt x="6902431" y="7721960"/>
                </a:lnTo>
                <a:lnTo>
                  <a:pt x="6700489" y="7447555"/>
                </a:lnTo>
                <a:lnTo>
                  <a:pt x="6700744" y="7449181"/>
                </a:lnTo>
                <a:cubicBezTo>
                  <a:pt x="6694688" y="7448450"/>
                  <a:pt x="6653727" y="7400530"/>
                  <a:pt x="6624558" y="7383480"/>
                </a:cubicBezTo>
                <a:cubicBezTo>
                  <a:pt x="6589088" y="7362746"/>
                  <a:pt x="6664679" y="7421965"/>
                  <a:pt x="6634249" y="7420454"/>
                </a:cubicBezTo>
                <a:cubicBezTo>
                  <a:pt x="6603820" y="7418946"/>
                  <a:pt x="6570910" y="7329576"/>
                  <a:pt x="6543465" y="7297253"/>
                </a:cubicBezTo>
                <a:cubicBezTo>
                  <a:pt x="6521093" y="7254114"/>
                  <a:pt x="6497876" y="7201714"/>
                  <a:pt x="6459234" y="7162847"/>
                </a:cubicBezTo>
                <a:cubicBezTo>
                  <a:pt x="6459234" y="7162847"/>
                  <a:pt x="6440005" y="7167885"/>
                  <a:pt x="6428804" y="7161336"/>
                </a:cubicBezTo>
                <a:cubicBezTo>
                  <a:pt x="6414890" y="7144435"/>
                  <a:pt x="6338022" y="7038130"/>
                  <a:pt x="6321780" y="7012354"/>
                </a:cubicBezTo>
                <a:cubicBezTo>
                  <a:pt x="6214097" y="6903063"/>
                  <a:pt x="6357020" y="7110605"/>
                  <a:pt x="6377912" y="7154128"/>
                </a:cubicBezTo>
                <a:lnTo>
                  <a:pt x="6432976" y="7236138"/>
                </a:lnTo>
                <a:lnTo>
                  <a:pt x="6468836" y="7276168"/>
                </a:lnTo>
                <a:cubicBezTo>
                  <a:pt x="6482957" y="7293088"/>
                  <a:pt x="6496551" y="7310938"/>
                  <a:pt x="6509346" y="7330530"/>
                </a:cubicBezTo>
                <a:lnTo>
                  <a:pt x="6468078" y="7293002"/>
                </a:lnTo>
                <a:lnTo>
                  <a:pt x="6480714" y="7323186"/>
                </a:lnTo>
                <a:cubicBezTo>
                  <a:pt x="6496754" y="7355731"/>
                  <a:pt x="6512596" y="7385266"/>
                  <a:pt x="6528319" y="7413301"/>
                </a:cubicBezTo>
                <a:lnTo>
                  <a:pt x="6559881" y="7467920"/>
                </a:lnTo>
                <a:lnTo>
                  <a:pt x="6548544" y="7470266"/>
                </a:lnTo>
                <a:lnTo>
                  <a:pt x="6587127" y="7515213"/>
                </a:lnTo>
                <a:lnTo>
                  <a:pt x="6621794" y="7575614"/>
                </a:lnTo>
                <a:cubicBezTo>
                  <a:pt x="6637333" y="7603698"/>
                  <a:pt x="6652896" y="7633306"/>
                  <a:pt x="6668568" y="7665949"/>
                </a:cubicBezTo>
                <a:cubicBezTo>
                  <a:pt x="6585149" y="7570845"/>
                  <a:pt x="6538324" y="7464571"/>
                  <a:pt x="6461455" y="7358266"/>
                </a:cubicBezTo>
                <a:cubicBezTo>
                  <a:pt x="6427495" y="7307101"/>
                  <a:pt x="6401950" y="7245827"/>
                  <a:pt x="6355279" y="7218542"/>
                </a:cubicBezTo>
                <a:cubicBezTo>
                  <a:pt x="6335204" y="7214320"/>
                  <a:pt x="6326329" y="7216648"/>
                  <a:pt x="6311325" y="7201614"/>
                </a:cubicBezTo>
                <a:cubicBezTo>
                  <a:pt x="6282341" y="7172463"/>
                  <a:pt x="6270495" y="7127259"/>
                  <a:pt x="6249096" y="7086338"/>
                </a:cubicBezTo>
                <a:lnTo>
                  <a:pt x="6230094" y="7057541"/>
                </a:lnTo>
                <a:lnTo>
                  <a:pt x="6222674" y="7048923"/>
                </a:lnTo>
                <a:lnTo>
                  <a:pt x="6218092" y="7056058"/>
                </a:lnTo>
                <a:lnTo>
                  <a:pt x="6214572" y="7058301"/>
                </a:lnTo>
                <a:lnTo>
                  <a:pt x="6215929" y="7060371"/>
                </a:lnTo>
                <a:cubicBezTo>
                  <a:pt x="6265895" y="7136432"/>
                  <a:pt x="6309137" y="7202218"/>
                  <a:pt x="6319898" y="7220362"/>
                </a:cubicBezTo>
                <a:lnTo>
                  <a:pt x="6324519" y="7229723"/>
                </a:lnTo>
                <a:lnTo>
                  <a:pt x="6344068" y="7252469"/>
                </a:lnTo>
                <a:cubicBezTo>
                  <a:pt x="6348991" y="7259816"/>
                  <a:pt x="6351769" y="7266742"/>
                  <a:pt x="6350914" y="7272869"/>
                </a:cubicBezTo>
                <a:lnTo>
                  <a:pt x="6347058" y="7275365"/>
                </a:lnTo>
                <a:lnTo>
                  <a:pt x="6409511" y="7401822"/>
                </a:lnTo>
                <a:cubicBezTo>
                  <a:pt x="6437354" y="7458670"/>
                  <a:pt x="6461926" y="7511990"/>
                  <a:pt x="6479490" y="7562133"/>
                </a:cubicBezTo>
                <a:lnTo>
                  <a:pt x="6479260" y="7566342"/>
                </a:lnTo>
                <a:lnTo>
                  <a:pt x="6521887" y="7621072"/>
                </a:lnTo>
                <a:lnTo>
                  <a:pt x="6536863" y="7641064"/>
                </a:lnTo>
                <a:lnTo>
                  <a:pt x="6535575" y="7640389"/>
                </a:lnTo>
                <a:cubicBezTo>
                  <a:pt x="6525690" y="7635437"/>
                  <a:pt x="6506140" y="7620466"/>
                  <a:pt x="6485176" y="7605250"/>
                </a:cubicBezTo>
                <a:lnTo>
                  <a:pt x="6475830" y="7598778"/>
                </a:lnTo>
                <a:lnTo>
                  <a:pt x="6474103" y="7610022"/>
                </a:lnTo>
                <a:lnTo>
                  <a:pt x="6473877" y="7611501"/>
                </a:lnTo>
                <a:lnTo>
                  <a:pt x="6483876" y="7618453"/>
                </a:lnTo>
                <a:cubicBezTo>
                  <a:pt x="6505221" y="7632125"/>
                  <a:pt x="6521746" y="7643278"/>
                  <a:pt x="6536002" y="7653307"/>
                </a:cubicBezTo>
                <a:lnTo>
                  <a:pt x="6558150" y="7669488"/>
                </a:lnTo>
                <a:lnTo>
                  <a:pt x="6613076" y="7742821"/>
                </a:lnTo>
                <a:lnTo>
                  <a:pt x="6606626" y="7746296"/>
                </a:lnTo>
                <a:cubicBezTo>
                  <a:pt x="6606900" y="7744733"/>
                  <a:pt x="6610310" y="7747006"/>
                  <a:pt x="6615478" y="7751554"/>
                </a:cubicBezTo>
                <a:lnTo>
                  <a:pt x="6630764" y="7766440"/>
                </a:lnTo>
                <a:lnTo>
                  <a:pt x="6671817" y="7821253"/>
                </a:lnTo>
                <a:lnTo>
                  <a:pt x="6651396" y="7807851"/>
                </a:lnTo>
                <a:cubicBezTo>
                  <a:pt x="6652673" y="7800554"/>
                  <a:pt x="6653769" y="7794298"/>
                  <a:pt x="6640103" y="7805877"/>
                </a:cubicBezTo>
                <a:cubicBezTo>
                  <a:pt x="6640103" y="7805877"/>
                  <a:pt x="6645318" y="7806786"/>
                  <a:pt x="6651396" y="7807851"/>
                </a:cubicBezTo>
                <a:lnTo>
                  <a:pt x="6641702" y="7821874"/>
                </a:lnTo>
                <a:lnTo>
                  <a:pt x="6593095" y="7770987"/>
                </a:lnTo>
                <a:cubicBezTo>
                  <a:pt x="6587178" y="7749848"/>
                  <a:pt x="6573309" y="7734186"/>
                  <a:pt x="6555674" y="7724837"/>
                </a:cubicBezTo>
                <a:cubicBezTo>
                  <a:pt x="6555674" y="7724837"/>
                  <a:pt x="6559092" y="7700339"/>
                  <a:pt x="6555674" y="7724837"/>
                </a:cubicBezTo>
                <a:cubicBezTo>
                  <a:pt x="6555567" y="7741400"/>
                  <a:pt x="6569887" y="7758686"/>
                  <a:pt x="6593095" y="7770987"/>
                </a:cubicBezTo>
                <a:lnTo>
                  <a:pt x="6635087" y="7830544"/>
                </a:lnTo>
                <a:lnTo>
                  <a:pt x="6601735" y="7812064"/>
                </a:lnTo>
                <a:lnTo>
                  <a:pt x="6587060" y="7805043"/>
                </a:lnTo>
                <a:lnTo>
                  <a:pt x="6469825" y="7660502"/>
                </a:lnTo>
                <a:lnTo>
                  <a:pt x="6493282" y="7715496"/>
                </a:lnTo>
                <a:cubicBezTo>
                  <a:pt x="6568802" y="7848075"/>
                  <a:pt x="6754834" y="7964914"/>
                  <a:pt x="6696098" y="7997787"/>
                </a:cubicBezTo>
                <a:cubicBezTo>
                  <a:pt x="6696098" y="7997787"/>
                  <a:pt x="6645893" y="7958685"/>
                  <a:pt x="6597841" y="7936883"/>
                </a:cubicBezTo>
                <a:lnTo>
                  <a:pt x="6609274" y="7934858"/>
                </a:lnTo>
                <a:lnTo>
                  <a:pt x="6621868" y="7947786"/>
                </a:lnTo>
                <a:cubicBezTo>
                  <a:pt x="6620794" y="7939136"/>
                  <a:pt x="6620255" y="7934808"/>
                  <a:pt x="6617252" y="7933445"/>
                </a:cubicBezTo>
                <a:lnTo>
                  <a:pt x="6609274" y="7934858"/>
                </a:lnTo>
                <a:lnTo>
                  <a:pt x="6588119" y="7913142"/>
                </a:lnTo>
                <a:lnTo>
                  <a:pt x="6578857" y="7890520"/>
                </a:lnTo>
                <a:cubicBezTo>
                  <a:pt x="6570820" y="7879048"/>
                  <a:pt x="6563361" y="7872266"/>
                  <a:pt x="6563361" y="7872266"/>
                </a:cubicBezTo>
                <a:cubicBezTo>
                  <a:pt x="6563361" y="7872266"/>
                  <a:pt x="6559260" y="7873464"/>
                  <a:pt x="6552636" y="7874797"/>
                </a:cubicBezTo>
                <a:lnTo>
                  <a:pt x="6541401" y="7876238"/>
                </a:lnTo>
                <a:lnTo>
                  <a:pt x="6214282" y="7504352"/>
                </a:lnTo>
                <a:lnTo>
                  <a:pt x="6200770" y="7501032"/>
                </a:lnTo>
                <a:lnTo>
                  <a:pt x="6187999" y="7512363"/>
                </a:lnTo>
                <a:lnTo>
                  <a:pt x="6202238" y="7529133"/>
                </a:lnTo>
                <a:lnTo>
                  <a:pt x="6192490" y="7528984"/>
                </a:lnTo>
                <a:lnTo>
                  <a:pt x="6224148" y="7574685"/>
                </a:lnTo>
                <a:cubicBezTo>
                  <a:pt x="6238916" y="7595509"/>
                  <a:pt x="6250434" y="7611557"/>
                  <a:pt x="6254495" y="7618000"/>
                </a:cubicBezTo>
                <a:lnTo>
                  <a:pt x="6264997" y="7637574"/>
                </a:lnTo>
                <a:lnTo>
                  <a:pt x="6238226" y="7611472"/>
                </a:lnTo>
                <a:lnTo>
                  <a:pt x="6156913" y="7519099"/>
                </a:lnTo>
                <a:lnTo>
                  <a:pt x="6153391" y="7526187"/>
                </a:lnTo>
                <a:lnTo>
                  <a:pt x="6092978" y="7452790"/>
                </a:lnTo>
                <a:lnTo>
                  <a:pt x="6078023" y="7434928"/>
                </a:lnTo>
                <a:lnTo>
                  <a:pt x="6074402" y="7432826"/>
                </a:lnTo>
                <a:cubicBezTo>
                  <a:pt x="6070935" y="7430019"/>
                  <a:pt x="6065602" y="7425269"/>
                  <a:pt x="6057967" y="7418102"/>
                </a:cubicBezTo>
                <a:cubicBezTo>
                  <a:pt x="6049807" y="7410491"/>
                  <a:pt x="6044359" y="7405808"/>
                  <a:pt x="6041100" y="7403470"/>
                </a:cubicBezTo>
                <a:lnTo>
                  <a:pt x="6038230" y="7403046"/>
                </a:lnTo>
                <a:lnTo>
                  <a:pt x="6060377" y="7430390"/>
                </a:lnTo>
                <a:lnTo>
                  <a:pt x="6063604" y="7438366"/>
                </a:lnTo>
                <a:lnTo>
                  <a:pt x="6091212" y="7471754"/>
                </a:lnTo>
                <a:cubicBezTo>
                  <a:pt x="6102410" y="7484938"/>
                  <a:pt x="6111945" y="7495877"/>
                  <a:pt x="6115646" y="7499915"/>
                </a:cubicBezTo>
                <a:lnTo>
                  <a:pt x="6122817" y="7508936"/>
                </a:lnTo>
                <a:lnTo>
                  <a:pt x="6117552" y="7500989"/>
                </a:lnTo>
                <a:lnTo>
                  <a:pt x="6148007" y="7538590"/>
                </a:lnTo>
                <a:lnTo>
                  <a:pt x="6146348" y="7547509"/>
                </a:lnTo>
                <a:lnTo>
                  <a:pt x="6186975" y="7597326"/>
                </a:lnTo>
                <a:lnTo>
                  <a:pt x="6419823" y="7882861"/>
                </a:lnTo>
                <a:lnTo>
                  <a:pt x="6422550" y="7886306"/>
                </a:lnTo>
                <a:lnTo>
                  <a:pt x="6400265" y="7876790"/>
                </a:lnTo>
                <a:lnTo>
                  <a:pt x="6484793" y="8008123"/>
                </a:lnTo>
                <a:lnTo>
                  <a:pt x="6527834" y="8071944"/>
                </a:lnTo>
                <a:lnTo>
                  <a:pt x="6531239" y="8081808"/>
                </a:lnTo>
                <a:lnTo>
                  <a:pt x="6561905" y="8122454"/>
                </a:lnTo>
                <a:lnTo>
                  <a:pt x="6608904" y="8192144"/>
                </a:lnTo>
                <a:cubicBezTo>
                  <a:pt x="6648889" y="8251211"/>
                  <a:pt x="6685687" y="8307165"/>
                  <a:pt x="6713890" y="8357467"/>
                </a:cubicBezTo>
                <a:cubicBezTo>
                  <a:pt x="6619478" y="8241531"/>
                  <a:pt x="6518869" y="8101936"/>
                  <a:pt x="6417372" y="7953680"/>
                </a:cubicBezTo>
                <a:lnTo>
                  <a:pt x="6246852" y="7696216"/>
                </a:lnTo>
                <a:lnTo>
                  <a:pt x="6229496" y="7680742"/>
                </a:lnTo>
                <a:cubicBezTo>
                  <a:pt x="6218359" y="7674840"/>
                  <a:pt x="6209841" y="7695251"/>
                  <a:pt x="6188895" y="7693842"/>
                </a:cubicBezTo>
                <a:lnTo>
                  <a:pt x="6177818" y="7686514"/>
                </a:lnTo>
                <a:lnTo>
                  <a:pt x="6439815" y="8090677"/>
                </a:lnTo>
                <a:lnTo>
                  <a:pt x="6871481" y="8704293"/>
                </a:lnTo>
                <a:lnTo>
                  <a:pt x="6858252" y="8691464"/>
                </a:lnTo>
                <a:cubicBezTo>
                  <a:pt x="6846807" y="8681470"/>
                  <a:pt x="6836277" y="8673667"/>
                  <a:pt x="6826574" y="8668537"/>
                </a:cubicBezTo>
                <a:cubicBezTo>
                  <a:pt x="6794372" y="8642078"/>
                  <a:pt x="6765487" y="8616625"/>
                  <a:pt x="6738247" y="8591702"/>
                </a:cubicBezTo>
                <a:lnTo>
                  <a:pt x="6661145" y="8519309"/>
                </a:lnTo>
                <a:lnTo>
                  <a:pt x="6647978" y="8492574"/>
                </a:lnTo>
                <a:cubicBezTo>
                  <a:pt x="6640509" y="8481872"/>
                  <a:pt x="6631884" y="8473281"/>
                  <a:pt x="6622256" y="8467085"/>
                </a:cubicBezTo>
                <a:lnTo>
                  <a:pt x="6594951" y="8457513"/>
                </a:lnTo>
                <a:lnTo>
                  <a:pt x="6581183" y="8444664"/>
                </a:lnTo>
                <a:lnTo>
                  <a:pt x="6506948" y="8381152"/>
                </a:lnTo>
                <a:lnTo>
                  <a:pt x="6514873" y="8380928"/>
                </a:lnTo>
                <a:lnTo>
                  <a:pt x="6532022" y="8380450"/>
                </a:lnTo>
                <a:cubicBezTo>
                  <a:pt x="6532022" y="8380450"/>
                  <a:pt x="6541764" y="8377598"/>
                  <a:pt x="6550289" y="8375104"/>
                </a:cubicBezTo>
                <a:lnTo>
                  <a:pt x="6560504" y="8372114"/>
                </a:lnTo>
                <a:lnTo>
                  <a:pt x="6560793" y="8372030"/>
                </a:lnTo>
                <a:cubicBezTo>
                  <a:pt x="6563076" y="8371362"/>
                  <a:pt x="6563684" y="8371184"/>
                  <a:pt x="6561249" y="8371896"/>
                </a:cubicBezTo>
                <a:lnTo>
                  <a:pt x="6560504" y="8372114"/>
                </a:lnTo>
                <a:lnTo>
                  <a:pt x="6551914" y="8374627"/>
                </a:lnTo>
                <a:cubicBezTo>
                  <a:pt x="6547176" y="8376013"/>
                  <a:pt x="6540682" y="8377914"/>
                  <a:pt x="6532022" y="8380450"/>
                </a:cubicBezTo>
                <a:cubicBezTo>
                  <a:pt x="6532022" y="8380450"/>
                  <a:pt x="6527788" y="8380568"/>
                  <a:pt x="6522492" y="8380715"/>
                </a:cubicBezTo>
                <a:lnTo>
                  <a:pt x="6514873" y="8380928"/>
                </a:lnTo>
                <a:lnTo>
                  <a:pt x="6506945" y="8381149"/>
                </a:lnTo>
                <a:lnTo>
                  <a:pt x="6492394" y="8368702"/>
                </a:lnTo>
                <a:cubicBezTo>
                  <a:pt x="6469173" y="8318675"/>
                  <a:pt x="6446338" y="8303626"/>
                  <a:pt x="6440724" y="8308603"/>
                </a:cubicBezTo>
                <a:cubicBezTo>
                  <a:pt x="6435111" y="8313586"/>
                  <a:pt x="6446722" y="8338598"/>
                  <a:pt x="6492394" y="8368702"/>
                </a:cubicBezTo>
                <a:cubicBezTo>
                  <a:pt x="6513527" y="8398248"/>
                  <a:pt x="6536039" y="8425421"/>
                  <a:pt x="6559463" y="8451339"/>
                </a:cubicBezTo>
                <a:lnTo>
                  <a:pt x="6564954" y="8457024"/>
                </a:lnTo>
                <a:lnTo>
                  <a:pt x="6563743" y="8457073"/>
                </a:lnTo>
                <a:cubicBezTo>
                  <a:pt x="6559277" y="8457257"/>
                  <a:pt x="6557049" y="8457352"/>
                  <a:pt x="6560396" y="8457214"/>
                </a:cubicBezTo>
                <a:lnTo>
                  <a:pt x="6564956" y="8457024"/>
                </a:lnTo>
                <a:lnTo>
                  <a:pt x="6606439" y="8499974"/>
                </a:lnTo>
                <a:lnTo>
                  <a:pt x="6617150" y="8529600"/>
                </a:lnTo>
                <a:cubicBezTo>
                  <a:pt x="6631590" y="8550776"/>
                  <a:pt x="6651686" y="8568056"/>
                  <a:pt x="6677714" y="8579865"/>
                </a:cubicBezTo>
                <a:cubicBezTo>
                  <a:pt x="6716703" y="8665574"/>
                  <a:pt x="6762399" y="8744465"/>
                  <a:pt x="6811514" y="8819928"/>
                </a:cubicBezTo>
                <a:lnTo>
                  <a:pt x="6925625" y="8982302"/>
                </a:lnTo>
                <a:lnTo>
                  <a:pt x="6889418" y="8992157"/>
                </a:lnTo>
                <a:lnTo>
                  <a:pt x="6791556" y="8896374"/>
                </a:lnTo>
                <a:lnTo>
                  <a:pt x="6776786" y="8883633"/>
                </a:lnTo>
                <a:lnTo>
                  <a:pt x="6575408" y="8617542"/>
                </a:lnTo>
                <a:cubicBezTo>
                  <a:pt x="6499722" y="8519689"/>
                  <a:pt x="6421977" y="8422347"/>
                  <a:pt x="6340106" y="8326024"/>
                </a:cubicBezTo>
                <a:cubicBezTo>
                  <a:pt x="6293893" y="8273429"/>
                  <a:pt x="6252274" y="8218230"/>
                  <a:pt x="6213381" y="8161446"/>
                </a:cubicBezTo>
                <a:lnTo>
                  <a:pt x="6130922" y="8031379"/>
                </a:lnTo>
                <a:lnTo>
                  <a:pt x="6096484" y="8011870"/>
                </a:lnTo>
                <a:cubicBezTo>
                  <a:pt x="5995492" y="7948328"/>
                  <a:pt x="5888016" y="7865669"/>
                  <a:pt x="5786164" y="7802731"/>
                </a:cubicBezTo>
                <a:cubicBezTo>
                  <a:pt x="5781494" y="7798691"/>
                  <a:pt x="5766556" y="7789363"/>
                  <a:pt x="5752487" y="7782741"/>
                </a:cubicBezTo>
                <a:lnTo>
                  <a:pt x="5747391" y="7780894"/>
                </a:lnTo>
                <a:lnTo>
                  <a:pt x="5748828" y="7782485"/>
                </a:lnTo>
                <a:lnTo>
                  <a:pt x="5755276" y="7789872"/>
                </a:lnTo>
                <a:lnTo>
                  <a:pt x="5736308" y="7776875"/>
                </a:lnTo>
                <a:lnTo>
                  <a:pt x="5733431" y="7775832"/>
                </a:lnTo>
                <a:cubicBezTo>
                  <a:pt x="5728223" y="7774870"/>
                  <a:pt x="5724628" y="7775587"/>
                  <a:pt x="5724036" y="7778974"/>
                </a:cubicBezTo>
                <a:lnTo>
                  <a:pt x="5782700" y="7822541"/>
                </a:lnTo>
                <a:cubicBezTo>
                  <a:pt x="5843327" y="7860006"/>
                  <a:pt x="5907390" y="7903443"/>
                  <a:pt x="5961706" y="7946250"/>
                </a:cubicBezTo>
                <a:cubicBezTo>
                  <a:pt x="5911194" y="7917539"/>
                  <a:pt x="5858721" y="7883382"/>
                  <a:pt x="5804567" y="7847318"/>
                </a:cubicBezTo>
                <a:lnTo>
                  <a:pt x="5684009" y="7767757"/>
                </a:lnTo>
                <a:lnTo>
                  <a:pt x="5692893" y="7775344"/>
                </a:lnTo>
                <a:cubicBezTo>
                  <a:pt x="5666017" y="7762586"/>
                  <a:pt x="5640911" y="7747989"/>
                  <a:pt x="5616700" y="7732456"/>
                </a:cubicBezTo>
                <a:lnTo>
                  <a:pt x="5579620" y="7707070"/>
                </a:lnTo>
                <a:lnTo>
                  <a:pt x="5578970" y="7714592"/>
                </a:lnTo>
                <a:cubicBezTo>
                  <a:pt x="5576265" y="7717642"/>
                  <a:pt x="5570897" y="7719586"/>
                  <a:pt x="5561969" y="7719957"/>
                </a:cubicBezTo>
                <a:lnTo>
                  <a:pt x="5543132" y="7715138"/>
                </a:lnTo>
                <a:lnTo>
                  <a:pt x="5543878" y="7716782"/>
                </a:lnTo>
                <a:lnTo>
                  <a:pt x="5540321" y="7714414"/>
                </a:lnTo>
                <a:lnTo>
                  <a:pt x="5536394" y="7713413"/>
                </a:lnTo>
                <a:cubicBezTo>
                  <a:pt x="5528249" y="7708867"/>
                  <a:pt x="5520462" y="7702146"/>
                  <a:pt x="5512962" y="7693810"/>
                </a:cubicBezTo>
                <a:lnTo>
                  <a:pt x="5509228" y="7688061"/>
                </a:lnTo>
                <a:lnTo>
                  <a:pt x="5499881" y="7679267"/>
                </a:lnTo>
                <a:cubicBezTo>
                  <a:pt x="5477318" y="7657614"/>
                  <a:pt x="5452208" y="7633574"/>
                  <a:pt x="5440606" y="7627424"/>
                </a:cubicBezTo>
                <a:cubicBezTo>
                  <a:pt x="5460391" y="7664222"/>
                  <a:pt x="5480866" y="7666766"/>
                  <a:pt x="5512265" y="7708336"/>
                </a:cubicBezTo>
                <a:cubicBezTo>
                  <a:pt x="5512265" y="7708336"/>
                  <a:pt x="5586760" y="7782443"/>
                  <a:pt x="5583922" y="7789248"/>
                </a:cubicBezTo>
                <a:lnTo>
                  <a:pt x="5512398" y="7759645"/>
                </a:lnTo>
                <a:cubicBezTo>
                  <a:pt x="5509558" y="7766448"/>
                  <a:pt x="5692095" y="7983683"/>
                  <a:pt x="5598162" y="7890963"/>
                </a:cubicBezTo>
                <a:cubicBezTo>
                  <a:pt x="5546396" y="7830291"/>
                  <a:pt x="5500567" y="7787995"/>
                  <a:pt x="5445858" y="7750686"/>
                </a:cubicBezTo>
                <a:cubicBezTo>
                  <a:pt x="5407854" y="7722237"/>
                  <a:pt x="5396478" y="7681582"/>
                  <a:pt x="5350994" y="7657475"/>
                </a:cubicBezTo>
                <a:lnTo>
                  <a:pt x="5352940" y="7652811"/>
                </a:lnTo>
                <a:lnTo>
                  <a:pt x="5353301" y="7651947"/>
                </a:lnTo>
                <a:cubicBezTo>
                  <a:pt x="5353686" y="7651026"/>
                  <a:pt x="5353879" y="7650565"/>
                  <a:pt x="5353589" y="7651258"/>
                </a:cubicBezTo>
                <a:lnTo>
                  <a:pt x="5352940" y="7652811"/>
                </a:lnTo>
                <a:lnTo>
                  <a:pt x="5351858" y="7655402"/>
                </a:lnTo>
                <a:cubicBezTo>
                  <a:pt x="5351378" y="7656555"/>
                  <a:pt x="5350994" y="7657475"/>
                  <a:pt x="5350994" y="7657475"/>
                </a:cubicBezTo>
                <a:cubicBezTo>
                  <a:pt x="5341897" y="7695586"/>
                  <a:pt x="5451428" y="7753638"/>
                  <a:pt x="5453575" y="7781090"/>
                </a:cubicBezTo>
                <a:cubicBezTo>
                  <a:pt x="5460074" y="7784536"/>
                  <a:pt x="5438908" y="7816248"/>
                  <a:pt x="5433340" y="7813296"/>
                </a:cubicBezTo>
                <a:cubicBezTo>
                  <a:pt x="5459167" y="7851912"/>
                  <a:pt x="5502850" y="7866755"/>
                  <a:pt x="5523108" y="7902419"/>
                </a:cubicBezTo>
                <a:cubicBezTo>
                  <a:pt x="5530934" y="7916262"/>
                  <a:pt x="5528097" y="7923069"/>
                  <a:pt x="5527986" y="7939629"/>
                </a:cubicBezTo>
                <a:cubicBezTo>
                  <a:pt x="5539366" y="7980282"/>
                  <a:pt x="5576437" y="8008240"/>
                  <a:pt x="5605560" y="8041678"/>
                </a:cubicBezTo>
                <a:cubicBezTo>
                  <a:pt x="5665151" y="8116197"/>
                  <a:pt x="5729090" y="8166704"/>
                  <a:pt x="5780274" y="8245070"/>
                </a:cubicBezTo>
                <a:cubicBezTo>
                  <a:pt x="5702466" y="8178901"/>
                  <a:pt x="5656742" y="8120048"/>
                  <a:pt x="5579410" y="8052746"/>
                </a:cubicBezTo>
                <a:cubicBezTo>
                  <a:pt x="5556204" y="8040446"/>
                  <a:pt x="5524807" y="7998877"/>
                  <a:pt x="5481815" y="7949778"/>
                </a:cubicBezTo>
                <a:cubicBezTo>
                  <a:pt x="5475330" y="7944262"/>
                  <a:pt x="5463132" y="7931392"/>
                  <a:pt x="5449373" y="7916741"/>
                </a:cubicBezTo>
                <a:lnTo>
                  <a:pt x="5420068" y="7886101"/>
                </a:lnTo>
                <a:lnTo>
                  <a:pt x="5474785" y="7965952"/>
                </a:lnTo>
                <a:lnTo>
                  <a:pt x="5473236" y="7969966"/>
                </a:lnTo>
                <a:lnTo>
                  <a:pt x="5469340" y="7978368"/>
                </a:lnTo>
                <a:lnTo>
                  <a:pt x="5479217" y="7991330"/>
                </a:lnTo>
                <a:cubicBezTo>
                  <a:pt x="5481946" y="8001085"/>
                  <a:pt x="5475796" y="8015829"/>
                  <a:pt x="5475796" y="8015829"/>
                </a:cubicBezTo>
                <a:cubicBezTo>
                  <a:pt x="5496055" y="8051493"/>
                  <a:pt x="5527561" y="8076502"/>
                  <a:pt x="5553023" y="8099693"/>
                </a:cubicBezTo>
                <a:cubicBezTo>
                  <a:pt x="5570548" y="8125600"/>
                  <a:pt x="5625262" y="8162909"/>
                  <a:pt x="5621841" y="8187408"/>
                </a:cubicBezTo>
                <a:cubicBezTo>
                  <a:pt x="5618420" y="8211906"/>
                  <a:pt x="5589990" y="8144214"/>
                  <a:pt x="5598636" y="8175107"/>
                </a:cubicBezTo>
                <a:cubicBezTo>
                  <a:pt x="5610014" y="8215757"/>
                  <a:pt x="5669604" y="8290275"/>
                  <a:pt x="5592378" y="8206410"/>
                </a:cubicBezTo>
                <a:cubicBezTo>
                  <a:pt x="5562527" y="8177434"/>
                  <a:pt x="5542656" y="8153746"/>
                  <a:pt x="5520864" y="8130251"/>
                </a:cubicBezTo>
                <a:lnTo>
                  <a:pt x="5514364" y="8123730"/>
                </a:lnTo>
                <a:lnTo>
                  <a:pt x="5550362" y="8204435"/>
                </a:lnTo>
                <a:lnTo>
                  <a:pt x="5446945" y="8073026"/>
                </a:lnTo>
                <a:lnTo>
                  <a:pt x="5449832" y="8078653"/>
                </a:lnTo>
                <a:cubicBezTo>
                  <a:pt x="5468047" y="8107189"/>
                  <a:pt x="5501996" y="8148416"/>
                  <a:pt x="5525886" y="8178070"/>
                </a:cubicBezTo>
                <a:lnTo>
                  <a:pt x="5529841" y="8183184"/>
                </a:lnTo>
                <a:lnTo>
                  <a:pt x="5443436" y="8131470"/>
                </a:lnTo>
                <a:lnTo>
                  <a:pt x="5550452" y="8211205"/>
                </a:lnTo>
                <a:lnTo>
                  <a:pt x="5558810" y="8234320"/>
                </a:lnTo>
                <a:cubicBezTo>
                  <a:pt x="5559438" y="8245298"/>
                  <a:pt x="5537001" y="8217566"/>
                  <a:pt x="5517904" y="8200176"/>
                </a:cubicBezTo>
                <a:cubicBezTo>
                  <a:pt x="5598100" y="8328542"/>
                  <a:pt x="5709780" y="8414049"/>
                  <a:pt x="5792815" y="8535611"/>
                </a:cubicBezTo>
                <a:lnTo>
                  <a:pt x="5807790" y="8555603"/>
                </a:lnTo>
                <a:lnTo>
                  <a:pt x="5806502" y="8554928"/>
                </a:lnTo>
                <a:cubicBezTo>
                  <a:pt x="5786737" y="8545025"/>
                  <a:pt x="5728295" y="8495048"/>
                  <a:pt x="5697231" y="8483171"/>
                </a:cubicBezTo>
                <a:cubicBezTo>
                  <a:pt x="5654868" y="8469317"/>
                  <a:pt x="5745470" y="8524915"/>
                  <a:pt x="5754802" y="8532995"/>
                </a:cubicBezTo>
                <a:cubicBezTo>
                  <a:pt x="5776149" y="8546667"/>
                  <a:pt x="5792673" y="8557816"/>
                  <a:pt x="5806930" y="8567848"/>
                </a:cubicBezTo>
                <a:lnTo>
                  <a:pt x="5829076" y="8584025"/>
                </a:lnTo>
                <a:lnTo>
                  <a:pt x="5884004" y="8657361"/>
                </a:lnTo>
                <a:lnTo>
                  <a:pt x="5877554" y="8660837"/>
                </a:lnTo>
                <a:cubicBezTo>
                  <a:pt x="5877826" y="8659272"/>
                  <a:pt x="5881237" y="8661547"/>
                  <a:pt x="5886401" y="8666094"/>
                </a:cubicBezTo>
                <a:lnTo>
                  <a:pt x="5901692" y="8680979"/>
                </a:lnTo>
                <a:lnTo>
                  <a:pt x="5942743" y="8735792"/>
                </a:lnTo>
                <a:lnTo>
                  <a:pt x="5922324" y="8722392"/>
                </a:lnTo>
                <a:cubicBezTo>
                  <a:pt x="5923601" y="8715094"/>
                  <a:pt x="5924695" y="8708835"/>
                  <a:pt x="5911030" y="8720417"/>
                </a:cubicBezTo>
                <a:cubicBezTo>
                  <a:pt x="5911030" y="8720417"/>
                  <a:pt x="5916244" y="8721331"/>
                  <a:pt x="5922324" y="8722392"/>
                </a:cubicBezTo>
                <a:lnTo>
                  <a:pt x="5912629" y="8736416"/>
                </a:lnTo>
                <a:lnTo>
                  <a:pt x="5864022" y="8685526"/>
                </a:lnTo>
                <a:cubicBezTo>
                  <a:pt x="5858105" y="8664387"/>
                  <a:pt x="5844237" y="8648726"/>
                  <a:pt x="5826600" y="8639377"/>
                </a:cubicBezTo>
                <a:lnTo>
                  <a:pt x="5827436" y="8633392"/>
                </a:lnTo>
                <a:lnTo>
                  <a:pt x="5827883" y="8630191"/>
                </a:lnTo>
                <a:cubicBezTo>
                  <a:pt x="5828096" y="8628660"/>
                  <a:pt x="5828203" y="8627894"/>
                  <a:pt x="5828043" y="8629042"/>
                </a:cubicBezTo>
                <a:lnTo>
                  <a:pt x="5827436" y="8633392"/>
                </a:lnTo>
                <a:lnTo>
                  <a:pt x="5827081" y="8635932"/>
                </a:lnTo>
                <a:cubicBezTo>
                  <a:pt x="5826814" y="8637846"/>
                  <a:pt x="5826600" y="8639377"/>
                  <a:pt x="5826600" y="8639377"/>
                </a:cubicBezTo>
                <a:cubicBezTo>
                  <a:pt x="5826495" y="8655942"/>
                  <a:pt x="5840816" y="8673227"/>
                  <a:pt x="5864022" y="8685526"/>
                </a:cubicBezTo>
                <a:lnTo>
                  <a:pt x="5906015" y="8745086"/>
                </a:lnTo>
                <a:lnTo>
                  <a:pt x="5872664" y="8726603"/>
                </a:lnTo>
                <a:lnTo>
                  <a:pt x="5857988" y="8719582"/>
                </a:lnTo>
                <a:lnTo>
                  <a:pt x="5712623" y="8540365"/>
                </a:lnTo>
                <a:cubicBezTo>
                  <a:pt x="5616102" y="8424635"/>
                  <a:pt x="5517175" y="8311960"/>
                  <a:pt x="5410762" y="8204318"/>
                </a:cubicBezTo>
                <a:cubicBezTo>
                  <a:pt x="5390398" y="8185214"/>
                  <a:pt x="5311021" y="8073899"/>
                  <a:pt x="5287708" y="8078160"/>
                </a:cubicBezTo>
                <a:cubicBezTo>
                  <a:pt x="5284396" y="8086099"/>
                  <a:pt x="5293623" y="8099299"/>
                  <a:pt x="5293623" y="8099299"/>
                </a:cubicBezTo>
                <a:cubicBezTo>
                  <a:pt x="5338415" y="8157662"/>
                  <a:pt x="5384720" y="8198822"/>
                  <a:pt x="5419884" y="8234078"/>
                </a:cubicBezTo>
                <a:cubicBezTo>
                  <a:pt x="5450809" y="8276782"/>
                  <a:pt x="5519842" y="8331378"/>
                  <a:pt x="5537263" y="8373845"/>
                </a:cubicBezTo>
                <a:cubicBezTo>
                  <a:pt x="5539993" y="8383603"/>
                  <a:pt x="5533842" y="8398344"/>
                  <a:pt x="5539412" y="8401297"/>
                </a:cubicBezTo>
                <a:cubicBezTo>
                  <a:pt x="5556940" y="8427208"/>
                  <a:pt x="5622209" y="8488113"/>
                  <a:pt x="5636897" y="8520825"/>
                </a:cubicBezTo>
                <a:cubicBezTo>
                  <a:pt x="5645654" y="8535160"/>
                  <a:pt x="5637136" y="8555574"/>
                  <a:pt x="5637136" y="8555574"/>
                </a:cubicBezTo>
                <a:cubicBezTo>
                  <a:pt x="5637136" y="8555574"/>
                  <a:pt x="5639095" y="8559035"/>
                  <a:pt x="5642559" y="8563293"/>
                </a:cubicBezTo>
                <a:lnTo>
                  <a:pt x="5648922" y="8568798"/>
                </a:lnTo>
                <a:lnTo>
                  <a:pt x="5655942" y="8579661"/>
                </a:lnTo>
                <a:lnTo>
                  <a:pt x="5655242" y="8582136"/>
                </a:lnTo>
                <a:cubicBezTo>
                  <a:pt x="5655583" y="8583355"/>
                  <a:pt x="5656976" y="8584091"/>
                  <a:pt x="5659759" y="8585568"/>
                </a:cubicBezTo>
                <a:lnTo>
                  <a:pt x="5655942" y="8579661"/>
                </a:lnTo>
                <a:lnTo>
                  <a:pt x="5657031" y="8575813"/>
                </a:lnTo>
                <a:cubicBezTo>
                  <a:pt x="5662492" y="8595325"/>
                  <a:pt x="5673522" y="8617790"/>
                  <a:pt x="5673522" y="8617790"/>
                </a:cubicBezTo>
                <a:cubicBezTo>
                  <a:pt x="5658962" y="8636387"/>
                  <a:pt x="5619610" y="8529665"/>
                  <a:pt x="5570466" y="8495309"/>
                </a:cubicBezTo>
                <a:cubicBezTo>
                  <a:pt x="5564897" y="8492357"/>
                  <a:pt x="5544421" y="8489813"/>
                  <a:pt x="5538855" y="8486862"/>
                </a:cubicBezTo>
                <a:cubicBezTo>
                  <a:pt x="5507348" y="8461853"/>
                  <a:pt x="5472657" y="8425464"/>
                  <a:pt x="5432854" y="8387747"/>
                </a:cubicBezTo>
                <a:cubicBezTo>
                  <a:pt x="5418055" y="8371592"/>
                  <a:pt x="5300678" y="8231829"/>
                  <a:pt x="5295106" y="8228877"/>
                </a:cubicBezTo>
                <a:lnTo>
                  <a:pt x="5294422" y="8230267"/>
                </a:lnTo>
                <a:lnTo>
                  <a:pt x="5348005" y="8305474"/>
                </a:lnTo>
                <a:lnTo>
                  <a:pt x="5331938" y="8309259"/>
                </a:lnTo>
                <a:lnTo>
                  <a:pt x="5321826" y="8308790"/>
                </a:lnTo>
                <a:lnTo>
                  <a:pt x="5293274" y="8271757"/>
                </a:lnTo>
                <a:lnTo>
                  <a:pt x="5295236" y="8280184"/>
                </a:lnTo>
                <a:cubicBezTo>
                  <a:pt x="5303536" y="8292891"/>
                  <a:pt x="5389994" y="8389957"/>
                  <a:pt x="5328892" y="8332642"/>
                </a:cubicBezTo>
                <a:cubicBezTo>
                  <a:pt x="5263625" y="8271736"/>
                  <a:pt x="5371775" y="8398304"/>
                  <a:pt x="5386572" y="8414457"/>
                </a:cubicBezTo>
                <a:cubicBezTo>
                  <a:pt x="5423996" y="8460601"/>
                  <a:pt x="5455394" y="8502169"/>
                  <a:pt x="5469261" y="8517832"/>
                </a:cubicBezTo>
                <a:cubicBezTo>
                  <a:pt x="5542458" y="8612715"/>
                  <a:pt x="5611866" y="8699013"/>
                  <a:pt x="5679487" y="8783150"/>
                </a:cubicBezTo>
                <a:lnTo>
                  <a:pt x="5693477" y="8800848"/>
                </a:lnTo>
                <a:lnTo>
                  <a:pt x="5671130" y="8791307"/>
                </a:lnTo>
                <a:lnTo>
                  <a:pt x="5663096" y="8788713"/>
                </a:lnTo>
                <a:lnTo>
                  <a:pt x="5617804" y="8735048"/>
                </a:lnTo>
                <a:cubicBezTo>
                  <a:pt x="5589608" y="8702104"/>
                  <a:pt x="5529199" y="8610534"/>
                  <a:pt x="5500425" y="8595281"/>
                </a:cubicBezTo>
                <a:cubicBezTo>
                  <a:pt x="5489286" y="8589377"/>
                  <a:pt x="5480769" y="8609792"/>
                  <a:pt x="5459822" y="8608384"/>
                </a:cubicBezTo>
                <a:cubicBezTo>
                  <a:pt x="5433778" y="8602886"/>
                  <a:pt x="5428790" y="8582238"/>
                  <a:pt x="5400122" y="8550427"/>
                </a:cubicBezTo>
                <a:cubicBezTo>
                  <a:pt x="5374186" y="8528371"/>
                  <a:pt x="5350981" y="8516073"/>
                  <a:pt x="5336184" y="8499920"/>
                </a:cubicBezTo>
                <a:cubicBezTo>
                  <a:pt x="5273754" y="8432209"/>
                  <a:pt x="5222465" y="8370402"/>
                  <a:pt x="5153538" y="8299245"/>
                </a:cubicBezTo>
                <a:cubicBezTo>
                  <a:pt x="5153538" y="8299245"/>
                  <a:pt x="5107924" y="8223829"/>
                  <a:pt x="5096676" y="8234486"/>
                </a:cubicBezTo>
                <a:lnTo>
                  <a:pt x="5101324" y="8247944"/>
                </a:lnTo>
                <a:lnTo>
                  <a:pt x="5163978" y="8319418"/>
                </a:lnTo>
                <a:lnTo>
                  <a:pt x="5163023" y="8318866"/>
                </a:lnTo>
                <a:lnTo>
                  <a:pt x="5219530" y="8374038"/>
                </a:lnTo>
                <a:cubicBezTo>
                  <a:pt x="5250071" y="8404077"/>
                  <a:pt x="5276776" y="8433118"/>
                  <a:pt x="5285716" y="8455166"/>
                </a:cubicBezTo>
                <a:cubicBezTo>
                  <a:pt x="5294012" y="8467873"/>
                  <a:pt x="5287861" y="8482617"/>
                  <a:pt x="5290592" y="8492373"/>
                </a:cubicBezTo>
                <a:cubicBezTo>
                  <a:pt x="5299823" y="8505574"/>
                  <a:pt x="5324831" y="8527137"/>
                  <a:pt x="5341884" y="8554179"/>
                </a:cubicBezTo>
                <a:cubicBezTo>
                  <a:pt x="5356682" y="8570333"/>
                  <a:pt x="5419932" y="8655097"/>
                  <a:pt x="5368062" y="8610985"/>
                </a:cubicBezTo>
                <a:cubicBezTo>
                  <a:pt x="5335626" y="8585483"/>
                  <a:pt x="5307540" y="8535976"/>
                  <a:pt x="5293672" y="8520315"/>
                </a:cubicBezTo>
                <a:cubicBezTo>
                  <a:pt x="5279346" y="8503030"/>
                  <a:pt x="5258398" y="8501619"/>
                  <a:pt x="5252830" y="8498670"/>
                </a:cubicBezTo>
                <a:cubicBezTo>
                  <a:pt x="5245002" y="8484827"/>
                  <a:pt x="5241345" y="8474577"/>
                  <a:pt x="5227474" y="8458917"/>
                </a:cubicBezTo>
                <a:cubicBezTo>
                  <a:pt x="5221906" y="8455965"/>
                  <a:pt x="5198703" y="8443665"/>
                  <a:pt x="5187561" y="8437760"/>
                </a:cubicBezTo>
                <a:cubicBezTo>
                  <a:pt x="5178334" y="8424563"/>
                  <a:pt x="5138073" y="8385219"/>
                  <a:pt x="5103838" y="8350454"/>
                </a:cubicBezTo>
                <a:cubicBezTo>
                  <a:pt x="5095279" y="8341763"/>
                  <a:pt x="5083626" y="8329789"/>
                  <a:pt x="5071821" y="8317842"/>
                </a:cubicBezTo>
                <a:lnTo>
                  <a:pt x="5061705" y="8307870"/>
                </a:lnTo>
                <a:lnTo>
                  <a:pt x="5056420" y="8305262"/>
                </a:lnTo>
                <a:lnTo>
                  <a:pt x="5038857" y="8297720"/>
                </a:lnTo>
                <a:lnTo>
                  <a:pt x="5040828" y="8300440"/>
                </a:lnTo>
                <a:cubicBezTo>
                  <a:pt x="5089279" y="8369051"/>
                  <a:pt x="5161517" y="8432265"/>
                  <a:pt x="5212809" y="8494073"/>
                </a:cubicBezTo>
                <a:cubicBezTo>
                  <a:pt x="5237088" y="8520099"/>
                  <a:pt x="5259950" y="8549528"/>
                  <a:pt x="5282516" y="8579662"/>
                </a:cubicBezTo>
                <a:lnTo>
                  <a:pt x="5299376" y="8601965"/>
                </a:lnTo>
                <a:lnTo>
                  <a:pt x="5294580" y="8598678"/>
                </a:lnTo>
                <a:lnTo>
                  <a:pt x="5254706" y="8571576"/>
                </a:lnTo>
                <a:lnTo>
                  <a:pt x="5209390" y="8518574"/>
                </a:lnTo>
                <a:cubicBezTo>
                  <a:pt x="5178463" y="8475869"/>
                  <a:pt x="5126244" y="8413571"/>
                  <a:pt x="5149583" y="8477177"/>
                </a:cubicBezTo>
                <a:lnTo>
                  <a:pt x="5176298" y="8517653"/>
                </a:lnTo>
                <a:lnTo>
                  <a:pt x="5089874" y="8456105"/>
                </a:lnTo>
                <a:cubicBezTo>
                  <a:pt x="5017738" y="8404408"/>
                  <a:pt x="4943701" y="8351435"/>
                  <a:pt x="4873738" y="8305893"/>
                </a:cubicBezTo>
                <a:cubicBezTo>
                  <a:pt x="4798561" y="8259438"/>
                  <a:pt x="4886972" y="8327549"/>
                  <a:pt x="4911545" y="8345814"/>
                </a:cubicBezTo>
                <a:cubicBezTo>
                  <a:pt x="5000178" y="8407515"/>
                  <a:pt x="5083191" y="8475755"/>
                  <a:pt x="5161394" y="8535633"/>
                </a:cubicBezTo>
                <a:cubicBezTo>
                  <a:pt x="5225052" y="8586525"/>
                  <a:pt x="5148598" y="8547366"/>
                  <a:pt x="5117938" y="8528040"/>
                </a:cubicBezTo>
                <a:cubicBezTo>
                  <a:pt x="4988220" y="8445182"/>
                  <a:pt x="4870890" y="8358050"/>
                  <a:pt x="4732056" y="8260709"/>
                </a:cubicBezTo>
                <a:cubicBezTo>
                  <a:pt x="4692064" y="8233298"/>
                  <a:pt x="4756194" y="8312208"/>
                  <a:pt x="4757471" y="8304907"/>
                </a:cubicBezTo>
                <a:cubicBezTo>
                  <a:pt x="4862869" y="8403929"/>
                  <a:pt x="4967358" y="8441536"/>
                  <a:pt x="5077103" y="8541317"/>
                </a:cubicBezTo>
                <a:cubicBezTo>
                  <a:pt x="4946288" y="8464720"/>
                  <a:pt x="4818756" y="8369352"/>
                  <a:pt x="4685138" y="8272920"/>
                </a:cubicBezTo>
                <a:cubicBezTo>
                  <a:pt x="4681226" y="8272237"/>
                  <a:pt x="4656767" y="8244994"/>
                  <a:pt x="4643321" y="8239770"/>
                </a:cubicBezTo>
                <a:lnTo>
                  <a:pt x="4638591" y="8241923"/>
                </a:lnTo>
                <a:lnTo>
                  <a:pt x="4676602" y="8282605"/>
                </a:lnTo>
                <a:lnTo>
                  <a:pt x="4699500" y="8300515"/>
                </a:lnTo>
                <a:cubicBezTo>
                  <a:pt x="4744873" y="8333734"/>
                  <a:pt x="4799260" y="8369435"/>
                  <a:pt x="4833964" y="8405321"/>
                </a:cubicBezTo>
                <a:cubicBezTo>
                  <a:pt x="4853502" y="8421632"/>
                  <a:pt x="4861337" y="8443419"/>
                  <a:pt x="4875890" y="8452413"/>
                </a:cubicBezTo>
                <a:cubicBezTo>
                  <a:pt x="4924124" y="8494157"/>
                  <a:pt x="4986938" y="8519105"/>
                  <a:pt x="5034079" y="8567105"/>
                </a:cubicBezTo>
                <a:cubicBezTo>
                  <a:pt x="4992996" y="8545953"/>
                  <a:pt x="4973452" y="8529646"/>
                  <a:pt x="4938268" y="8510597"/>
                </a:cubicBezTo>
                <a:cubicBezTo>
                  <a:pt x="4947602" y="8518678"/>
                  <a:pt x="4861337" y="8443419"/>
                  <a:pt x="4848946" y="8447701"/>
                </a:cubicBezTo>
                <a:cubicBezTo>
                  <a:pt x="4841364" y="8460345"/>
                  <a:pt x="4961930" y="8534075"/>
                  <a:pt x="4971266" y="8542155"/>
                </a:cubicBezTo>
                <a:cubicBezTo>
                  <a:pt x="5095769" y="8624097"/>
                  <a:pt x="5164641" y="8675896"/>
                  <a:pt x="5293268" y="8765008"/>
                </a:cubicBezTo>
                <a:cubicBezTo>
                  <a:pt x="5293268" y="8765008"/>
                  <a:pt x="5365420" y="8798038"/>
                  <a:pt x="5351524" y="8816027"/>
                </a:cubicBezTo>
                <a:cubicBezTo>
                  <a:pt x="5339134" y="8820305"/>
                  <a:pt x="5246785" y="8743989"/>
                  <a:pt x="5241569" y="8743075"/>
                </a:cubicBezTo>
                <a:cubicBezTo>
                  <a:pt x="5141820" y="8678355"/>
                  <a:pt x="5053185" y="8616653"/>
                  <a:pt x="4948037" y="8552064"/>
                </a:cubicBezTo>
                <a:cubicBezTo>
                  <a:pt x="5018408" y="8590155"/>
                  <a:pt x="4934986" y="8529366"/>
                  <a:pt x="4927586" y="8540966"/>
                </a:cubicBezTo>
                <a:cubicBezTo>
                  <a:pt x="4918906" y="8559867"/>
                  <a:pt x="5049722" y="8636464"/>
                  <a:pt x="5059058" y="8644544"/>
                </a:cubicBezTo>
                <a:cubicBezTo>
                  <a:pt x="5168329" y="8716301"/>
                  <a:pt x="5282400" y="8796422"/>
                  <a:pt x="5416473" y="8880033"/>
                </a:cubicBezTo>
                <a:cubicBezTo>
                  <a:pt x="5416473" y="8880033"/>
                  <a:pt x="5486433" y="8925577"/>
                  <a:pt x="5469695" y="8929099"/>
                </a:cubicBezTo>
                <a:lnTo>
                  <a:pt x="5450350" y="8917480"/>
                </a:lnTo>
                <a:lnTo>
                  <a:pt x="5428097" y="8893637"/>
                </a:lnTo>
                <a:cubicBezTo>
                  <a:pt x="5419105" y="8884629"/>
                  <a:pt x="5411537" y="8877977"/>
                  <a:pt x="5407277" y="8876302"/>
                </a:cubicBezTo>
                <a:lnTo>
                  <a:pt x="5406353" y="8888168"/>
                </a:lnTo>
                <a:lnTo>
                  <a:pt x="5399732" y="8883553"/>
                </a:lnTo>
                <a:cubicBezTo>
                  <a:pt x="5410159" y="8885379"/>
                  <a:pt x="5331730" y="8831907"/>
                  <a:pt x="5328269" y="8851720"/>
                </a:cubicBezTo>
                <a:cubicBezTo>
                  <a:pt x="5327175" y="8857977"/>
                  <a:pt x="5406697" y="8905190"/>
                  <a:pt x="5422118" y="8914333"/>
                </a:cubicBezTo>
                <a:lnTo>
                  <a:pt x="5427887" y="8918425"/>
                </a:lnTo>
                <a:lnTo>
                  <a:pt x="5428482" y="8919243"/>
                </a:lnTo>
                <a:lnTo>
                  <a:pt x="5443842" y="8936368"/>
                </a:lnTo>
                <a:lnTo>
                  <a:pt x="5306913" y="8852822"/>
                </a:lnTo>
                <a:cubicBezTo>
                  <a:pt x="5238522" y="8809165"/>
                  <a:pt x="5168994" y="8763699"/>
                  <a:pt x="5096426" y="8717702"/>
                </a:cubicBezTo>
                <a:cubicBezTo>
                  <a:pt x="5096426" y="8717702"/>
                  <a:pt x="5084470" y="8688745"/>
                  <a:pt x="5071852" y="8699433"/>
                </a:cubicBezTo>
                <a:cubicBezTo>
                  <a:pt x="5065361" y="8705822"/>
                  <a:pt x="5129241" y="8750299"/>
                  <a:pt x="5095332" y="8723957"/>
                </a:cubicBezTo>
                <a:cubicBezTo>
                  <a:pt x="5208314" y="8810331"/>
                  <a:pt x="5359990" y="8890576"/>
                  <a:pt x="5465796" y="8982144"/>
                </a:cubicBezTo>
                <a:cubicBezTo>
                  <a:pt x="5338694" y="8920166"/>
                  <a:pt x="5192895" y="8801187"/>
                  <a:pt x="5057089" y="8717270"/>
                </a:cubicBezTo>
                <a:cubicBezTo>
                  <a:pt x="5047754" y="8709193"/>
                  <a:pt x="4997330" y="8679960"/>
                  <a:pt x="4994962" y="8693515"/>
                </a:cubicBezTo>
                <a:lnTo>
                  <a:pt x="5053628" y="8737083"/>
                </a:lnTo>
                <a:cubicBezTo>
                  <a:pt x="5114253" y="8774545"/>
                  <a:pt x="5178314" y="8817984"/>
                  <a:pt x="5232634" y="8860790"/>
                </a:cubicBezTo>
                <a:cubicBezTo>
                  <a:pt x="5182122" y="8832081"/>
                  <a:pt x="5129648" y="8797921"/>
                  <a:pt x="5075495" y="8761859"/>
                </a:cubicBezTo>
                <a:cubicBezTo>
                  <a:pt x="5021341" y="8725797"/>
                  <a:pt x="4965504" y="8687829"/>
                  <a:pt x="4908261" y="8651493"/>
                </a:cubicBezTo>
                <a:cubicBezTo>
                  <a:pt x="4855892" y="8615473"/>
                  <a:pt x="4804284" y="8576363"/>
                  <a:pt x="4753279" y="8538297"/>
                </a:cubicBezTo>
                <a:lnTo>
                  <a:pt x="4752327" y="8537627"/>
                </a:lnTo>
                <a:lnTo>
                  <a:pt x="4762044" y="8558281"/>
                </a:lnTo>
                <a:cubicBezTo>
                  <a:pt x="4827281" y="8680387"/>
                  <a:pt x="4900994" y="8802256"/>
                  <a:pt x="4986180" y="8925249"/>
                </a:cubicBezTo>
                <a:lnTo>
                  <a:pt x="5063890" y="9044486"/>
                </a:lnTo>
                <a:lnTo>
                  <a:pt x="5068218" y="9063557"/>
                </a:lnTo>
                <a:lnTo>
                  <a:pt x="5125407" y="9138864"/>
                </a:lnTo>
                <a:lnTo>
                  <a:pt x="5210266" y="9269069"/>
                </a:lnTo>
                <a:cubicBezTo>
                  <a:pt x="5282545" y="9379405"/>
                  <a:pt x="5348460" y="9484133"/>
                  <a:pt x="5396173" y="9579240"/>
                </a:cubicBezTo>
                <a:cubicBezTo>
                  <a:pt x="5216620" y="9365819"/>
                  <a:pt x="5031338" y="9106265"/>
                  <a:pt x="4847231" y="8829560"/>
                </a:cubicBezTo>
                <a:lnTo>
                  <a:pt x="4588182" y="8421974"/>
                </a:lnTo>
                <a:lnTo>
                  <a:pt x="4451324" y="8328219"/>
                </a:lnTo>
                <a:lnTo>
                  <a:pt x="4424423" y="8305472"/>
                </a:lnTo>
                <a:lnTo>
                  <a:pt x="4540471" y="8385552"/>
                </a:lnTo>
                <a:lnTo>
                  <a:pt x="4583506" y="8414619"/>
                </a:lnTo>
                <a:lnTo>
                  <a:pt x="4502316" y="8286877"/>
                </a:lnTo>
                <a:lnTo>
                  <a:pt x="4377242" y="8191243"/>
                </a:lnTo>
                <a:lnTo>
                  <a:pt x="4427256" y="8248749"/>
                </a:lnTo>
                <a:cubicBezTo>
                  <a:pt x="4399148" y="8227307"/>
                  <a:pt x="4370592" y="8202142"/>
                  <a:pt x="4341751" y="8174755"/>
                </a:cubicBezTo>
                <a:lnTo>
                  <a:pt x="4298904" y="8131859"/>
                </a:lnTo>
                <a:lnTo>
                  <a:pt x="4310783" y="8153896"/>
                </a:lnTo>
                <a:cubicBezTo>
                  <a:pt x="4309959" y="8155213"/>
                  <a:pt x="4307308" y="8154842"/>
                  <a:pt x="4302325" y="8152256"/>
                </a:cubicBezTo>
                <a:lnTo>
                  <a:pt x="4280753" y="8137918"/>
                </a:lnTo>
                <a:lnTo>
                  <a:pt x="4282150" y="8142322"/>
                </a:lnTo>
                <a:cubicBezTo>
                  <a:pt x="4276809" y="8140243"/>
                  <a:pt x="4272900" y="8138723"/>
                  <a:pt x="4270617" y="8136986"/>
                </a:cubicBezTo>
                <a:cubicBezTo>
                  <a:pt x="4268335" y="8135245"/>
                  <a:pt x="4267679" y="8133283"/>
                  <a:pt x="4268830" y="8130326"/>
                </a:cubicBezTo>
                <a:lnTo>
                  <a:pt x="4272557" y="8131157"/>
                </a:lnTo>
                <a:lnTo>
                  <a:pt x="4267825" y="8127163"/>
                </a:lnTo>
                <a:lnTo>
                  <a:pt x="4268830" y="8130326"/>
                </a:lnTo>
                <a:cubicBezTo>
                  <a:pt x="4263486" y="8128248"/>
                  <a:pt x="4259580" y="8126728"/>
                  <a:pt x="4257298" y="8124990"/>
                </a:cubicBezTo>
                <a:cubicBezTo>
                  <a:pt x="4255015" y="8123250"/>
                  <a:pt x="4254356" y="8121290"/>
                  <a:pt x="4255508" y="8118330"/>
                </a:cubicBezTo>
                <a:lnTo>
                  <a:pt x="4258021" y="8118886"/>
                </a:lnTo>
                <a:lnTo>
                  <a:pt x="4247663" y="8110147"/>
                </a:lnTo>
                <a:lnTo>
                  <a:pt x="4255508" y="8118330"/>
                </a:lnTo>
                <a:cubicBezTo>
                  <a:pt x="4246380" y="8111371"/>
                  <a:pt x="4239353" y="8106933"/>
                  <a:pt x="4233993" y="8102152"/>
                </a:cubicBezTo>
                <a:lnTo>
                  <a:pt x="4222612" y="8084072"/>
                </a:lnTo>
                <a:lnTo>
                  <a:pt x="4222127" y="8083547"/>
                </a:lnTo>
                <a:lnTo>
                  <a:pt x="4131456" y="7997400"/>
                </a:lnTo>
                <a:lnTo>
                  <a:pt x="4124916" y="7991952"/>
                </a:lnTo>
                <a:lnTo>
                  <a:pt x="4098940" y="7984354"/>
                </a:lnTo>
                <a:cubicBezTo>
                  <a:pt x="4092663" y="7975011"/>
                  <a:pt x="4088018" y="7966896"/>
                  <a:pt x="4082210" y="7958461"/>
                </a:cubicBezTo>
                <a:lnTo>
                  <a:pt x="4076047" y="7951226"/>
                </a:lnTo>
                <a:lnTo>
                  <a:pt x="4067194" y="7943851"/>
                </a:lnTo>
                <a:lnTo>
                  <a:pt x="4075138" y="7957352"/>
                </a:lnTo>
                <a:cubicBezTo>
                  <a:pt x="4075381" y="7960552"/>
                  <a:pt x="4072993" y="7961480"/>
                  <a:pt x="4069700" y="7961294"/>
                </a:cubicBezTo>
                <a:lnTo>
                  <a:pt x="4059524" y="7958730"/>
                </a:lnTo>
                <a:lnTo>
                  <a:pt x="4078994" y="7987232"/>
                </a:lnTo>
                <a:cubicBezTo>
                  <a:pt x="4089770" y="8001773"/>
                  <a:pt x="4102676" y="8018590"/>
                  <a:pt x="4115738" y="8036011"/>
                </a:cubicBezTo>
                <a:lnTo>
                  <a:pt x="4130440" y="8056446"/>
                </a:lnTo>
                <a:lnTo>
                  <a:pt x="4163263" y="8086475"/>
                </a:lnTo>
                <a:lnTo>
                  <a:pt x="4187165" y="8128256"/>
                </a:lnTo>
                <a:lnTo>
                  <a:pt x="4265229" y="8190451"/>
                </a:lnTo>
                <a:lnTo>
                  <a:pt x="4305826" y="8220006"/>
                </a:lnTo>
                <a:lnTo>
                  <a:pt x="4312106" y="8226680"/>
                </a:lnTo>
                <a:cubicBezTo>
                  <a:pt x="4334814" y="8248581"/>
                  <a:pt x="4361407" y="8271296"/>
                  <a:pt x="4381436" y="8290579"/>
                </a:cubicBezTo>
                <a:lnTo>
                  <a:pt x="4389417" y="8299235"/>
                </a:lnTo>
                <a:lnTo>
                  <a:pt x="4288970" y="8226200"/>
                </a:lnTo>
                <a:lnTo>
                  <a:pt x="4206486" y="8162027"/>
                </a:lnTo>
                <a:lnTo>
                  <a:pt x="4241956" y="8224030"/>
                </a:lnTo>
                <a:lnTo>
                  <a:pt x="4253370" y="8245480"/>
                </a:lnTo>
                <a:lnTo>
                  <a:pt x="4241746" y="8235288"/>
                </a:lnTo>
                <a:cubicBezTo>
                  <a:pt x="4224370" y="8219725"/>
                  <a:pt x="4214706" y="8211565"/>
                  <a:pt x="4210153" y="8208587"/>
                </a:cubicBezTo>
                <a:lnTo>
                  <a:pt x="4209775" y="8210411"/>
                </a:lnTo>
                <a:lnTo>
                  <a:pt x="4170694" y="8144237"/>
                </a:lnTo>
                <a:lnTo>
                  <a:pt x="4154638" y="8121690"/>
                </a:lnTo>
                <a:lnTo>
                  <a:pt x="4150263" y="8118286"/>
                </a:lnTo>
                <a:lnTo>
                  <a:pt x="4108373" y="8083792"/>
                </a:lnTo>
                <a:lnTo>
                  <a:pt x="4104876" y="8081693"/>
                </a:lnTo>
                <a:lnTo>
                  <a:pt x="4100582" y="8077371"/>
                </a:lnTo>
                <a:lnTo>
                  <a:pt x="4074476" y="8055874"/>
                </a:lnTo>
                <a:cubicBezTo>
                  <a:pt x="4050575" y="8035442"/>
                  <a:pt x="4027721" y="8015194"/>
                  <a:pt x="4004960" y="7994560"/>
                </a:cubicBezTo>
                <a:lnTo>
                  <a:pt x="3931231" y="7925990"/>
                </a:lnTo>
                <a:lnTo>
                  <a:pt x="3931119" y="7928408"/>
                </a:lnTo>
                <a:cubicBezTo>
                  <a:pt x="3932440" y="7934166"/>
                  <a:pt x="3935348" y="7942197"/>
                  <a:pt x="3940143" y="7952886"/>
                </a:cubicBezTo>
                <a:lnTo>
                  <a:pt x="3982698" y="8007613"/>
                </a:lnTo>
                <a:lnTo>
                  <a:pt x="3934935" y="7977674"/>
                </a:lnTo>
                <a:lnTo>
                  <a:pt x="3942386" y="7988514"/>
                </a:lnTo>
                <a:cubicBezTo>
                  <a:pt x="3949685" y="7998139"/>
                  <a:pt x="3954748" y="8003381"/>
                  <a:pt x="3955760" y="8001128"/>
                </a:cubicBezTo>
                <a:lnTo>
                  <a:pt x="3944468" y="8005086"/>
                </a:lnTo>
                <a:lnTo>
                  <a:pt x="4110367" y="8147397"/>
                </a:lnTo>
                <a:lnTo>
                  <a:pt x="3894153" y="7972173"/>
                </a:lnTo>
                <a:lnTo>
                  <a:pt x="3898413" y="7982469"/>
                </a:lnTo>
                <a:cubicBezTo>
                  <a:pt x="3900735" y="7990515"/>
                  <a:pt x="3895400" y="7985560"/>
                  <a:pt x="3876932" y="7958218"/>
                </a:cubicBezTo>
                <a:lnTo>
                  <a:pt x="3876932" y="7958216"/>
                </a:lnTo>
                <a:lnTo>
                  <a:pt x="3845167" y="7932472"/>
                </a:lnTo>
                <a:lnTo>
                  <a:pt x="3857028" y="7960166"/>
                </a:lnTo>
                <a:lnTo>
                  <a:pt x="3857146" y="7960557"/>
                </a:lnTo>
                <a:lnTo>
                  <a:pt x="3960666" y="8031206"/>
                </a:lnTo>
                <a:cubicBezTo>
                  <a:pt x="4035286" y="8083426"/>
                  <a:pt x="3987242" y="8065931"/>
                  <a:pt x="3938437" y="8042685"/>
                </a:cubicBezTo>
                <a:lnTo>
                  <a:pt x="3908484" y="8027362"/>
                </a:lnTo>
                <a:lnTo>
                  <a:pt x="3929618" y="8050450"/>
                </a:lnTo>
                <a:lnTo>
                  <a:pt x="3981623" y="8109282"/>
                </a:lnTo>
                <a:lnTo>
                  <a:pt x="3961319" y="8096480"/>
                </a:lnTo>
                <a:lnTo>
                  <a:pt x="3810580" y="8009320"/>
                </a:lnTo>
                <a:lnTo>
                  <a:pt x="3802474" y="8003168"/>
                </a:lnTo>
                <a:lnTo>
                  <a:pt x="3808242" y="8019411"/>
                </a:lnTo>
                <a:lnTo>
                  <a:pt x="3832005" y="8036510"/>
                </a:lnTo>
                <a:lnTo>
                  <a:pt x="3810010" y="8024402"/>
                </a:lnTo>
                <a:lnTo>
                  <a:pt x="3818460" y="8048202"/>
                </a:lnTo>
                <a:lnTo>
                  <a:pt x="3820778" y="8049675"/>
                </a:lnTo>
                <a:cubicBezTo>
                  <a:pt x="3854188" y="8072178"/>
                  <a:pt x="3883173" y="8095418"/>
                  <a:pt x="3865496" y="8098366"/>
                </a:cubicBezTo>
                <a:lnTo>
                  <a:pt x="3840661" y="8085130"/>
                </a:lnTo>
                <a:lnTo>
                  <a:pt x="3854551" y="8107445"/>
                </a:lnTo>
                <a:lnTo>
                  <a:pt x="3889861" y="8166832"/>
                </a:lnTo>
                <a:lnTo>
                  <a:pt x="3976237" y="8219934"/>
                </a:lnTo>
                <a:cubicBezTo>
                  <a:pt x="4034720" y="8256282"/>
                  <a:pt x="4096821" y="8294947"/>
                  <a:pt x="4171989" y="8340842"/>
                </a:cubicBezTo>
                <a:cubicBezTo>
                  <a:pt x="4171989" y="8340842"/>
                  <a:pt x="4173733" y="8341560"/>
                  <a:pt x="4176750" y="8342866"/>
                </a:cubicBezTo>
                <a:lnTo>
                  <a:pt x="4177999" y="8343426"/>
                </a:lnTo>
                <a:lnTo>
                  <a:pt x="4161832" y="8329213"/>
                </a:lnTo>
                <a:cubicBezTo>
                  <a:pt x="4116284" y="8283594"/>
                  <a:pt x="4063871" y="8218854"/>
                  <a:pt x="4040988" y="8199832"/>
                </a:cubicBezTo>
                <a:lnTo>
                  <a:pt x="3925893" y="8100853"/>
                </a:lnTo>
                <a:lnTo>
                  <a:pt x="4033966" y="8167821"/>
                </a:lnTo>
                <a:lnTo>
                  <a:pt x="4044745" y="8179853"/>
                </a:lnTo>
                <a:cubicBezTo>
                  <a:pt x="4065748" y="8202563"/>
                  <a:pt x="4090255" y="8228154"/>
                  <a:pt x="4122170" y="8260098"/>
                </a:cubicBezTo>
                <a:cubicBezTo>
                  <a:pt x="4129609" y="8269763"/>
                  <a:pt x="4175992" y="8315710"/>
                  <a:pt x="4203058" y="8346400"/>
                </a:cubicBezTo>
                <a:lnTo>
                  <a:pt x="4214807" y="8361470"/>
                </a:lnTo>
                <a:lnTo>
                  <a:pt x="4225294" y="8366810"/>
                </a:lnTo>
                <a:cubicBezTo>
                  <a:pt x="4250663" y="8381269"/>
                  <a:pt x="4273473" y="8398683"/>
                  <a:pt x="4263230" y="8410497"/>
                </a:cubicBezTo>
                <a:cubicBezTo>
                  <a:pt x="4244458" y="8415870"/>
                  <a:pt x="4100021" y="8311538"/>
                  <a:pt x="4092005" y="8310179"/>
                </a:cubicBezTo>
                <a:lnTo>
                  <a:pt x="3913050" y="8205824"/>
                </a:lnTo>
                <a:lnTo>
                  <a:pt x="3923580" y="8223536"/>
                </a:lnTo>
                <a:lnTo>
                  <a:pt x="3937448" y="8249746"/>
                </a:lnTo>
                <a:lnTo>
                  <a:pt x="4072588" y="8329531"/>
                </a:lnTo>
                <a:cubicBezTo>
                  <a:pt x="4164376" y="8383766"/>
                  <a:pt x="4260967" y="8440064"/>
                  <a:pt x="4365240" y="8497661"/>
                </a:cubicBezTo>
                <a:cubicBezTo>
                  <a:pt x="4365240" y="8497661"/>
                  <a:pt x="4474146" y="8560325"/>
                  <a:pt x="4448696" y="8564571"/>
                </a:cubicBezTo>
                <a:lnTo>
                  <a:pt x="4418624" y="8548544"/>
                </a:lnTo>
                <a:lnTo>
                  <a:pt x="4383593" y="8516126"/>
                </a:lnTo>
                <a:cubicBezTo>
                  <a:pt x="4369461" y="8503865"/>
                  <a:pt x="4357605" y="8494784"/>
                  <a:pt x="4351023" y="8492435"/>
                </a:cubicBezTo>
                <a:lnTo>
                  <a:pt x="4350103" y="8508243"/>
                </a:lnTo>
                <a:lnTo>
                  <a:pt x="4339789" y="8501909"/>
                </a:lnTo>
                <a:cubicBezTo>
                  <a:pt x="4355813" y="8504622"/>
                  <a:pt x="4233626" y="8431153"/>
                  <a:pt x="4229164" y="8457497"/>
                </a:cubicBezTo>
                <a:cubicBezTo>
                  <a:pt x="4227754" y="8465814"/>
                  <a:pt x="4351353" y="8530965"/>
                  <a:pt x="4375319" y="8543581"/>
                </a:cubicBezTo>
                <a:lnTo>
                  <a:pt x="4384313" y="8549198"/>
                </a:lnTo>
                <a:lnTo>
                  <a:pt x="4385262" y="8550307"/>
                </a:lnTo>
                <a:lnTo>
                  <a:pt x="4409469" y="8573573"/>
                </a:lnTo>
                <a:lnTo>
                  <a:pt x="4196556" y="8458387"/>
                </a:lnTo>
                <a:lnTo>
                  <a:pt x="3983996" y="8337701"/>
                </a:lnTo>
                <a:lnTo>
                  <a:pt x="3985858" y="8341222"/>
                </a:lnTo>
                <a:lnTo>
                  <a:pt x="3982984" y="8337130"/>
                </a:lnTo>
                <a:lnTo>
                  <a:pt x="3868976" y="8272397"/>
                </a:lnTo>
                <a:cubicBezTo>
                  <a:pt x="3868976" y="8272397"/>
                  <a:pt x="3867759" y="8269962"/>
                  <a:pt x="3865636" y="8266526"/>
                </a:cubicBezTo>
                <a:lnTo>
                  <a:pt x="3863202" y="8263232"/>
                </a:lnTo>
                <a:lnTo>
                  <a:pt x="3874333" y="8284914"/>
                </a:lnTo>
                <a:lnTo>
                  <a:pt x="3991460" y="8357603"/>
                </a:lnTo>
                <a:lnTo>
                  <a:pt x="3985858" y="8341222"/>
                </a:lnTo>
                <a:lnTo>
                  <a:pt x="4001386" y="8363766"/>
                </a:lnTo>
                <a:lnTo>
                  <a:pt x="4008916" y="8368438"/>
                </a:lnTo>
                <a:cubicBezTo>
                  <a:pt x="4157292" y="8455480"/>
                  <a:pt x="4320725" y="8541465"/>
                  <a:pt x="4444970" y="8635251"/>
                </a:cubicBezTo>
                <a:cubicBezTo>
                  <a:pt x="4297234" y="8570646"/>
                  <a:pt x="4132064" y="8462973"/>
                  <a:pt x="3969612" y="8364384"/>
                </a:cubicBezTo>
                <a:lnTo>
                  <a:pt x="3891906" y="8319144"/>
                </a:lnTo>
                <a:lnTo>
                  <a:pt x="3912589" y="8359429"/>
                </a:lnTo>
                <a:lnTo>
                  <a:pt x="3947352" y="8379450"/>
                </a:lnTo>
                <a:cubicBezTo>
                  <a:pt x="3994698" y="8408149"/>
                  <a:pt x="4040865" y="8437718"/>
                  <a:pt x="4083298" y="8467013"/>
                </a:cubicBezTo>
                <a:lnTo>
                  <a:pt x="3921532" y="8376851"/>
                </a:lnTo>
                <a:lnTo>
                  <a:pt x="3969481" y="8470248"/>
                </a:lnTo>
                <a:lnTo>
                  <a:pt x="3995831" y="8484355"/>
                </a:lnTo>
                <a:lnTo>
                  <a:pt x="4160215" y="8646486"/>
                </a:lnTo>
                <a:lnTo>
                  <a:pt x="4184570" y="8671976"/>
                </a:lnTo>
                <a:lnTo>
                  <a:pt x="4163752" y="8661329"/>
                </a:lnTo>
                <a:cubicBezTo>
                  <a:pt x="4132519" y="8644985"/>
                  <a:pt x="4115316" y="8636542"/>
                  <a:pt x="4107512" y="8633705"/>
                </a:cubicBezTo>
                <a:lnTo>
                  <a:pt x="4107570" y="8636192"/>
                </a:lnTo>
                <a:lnTo>
                  <a:pt x="4026665" y="8558480"/>
                </a:lnTo>
                <a:lnTo>
                  <a:pt x="4008263" y="8543462"/>
                </a:lnTo>
                <a:lnTo>
                  <a:pt x="4016964" y="8557995"/>
                </a:lnTo>
                <a:cubicBezTo>
                  <a:pt x="4068824" y="8635275"/>
                  <a:pt x="4196525" y="8781597"/>
                  <a:pt x="4227261" y="8869345"/>
                </a:cubicBezTo>
                <a:cubicBezTo>
                  <a:pt x="4267049" y="9007109"/>
                  <a:pt x="4092024" y="8723637"/>
                  <a:pt x="4065847" y="8695440"/>
                </a:cubicBezTo>
                <a:cubicBezTo>
                  <a:pt x="4001018" y="8595627"/>
                  <a:pt x="3953741" y="8530176"/>
                  <a:pt x="3909282" y="8471888"/>
                </a:cubicBezTo>
                <a:lnTo>
                  <a:pt x="3889719" y="8446713"/>
                </a:lnTo>
                <a:lnTo>
                  <a:pt x="3847485" y="8412246"/>
                </a:lnTo>
                <a:lnTo>
                  <a:pt x="3813612" y="8377021"/>
                </a:lnTo>
                <a:lnTo>
                  <a:pt x="3856677" y="8404200"/>
                </a:lnTo>
                <a:lnTo>
                  <a:pt x="3842864" y="8386424"/>
                </a:lnTo>
                <a:cubicBezTo>
                  <a:pt x="3820197" y="8357461"/>
                  <a:pt x="3796396" y="8326885"/>
                  <a:pt x="3769612" y="8291298"/>
                </a:cubicBezTo>
                <a:lnTo>
                  <a:pt x="3768463" y="8289736"/>
                </a:lnTo>
                <a:lnTo>
                  <a:pt x="3753810" y="8281192"/>
                </a:lnTo>
                <a:lnTo>
                  <a:pt x="3783684" y="8346136"/>
                </a:lnTo>
                <a:cubicBezTo>
                  <a:pt x="3834970" y="8441997"/>
                  <a:pt x="3897890" y="8526915"/>
                  <a:pt x="3941021" y="8628553"/>
                </a:cubicBezTo>
                <a:lnTo>
                  <a:pt x="3951773" y="8651104"/>
                </a:lnTo>
                <a:lnTo>
                  <a:pt x="3950640" y="8650185"/>
                </a:lnTo>
                <a:cubicBezTo>
                  <a:pt x="3933212" y="8636589"/>
                  <a:pt x="3885738" y="8576099"/>
                  <a:pt x="3857616" y="8558342"/>
                </a:cubicBezTo>
                <a:cubicBezTo>
                  <a:pt x="3818805" y="8536429"/>
                  <a:pt x="3896703" y="8608757"/>
                  <a:pt x="3904266" y="8618517"/>
                </a:cubicBezTo>
                <a:cubicBezTo>
                  <a:pt x="3922506" y="8636117"/>
                  <a:pt x="3936516" y="8650299"/>
                  <a:pt x="3948522" y="8662937"/>
                </a:cubicBezTo>
                <a:lnTo>
                  <a:pt x="3967055" y="8683155"/>
                </a:lnTo>
                <a:lnTo>
                  <a:pt x="4006485" y="8765859"/>
                </a:lnTo>
                <a:lnTo>
                  <a:pt x="3999480" y="8767998"/>
                </a:lnTo>
                <a:cubicBezTo>
                  <a:pt x="4000057" y="8766518"/>
                  <a:pt x="4002951" y="8769421"/>
                  <a:pt x="4007124" y="8774893"/>
                </a:cubicBezTo>
                <a:lnTo>
                  <a:pt x="4019184" y="8792496"/>
                </a:lnTo>
                <a:lnTo>
                  <a:pt x="4048658" y="8854309"/>
                </a:lnTo>
                <a:lnTo>
                  <a:pt x="4031274" y="8837158"/>
                </a:lnTo>
                <a:cubicBezTo>
                  <a:pt x="4033959" y="8830251"/>
                  <a:pt x="4036263" y="8824331"/>
                  <a:pt x="4020586" y="8833000"/>
                </a:cubicBezTo>
                <a:cubicBezTo>
                  <a:pt x="4020586" y="8833000"/>
                  <a:pt x="4025519" y="8834917"/>
                  <a:pt x="4031274" y="8837158"/>
                </a:cubicBezTo>
                <a:lnTo>
                  <a:pt x="4019008" y="8849000"/>
                </a:lnTo>
                <a:lnTo>
                  <a:pt x="3981357" y="8789545"/>
                </a:lnTo>
                <a:cubicBezTo>
                  <a:pt x="3979712" y="8767657"/>
                  <a:pt x="3969196" y="8749573"/>
                  <a:pt x="3953741" y="8736939"/>
                </a:cubicBezTo>
                <a:cubicBezTo>
                  <a:pt x="3950381" y="8753157"/>
                  <a:pt x="3961024" y="8772923"/>
                  <a:pt x="3981357" y="8789545"/>
                </a:cubicBezTo>
                <a:lnTo>
                  <a:pt x="4010818" y="8856203"/>
                </a:lnTo>
                <a:lnTo>
                  <a:pt x="3981754" y="8831523"/>
                </a:lnTo>
                <a:lnTo>
                  <a:pt x="3968745" y="8821750"/>
                </a:lnTo>
                <a:lnTo>
                  <a:pt x="3861461" y="8617446"/>
                </a:lnTo>
                <a:cubicBezTo>
                  <a:pt x="3825522" y="8551221"/>
                  <a:pt x="3788842" y="8485629"/>
                  <a:pt x="3750751" y="8420781"/>
                </a:cubicBezTo>
                <a:lnTo>
                  <a:pt x="3679316" y="8305586"/>
                </a:lnTo>
                <a:lnTo>
                  <a:pt x="3666237" y="8297366"/>
                </a:lnTo>
                <a:lnTo>
                  <a:pt x="3666853" y="8298712"/>
                </a:lnTo>
                <a:lnTo>
                  <a:pt x="3664589" y="8311317"/>
                </a:lnTo>
                <a:lnTo>
                  <a:pt x="3683418" y="8340720"/>
                </a:lnTo>
                <a:cubicBezTo>
                  <a:pt x="3701485" y="8369120"/>
                  <a:pt x="3717904" y="8397163"/>
                  <a:pt x="3722269" y="8419696"/>
                </a:cubicBezTo>
                <a:cubicBezTo>
                  <a:pt x="3723028" y="8429798"/>
                  <a:pt x="3714100" y="8443043"/>
                  <a:pt x="3718978" y="8447035"/>
                </a:cubicBezTo>
                <a:cubicBezTo>
                  <a:pt x="3731071" y="8475883"/>
                  <a:pt x="3783088" y="8548433"/>
                  <a:pt x="3791057" y="8583400"/>
                </a:cubicBezTo>
                <a:cubicBezTo>
                  <a:pt x="3796823" y="8599176"/>
                  <a:pt x="3784456" y="8617515"/>
                  <a:pt x="3784456" y="8617515"/>
                </a:cubicBezTo>
                <a:cubicBezTo>
                  <a:pt x="3784456" y="8617515"/>
                  <a:pt x="3785698" y="8621294"/>
                  <a:pt x="3788255" y="8626152"/>
                </a:cubicBezTo>
                <a:lnTo>
                  <a:pt x="3793412" y="8632798"/>
                </a:lnTo>
                <a:lnTo>
                  <a:pt x="3798159" y="8644830"/>
                </a:lnTo>
                <a:lnTo>
                  <a:pt x="3796986" y="8647118"/>
                </a:lnTo>
                <a:cubicBezTo>
                  <a:pt x="3797080" y="8648381"/>
                  <a:pt x="3798300" y="8649376"/>
                  <a:pt x="3800741" y="8651373"/>
                </a:cubicBezTo>
                <a:lnTo>
                  <a:pt x="3798159" y="8644830"/>
                </a:lnTo>
                <a:lnTo>
                  <a:pt x="3799983" y="8641269"/>
                </a:lnTo>
                <a:cubicBezTo>
                  <a:pt x="3801500" y="8661475"/>
                  <a:pt x="3807898" y="8685670"/>
                  <a:pt x="3807898" y="8685670"/>
                </a:cubicBezTo>
                <a:cubicBezTo>
                  <a:pt x="3789965" y="8701040"/>
                  <a:pt x="3772364" y="8588664"/>
                  <a:pt x="3730938" y="8545317"/>
                </a:cubicBezTo>
                <a:cubicBezTo>
                  <a:pt x="3726060" y="8541325"/>
                  <a:pt x="3706485" y="8534808"/>
                  <a:pt x="3701605" y="8530817"/>
                </a:cubicBezTo>
                <a:cubicBezTo>
                  <a:pt x="3675632" y="8500101"/>
                  <a:pt x="3648777" y="8457600"/>
                  <a:pt x="3617167" y="8412793"/>
                </a:cubicBezTo>
                <a:cubicBezTo>
                  <a:pt x="3605831" y="8394048"/>
                  <a:pt x="3518228" y="8233928"/>
                  <a:pt x="3513349" y="8229938"/>
                </a:cubicBezTo>
                <a:cubicBezTo>
                  <a:pt x="3504346" y="8232062"/>
                  <a:pt x="3501815" y="8269502"/>
                  <a:pt x="3503386" y="8280269"/>
                </a:cubicBezTo>
                <a:cubicBezTo>
                  <a:pt x="3509026" y="8294363"/>
                  <a:pt x="3574704" y="8406529"/>
                  <a:pt x="3526069" y="8338326"/>
                </a:cubicBezTo>
                <a:cubicBezTo>
                  <a:pt x="3500063" y="8302050"/>
                  <a:pt x="3507346" y="8320251"/>
                  <a:pt x="3522548" y="8349866"/>
                </a:cubicBezTo>
                <a:lnTo>
                  <a:pt x="3535138" y="8373302"/>
                </a:lnTo>
                <a:lnTo>
                  <a:pt x="3545541" y="8385094"/>
                </a:lnTo>
                <a:cubicBezTo>
                  <a:pt x="3564775" y="8407630"/>
                  <a:pt x="3573834" y="8420416"/>
                  <a:pt x="3561341" y="8412405"/>
                </a:cubicBezTo>
                <a:lnTo>
                  <a:pt x="3552573" y="8405406"/>
                </a:lnTo>
                <a:lnTo>
                  <a:pt x="3559407" y="8417590"/>
                </a:lnTo>
                <a:cubicBezTo>
                  <a:pt x="3562610" y="8423216"/>
                  <a:pt x="3565117" y="8427539"/>
                  <a:pt x="3566533" y="8429880"/>
                </a:cubicBezTo>
                <a:cubicBezTo>
                  <a:pt x="3594153" y="8482486"/>
                  <a:pt x="3616762" y="8529416"/>
                  <a:pt x="3627280" y="8547499"/>
                </a:cubicBezTo>
                <a:cubicBezTo>
                  <a:pt x="3653836" y="8601209"/>
                  <a:pt x="3679884" y="8652632"/>
                  <a:pt x="3705514" y="8702598"/>
                </a:cubicBezTo>
                <a:lnTo>
                  <a:pt x="3744429" y="8777833"/>
                </a:lnTo>
                <a:lnTo>
                  <a:pt x="3754176" y="8787213"/>
                </a:lnTo>
                <a:cubicBezTo>
                  <a:pt x="3776487" y="8810171"/>
                  <a:pt x="3798024" y="8834358"/>
                  <a:pt x="3818420" y="8860846"/>
                </a:cubicBezTo>
                <a:lnTo>
                  <a:pt x="3765853" y="8819248"/>
                </a:lnTo>
                <a:lnTo>
                  <a:pt x="3781229" y="8848974"/>
                </a:lnTo>
                <a:lnTo>
                  <a:pt x="3791464" y="8869078"/>
                </a:lnTo>
                <a:lnTo>
                  <a:pt x="3771431" y="8855331"/>
                </a:lnTo>
                <a:lnTo>
                  <a:pt x="3764065" y="8851206"/>
                </a:lnTo>
                <a:lnTo>
                  <a:pt x="3731277" y="8791624"/>
                </a:lnTo>
                <a:lnTo>
                  <a:pt x="3660530" y="8730377"/>
                </a:lnTo>
                <a:cubicBezTo>
                  <a:pt x="3636300" y="8709013"/>
                  <a:pt x="3612097" y="8687600"/>
                  <a:pt x="3586375" y="8665787"/>
                </a:cubicBezTo>
                <a:lnTo>
                  <a:pt x="3521756" y="8613760"/>
                </a:lnTo>
                <a:lnTo>
                  <a:pt x="3522559" y="8615584"/>
                </a:lnTo>
                <a:cubicBezTo>
                  <a:pt x="3530040" y="8635134"/>
                  <a:pt x="3530829" y="8645657"/>
                  <a:pt x="3509738" y="8618931"/>
                </a:cubicBezTo>
                <a:lnTo>
                  <a:pt x="3494304" y="8592904"/>
                </a:lnTo>
                <a:lnTo>
                  <a:pt x="3473501" y="8579088"/>
                </a:lnTo>
                <a:cubicBezTo>
                  <a:pt x="3462712" y="8570369"/>
                  <a:pt x="3450999" y="8559649"/>
                  <a:pt x="3438289" y="8547377"/>
                </a:cubicBezTo>
                <a:lnTo>
                  <a:pt x="3398224" y="8507352"/>
                </a:lnTo>
                <a:lnTo>
                  <a:pt x="3432021" y="8571401"/>
                </a:lnTo>
                <a:lnTo>
                  <a:pt x="3444170" y="8596581"/>
                </a:lnTo>
                <a:lnTo>
                  <a:pt x="3440113" y="8592416"/>
                </a:lnTo>
                <a:lnTo>
                  <a:pt x="3406346" y="8558005"/>
                </a:lnTo>
                <a:lnTo>
                  <a:pt x="3372338" y="8497121"/>
                </a:lnTo>
                <a:lnTo>
                  <a:pt x="3358162" y="8468296"/>
                </a:lnTo>
                <a:lnTo>
                  <a:pt x="3337068" y="8482307"/>
                </a:lnTo>
                <a:lnTo>
                  <a:pt x="3340072" y="8489713"/>
                </a:lnTo>
                <a:lnTo>
                  <a:pt x="3334637" y="8483923"/>
                </a:lnTo>
                <a:lnTo>
                  <a:pt x="3328549" y="8487963"/>
                </a:lnTo>
                <a:lnTo>
                  <a:pt x="3324653" y="8488653"/>
                </a:lnTo>
                <a:lnTo>
                  <a:pt x="3347344" y="8514121"/>
                </a:lnTo>
                <a:cubicBezTo>
                  <a:pt x="3351930" y="8527214"/>
                  <a:pt x="3343144" y="8546720"/>
                  <a:pt x="3343144" y="8546720"/>
                </a:cubicBezTo>
                <a:cubicBezTo>
                  <a:pt x="3375624" y="8594861"/>
                  <a:pt x="3424860" y="8629080"/>
                  <a:pt x="3464778" y="8660713"/>
                </a:cubicBezTo>
                <a:cubicBezTo>
                  <a:pt x="3492668" y="8695760"/>
                  <a:pt x="3577904" y="8747022"/>
                  <a:pt x="3573709" y="8779622"/>
                </a:cubicBezTo>
                <a:cubicBezTo>
                  <a:pt x="3569506" y="8812219"/>
                  <a:pt x="3523178" y="8721121"/>
                  <a:pt x="3537706" y="8762579"/>
                </a:cubicBezTo>
                <a:cubicBezTo>
                  <a:pt x="3556815" y="8817133"/>
                  <a:pt x="3651080" y="8918176"/>
                  <a:pt x="3529448" y="8804182"/>
                </a:cubicBezTo>
                <a:cubicBezTo>
                  <a:pt x="3435716" y="8725235"/>
                  <a:pt x="3403911" y="8675595"/>
                  <a:pt x="3286724" y="8598289"/>
                </a:cubicBezTo>
                <a:cubicBezTo>
                  <a:pt x="3297618" y="8629387"/>
                  <a:pt x="3376197" y="8710945"/>
                  <a:pt x="3426575" y="8764565"/>
                </a:cubicBezTo>
                <a:lnTo>
                  <a:pt x="3432837" y="8771496"/>
                </a:lnTo>
                <a:lnTo>
                  <a:pt x="3414812" y="8761923"/>
                </a:lnTo>
                <a:lnTo>
                  <a:pt x="3415888" y="8762752"/>
                </a:lnTo>
                <a:cubicBezTo>
                  <a:pt x="3427401" y="8771949"/>
                  <a:pt x="3445868" y="8787901"/>
                  <a:pt x="3453088" y="8800824"/>
                </a:cubicBezTo>
                <a:lnTo>
                  <a:pt x="3453092" y="8801302"/>
                </a:lnTo>
                <a:lnTo>
                  <a:pt x="3465537" y="8809446"/>
                </a:lnTo>
                <a:lnTo>
                  <a:pt x="3479293" y="8840513"/>
                </a:lnTo>
                <a:cubicBezTo>
                  <a:pt x="3480712" y="8855184"/>
                  <a:pt x="3445236" y="8817569"/>
                  <a:pt x="3415300" y="8793848"/>
                </a:cubicBezTo>
                <a:lnTo>
                  <a:pt x="3473746" y="8862371"/>
                </a:lnTo>
                <a:lnTo>
                  <a:pt x="3504296" y="8892246"/>
                </a:lnTo>
                <a:cubicBezTo>
                  <a:pt x="3504296" y="8892246"/>
                  <a:pt x="3537844" y="8925104"/>
                  <a:pt x="3547402" y="8941600"/>
                </a:cubicBezTo>
                <a:lnTo>
                  <a:pt x="3547316" y="8942995"/>
                </a:lnTo>
                <a:lnTo>
                  <a:pt x="3631042" y="9024739"/>
                </a:lnTo>
                <a:cubicBezTo>
                  <a:pt x="3707159" y="9096257"/>
                  <a:pt x="3783778" y="9166649"/>
                  <a:pt x="3849826" y="9248880"/>
                </a:cubicBezTo>
                <a:lnTo>
                  <a:pt x="3873567" y="9275961"/>
                </a:lnTo>
                <a:lnTo>
                  <a:pt x="3871568" y="9275022"/>
                </a:lnTo>
                <a:cubicBezTo>
                  <a:pt x="3840925" y="9261275"/>
                  <a:pt x="3749455" y="9193008"/>
                  <a:pt x="3701448" y="9176318"/>
                </a:cubicBezTo>
                <a:cubicBezTo>
                  <a:pt x="3636082" y="9156688"/>
                  <a:pt x="3776973" y="9233325"/>
                  <a:pt x="3791588" y="9244358"/>
                </a:cubicBezTo>
                <a:cubicBezTo>
                  <a:pt x="3824807" y="9263179"/>
                  <a:pt x="3850544" y="9278502"/>
                  <a:pt x="3872770" y="9292277"/>
                </a:cubicBezTo>
                <a:lnTo>
                  <a:pt x="3907317" y="9314464"/>
                </a:lnTo>
                <a:lnTo>
                  <a:pt x="3994402" y="9413806"/>
                </a:lnTo>
                <a:lnTo>
                  <a:pt x="3984688" y="9418269"/>
                </a:lnTo>
                <a:cubicBezTo>
                  <a:pt x="3985039" y="9416189"/>
                  <a:pt x="3990349" y="9419317"/>
                  <a:pt x="3998439" y="9425523"/>
                </a:cubicBezTo>
                <a:lnTo>
                  <a:pt x="4022445" y="9445801"/>
                </a:lnTo>
                <a:lnTo>
                  <a:pt x="4087533" y="9520049"/>
                </a:lnTo>
                <a:lnTo>
                  <a:pt x="4055743" y="9501616"/>
                </a:lnTo>
                <a:cubicBezTo>
                  <a:pt x="4057388" y="9491910"/>
                  <a:pt x="4058796" y="9483593"/>
                  <a:pt x="4038384" y="9498675"/>
                </a:cubicBezTo>
                <a:cubicBezTo>
                  <a:pt x="4038384" y="9498675"/>
                  <a:pt x="4046397" y="9500033"/>
                  <a:pt x="4055743" y="9501616"/>
                </a:cubicBezTo>
                <a:lnTo>
                  <a:pt x="4041504" y="9520067"/>
                </a:lnTo>
                <a:lnTo>
                  <a:pt x="3965031" y="9450846"/>
                </a:lnTo>
                <a:cubicBezTo>
                  <a:pt x="3955092" y="9422480"/>
                  <a:pt x="3933226" y="9401211"/>
                  <a:pt x="3905860" y="9388256"/>
                </a:cubicBezTo>
                <a:cubicBezTo>
                  <a:pt x="3905860" y="9388256"/>
                  <a:pt x="3906124" y="9386221"/>
                  <a:pt x="3906452" y="9383672"/>
                </a:cubicBezTo>
                <a:lnTo>
                  <a:pt x="3906508" y="9383232"/>
                </a:lnTo>
                <a:lnTo>
                  <a:pt x="3907434" y="9376032"/>
                </a:lnTo>
                <a:cubicBezTo>
                  <a:pt x="3907698" y="9373995"/>
                  <a:pt x="3907829" y="9372976"/>
                  <a:pt x="3907631" y="9374504"/>
                </a:cubicBezTo>
                <a:lnTo>
                  <a:pt x="3906508" y="9383232"/>
                </a:lnTo>
                <a:lnTo>
                  <a:pt x="3905860" y="9388256"/>
                </a:lnTo>
                <a:cubicBezTo>
                  <a:pt x="3906394" y="9410353"/>
                  <a:pt x="3929028" y="9433806"/>
                  <a:pt x="3965031" y="9450846"/>
                </a:cubicBezTo>
                <a:lnTo>
                  <a:pt x="4031756" y="9531461"/>
                </a:lnTo>
                <a:lnTo>
                  <a:pt x="3979975" y="9505893"/>
                </a:lnTo>
                <a:lnTo>
                  <a:pt x="3957239" y="9496126"/>
                </a:lnTo>
                <a:lnTo>
                  <a:pt x="3727392" y="9253053"/>
                </a:lnTo>
                <a:cubicBezTo>
                  <a:pt x="3574916" y="9096016"/>
                  <a:pt x="3418892" y="8942992"/>
                  <a:pt x="3251628" y="8796478"/>
                </a:cubicBezTo>
                <a:cubicBezTo>
                  <a:pt x="3227666" y="8776945"/>
                  <a:pt x="3150759" y="8687305"/>
                  <a:pt x="3098839" y="8645838"/>
                </a:cubicBezTo>
                <a:lnTo>
                  <a:pt x="3093801" y="8642373"/>
                </a:lnTo>
                <a:lnTo>
                  <a:pt x="3175159" y="8758025"/>
                </a:lnTo>
                <a:lnTo>
                  <a:pt x="3266828" y="8836438"/>
                </a:lnTo>
                <a:cubicBezTo>
                  <a:pt x="3315919" y="8894257"/>
                  <a:pt x="3423788" y="8968971"/>
                  <a:pt x="3452216" y="9026112"/>
                </a:cubicBezTo>
                <a:lnTo>
                  <a:pt x="3452273" y="9027928"/>
                </a:lnTo>
                <a:lnTo>
                  <a:pt x="3182209" y="8768046"/>
                </a:lnTo>
                <a:lnTo>
                  <a:pt x="3265296" y="8886158"/>
                </a:lnTo>
                <a:lnTo>
                  <a:pt x="3261021" y="8910369"/>
                </a:lnTo>
                <a:lnTo>
                  <a:pt x="3229061" y="8929915"/>
                </a:lnTo>
                <a:lnTo>
                  <a:pt x="3157359" y="8832960"/>
                </a:lnTo>
                <a:cubicBezTo>
                  <a:pt x="3091554" y="8744262"/>
                  <a:pt x="3023232" y="8658171"/>
                  <a:pt x="2943597" y="8579869"/>
                </a:cubicBezTo>
                <a:cubicBezTo>
                  <a:pt x="2941359" y="8561849"/>
                  <a:pt x="2937660" y="8545374"/>
                  <a:pt x="2932652" y="8530731"/>
                </a:cubicBezTo>
                <a:lnTo>
                  <a:pt x="2930000" y="8525347"/>
                </a:lnTo>
                <a:lnTo>
                  <a:pt x="2858752" y="8456789"/>
                </a:lnTo>
                <a:lnTo>
                  <a:pt x="2856410" y="8455966"/>
                </a:lnTo>
                <a:lnTo>
                  <a:pt x="2833809" y="8456902"/>
                </a:lnTo>
                <a:lnTo>
                  <a:pt x="2826277" y="8457216"/>
                </a:lnTo>
                <a:cubicBezTo>
                  <a:pt x="2822928" y="8457353"/>
                  <a:pt x="2825159" y="8457261"/>
                  <a:pt x="2829625" y="8457078"/>
                </a:cubicBezTo>
                <a:lnTo>
                  <a:pt x="2833809" y="8456902"/>
                </a:lnTo>
                <a:lnTo>
                  <a:pt x="2846365" y="8456384"/>
                </a:lnTo>
                <a:cubicBezTo>
                  <a:pt x="2851944" y="8456150"/>
                  <a:pt x="2856410" y="8455966"/>
                  <a:pt x="2856410" y="8455966"/>
                </a:cubicBezTo>
                <a:cubicBezTo>
                  <a:pt x="2863212" y="8510749"/>
                  <a:pt x="2891540" y="8556248"/>
                  <a:pt x="2943597" y="8579869"/>
                </a:cubicBezTo>
                <a:cubicBezTo>
                  <a:pt x="2982586" y="8665576"/>
                  <a:pt x="3028282" y="8744469"/>
                  <a:pt x="3077396" y="8819931"/>
                </a:cubicBezTo>
                <a:lnTo>
                  <a:pt x="3191504" y="8982305"/>
                </a:lnTo>
                <a:lnTo>
                  <a:pt x="3152056" y="8993037"/>
                </a:lnTo>
                <a:lnTo>
                  <a:pt x="3128309" y="8994088"/>
                </a:lnTo>
                <a:lnTo>
                  <a:pt x="3064223" y="8912118"/>
                </a:lnTo>
                <a:cubicBezTo>
                  <a:pt x="2916975" y="8715397"/>
                  <a:pt x="2769728" y="8518672"/>
                  <a:pt x="2605986" y="8326026"/>
                </a:cubicBezTo>
                <a:cubicBezTo>
                  <a:pt x="2559775" y="8273432"/>
                  <a:pt x="2518157" y="8218232"/>
                  <a:pt x="2479264" y="8161448"/>
                </a:cubicBezTo>
                <a:lnTo>
                  <a:pt x="2396805" y="8031382"/>
                </a:lnTo>
                <a:lnTo>
                  <a:pt x="2362365" y="8011875"/>
                </a:lnTo>
                <a:cubicBezTo>
                  <a:pt x="2261373" y="7948328"/>
                  <a:pt x="2153898" y="7865669"/>
                  <a:pt x="2052044" y="7802731"/>
                </a:cubicBezTo>
                <a:cubicBezTo>
                  <a:pt x="2047376" y="7798693"/>
                  <a:pt x="2032439" y="7789365"/>
                  <a:pt x="2018368" y="7782742"/>
                </a:cubicBezTo>
                <a:lnTo>
                  <a:pt x="2013276" y="7780898"/>
                </a:lnTo>
                <a:lnTo>
                  <a:pt x="2014709" y="7782488"/>
                </a:lnTo>
                <a:lnTo>
                  <a:pt x="2021159" y="7789874"/>
                </a:lnTo>
                <a:lnTo>
                  <a:pt x="2002189" y="7776877"/>
                </a:lnTo>
                <a:lnTo>
                  <a:pt x="1999311" y="7775834"/>
                </a:lnTo>
                <a:cubicBezTo>
                  <a:pt x="1994104" y="7774872"/>
                  <a:pt x="1990511" y="7775587"/>
                  <a:pt x="1989916" y="7778976"/>
                </a:cubicBezTo>
                <a:lnTo>
                  <a:pt x="2048580" y="7822544"/>
                </a:lnTo>
                <a:cubicBezTo>
                  <a:pt x="2109208" y="7860006"/>
                  <a:pt x="2173271" y="7903445"/>
                  <a:pt x="2227589" y="7946250"/>
                </a:cubicBezTo>
                <a:cubicBezTo>
                  <a:pt x="2177077" y="7917544"/>
                  <a:pt x="2124600" y="7883386"/>
                  <a:pt x="2070448" y="7847320"/>
                </a:cubicBezTo>
                <a:lnTo>
                  <a:pt x="1949892" y="7767758"/>
                </a:lnTo>
                <a:lnTo>
                  <a:pt x="1958776" y="7775346"/>
                </a:lnTo>
                <a:cubicBezTo>
                  <a:pt x="1931898" y="7762589"/>
                  <a:pt x="1906794" y="7747989"/>
                  <a:pt x="1882581" y="7732458"/>
                </a:cubicBezTo>
                <a:lnTo>
                  <a:pt x="1845501" y="7707072"/>
                </a:lnTo>
                <a:lnTo>
                  <a:pt x="1844852" y="7714594"/>
                </a:lnTo>
                <a:lnTo>
                  <a:pt x="1836567" y="7717206"/>
                </a:lnTo>
                <a:lnTo>
                  <a:pt x="1837488" y="7718258"/>
                </a:lnTo>
                <a:cubicBezTo>
                  <a:pt x="1876018" y="7761749"/>
                  <a:pt x="1913277" y="7803264"/>
                  <a:pt x="1947140" y="7840458"/>
                </a:cubicBezTo>
                <a:cubicBezTo>
                  <a:pt x="2012431" y="7930533"/>
                  <a:pt x="2142112" y="8108933"/>
                  <a:pt x="2019980" y="7979816"/>
                </a:cubicBezTo>
                <a:cubicBezTo>
                  <a:pt x="1965595" y="7929506"/>
                  <a:pt x="1919860" y="7882301"/>
                  <a:pt x="1878891" y="7836414"/>
                </a:cubicBezTo>
                <a:lnTo>
                  <a:pt x="1834469" y="7782901"/>
                </a:lnTo>
                <a:lnTo>
                  <a:pt x="1778279" y="7759645"/>
                </a:lnTo>
                <a:lnTo>
                  <a:pt x="1784288" y="7769835"/>
                </a:lnTo>
                <a:lnTo>
                  <a:pt x="1903904" y="7902978"/>
                </a:lnTo>
                <a:cubicBezTo>
                  <a:pt x="2017196" y="8050026"/>
                  <a:pt x="1924192" y="7976651"/>
                  <a:pt x="1869821" y="7907482"/>
                </a:cubicBezTo>
                <a:cubicBezTo>
                  <a:pt x="1762597" y="7812707"/>
                  <a:pt x="1824908" y="7862210"/>
                  <a:pt x="1776909" y="7805227"/>
                </a:cubicBezTo>
                <a:lnTo>
                  <a:pt x="1769778" y="7796800"/>
                </a:lnTo>
                <a:lnTo>
                  <a:pt x="1711738" y="7750690"/>
                </a:lnTo>
                <a:cubicBezTo>
                  <a:pt x="1673736" y="7722237"/>
                  <a:pt x="1662359" y="7681586"/>
                  <a:pt x="1616875" y="7657478"/>
                </a:cubicBezTo>
                <a:cubicBezTo>
                  <a:pt x="1616875" y="7657478"/>
                  <a:pt x="1617259" y="7656557"/>
                  <a:pt x="1617743" y="7655406"/>
                </a:cubicBezTo>
                <a:lnTo>
                  <a:pt x="1618821" y="7652813"/>
                </a:lnTo>
                <a:lnTo>
                  <a:pt x="1619471" y="7651258"/>
                </a:lnTo>
                <a:cubicBezTo>
                  <a:pt x="1619759" y="7650566"/>
                  <a:pt x="1619567" y="7651027"/>
                  <a:pt x="1619181" y="7651949"/>
                </a:cubicBezTo>
                <a:lnTo>
                  <a:pt x="1618821" y="7652813"/>
                </a:lnTo>
                <a:lnTo>
                  <a:pt x="1616875" y="7657478"/>
                </a:lnTo>
                <a:cubicBezTo>
                  <a:pt x="1607780" y="7695587"/>
                  <a:pt x="1717309" y="7753638"/>
                  <a:pt x="1719458" y="7781093"/>
                </a:cubicBezTo>
                <a:cubicBezTo>
                  <a:pt x="1725954" y="7784538"/>
                  <a:pt x="1704791" y="7816248"/>
                  <a:pt x="1699221" y="7813296"/>
                </a:cubicBezTo>
                <a:cubicBezTo>
                  <a:pt x="1725048" y="7851914"/>
                  <a:pt x="1768732" y="7866760"/>
                  <a:pt x="1788989" y="7902424"/>
                </a:cubicBezTo>
                <a:cubicBezTo>
                  <a:pt x="1796816" y="7916264"/>
                  <a:pt x="1793978" y="7923069"/>
                  <a:pt x="1793868" y="7939630"/>
                </a:cubicBezTo>
                <a:cubicBezTo>
                  <a:pt x="1805245" y="7980282"/>
                  <a:pt x="1842320" y="8008243"/>
                  <a:pt x="1871442" y="8041680"/>
                </a:cubicBezTo>
                <a:cubicBezTo>
                  <a:pt x="1931032" y="8116197"/>
                  <a:pt x="1994972" y="8166706"/>
                  <a:pt x="2046156" y="8245074"/>
                </a:cubicBezTo>
                <a:cubicBezTo>
                  <a:pt x="1968348" y="8178906"/>
                  <a:pt x="1922624" y="8120050"/>
                  <a:pt x="1845291" y="8052744"/>
                </a:cubicBezTo>
                <a:cubicBezTo>
                  <a:pt x="1822085" y="8040448"/>
                  <a:pt x="1790688" y="7998878"/>
                  <a:pt x="1747696" y="7949778"/>
                </a:cubicBezTo>
                <a:cubicBezTo>
                  <a:pt x="1741213" y="7944266"/>
                  <a:pt x="1729013" y="7931394"/>
                  <a:pt x="1715253" y="7916744"/>
                </a:cubicBezTo>
                <a:lnTo>
                  <a:pt x="1685951" y="7886101"/>
                </a:lnTo>
                <a:lnTo>
                  <a:pt x="1740664" y="7965955"/>
                </a:lnTo>
                <a:lnTo>
                  <a:pt x="1739116" y="7969970"/>
                </a:lnTo>
                <a:lnTo>
                  <a:pt x="1735221" y="7978370"/>
                </a:lnTo>
                <a:lnTo>
                  <a:pt x="1745098" y="7991330"/>
                </a:lnTo>
                <a:cubicBezTo>
                  <a:pt x="1747828" y="8001088"/>
                  <a:pt x="1741679" y="8015832"/>
                  <a:pt x="1741679" y="8015832"/>
                </a:cubicBezTo>
                <a:cubicBezTo>
                  <a:pt x="1761936" y="8051496"/>
                  <a:pt x="1793442" y="8076504"/>
                  <a:pt x="1818904" y="8099694"/>
                </a:cubicBezTo>
                <a:cubicBezTo>
                  <a:pt x="1836432" y="8125602"/>
                  <a:pt x="1891143" y="8162910"/>
                  <a:pt x="1887722" y="8187410"/>
                </a:cubicBezTo>
                <a:cubicBezTo>
                  <a:pt x="1884303" y="8211909"/>
                  <a:pt x="1855869" y="8144216"/>
                  <a:pt x="1864517" y="8175110"/>
                </a:cubicBezTo>
                <a:cubicBezTo>
                  <a:pt x="1875896" y="8215760"/>
                  <a:pt x="1935485" y="8290277"/>
                  <a:pt x="1858260" y="8206416"/>
                </a:cubicBezTo>
                <a:cubicBezTo>
                  <a:pt x="1828408" y="8177435"/>
                  <a:pt x="1808538" y="8153747"/>
                  <a:pt x="1786744" y="8130253"/>
                </a:cubicBezTo>
                <a:lnTo>
                  <a:pt x="1780245" y="8123731"/>
                </a:lnTo>
                <a:lnTo>
                  <a:pt x="1816244" y="8204435"/>
                </a:lnTo>
                <a:lnTo>
                  <a:pt x="1712824" y="8073029"/>
                </a:lnTo>
                <a:lnTo>
                  <a:pt x="1715716" y="8078654"/>
                </a:lnTo>
                <a:cubicBezTo>
                  <a:pt x="1733928" y="8107190"/>
                  <a:pt x="1767876" y="8148418"/>
                  <a:pt x="1791768" y="8178074"/>
                </a:cubicBezTo>
                <a:lnTo>
                  <a:pt x="1795722" y="8183186"/>
                </a:lnTo>
                <a:lnTo>
                  <a:pt x="1709317" y="8131474"/>
                </a:lnTo>
                <a:lnTo>
                  <a:pt x="1816333" y="8211206"/>
                </a:lnTo>
                <a:lnTo>
                  <a:pt x="1824692" y="8234322"/>
                </a:lnTo>
                <a:cubicBezTo>
                  <a:pt x="1825319" y="8245301"/>
                  <a:pt x="1802884" y="8217570"/>
                  <a:pt x="1783786" y="8200176"/>
                </a:cubicBezTo>
                <a:cubicBezTo>
                  <a:pt x="1863981" y="8328544"/>
                  <a:pt x="1975660" y="8414051"/>
                  <a:pt x="2058698" y="8535613"/>
                </a:cubicBezTo>
                <a:lnTo>
                  <a:pt x="2073671" y="8555605"/>
                </a:lnTo>
                <a:lnTo>
                  <a:pt x="2072383" y="8554929"/>
                </a:lnTo>
                <a:cubicBezTo>
                  <a:pt x="2052618" y="8545029"/>
                  <a:pt x="1994181" y="8495049"/>
                  <a:pt x="1963114" y="8483173"/>
                </a:cubicBezTo>
                <a:cubicBezTo>
                  <a:pt x="1920751" y="8469320"/>
                  <a:pt x="2011351" y="8524918"/>
                  <a:pt x="2020684" y="8532998"/>
                </a:cubicBezTo>
                <a:cubicBezTo>
                  <a:pt x="2042029" y="8546669"/>
                  <a:pt x="2058554" y="8557817"/>
                  <a:pt x="2072812" y="8567848"/>
                </a:cubicBezTo>
                <a:lnTo>
                  <a:pt x="2094957" y="8584029"/>
                </a:lnTo>
                <a:lnTo>
                  <a:pt x="2149885" y="8657365"/>
                </a:lnTo>
                <a:lnTo>
                  <a:pt x="2143436" y="8660838"/>
                </a:lnTo>
                <a:cubicBezTo>
                  <a:pt x="2143709" y="8659275"/>
                  <a:pt x="2147117" y="8661549"/>
                  <a:pt x="2152284" y="8666097"/>
                </a:cubicBezTo>
                <a:lnTo>
                  <a:pt x="2167573" y="8680982"/>
                </a:lnTo>
                <a:lnTo>
                  <a:pt x="2208624" y="8735793"/>
                </a:lnTo>
                <a:lnTo>
                  <a:pt x="2188205" y="8722395"/>
                </a:lnTo>
                <a:cubicBezTo>
                  <a:pt x="2189484" y="8715094"/>
                  <a:pt x="2190576" y="8708840"/>
                  <a:pt x="2176911" y="8720419"/>
                </a:cubicBezTo>
                <a:cubicBezTo>
                  <a:pt x="2176911" y="8720419"/>
                  <a:pt x="2182125" y="8721331"/>
                  <a:pt x="2188205" y="8722395"/>
                </a:cubicBezTo>
                <a:lnTo>
                  <a:pt x="2178511" y="8736419"/>
                </a:lnTo>
                <a:lnTo>
                  <a:pt x="2129903" y="8685528"/>
                </a:lnTo>
                <a:cubicBezTo>
                  <a:pt x="2123986" y="8664389"/>
                  <a:pt x="2110119" y="8648729"/>
                  <a:pt x="2092482" y="8639379"/>
                </a:cubicBezTo>
                <a:cubicBezTo>
                  <a:pt x="2092375" y="8655942"/>
                  <a:pt x="2106698" y="8673230"/>
                  <a:pt x="2129903" y="8685528"/>
                </a:cubicBezTo>
                <a:lnTo>
                  <a:pt x="2171895" y="8745091"/>
                </a:lnTo>
                <a:lnTo>
                  <a:pt x="2138546" y="8726608"/>
                </a:lnTo>
                <a:lnTo>
                  <a:pt x="2123869" y="8719585"/>
                </a:lnTo>
                <a:lnTo>
                  <a:pt x="1978504" y="8540368"/>
                </a:lnTo>
                <a:cubicBezTo>
                  <a:pt x="1881986" y="8424637"/>
                  <a:pt x="1783056" y="8311963"/>
                  <a:pt x="1676645" y="8204322"/>
                </a:cubicBezTo>
                <a:cubicBezTo>
                  <a:pt x="1656280" y="8185214"/>
                  <a:pt x="1576901" y="8073902"/>
                  <a:pt x="1553589" y="8078163"/>
                </a:cubicBezTo>
                <a:cubicBezTo>
                  <a:pt x="1550275" y="8086101"/>
                  <a:pt x="1559506" y="8099302"/>
                  <a:pt x="1559506" y="8099302"/>
                </a:cubicBezTo>
                <a:cubicBezTo>
                  <a:pt x="1604298" y="8157666"/>
                  <a:pt x="1650602" y="8198826"/>
                  <a:pt x="1685765" y="8234082"/>
                </a:cubicBezTo>
                <a:cubicBezTo>
                  <a:pt x="1716688" y="8276786"/>
                  <a:pt x="1785725" y="8331379"/>
                  <a:pt x="1803144" y="8373848"/>
                </a:cubicBezTo>
                <a:cubicBezTo>
                  <a:pt x="1805876" y="8383606"/>
                  <a:pt x="1799724" y="8398347"/>
                  <a:pt x="1805293" y="8401299"/>
                </a:cubicBezTo>
                <a:cubicBezTo>
                  <a:pt x="1822821" y="8427208"/>
                  <a:pt x="1888090" y="8488115"/>
                  <a:pt x="1902778" y="8520830"/>
                </a:cubicBezTo>
                <a:cubicBezTo>
                  <a:pt x="1911535" y="8535161"/>
                  <a:pt x="1903016" y="8555574"/>
                  <a:pt x="1903016" y="8555574"/>
                </a:cubicBezTo>
                <a:cubicBezTo>
                  <a:pt x="1903016" y="8555574"/>
                  <a:pt x="1904975" y="8559038"/>
                  <a:pt x="1908440" y="8563297"/>
                </a:cubicBezTo>
                <a:lnTo>
                  <a:pt x="1914807" y="8568801"/>
                </a:lnTo>
                <a:lnTo>
                  <a:pt x="1921824" y="8579664"/>
                </a:lnTo>
                <a:lnTo>
                  <a:pt x="1921125" y="8582137"/>
                </a:lnTo>
                <a:cubicBezTo>
                  <a:pt x="1921464" y="8583358"/>
                  <a:pt x="1922858" y="8584094"/>
                  <a:pt x="1925642" y="8585569"/>
                </a:cubicBezTo>
                <a:lnTo>
                  <a:pt x="1921824" y="8579664"/>
                </a:lnTo>
                <a:lnTo>
                  <a:pt x="1922912" y="8575814"/>
                </a:lnTo>
                <a:cubicBezTo>
                  <a:pt x="1928373" y="8595326"/>
                  <a:pt x="1939403" y="8617792"/>
                  <a:pt x="1939403" y="8617792"/>
                </a:cubicBezTo>
                <a:cubicBezTo>
                  <a:pt x="1924844" y="8636387"/>
                  <a:pt x="1885492" y="8529667"/>
                  <a:pt x="1836346" y="8495309"/>
                </a:cubicBezTo>
                <a:cubicBezTo>
                  <a:pt x="1830780" y="8492357"/>
                  <a:pt x="1810304" y="8489816"/>
                  <a:pt x="1804736" y="8486864"/>
                </a:cubicBezTo>
                <a:cubicBezTo>
                  <a:pt x="1773229" y="8461854"/>
                  <a:pt x="1738540" y="8425464"/>
                  <a:pt x="1698736" y="8387749"/>
                </a:cubicBezTo>
                <a:cubicBezTo>
                  <a:pt x="1683936" y="8371595"/>
                  <a:pt x="1566557" y="8231832"/>
                  <a:pt x="1560988" y="8228880"/>
                </a:cubicBezTo>
                <a:lnTo>
                  <a:pt x="1560303" y="8230269"/>
                </a:lnTo>
                <a:lnTo>
                  <a:pt x="1613887" y="8305477"/>
                </a:lnTo>
                <a:lnTo>
                  <a:pt x="1597820" y="8309261"/>
                </a:lnTo>
                <a:lnTo>
                  <a:pt x="1587708" y="8308794"/>
                </a:lnTo>
                <a:lnTo>
                  <a:pt x="1559155" y="8271758"/>
                </a:lnTo>
                <a:lnTo>
                  <a:pt x="1561119" y="8280187"/>
                </a:lnTo>
                <a:cubicBezTo>
                  <a:pt x="1569420" y="8292894"/>
                  <a:pt x="1655876" y="8389957"/>
                  <a:pt x="1594775" y="8332645"/>
                </a:cubicBezTo>
                <a:cubicBezTo>
                  <a:pt x="1529508" y="8271739"/>
                  <a:pt x="1637658" y="8398309"/>
                  <a:pt x="1652452" y="8414457"/>
                </a:cubicBezTo>
                <a:cubicBezTo>
                  <a:pt x="1689877" y="8460606"/>
                  <a:pt x="1721274" y="8502173"/>
                  <a:pt x="1735143" y="8517835"/>
                </a:cubicBezTo>
                <a:cubicBezTo>
                  <a:pt x="1808340" y="8612718"/>
                  <a:pt x="1877749" y="8699014"/>
                  <a:pt x="1945368" y="8783153"/>
                </a:cubicBezTo>
                <a:lnTo>
                  <a:pt x="1959359" y="8800849"/>
                </a:lnTo>
                <a:lnTo>
                  <a:pt x="1937013" y="8791309"/>
                </a:lnTo>
                <a:lnTo>
                  <a:pt x="1928980" y="8788713"/>
                </a:lnTo>
                <a:lnTo>
                  <a:pt x="1883685" y="8735051"/>
                </a:lnTo>
                <a:cubicBezTo>
                  <a:pt x="1855493" y="8702107"/>
                  <a:pt x="1795080" y="8610534"/>
                  <a:pt x="1766306" y="8595286"/>
                </a:cubicBezTo>
                <a:cubicBezTo>
                  <a:pt x="1755167" y="8589381"/>
                  <a:pt x="1746650" y="8609793"/>
                  <a:pt x="1725704" y="8608385"/>
                </a:cubicBezTo>
                <a:cubicBezTo>
                  <a:pt x="1699658" y="8602888"/>
                  <a:pt x="1694671" y="8582241"/>
                  <a:pt x="1666005" y="8550429"/>
                </a:cubicBezTo>
                <a:cubicBezTo>
                  <a:pt x="1640068" y="8528374"/>
                  <a:pt x="1616863" y="8516075"/>
                  <a:pt x="1602066" y="8499923"/>
                </a:cubicBezTo>
                <a:cubicBezTo>
                  <a:pt x="1539636" y="8432213"/>
                  <a:pt x="1488348" y="8370405"/>
                  <a:pt x="1419420" y="8299248"/>
                </a:cubicBezTo>
                <a:cubicBezTo>
                  <a:pt x="1419420" y="8299248"/>
                  <a:pt x="1373805" y="8223832"/>
                  <a:pt x="1362559" y="8234490"/>
                </a:cubicBezTo>
                <a:cubicBezTo>
                  <a:pt x="1357655" y="8236736"/>
                  <a:pt x="1373116" y="8258086"/>
                  <a:pt x="1386279" y="8274758"/>
                </a:cubicBezTo>
                <a:lnTo>
                  <a:pt x="1396524" y="8287251"/>
                </a:lnTo>
                <a:lnTo>
                  <a:pt x="1396213" y="8286947"/>
                </a:lnTo>
                <a:lnTo>
                  <a:pt x="1398248" y="8289355"/>
                </a:lnTo>
                <a:lnTo>
                  <a:pt x="1401469" y="8293283"/>
                </a:lnTo>
                <a:cubicBezTo>
                  <a:pt x="1402770" y="8294795"/>
                  <a:pt x="1403218" y="8295269"/>
                  <a:pt x="1402460" y="8294336"/>
                </a:cubicBezTo>
                <a:lnTo>
                  <a:pt x="1398248" y="8289355"/>
                </a:lnTo>
                <a:lnTo>
                  <a:pt x="1396524" y="8287251"/>
                </a:lnTo>
                <a:lnTo>
                  <a:pt x="1485412" y="8374042"/>
                </a:lnTo>
                <a:cubicBezTo>
                  <a:pt x="1515952" y="8404078"/>
                  <a:pt x="1542656" y="8433120"/>
                  <a:pt x="1551595" y="8455168"/>
                </a:cubicBezTo>
                <a:cubicBezTo>
                  <a:pt x="1559895" y="8467877"/>
                  <a:pt x="1553744" y="8482619"/>
                  <a:pt x="1556474" y="8492374"/>
                </a:cubicBezTo>
                <a:cubicBezTo>
                  <a:pt x="1565703" y="8505576"/>
                  <a:pt x="1590712" y="8527139"/>
                  <a:pt x="1607767" y="8554182"/>
                </a:cubicBezTo>
                <a:cubicBezTo>
                  <a:pt x="1622564" y="8570334"/>
                  <a:pt x="1685812" y="8655099"/>
                  <a:pt x="1633941" y="8610987"/>
                </a:cubicBezTo>
                <a:cubicBezTo>
                  <a:pt x="1601508" y="8585483"/>
                  <a:pt x="1573423" y="8535979"/>
                  <a:pt x="1559552" y="8520318"/>
                </a:cubicBezTo>
                <a:cubicBezTo>
                  <a:pt x="1545228" y="8503032"/>
                  <a:pt x="1524280" y="8501624"/>
                  <a:pt x="1518711" y="8498670"/>
                </a:cubicBezTo>
                <a:cubicBezTo>
                  <a:pt x="1510882" y="8484829"/>
                  <a:pt x="1507224" y="8474579"/>
                  <a:pt x="1493356" y="8458921"/>
                </a:cubicBezTo>
                <a:cubicBezTo>
                  <a:pt x="1487788" y="8455966"/>
                  <a:pt x="1464583" y="8443667"/>
                  <a:pt x="1453444" y="8437765"/>
                </a:cubicBezTo>
                <a:cubicBezTo>
                  <a:pt x="1444215" y="8424565"/>
                  <a:pt x="1403954" y="8385221"/>
                  <a:pt x="1369717" y="8350456"/>
                </a:cubicBezTo>
                <a:cubicBezTo>
                  <a:pt x="1335482" y="8315694"/>
                  <a:pt x="1251760" y="8228386"/>
                  <a:pt x="1306708" y="8300440"/>
                </a:cubicBezTo>
                <a:cubicBezTo>
                  <a:pt x="1355160" y="8369053"/>
                  <a:pt x="1427399" y="8432269"/>
                  <a:pt x="1478690" y="8494075"/>
                </a:cubicBezTo>
                <a:cubicBezTo>
                  <a:pt x="1502970" y="8520102"/>
                  <a:pt x="1525829" y="8549529"/>
                  <a:pt x="1548397" y="8579665"/>
                </a:cubicBezTo>
                <a:lnTo>
                  <a:pt x="1565258" y="8601965"/>
                </a:lnTo>
                <a:lnTo>
                  <a:pt x="1560461" y="8598681"/>
                </a:lnTo>
                <a:lnTo>
                  <a:pt x="1520587" y="8571579"/>
                </a:lnTo>
                <a:lnTo>
                  <a:pt x="1475269" y="8518577"/>
                </a:lnTo>
                <a:cubicBezTo>
                  <a:pt x="1444344" y="8475872"/>
                  <a:pt x="1392127" y="8413573"/>
                  <a:pt x="1415464" y="8477181"/>
                </a:cubicBezTo>
                <a:lnTo>
                  <a:pt x="1442178" y="8517653"/>
                </a:lnTo>
                <a:lnTo>
                  <a:pt x="1355756" y="8456109"/>
                </a:lnTo>
                <a:cubicBezTo>
                  <a:pt x="1283621" y="8404409"/>
                  <a:pt x="1209583" y="8351437"/>
                  <a:pt x="1139621" y="8305893"/>
                </a:cubicBezTo>
                <a:cubicBezTo>
                  <a:pt x="1064442" y="8259440"/>
                  <a:pt x="1152851" y="8327550"/>
                  <a:pt x="1177428" y="8345816"/>
                </a:cubicBezTo>
                <a:cubicBezTo>
                  <a:pt x="1266060" y="8407517"/>
                  <a:pt x="1349074" y="8475757"/>
                  <a:pt x="1427276" y="8535637"/>
                </a:cubicBezTo>
                <a:cubicBezTo>
                  <a:pt x="1490933" y="8586525"/>
                  <a:pt x="1414480" y="8547368"/>
                  <a:pt x="1383820" y="8528040"/>
                </a:cubicBezTo>
                <a:cubicBezTo>
                  <a:pt x="1254101" y="8445185"/>
                  <a:pt x="1136772" y="8358051"/>
                  <a:pt x="997938" y="8260709"/>
                </a:cubicBezTo>
                <a:cubicBezTo>
                  <a:pt x="957946" y="8233302"/>
                  <a:pt x="1022075" y="8312210"/>
                  <a:pt x="1023351" y="8304910"/>
                </a:cubicBezTo>
                <a:cubicBezTo>
                  <a:pt x="1128752" y="8403931"/>
                  <a:pt x="1233239" y="8441539"/>
                  <a:pt x="1342984" y="8541318"/>
                </a:cubicBezTo>
                <a:cubicBezTo>
                  <a:pt x="1212170" y="8464720"/>
                  <a:pt x="1084637" y="8369355"/>
                  <a:pt x="951020" y="8272923"/>
                </a:cubicBezTo>
                <a:cubicBezTo>
                  <a:pt x="945805" y="8272011"/>
                  <a:pt x="904059" y="8223880"/>
                  <a:pt x="900596" y="8243691"/>
                </a:cubicBezTo>
                <a:cubicBezTo>
                  <a:pt x="899503" y="8249947"/>
                  <a:pt x="938404" y="8283614"/>
                  <a:pt x="924076" y="8268213"/>
                </a:cubicBezTo>
                <a:cubicBezTo>
                  <a:pt x="972311" y="8309957"/>
                  <a:pt x="1053572" y="8357475"/>
                  <a:pt x="1099844" y="8405323"/>
                </a:cubicBezTo>
                <a:cubicBezTo>
                  <a:pt x="1119384" y="8421633"/>
                  <a:pt x="1127220" y="8443421"/>
                  <a:pt x="1141772" y="8452416"/>
                </a:cubicBezTo>
                <a:cubicBezTo>
                  <a:pt x="1190005" y="8494157"/>
                  <a:pt x="1252818" y="8519107"/>
                  <a:pt x="1299962" y="8567107"/>
                </a:cubicBezTo>
                <a:cubicBezTo>
                  <a:pt x="1258876" y="8545953"/>
                  <a:pt x="1239335" y="8529646"/>
                  <a:pt x="1204151" y="8510598"/>
                </a:cubicBezTo>
                <a:cubicBezTo>
                  <a:pt x="1213484" y="8518678"/>
                  <a:pt x="1127220" y="8443421"/>
                  <a:pt x="1114828" y="8447702"/>
                </a:cubicBezTo>
                <a:cubicBezTo>
                  <a:pt x="1107245" y="8460345"/>
                  <a:pt x="1227813" y="8534078"/>
                  <a:pt x="1237148" y="8542158"/>
                </a:cubicBezTo>
                <a:cubicBezTo>
                  <a:pt x="1361650" y="8624099"/>
                  <a:pt x="1430522" y="8675899"/>
                  <a:pt x="1559149" y="8765011"/>
                </a:cubicBezTo>
                <a:cubicBezTo>
                  <a:pt x="1559149" y="8765011"/>
                  <a:pt x="1631300" y="8798041"/>
                  <a:pt x="1617407" y="8816029"/>
                </a:cubicBezTo>
                <a:cubicBezTo>
                  <a:pt x="1605018" y="8820312"/>
                  <a:pt x="1512668" y="8743989"/>
                  <a:pt x="1507450" y="8743078"/>
                </a:cubicBezTo>
                <a:cubicBezTo>
                  <a:pt x="1407700" y="8678357"/>
                  <a:pt x="1319066" y="8616656"/>
                  <a:pt x="1213919" y="8552065"/>
                </a:cubicBezTo>
                <a:cubicBezTo>
                  <a:pt x="1284288" y="8590157"/>
                  <a:pt x="1200867" y="8529366"/>
                  <a:pt x="1193468" y="8540971"/>
                </a:cubicBezTo>
                <a:cubicBezTo>
                  <a:pt x="1184788" y="8559869"/>
                  <a:pt x="1315602" y="8636467"/>
                  <a:pt x="1324938" y="8644545"/>
                </a:cubicBezTo>
                <a:cubicBezTo>
                  <a:pt x="1434208" y="8716302"/>
                  <a:pt x="1548283" y="8796425"/>
                  <a:pt x="1682352" y="8880035"/>
                </a:cubicBezTo>
                <a:cubicBezTo>
                  <a:pt x="1682352" y="8880035"/>
                  <a:pt x="1752314" y="8925579"/>
                  <a:pt x="1735575" y="8929102"/>
                </a:cubicBezTo>
                <a:lnTo>
                  <a:pt x="1716231" y="8917483"/>
                </a:lnTo>
                <a:lnTo>
                  <a:pt x="1693980" y="8893638"/>
                </a:lnTo>
                <a:cubicBezTo>
                  <a:pt x="1684988" y="8884632"/>
                  <a:pt x="1677418" y="8877979"/>
                  <a:pt x="1673159" y="8876305"/>
                </a:cubicBezTo>
                <a:lnTo>
                  <a:pt x="1672234" y="8888171"/>
                </a:lnTo>
                <a:lnTo>
                  <a:pt x="1665613" y="8883555"/>
                </a:lnTo>
                <a:cubicBezTo>
                  <a:pt x="1676042" y="8885379"/>
                  <a:pt x="1597613" y="8831909"/>
                  <a:pt x="1594149" y="8851721"/>
                </a:cubicBezTo>
                <a:cubicBezTo>
                  <a:pt x="1593056" y="8857979"/>
                  <a:pt x="1672580" y="8905193"/>
                  <a:pt x="1687997" y="8914336"/>
                </a:cubicBezTo>
                <a:lnTo>
                  <a:pt x="1693767" y="8918429"/>
                </a:lnTo>
                <a:lnTo>
                  <a:pt x="1694364" y="8919248"/>
                </a:lnTo>
                <a:lnTo>
                  <a:pt x="1709724" y="8936371"/>
                </a:lnTo>
                <a:lnTo>
                  <a:pt x="1572796" y="8852824"/>
                </a:lnTo>
                <a:cubicBezTo>
                  <a:pt x="1504405" y="8809168"/>
                  <a:pt x="1434877" y="8763702"/>
                  <a:pt x="1362306" y="8717704"/>
                </a:cubicBezTo>
                <a:cubicBezTo>
                  <a:pt x="1362306" y="8717704"/>
                  <a:pt x="1350351" y="8688749"/>
                  <a:pt x="1337733" y="8699433"/>
                </a:cubicBezTo>
                <a:cubicBezTo>
                  <a:pt x="1331242" y="8705825"/>
                  <a:pt x="1395124" y="8750302"/>
                  <a:pt x="1361212" y="8723958"/>
                </a:cubicBezTo>
                <a:cubicBezTo>
                  <a:pt x="1474196" y="8810333"/>
                  <a:pt x="1625872" y="8890577"/>
                  <a:pt x="1731677" y="8982147"/>
                </a:cubicBezTo>
                <a:cubicBezTo>
                  <a:pt x="1604576" y="8920171"/>
                  <a:pt x="1458776" y="8801190"/>
                  <a:pt x="1322972" y="8717273"/>
                </a:cubicBezTo>
                <a:cubicBezTo>
                  <a:pt x="1313636" y="8709195"/>
                  <a:pt x="1263215" y="8679963"/>
                  <a:pt x="1260842" y="8693518"/>
                </a:cubicBezTo>
                <a:lnTo>
                  <a:pt x="1319508" y="8737083"/>
                </a:lnTo>
                <a:cubicBezTo>
                  <a:pt x="1380135" y="8774549"/>
                  <a:pt x="1444197" y="8817989"/>
                  <a:pt x="1498517" y="8860793"/>
                </a:cubicBezTo>
                <a:cubicBezTo>
                  <a:pt x="1448002" y="8832083"/>
                  <a:pt x="1395530" y="8797925"/>
                  <a:pt x="1341376" y="8761861"/>
                </a:cubicBezTo>
                <a:cubicBezTo>
                  <a:pt x="1287221" y="8725798"/>
                  <a:pt x="1231386" y="8687830"/>
                  <a:pt x="1174143" y="8651497"/>
                </a:cubicBezTo>
                <a:cubicBezTo>
                  <a:pt x="1121773" y="8615477"/>
                  <a:pt x="1070165" y="8576365"/>
                  <a:pt x="1019162" y="8538301"/>
                </a:cubicBezTo>
                <a:lnTo>
                  <a:pt x="1018210" y="8537629"/>
                </a:lnTo>
                <a:lnTo>
                  <a:pt x="1027927" y="8558283"/>
                </a:lnTo>
                <a:cubicBezTo>
                  <a:pt x="1093162" y="8680392"/>
                  <a:pt x="1166876" y="8802257"/>
                  <a:pt x="1252061" y="8925251"/>
                </a:cubicBezTo>
                <a:lnTo>
                  <a:pt x="1329773" y="9044488"/>
                </a:lnTo>
                <a:lnTo>
                  <a:pt x="1334101" y="9063560"/>
                </a:lnTo>
                <a:lnTo>
                  <a:pt x="1391287" y="9138865"/>
                </a:lnTo>
                <a:lnTo>
                  <a:pt x="1476147" y="9269070"/>
                </a:lnTo>
                <a:cubicBezTo>
                  <a:pt x="1548424" y="9379408"/>
                  <a:pt x="1614341" y="9484134"/>
                  <a:pt x="1662055" y="9579243"/>
                </a:cubicBezTo>
                <a:cubicBezTo>
                  <a:pt x="1482501" y="9365819"/>
                  <a:pt x="1297221" y="9106265"/>
                  <a:pt x="1113114" y="8829561"/>
                </a:cubicBezTo>
                <a:lnTo>
                  <a:pt x="854063" y="8421977"/>
                </a:lnTo>
                <a:lnTo>
                  <a:pt x="717205" y="8328222"/>
                </a:lnTo>
                <a:lnTo>
                  <a:pt x="690306" y="8305475"/>
                </a:lnTo>
                <a:lnTo>
                  <a:pt x="806351" y="8385554"/>
                </a:lnTo>
                <a:lnTo>
                  <a:pt x="849386" y="8414621"/>
                </a:lnTo>
                <a:lnTo>
                  <a:pt x="768197" y="8286877"/>
                </a:lnTo>
                <a:lnTo>
                  <a:pt x="643122" y="8191245"/>
                </a:lnTo>
                <a:lnTo>
                  <a:pt x="693136" y="8248750"/>
                </a:lnTo>
                <a:cubicBezTo>
                  <a:pt x="665027" y="8227309"/>
                  <a:pt x="636475" y="8202146"/>
                  <a:pt x="607634" y="8174757"/>
                </a:cubicBezTo>
                <a:lnTo>
                  <a:pt x="562607" y="8129680"/>
                </a:lnTo>
                <a:lnTo>
                  <a:pt x="483311" y="8069046"/>
                </a:lnTo>
                <a:lnTo>
                  <a:pt x="447632" y="8039315"/>
                </a:lnTo>
                <a:lnTo>
                  <a:pt x="488394" y="8083915"/>
                </a:lnTo>
                <a:lnTo>
                  <a:pt x="397336" y="7997403"/>
                </a:lnTo>
                <a:lnTo>
                  <a:pt x="312208" y="7926461"/>
                </a:lnTo>
                <a:lnTo>
                  <a:pt x="311925" y="7929266"/>
                </a:lnTo>
                <a:lnTo>
                  <a:pt x="312204" y="7926462"/>
                </a:lnTo>
                <a:lnTo>
                  <a:pt x="309008" y="7923798"/>
                </a:lnTo>
                <a:lnTo>
                  <a:pt x="307567" y="7922464"/>
                </a:lnTo>
                <a:lnTo>
                  <a:pt x="307088" y="7923410"/>
                </a:lnTo>
                <a:lnTo>
                  <a:pt x="305719" y="7925483"/>
                </a:lnTo>
                <a:lnTo>
                  <a:pt x="320911" y="7952149"/>
                </a:lnTo>
                <a:cubicBezTo>
                  <a:pt x="329999" y="7968734"/>
                  <a:pt x="355495" y="8001173"/>
                  <a:pt x="381621" y="8036016"/>
                </a:cubicBezTo>
                <a:lnTo>
                  <a:pt x="396323" y="8056450"/>
                </a:lnTo>
                <a:lnTo>
                  <a:pt x="429144" y="8086475"/>
                </a:lnTo>
                <a:lnTo>
                  <a:pt x="453047" y="8128259"/>
                </a:lnTo>
                <a:lnTo>
                  <a:pt x="531111" y="8190454"/>
                </a:lnTo>
                <a:lnTo>
                  <a:pt x="571709" y="8220006"/>
                </a:lnTo>
                <a:lnTo>
                  <a:pt x="577987" y="8226680"/>
                </a:lnTo>
                <a:cubicBezTo>
                  <a:pt x="600695" y="8248581"/>
                  <a:pt x="627290" y="8271299"/>
                  <a:pt x="647315" y="8290581"/>
                </a:cubicBezTo>
                <a:lnTo>
                  <a:pt x="655301" y="8299237"/>
                </a:lnTo>
                <a:lnTo>
                  <a:pt x="554852" y="8226205"/>
                </a:lnTo>
                <a:lnTo>
                  <a:pt x="472368" y="8162029"/>
                </a:lnTo>
                <a:lnTo>
                  <a:pt x="507837" y="8224032"/>
                </a:lnTo>
                <a:lnTo>
                  <a:pt x="519251" y="8245483"/>
                </a:lnTo>
                <a:lnTo>
                  <a:pt x="507629" y="8235291"/>
                </a:lnTo>
                <a:cubicBezTo>
                  <a:pt x="490251" y="8219726"/>
                  <a:pt x="480588" y="8211565"/>
                  <a:pt x="476034" y="8208589"/>
                </a:cubicBezTo>
                <a:lnTo>
                  <a:pt x="475658" y="8210413"/>
                </a:lnTo>
                <a:lnTo>
                  <a:pt x="436575" y="8144240"/>
                </a:lnTo>
                <a:lnTo>
                  <a:pt x="420519" y="8121691"/>
                </a:lnTo>
                <a:lnTo>
                  <a:pt x="416144" y="8118286"/>
                </a:lnTo>
                <a:cubicBezTo>
                  <a:pt x="308378" y="8032824"/>
                  <a:pt x="232544" y="7959390"/>
                  <a:pt x="127832" y="7861563"/>
                </a:cubicBezTo>
                <a:lnTo>
                  <a:pt x="89588" y="7826549"/>
                </a:lnTo>
                <a:lnTo>
                  <a:pt x="102301" y="7853312"/>
                </a:lnTo>
                <a:cubicBezTo>
                  <a:pt x="113340" y="7875797"/>
                  <a:pt x="127679" y="7904062"/>
                  <a:pt x="139837" y="7928720"/>
                </a:cubicBezTo>
                <a:lnTo>
                  <a:pt x="148477" y="7946688"/>
                </a:lnTo>
                <a:lnTo>
                  <a:pt x="208221" y="8003261"/>
                </a:lnTo>
                <a:lnTo>
                  <a:pt x="376248" y="8147403"/>
                </a:lnTo>
                <a:lnTo>
                  <a:pt x="160036" y="7972174"/>
                </a:lnTo>
                <a:lnTo>
                  <a:pt x="164293" y="7982470"/>
                </a:lnTo>
                <a:cubicBezTo>
                  <a:pt x="166616" y="7990515"/>
                  <a:pt x="161282" y="7985563"/>
                  <a:pt x="142815" y="7958219"/>
                </a:cubicBezTo>
                <a:lnTo>
                  <a:pt x="142813" y="7958216"/>
                </a:lnTo>
                <a:lnTo>
                  <a:pt x="111048" y="7932472"/>
                </a:lnTo>
                <a:lnTo>
                  <a:pt x="122909" y="7960168"/>
                </a:lnTo>
                <a:cubicBezTo>
                  <a:pt x="134551" y="7990538"/>
                  <a:pt x="138755" y="8010842"/>
                  <a:pt x="129866" y="8013440"/>
                </a:cubicBezTo>
                <a:cubicBezTo>
                  <a:pt x="119466" y="8020966"/>
                  <a:pt x="98861" y="8007197"/>
                  <a:pt x="75269" y="7985056"/>
                </a:cubicBezTo>
                <a:lnTo>
                  <a:pt x="67823" y="7977379"/>
                </a:lnTo>
                <a:lnTo>
                  <a:pt x="64440" y="7992136"/>
                </a:lnTo>
                <a:cubicBezTo>
                  <a:pt x="67603" y="8034230"/>
                  <a:pt x="98456" y="8068933"/>
                  <a:pt x="120432" y="8107445"/>
                </a:cubicBezTo>
                <a:cubicBezTo>
                  <a:pt x="164207" y="8192226"/>
                  <a:pt x="216967" y="8254320"/>
                  <a:pt x="251740" y="8341224"/>
                </a:cubicBezTo>
                <a:cubicBezTo>
                  <a:pt x="188459" y="8261045"/>
                  <a:pt x="155207" y="8194349"/>
                  <a:pt x="92616" y="8113155"/>
                </a:cubicBezTo>
                <a:cubicBezTo>
                  <a:pt x="72283" y="8096530"/>
                  <a:pt x="49671" y="8049600"/>
                  <a:pt x="17175" y="7993005"/>
                </a:cubicBezTo>
                <a:cubicBezTo>
                  <a:pt x="14538" y="7989666"/>
                  <a:pt x="10863" y="7984238"/>
                  <a:pt x="6520" y="7977515"/>
                </a:cubicBezTo>
                <a:lnTo>
                  <a:pt x="2" y="7967162"/>
                </a:lnTo>
                <a:lnTo>
                  <a:pt x="2" y="6164034"/>
                </a:lnTo>
                <a:lnTo>
                  <a:pt x="6711" y="6165735"/>
                </a:lnTo>
                <a:cubicBezTo>
                  <a:pt x="68603" y="6176475"/>
                  <a:pt x="134471" y="6185546"/>
                  <a:pt x="197904" y="6198099"/>
                </a:cubicBezTo>
                <a:cubicBezTo>
                  <a:pt x="407627" y="6245951"/>
                  <a:pt x="632584" y="6287680"/>
                  <a:pt x="842386" y="6319575"/>
                </a:cubicBezTo>
                <a:cubicBezTo>
                  <a:pt x="947896" y="6335573"/>
                  <a:pt x="1030754" y="6358311"/>
                  <a:pt x="1100930" y="6325989"/>
                </a:cubicBezTo>
                <a:lnTo>
                  <a:pt x="1101132" y="6325925"/>
                </a:lnTo>
                <a:lnTo>
                  <a:pt x="1098746" y="6325482"/>
                </a:lnTo>
                <a:cubicBezTo>
                  <a:pt x="851064" y="6280298"/>
                  <a:pt x="601871" y="6235394"/>
                  <a:pt x="361445" y="6191979"/>
                </a:cubicBezTo>
                <a:cubicBezTo>
                  <a:pt x="291751" y="6172869"/>
                  <a:pt x="201234" y="6166594"/>
                  <a:pt x="129276" y="6135402"/>
                </a:cubicBezTo>
                <a:cubicBezTo>
                  <a:pt x="41352" y="6085754"/>
                  <a:pt x="168552" y="6106600"/>
                  <a:pt x="248928" y="6125493"/>
                </a:cubicBezTo>
                <a:cubicBezTo>
                  <a:pt x="386162" y="6142675"/>
                  <a:pt x="523931" y="6172263"/>
                  <a:pt x="670120" y="6189554"/>
                </a:cubicBezTo>
                <a:cubicBezTo>
                  <a:pt x="725575" y="6189885"/>
                  <a:pt x="610784" y="6168499"/>
                  <a:pt x="577447" y="6162237"/>
                </a:cubicBezTo>
                <a:cubicBezTo>
                  <a:pt x="462656" y="6140855"/>
                  <a:pt x="345599" y="6107386"/>
                  <a:pt x="232426" y="6094634"/>
                </a:cubicBezTo>
                <a:cubicBezTo>
                  <a:pt x="169690" y="6084050"/>
                  <a:pt x="99319" y="6078021"/>
                  <a:pt x="28706" y="6070699"/>
                </a:cubicBezTo>
                <a:lnTo>
                  <a:pt x="3" y="6066264"/>
                </a:lnTo>
                <a:lnTo>
                  <a:pt x="3" y="6039576"/>
                </a:lnTo>
                <a:lnTo>
                  <a:pt x="71813" y="6045648"/>
                </a:lnTo>
                <a:cubicBezTo>
                  <a:pt x="107255" y="6048837"/>
                  <a:pt x="135978" y="6051944"/>
                  <a:pt x="148170" y="6055021"/>
                </a:cubicBezTo>
                <a:cubicBezTo>
                  <a:pt x="168885" y="6051143"/>
                  <a:pt x="212042" y="6043056"/>
                  <a:pt x="222402" y="6041117"/>
                </a:cubicBezTo>
                <a:cubicBezTo>
                  <a:pt x="255413" y="6045655"/>
                  <a:pt x="269439" y="6053751"/>
                  <a:pt x="292418" y="6061954"/>
                </a:cubicBezTo>
                <a:cubicBezTo>
                  <a:pt x="302776" y="6060015"/>
                  <a:pt x="333311" y="6041784"/>
                  <a:pt x="368378" y="6047727"/>
                </a:cubicBezTo>
                <a:cubicBezTo>
                  <a:pt x="401389" y="6052264"/>
                  <a:pt x="483706" y="6081515"/>
                  <a:pt x="551243" y="6079586"/>
                </a:cubicBezTo>
                <a:cubicBezTo>
                  <a:pt x="662156" y="6080258"/>
                  <a:pt x="500002" y="6044515"/>
                  <a:pt x="465263" y="6040301"/>
                </a:cubicBezTo>
                <a:cubicBezTo>
                  <a:pt x="417901" y="6025939"/>
                  <a:pt x="364171" y="6025282"/>
                  <a:pt x="339789" y="6019130"/>
                </a:cubicBezTo>
                <a:cubicBezTo>
                  <a:pt x="327490" y="6010711"/>
                  <a:pt x="323288" y="5988269"/>
                  <a:pt x="300634" y="5981791"/>
                </a:cubicBezTo>
                <a:cubicBezTo>
                  <a:pt x="268970" y="5965384"/>
                  <a:pt x="206365" y="5957901"/>
                  <a:pt x="137535" y="5952927"/>
                </a:cubicBezTo>
                <a:lnTo>
                  <a:pt x="2" y="5943445"/>
                </a:lnTo>
                <a:lnTo>
                  <a:pt x="3" y="5933359"/>
                </a:lnTo>
                <a:lnTo>
                  <a:pt x="199706" y="5956917"/>
                </a:lnTo>
                <a:cubicBezTo>
                  <a:pt x="269132" y="5966250"/>
                  <a:pt x="337045" y="5975863"/>
                  <a:pt x="410140" y="5984509"/>
                </a:cubicBezTo>
                <a:cubicBezTo>
                  <a:pt x="444879" y="5988722"/>
                  <a:pt x="488037" y="5980639"/>
                  <a:pt x="543492" y="5980971"/>
                </a:cubicBezTo>
                <a:cubicBezTo>
                  <a:pt x="611247" y="5989723"/>
                  <a:pt x="636167" y="6008287"/>
                  <a:pt x="677384" y="5989843"/>
                </a:cubicBezTo>
                <a:cubicBezTo>
                  <a:pt x="707919" y="5971616"/>
                  <a:pt x="702100" y="5940543"/>
                  <a:pt x="722815" y="5936661"/>
                </a:cubicBezTo>
                <a:cubicBezTo>
                  <a:pt x="776330" y="5926637"/>
                  <a:pt x="940423" y="5972736"/>
                  <a:pt x="1008498" y="5983215"/>
                </a:cubicBezTo>
                <a:lnTo>
                  <a:pt x="1310957" y="6031775"/>
                </a:lnTo>
                <a:lnTo>
                  <a:pt x="1314365" y="6028197"/>
                </a:lnTo>
                <a:lnTo>
                  <a:pt x="1325090" y="6015341"/>
                </a:lnTo>
                <a:lnTo>
                  <a:pt x="1136607" y="5979098"/>
                </a:lnTo>
                <a:cubicBezTo>
                  <a:pt x="968884" y="5948194"/>
                  <a:pt x="796776" y="5916552"/>
                  <a:pt x="611912" y="5878810"/>
                </a:cubicBezTo>
                <a:cubicBezTo>
                  <a:pt x="578900" y="5874272"/>
                  <a:pt x="498848" y="5857103"/>
                  <a:pt x="406387" y="5840471"/>
                </a:cubicBezTo>
                <a:cubicBezTo>
                  <a:pt x="371650" y="5836255"/>
                  <a:pt x="110344" y="5795856"/>
                  <a:pt x="254592" y="5802789"/>
                </a:cubicBezTo>
                <a:cubicBezTo>
                  <a:pt x="389887" y="5809611"/>
                  <a:pt x="184576" y="5781951"/>
                  <a:pt x="161920" y="5775474"/>
                </a:cubicBezTo>
                <a:cubicBezTo>
                  <a:pt x="151400" y="5769400"/>
                  <a:pt x="126747" y="5746882"/>
                  <a:pt x="118629" y="5730813"/>
                </a:cubicBezTo>
                <a:lnTo>
                  <a:pt x="117823" y="5723669"/>
                </a:lnTo>
                <a:lnTo>
                  <a:pt x="125690" y="5727455"/>
                </a:lnTo>
                <a:lnTo>
                  <a:pt x="125885" y="5727541"/>
                </a:lnTo>
                <a:lnTo>
                  <a:pt x="124367" y="5725645"/>
                </a:lnTo>
                <a:lnTo>
                  <a:pt x="118045" y="5717819"/>
                </a:lnTo>
                <a:lnTo>
                  <a:pt x="132919" y="5719111"/>
                </a:lnTo>
                <a:cubicBezTo>
                  <a:pt x="195013" y="5726778"/>
                  <a:pt x="417543" y="5762885"/>
                  <a:pt x="447938" y="5766571"/>
                </a:cubicBezTo>
                <a:cubicBezTo>
                  <a:pt x="536411" y="5771442"/>
                  <a:pt x="616570" y="5779656"/>
                  <a:pt x="682383" y="5778050"/>
                </a:cubicBezTo>
                <a:cubicBezTo>
                  <a:pt x="692741" y="5776111"/>
                  <a:pt x="723599" y="5759608"/>
                  <a:pt x="733956" y="5757669"/>
                </a:cubicBezTo>
                <a:cubicBezTo>
                  <a:pt x="832570" y="5749919"/>
                  <a:pt x="980365" y="5833024"/>
                  <a:pt x="984578" y="5798283"/>
                </a:cubicBezTo>
                <a:cubicBezTo>
                  <a:pt x="984578" y="5798283"/>
                  <a:pt x="949626" y="5783386"/>
                  <a:pt x="925031" y="5766549"/>
                </a:cubicBezTo>
                <a:cubicBezTo>
                  <a:pt x="907498" y="5763579"/>
                  <a:pt x="892639" y="5760557"/>
                  <a:pt x="891128" y="5760840"/>
                </a:cubicBezTo>
                <a:lnTo>
                  <a:pt x="909092" y="5766331"/>
                </a:lnTo>
                <a:lnTo>
                  <a:pt x="893903" y="5766127"/>
                </a:lnTo>
                <a:cubicBezTo>
                  <a:pt x="885354" y="5764602"/>
                  <a:pt x="879608" y="5762549"/>
                  <a:pt x="879608" y="5762549"/>
                </a:cubicBezTo>
                <a:cubicBezTo>
                  <a:pt x="879608" y="5762549"/>
                  <a:pt x="873789" y="5731477"/>
                  <a:pt x="849080" y="5723594"/>
                </a:cubicBezTo>
                <a:cubicBezTo>
                  <a:pt x="800104" y="5700603"/>
                  <a:pt x="655856" y="5693674"/>
                  <a:pt x="608818" y="5681039"/>
                </a:cubicBezTo>
                <a:cubicBezTo>
                  <a:pt x="598459" y="5682981"/>
                  <a:pt x="594258" y="5660538"/>
                  <a:pt x="581959" y="5652122"/>
                </a:cubicBezTo>
                <a:cubicBezTo>
                  <a:pt x="566639" y="5644271"/>
                  <a:pt x="546148" y="5638615"/>
                  <a:pt x="522772" y="5634253"/>
                </a:cubicBezTo>
                <a:lnTo>
                  <a:pt x="491503" y="5630123"/>
                </a:lnTo>
                <a:lnTo>
                  <a:pt x="471031" y="5604211"/>
                </a:lnTo>
                <a:lnTo>
                  <a:pt x="617391" y="5620383"/>
                </a:lnTo>
                <a:cubicBezTo>
                  <a:pt x="736227" y="5636235"/>
                  <a:pt x="854213" y="5654394"/>
                  <a:pt x="972016" y="5673984"/>
                </a:cubicBezTo>
                <a:lnTo>
                  <a:pt x="1565581" y="5780701"/>
                </a:lnTo>
                <a:lnTo>
                  <a:pt x="1578226" y="5774888"/>
                </a:lnTo>
                <a:lnTo>
                  <a:pt x="1581175" y="5758074"/>
                </a:lnTo>
                <a:lnTo>
                  <a:pt x="1507938" y="5743581"/>
                </a:lnTo>
                <a:cubicBezTo>
                  <a:pt x="1440887" y="5730231"/>
                  <a:pt x="1374671" y="5715384"/>
                  <a:pt x="1309996" y="5694440"/>
                </a:cubicBezTo>
                <a:cubicBezTo>
                  <a:pt x="1368524" y="5696880"/>
                  <a:pt x="1424896" y="5703293"/>
                  <a:pt x="1480194" y="5711730"/>
                </a:cubicBezTo>
                <a:lnTo>
                  <a:pt x="1601322" y="5733463"/>
                </a:lnTo>
                <a:lnTo>
                  <a:pt x="1597367" y="5714919"/>
                </a:lnTo>
                <a:lnTo>
                  <a:pt x="1591919" y="5704647"/>
                </a:lnTo>
                <a:lnTo>
                  <a:pt x="1529119" y="5690919"/>
                </a:lnTo>
                <a:cubicBezTo>
                  <a:pt x="1380076" y="5660760"/>
                  <a:pt x="1231031" y="5630607"/>
                  <a:pt x="1080100" y="5592763"/>
                </a:cubicBezTo>
                <a:cubicBezTo>
                  <a:pt x="1024644" y="5578133"/>
                  <a:pt x="968645" y="5567738"/>
                  <a:pt x="912341" y="5559298"/>
                </a:cubicBezTo>
                <a:lnTo>
                  <a:pt x="886888" y="5556037"/>
                </a:lnTo>
                <a:lnTo>
                  <a:pt x="864824" y="5526610"/>
                </a:lnTo>
                <a:lnTo>
                  <a:pt x="713595" y="5324901"/>
                </a:lnTo>
                <a:lnTo>
                  <a:pt x="705730" y="5328981"/>
                </a:lnTo>
                <a:lnTo>
                  <a:pt x="701205" y="5330963"/>
                </a:lnTo>
                <a:lnTo>
                  <a:pt x="600559" y="5268387"/>
                </a:lnTo>
                <a:lnTo>
                  <a:pt x="499386" y="5205483"/>
                </a:lnTo>
                <a:lnTo>
                  <a:pt x="518946" y="5229639"/>
                </a:lnTo>
                <a:lnTo>
                  <a:pt x="388912" y="5212957"/>
                </a:lnTo>
                <a:lnTo>
                  <a:pt x="365760" y="5210437"/>
                </a:lnTo>
                <a:lnTo>
                  <a:pt x="358164" y="5189063"/>
                </a:lnTo>
                <a:cubicBezTo>
                  <a:pt x="346834" y="5175355"/>
                  <a:pt x="337563" y="5163357"/>
                  <a:pt x="336236" y="5162583"/>
                </a:cubicBezTo>
                <a:lnTo>
                  <a:pt x="346240" y="5178480"/>
                </a:lnTo>
                <a:lnTo>
                  <a:pt x="334882" y="5168400"/>
                </a:lnTo>
                <a:cubicBezTo>
                  <a:pt x="329407" y="5161658"/>
                  <a:pt x="326399" y="5156349"/>
                  <a:pt x="326399" y="5156349"/>
                </a:cubicBezTo>
                <a:cubicBezTo>
                  <a:pt x="326399" y="5156349"/>
                  <a:pt x="342299" y="5129026"/>
                  <a:pt x="328751" y="5106915"/>
                </a:cubicBezTo>
                <a:lnTo>
                  <a:pt x="310904" y="5079867"/>
                </a:lnTo>
                <a:lnTo>
                  <a:pt x="248147" y="5039549"/>
                </a:lnTo>
                <a:cubicBezTo>
                  <a:pt x="227231" y="5027442"/>
                  <a:pt x="208906" y="5018672"/>
                  <a:pt x="195599" y="5015808"/>
                </a:cubicBezTo>
                <a:cubicBezTo>
                  <a:pt x="185298" y="5013592"/>
                  <a:pt x="178484" y="5020211"/>
                  <a:pt x="169843" y="5028010"/>
                </a:cubicBezTo>
                <a:lnTo>
                  <a:pt x="147648" y="5039666"/>
                </a:lnTo>
                <a:lnTo>
                  <a:pt x="177083" y="5042714"/>
                </a:lnTo>
                <a:lnTo>
                  <a:pt x="193167" y="5048328"/>
                </a:lnTo>
                <a:cubicBezTo>
                  <a:pt x="203979" y="5051573"/>
                  <a:pt x="214792" y="5054816"/>
                  <a:pt x="219344" y="5057466"/>
                </a:cubicBezTo>
                <a:cubicBezTo>
                  <a:pt x="259197" y="5086759"/>
                  <a:pt x="293512" y="5141275"/>
                  <a:pt x="321101" y="5185528"/>
                </a:cubicBezTo>
                <a:lnTo>
                  <a:pt x="335520" y="5207144"/>
                </a:lnTo>
                <a:lnTo>
                  <a:pt x="283343" y="5201461"/>
                </a:lnTo>
                <a:cubicBezTo>
                  <a:pt x="249168" y="5196695"/>
                  <a:pt x="217316" y="5188813"/>
                  <a:pt x="191693" y="5171275"/>
                </a:cubicBezTo>
                <a:cubicBezTo>
                  <a:pt x="177455" y="5152498"/>
                  <a:pt x="175515" y="5142141"/>
                  <a:pt x="152536" y="5133936"/>
                </a:cubicBezTo>
                <a:lnTo>
                  <a:pt x="92407" y="5126298"/>
                </a:lnTo>
                <a:lnTo>
                  <a:pt x="47799" y="5069400"/>
                </a:lnTo>
                <a:cubicBezTo>
                  <a:pt x="42295" y="5063147"/>
                  <a:pt x="35079" y="5054376"/>
                  <a:pt x="26429" y="5043594"/>
                </a:cubicBezTo>
                <a:lnTo>
                  <a:pt x="18346" y="5033384"/>
                </a:lnTo>
                <a:lnTo>
                  <a:pt x="74039" y="5032043"/>
                </a:lnTo>
                <a:lnTo>
                  <a:pt x="87916" y="5033480"/>
                </a:lnTo>
                <a:lnTo>
                  <a:pt x="78346" y="5030560"/>
                </a:lnTo>
                <a:cubicBezTo>
                  <a:pt x="61367" y="5019720"/>
                  <a:pt x="42642" y="5004464"/>
                  <a:pt x="13091" y="4987328"/>
                </a:cubicBezTo>
                <a:lnTo>
                  <a:pt x="0" y="4982493"/>
                </a:lnTo>
                <a:lnTo>
                  <a:pt x="0" y="4843775"/>
                </a:lnTo>
                <a:lnTo>
                  <a:pt x="47144" y="4874959"/>
                </a:lnTo>
                <a:cubicBezTo>
                  <a:pt x="77383" y="4895160"/>
                  <a:pt x="101351" y="4911098"/>
                  <a:pt x="115695" y="4919573"/>
                </a:cubicBezTo>
                <a:lnTo>
                  <a:pt x="260197" y="5016472"/>
                </a:lnTo>
                <a:lnTo>
                  <a:pt x="253716" y="5008885"/>
                </a:lnTo>
                <a:cubicBezTo>
                  <a:pt x="221381" y="4972792"/>
                  <a:pt x="188381" y="4937837"/>
                  <a:pt x="174707" y="4917685"/>
                </a:cubicBezTo>
                <a:cubicBezTo>
                  <a:pt x="165597" y="4912384"/>
                  <a:pt x="177083" y="4892653"/>
                  <a:pt x="173275" y="4878243"/>
                </a:cubicBezTo>
                <a:lnTo>
                  <a:pt x="172512" y="4877040"/>
                </a:lnTo>
                <a:lnTo>
                  <a:pt x="198176" y="4880355"/>
                </a:lnTo>
                <a:lnTo>
                  <a:pt x="225346" y="4882637"/>
                </a:lnTo>
                <a:lnTo>
                  <a:pt x="445018" y="5138967"/>
                </a:lnTo>
                <a:lnTo>
                  <a:pt x="560788" y="5214960"/>
                </a:lnTo>
                <a:lnTo>
                  <a:pt x="701203" y="5308370"/>
                </a:lnTo>
                <a:lnTo>
                  <a:pt x="673327" y="5271189"/>
                </a:lnTo>
                <a:lnTo>
                  <a:pt x="693332" y="5272784"/>
                </a:lnTo>
                <a:cubicBezTo>
                  <a:pt x="730123" y="5275135"/>
                  <a:pt x="768512" y="5276768"/>
                  <a:pt x="810103" y="5277018"/>
                </a:cubicBezTo>
                <a:cubicBezTo>
                  <a:pt x="859403" y="5301736"/>
                  <a:pt x="886647" y="5299311"/>
                  <a:pt x="887943" y="5291920"/>
                </a:cubicBezTo>
                <a:cubicBezTo>
                  <a:pt x="889240" y="5284531"/>
                  <a:pt x="864589" y="5272171"/>
                  <a:pt x="810103" y="5277018"/>
                </a:cubicBezTo>
                <a:cubicBezTo>
                  <a:pt x="775175" y="5267031"/>
                  <a:pt x="740645" y="5259763"/>
                  <a:pt x="706181" y="5254045"/>
                </a:cubicBezTo>
                <a:lnTo>
                  <a:pt x="655447" y="5247346"/>
                </a:lnTo>
                <a:lnTo>
                  <a:pt x="589109" y="5158864"/>
                </a:lnTo>
                <a:cubicBezTo>
                  <a:pt x="556698" y="5111552"/>
                  <a:pt x="521106" y="5067085"/>
                  <a:pt x="484005" y="5023901"/>
                </a:cubicBezTo>
                <a:lnTo>
                  <a:pt x="418141" y="4950467"/>
                </a:lnTo>
                <a:lnTo>
                  <a:pt x="411532" y="4945259"/>
                </a:lnTo>
                <a:cubicBezTo>
                  <a:pt x="371584" y="4911738"/>
                  <a:pt x="322061" y="4870544"/>
                  <a:pt x="275092" y="4855051"/>
                </a:cubicBezTo>
                <a:cubicBezTo>
                  <a:pt x="264789" y="4852834"/>
                  <a:pt x="229949" y="4856119"/>
                  <a:pt x="219648" y="4853901"/>
                </a:cubicBezTo>
                <a:cubicBezTo>
                  <a:pt x="158332" y="4829935"/>
                  <a:pt x="87586" y="4791360"/>
                  <a:pt x="7880" y="4752656"/>
                </a:cubicBezTo>
                <a:lnTo>
                  <a:pt x="0" y="4747946"/>
                </a:lnTo>
                <a:lnTo>
                  <a:pt x="0" y="4587626"/>
                </a:lnTo>
                <a:lnTo>
                  <a:pt x="61424" y="4620674"/>
                </a:lnTo>
                <a:cubicBezTo>
                  <a:pt x="108892" y="4646379"/>
                  <a:pt x="153551" y="4672605"/>
                  <a:pt x="175733" y="4698936"/>
                </a:cubicBezTo>
                <a:cubicBezTo>
                  <a:pt x="183821" y="4711455"/>
                  <a:pt x="179018" y="4733776"/>
                  <a:pt x="189320" y="4735991"/>
                </a:cubicBezTo>
                <a:cubicBezTo>
                  <a:pt x="218189" y="4758371"/>
                  <a:pt x="298727" y="4798938"/>
                  <a:pt x="352496" y="4834759"/>
                </a:cubicBezTo>
                <a:lnTo>
                  <a:pt x="358376" y="4839440"/>
                </a:lnTo>
                <a:lnTo>
                  <a:pt x="397943" y="4843831"/>
                </a:lnTo>
                <a:cubicBezTo>
                  <a:pt x="432863" y="4849015"/>
                  <a:pt x="468301" y="4855165"/>
                  <a:pt x="497180" y="4860282"/>
                </a:cubicBezTo>
                <a:lnTo>
                  <a:pt x="516875" y="4863775"/>
                </a:lnTo>
                <a:lnTo>
                  <a:pt x="441957" y="4818144"/>
                </a:lnTo>
                <a:lnTo>
                  <a:pt x="306210" y="4783895"/>
                </a:lnTo>
                <a:lnTo>
                  <a:pt x="260469" y="4771947"/>
                </a:lnTo>
                <a:lnTo>
                  <a:pt x="256696" y="4767647"/>
                </a:lnTo>
                <a:lnTo>
                  <a:pt x="248613" y="4756560"/>
                </a:lnTo>
                <a:lnTo>
                  <a:pt x="266946" y="4761031"/>
                </a:lnTo>
                <a:lnTo>
                  <a:pt x="295687" y="4759397"/>
                </a:lnTo>
                <a:cubicBezTo>
                  <a:pt x="299709" y="4756719"/>
                  <a:pt x="279264" y="4752213"/>
                  <a:pt x="254509" y="4746819"/>
                </a:cubicBezTo>
                <a:lnTo>
                  <a:pt x="238920" y="4743261"/>
                </a:lnTo>
                <a:lnTo>
                  <a:pt x="221511" y="4719381"/>
                </a:lnTo>
                <a:lnTo>
                  <a:pt x="223466" y="4716947"/>
                </a:lnTo>
                <a:lnTo>
                  <a:pt x="246183" y="4698899"/>
                </a:lnTo>
                <a:lnTo>
                  <a:pt x="220684" y="4683368"/>
                </a:lnTo>
                <a:lnTo>
                  <a:pt x="0" y="4560767"/>
                </a:lnTo>
                <a:lnTo>
                  <a:pt x="0" y="4376962"/>
                </a:lnTo>
                <a:lnTo>
                  <a:pt x="10339" y="4384216"/>
                </a:lnTo>
                <a:cubicBezTo>
                  <a:pt x="62583" y="4419034"/>
                  <a:pt x="116436" y="4452626"/>
                  <a:pt x="135684" y="4467547"/>
                </a:cubicBezTo>
                <a:cubicBezTo>
                  <a:pt x="198066" y="4536659"/>
                  <a:pt x="130882" y="4489867"/>
                  <a:pt x="80240" y="4466400"/>
                </a:cubicBezTo>
                <a:lnTo>
                  <a:pt x="117323" y="4493194"/>
                </a:lnTo>
                <a:lnTo>
                  <a:pt x="124776" y="4495247"/>
                </a:lnTo>
                <a:lnTo>
                  <a:pt x="134514" y="4497690"/>
                </a:lnTo>
                <a:lnTo>
                  <a:pt x="161456" y="4525080"/>
                </a:lnTo>
                <a:lnTo>
                  <a:pt x="220759" y="4567928"/>
                </a:lnTo>
                <a:lnTo>
                  <a:pt x="293263" y="4610944"/>
                </a:lnTo>
                <a:lnTo>
                  <a:pt x="291975" y="4607951"/>
                </a:lnTo>
                <a:cubicBezTo>
                  <a:pt x="285947" y="4585136"/>
                  <a:pt x="293516" y="4599194"/>
                  <a:pt x="303551" y="4614687"/>
                </a:cubicBezTo>
                <a:lnTo>
                  <a:pt x="306976" y="4619080"/>
                </a:lnTo>
                <a:lnTo>
                  <a:pt x="328719" y="4631979"/>
                </a:lnTo>
                <a:lnTo>
                  <a:pt x="329923" y="4630035"/>
                </a:lnTo>
                <a:cubicBezTo>
                  <a:pt x="333762" y="4612962"/>
                  <a:pt x="313480" y="4588458"/>
                  <a:pt x="288816" y="4563181"/>
                </a:cubicBezTo>
                <a:lnTo>
                  <a:pt x="252901" y="4527408"/>
                </a:lnTo>
                <a:lnTo>
                  <a:pt x="299828" y="4539186"/>
                </a:lnTo>
                <a:lnTo>
                  <a:pt x="330584" y="4546341"/>
                </a:lnTo>
                <a:lnTo>
                  <a:pt x="376981" y="4547106"/>
                </a:lnTo>
                <a:lnTo>
                  <a:pt x="391476" y="4548215"/>
                </a:lnTo>
                <a:lnTo>
                  <a:pt x="429932" y="4587391"/>
                </a:lnTo>
                <a:cubicBezTo>
                  <a:pt x="479144" y="4638133"/>
                  <a:pt x="528467" y="4688687"/>
                  <a:pt x="591099" y="4743429"/>
                </a:cubicBezTo>
                <a:cubicBezTo>
                  <a:pt x="612264" y="4794354"/>
                  <a:pt x="634466" y="4810323"/>
                  <a:pt x="640280" y="4805578"/>
                </a:cubicBezTo>
                <a:cubicBezTo>
                  <a:pt x="646090" y="4800832"/>
                  <a:pt x="635511" y="4775368"/>
                  <a:pt x="591099" y="4743429"/>
                </a:cubicBezTo>
                <a:cubicBezTo>
                  <a:pt x="551282" y="4682659"/>
                  <a:pt x="505560" y="4631155"/>
                  <a:pt x="458037" y="4580125"/>
                </a:cubicBezTo>
                <a:lnTo>
                  <a:pt x="431080" y="4551240"/>
                </a:lnTo>
                <a:lnTo>
                  <a:pt x="599733" y="4564127"/>
                </a:lnTo>
                <a:cubicBezTo>
                  <a:pt x="643106" y="4566725"/>
                  <a:pt x="784543" y="4606347"/>
                  <a:pt x="850355" y="4604739"/>
                </a:cubicBezTo>
                <a:cubicBezTo>
                  <a:pt x="938610" y="4598930"/>
                  <a:pt x="733298" y="4571272"/>
                  <a:pt x="710642" y="4564794"/>
                </a:cubicBezTo>
                <a:cubicBezTo>
                  <a:pt x="564429" y="4542595"/>
                  <a:pt x="514040" y="4527576"/>
                  <a:pt x="406044" y="4505506"/>
                </a:cubicBezTo>
                <a:lnTo>
                  <a:pt x="384575" y="4501290"/>
                </a:lnTo>
                <a:lnTo>
                  <a:pt x="347632" y="4458469"/>
                </a:lnTo>
                <a:lnTo>
                  <a:pt x="350674" y="4459115"/>
                </a:lnTo>
                <a:cubicBezTo>
                  <a:pt x="377658" y="4463664"/>
                  <a:pt x="396701" y="4462778"/>
                  <a:pt x="398967" y="4446271"/>
                </a:cubicBezTo>
                <a:cubicBezTo>
                  <a:pt x="399940" y="4451451"/>
                  <a:pt x="367600" y="4440979"/>
                  <a:pt x="330608" y="4427136"/>
                </a:cubicBezTo>
                <a:lnTo>
                  <a:pt x="315471" y="4421187"/>
                </a:lnTo>
                <a:lnTo>
                  <a:pt x="314168" y="4419680"/>
                </a:lnTo>
                <a:lnTo>
                  <a:pt x="277815" y="4380663"/>
                </a:lnTo>
                <a:lnTo>
                  <a:pt x="286488" y="4379551"/>
                </a:lnTo>
                <a:lnTo>
                  <a:pt x="293885" y="4381202"/>
                </a:lnTo>
                <a:lnTo>
                  <a:pt x="298210" y="4375797"/>
                </a:lnTo>
                <a:cubicBezTo>
                  <a:pt x="298210" y="4375797"/>
                  <a:pt x="295619" y="4376285"/>
                  <a:pt x="291522" y="4377051"/>
                </a:cubicBezTo>
                <a:lnTo>
                  <a:pt x="276986" y="4379773"/>
                </a:lnTo>
                <a:lnTo>
                  <a:pt x="276144" y="4378872"/>
                </a:lnTo>
                <a:lnTo>
                  <a:pt x="286186" y="4348567"/>
                </a:lnTo>
                <a:cubicBezTo>
                  <a:pt x="288832" y="4340029"/>
                  <a:pt x="290451" y="4334365"/>
                  <a:pt x="290451" y="4334365"/>
                </a:cubicBezTo>
                <a:lnTo>
                  <a:pt x="302328" y="4335504"/>
                </a:lnTo>
                <a:lnTo>
                  <a:pt x="273378" y="4327541"/>
                </a:lnTo>
                <a:lnTo>
                  <a:pt x="218775" y="4311818"/>
                </a:lnTo>
                <a:lnTo>
                  <a:pt x="211397" y="4302141"/>
                </a:lnTo>
                <a:lnTo>
                  <a:pt x="208797" y="4296347"/>
                </a:lnTo>
                <a:lnTo>
                  <a:pt x="233274" y="4303984"/>
                </a:lnTo>
                <a:lnTo>
                  <a:pt x="280119" y="4317131"/>
                </a:lnTo>
                <a:lnTo>
                  <a:pt x="234101" y="4293200"/>
                </a:lnTo>
                <a:cubicBezTo>
                  <a:pt x="201125" y="4276592"/>
                  <a:pt x="166424" y="4259920"/>
                  <a:pt x="128258" y="4243176"/>
                </a:cubicBezTo>
                <a:cubicBezTo>
                  <a:pt x="106796" y="4238559"/>
                  <a:pt x="79268" y="4224554"/>
                  <a:pt x="45963" y="4205039"/>
                </a:cubicBezTo>
                <a:lnTo>
                  <a:pt x="0" y="4177058"/>
                </a:lnTo>
                <a:lnTo>
                  <a:pt x="0" y="4096904"/>
                </a:lnTo>
                <a:lnTo>
                  <a:pt x="1775" y="4104581"/>
                </a:lnTo>
                <a:cubicBezTo>
                  <a:pt x="35468" y="4156744"/>
                  <a:pt x="107084" y="4182928"/>
                  <a:pt x="167532" y="4219285"/>
                </a:cubicBezTo>
                <a:lnTo>
                  <a:pt x="201037" y="4239544"/>
                </a:lnTo>
                <a:lnTo>
                  <a:pt x="219104" y="4233263"/>
                </a:lnTo>
                <a:cubicBezTo>
                  <a:pt x="253768" y="4231312"/>
                  <a:pt x="317869" y="4245015"/>
                  <a:pt x="359616" y="4252584"/>
                </a:cubicBezTo>
                <a:lnTo>
                  <a:pt x="396330" y="4256994"/>
                </a:lnTo>
                <a:lnTo>
                  <a:pt x="251194" y="4216274"/>
                </a:lnTo>
                <a:lnTo>
                  <a:pt x="179272" y="4195899"/>
                </a:lnTo>
                <a:lnTo>
                  <a:pt x="156994" y="4168173"/>
                </a:lnTo>
                <a:cubicBezTo>
                  <a:pt x="133458" y="4145330"/>
                  <a:pt x="104232" y="4125272"/>
                  <a:pt x="78420" y="4101104"/>
                </a:cubicBezTo>
                <a:lnTo>
                  <a:pt x="52999" y="4071931"/>
                </a:lnTo>
                <a:lnTo>
                  <a:pt x="80308" y="4077586"/>
                </a:lnTo>
                <a:lnTo>
                  <a:pt x="216437" y="4100714"/>
                </a:lnTo>
                <a:lnTo>
                  <a:pt x="313698" y="4203997"/>
                </a:lnTo>
                <a:cubicBezTo>
                  <a:pt x="388805" y="4279208"/>
                  <a:pt x="354117" y="4230568"/>
                  <a:pt x="301314" y="4161989"/>
                </a:cubicBezTo>
                <a:lnTo>
                  <a:pt x="259452" y="4108023"/>
                </a:lnTo>
                <a:lnTo>
                  <a:pt x="402576" y="4132339"/>
                </a:lnTo>
                <a:lnTo>
                  <a:pt x="502215" y="4147248"/>
                </a:lnTo>
                <a:lnTo>
                  <a:pt x="525548" y="4164714"/>
                </a:lnTo>
                <a:cubicBezTo>
                  <a:pt x="527824" y="4166040"/>
                  <a:pt x="528671" y="4165133"/>
                  <a:pt x="528372" y="4162544"/>
                </a:cubicBezTo>
                <a:lnTo>
                  <a:pt x="524440" y="4150573"/>
                </a:lnTo>
                <a:lnTo>
                  <a:pt x="545100" y="4153664"/>
                </a:lnTo>
                <a:lnTo>
                  <a:pt x="568455" y="4153653"/>
                </a:lnTo>
                <a:lnTo>
                  <a:pt x="626602" y="4223496"/>
                </a:lnTo>
                <a:cubicBezTo>
                  <a:pt x="645114" y="4246242"/>
                  <a:pt x="659338" y="4263919"/>
                  <a:pt x="665223" y="4270392"/>
                </a:cubicBezTo>
                <a:lnTo>
                  <a:pt x="749187" y="4350712"/>
                </a:lnTo>
                <a:lnTo>
                  <a:pt x="610221" y="4152483"/>
                </a:lnTo>
                <a:lnTo>
                  <a:pt x="624626" y="4148597"/>
                </a:lnTo>
                <a:lnTo>
                  <a:pt x="648469" y="4182042"/>
                </a:lnTo>
                <a:lnTo>
                  <a:pt x="825871" y="4424069"/>
                </a:lnTo>
                <a:lnTo>
                  <a:pt x="848301" y="4445528"/>
                </a:lnTo>
                <a:cubicBezTo>
                  <a:pt x="908320" y="4507384"/>
                  <a:pt x="967487" y="4573320"/>
                  <a:pt x="1026282" y="4645131"/>
                </a:cubicBezTo>
                <a:lnTo>
                  <a:pt x="1083696" y="4712373"/>
                </a:lnTo>
                <a:lnTo>
                  <a:pt x="1093570" y="4719173"/>
                </a:lnTo>
                <a:lnTo>
                  <a:pt x="1129140" y="4765597"/>
                </a:lnTo>
                <a:lnTo>
                  <a:pt x="1191836" y="4839026"/>
                </a:lnTo>
                <a:lnTo>
                  <a:pt x="1265397" y="4923712"/>
                </a:lnTo>
                <a:lnTo>
                  <a:pt x="985615" y="4874917"/>
                </a:lnTo>
                <a:lnTo>
                  <a:pt x="640706" y="4825098"/>
                </a:lnTo>
                <a:lnTo>
                  <a:pt x="658074" y="4836827"/>
                </a:lnTo>
                <a:lnTo>
                  <a:pt x="693213" y="4862119"/>
                </a:lnTo>
                <a:lnTo>
                  <a:pt x="779088" y="4881864"/>
                </a:lnTo>
                <a:lnTo>
                  <a:pt x="810090" y="4883448"/>
                </a:lnTo>
                <a:cubicBezTo>
                  <a:pt x="895944" y="4891042"/>
                  <a:pt x="983818" y="4902282"/>
                  <a:pt x="1075250" y="4918211"/>
                </a:cubicBezTo>
                <a:lnTo>
                  <a:pt x="1162653" y="4931584"/>
                </a:lnTo>
                <a:lnTo>
                  <a:pt x="1174572" y="4930280"/>
                </a:lnTo>
                <a:lnTo>
                  <a:pt x="1231834" y="4942175"/>
                </a:lnTo>
                <a:lnTo>
                  <a:pt x="1290964" y="4951221"/>
                </a:lnTo>
                <a:lnTo>
                  <a:pt x="1342572" y="5006010"/>
                </a:lnTo>
                <a:lnTo>
                  <a:pt x="1302642" y="4953007"/>
                </a:lnTo>
                <a:lnTo>
                  <a:pt x="1327276" y="4956776"/>
                </a:lnTo>
                <a:cubicBezTo>
                  <a:pt x="1408245" y="4969304"/>
                  <a:pt x="1484415" y="4980056"/>
                  <a:pt x="1550495" y="4984655"/>
                </a:cubicBezTo>
                <a:lnTo>
                  <a:pt x="1282903" y="4926805"/>
                </a:lnTo>
                <a:lnTo>
                  <a:pt x="1177251" y="4786562"/>
                </a:lnTo>
                <a:cubicBezTo>
                  <a:pt x="1117320" y="4710752"/>
                  <a:pt x="1053191" y="4632723"/>
                  <a:pt x="986731" y="4553783"/>
                </a:cubicBezTo>
                <a:lnTo>
                  <a:pt x="632909" y="4146363"/>
                </a:lnTo>
                <a:lnTo>
                  <a:pt x="661120" y="4138752"/>
                </a:lnTo>
                <a:lnTo>
                  <a:pt x="661324" y="4138690"/>
                </a:lnTo>
                <a:lnTo>
                  <a:pt x="658936" y="4138247"/>
                </a:lnTo>
                <a:lnTo>
                  <a:pt x="619690" y="4131139"/>
                </a:lnTo>
                <a:lnTo>
                  <a:pt x="577776" y="4082879"/>
                </a:lnTo>
                <a:lnTo>
                  <a:pt x="611067" y="4129579"/>
                </a:lnTo>
                <a:lnTo>
                  <a:pt x="591704" y="4126072"/>
                </a:lnTo>
                <a:lnTo>
                  <a:pt x="531978" y="4040874"/>
                </a:lnTo>
                <a:lnTo>
                  <a:pt x="502176" y="3997597"/>
                </a:lnTo>
                <a:lnTo>
                  <a:pt x="492484" y="3986536"/>
                </a:lnTo>
                <a:lnTo>
                  <a:pt x="455016" y="3968530"/>
                </a:lnTo>
                <a:cubicBezTo>
                  <a:pt x="424608" y="3951207"/>
                  <a:pt x="211776" y="3804816"/>
                  <a:pt x="184652" y="3822338"/>
                </a:cubicBezTo>
                <a:cubicBezTo>
                  <a:pt x="199258" y="3812903"/>
                  <a:pt x="310066" y="3915789"/>
                  <a:pt x="289461" y="3911355"/>
                </a:cubicBezTo>
                <a:lnTo>
                  <a:pt x="246839" y="3896880"/>
                </a:lnTo>
                <a:lnTo>
                  <a:pt x="258539" y="3907711"/>
                </a:lnTo>
                <a:cubicBezTo>
                  <a:pt x="304407" y="3947613"/>
                  <a:pt x="344975" y="3996627"/>
                  <a:pt x="387167" y="4043282"/>
                </a:cubicBezTo>
                <a:lnTo>
                  <a:pt x="441608" y="4098896"/>
                </a:lnTo>
                <a:lnTo>
                  <a:pt x="221443" y="4059032"/>
                </a:lnTo>
                <a:lnTo>
                  <a:pt x="219986" y="4057152"/>
                </a:lnTo>
                <a:cubicBezTo>
                  <a:pt x="195989" y="4025880"/>
                  <a:pt x="178922" y="4002610"/>
                  <a:pt x="180248" y="4000333"/>
                </a:cubicBezTo>
                <a:lnTo>
                  <a:pt x="297875" y="4056599"/>
                </a:lnTo>
                <a:cubicBezTo>
                  <a:pt x="303176" y="4047493"/>
                  <a:pt x="184095" y="3927381"/>
                  <a:pt x="184095" y="3927381"/>
                </a:cubicBezTo>
                <a:cubicBezTo>
                  <a:pt x="171752" y="3911053"/>
                  <a:pt x="160362" y="3898328"/>
                  <a:pt x="149743" y="3887544"/>
                </a:cubicBezTo>
                <a:lnTo>
                  <a:pt x="149399" y="3887216"/>
                </a:lnTo>
                <a:lnTo>
                  <a:pt x="149677" y="3887088"/>
                </a:lnTo>
                <a:lnTo>
                  <a:pt x="147560" y="3885472"/>
                </a:lnTo>
                <a:lnTo>
                  <a:pt x="120040" y="3859368"/>
                </a:lnTo>
                <a:cubicBezTo>
                  <a:pt x="110794" y="3850811"/>
                  <a:pt x="102148" y="3842538"/>
                  <a:pt x="93919" y="3832891"/>
                </a:cubicBezTo>
                <a:lnTo>
                  <a:pt x="83411" y="3817434"/>
                </a:lnTo>
                <a:lnTo>
                  <a:pt x="38621" y="3791458"/>
                </a:lnTo>
                <a:lnTo>
                  <a:pt x="0" y="3771992"/>
                </a:lnTo>
                <a:lnTo>
                  <a:pt x="0" y="3595066"/>
                </a:lnTo>
                <a:lnTo>
                  <a:pt x="186184" y="3737358"/>
                </a:lnTo>
                <a:lnTo>
                  <a:pt x="168437" y="3729386"/>
                </a:lnTo>
                <a:cubicBezTo>
                  <a:pt x="167228" y="3730053"/>
                  <a:pt x="177645" y="3736952"/>
                  <a:pt x="193714" y="3746810"/>
                </a:cubicBezTo>
                <a:lnTo>
                  <a:pt x="215435" y="3759715"/>
                </a:lnTo>
                <a:lnTo>
                  <a:pt x="257184" y="3791621"/>
                </a:lnTo>
                <a:lnTo>
                  <a:pt x="470842" y="3952091"/>
                </a:lnTo>
                <a:lnTo>
                  <a:pt x="443757" y="3912760"/>
                </a:lnTo>
                <a:lnTo>
                  <a:pt x="411698" y="3889723"/>
                </a:lnTo>
                <a:lnTo>
                  <a:pt x="313749" y="3817359"/>
                </a:lnTo>
                <a:lnTo>
                  <a:pt x="423357" y="3883138"/>
                </a:lnTo>
                <a:lnTo>
                  <a:pt x="332205" y="3750767"/>
                </a:lnTo>
                <a:lnTo>
                  <a:pt x="340648" y="3750997"/>
                </a:lnTo>
                <a:lnTo>
                  <a:pt x="340842" y="3751030"/>
                </a:lnTo>
                <a:lnTo>
                  <a:pt x="352140" y="3767503"/>
                </a:lnTo>
                <a:lnTo>
                  <a:pt x="444205" y="3895648"/>
                </a:lnTo>
                <a:lnTo>
                  <a:pt x="511991" y="3936327"/>
                </a:lnTo>
                <a:lnTo>
                  <a:pt x="513101" y="3936123"/>
                </a:lnTo>
                <a:cubicBezTo>
                  <a:pt x="532807" y="3936635"/>
                  <a:pt x="580479" y="3941139"/>
                  <a:pt x="585117" y="3933170"/>
                </a:cubicBezTo>
                <a:cubicBezTo>
                  <a:pt x="590420" y="3924061"/>
                  <a:pt x="557786" y="3877128"/>
                  <a:pt x="520887" y="3829232"/>
                </a:cubicBezTo>
                <a:lnTo>
                  <a:pt x="479824" y="3777888"/>
                </a:lnTo>
                <a:lnTo>
                  <a:pt x="502859" y="3782874"/>
                </a:lnTo>
                <a:lnTo>
                  <a:pt x="532773" y="3788831"/>
                </a:lnTo>
                <a:lnTo>
                  <a:pt x="587424" y="3841698"/>
                </a:lnTo>
                <a:cubicBezTo>
                  <a:pt x="611552" y="3863965"/>
                  <a:pt x="629343" y="3878128"/>
                  <a:pt x="632215" y="3873195"/>
                </a:cubicBezTo>
                <a:cubicBezTo>
                  <a:pt x="637143" y="3869968"/>
                  <a:pt x="631504" y="3856525"/>
                  <a:pt x="621623" y="3839565"/>
                </a:cubicBezTo>
                <a:lnTo>
                  <a:pt x="595784" y="3800330"/>
                </a:lnTo>
                <a:lnTo>
                  <a:pt x="658159" y="3810346"/>
                </a:lnTo>
                <a:lnTo>
                  <a:pt x="687071" y="3851483"/>
                </a:lnTo>
                <a:lnTo>
                  <a:pt x="705677" y="3876999"/>
                </a:lnTo>
                <a:lnTo>
                  <a:pt x="740291" y="3907899"/>
                </a:lnTo>
                <a:cubicBezTo>
                  <a:pt x="793298" y="3957799"/>
                  <a:pt x="847335" y="4011602"/>
                  <a:pt x="897770" y="4066359"/>
                </a:cubicBezTo>
                <a:cubicBezTo>
                  <a:pt x="928899" y="4096669"/>
                  <a:pt x="1010058" y="4219093"/>
                  <a:pt x="1060924" y="4260888"/>
                </a:cubicBezTo>
                <a:cubicBezTo>
                  <a:pt x="1131519" y="4314168"/>
                  <a:pt x="994195" y="4159056"/>
                  <a:pt x="981282" y="4139346"/>
                </a:cubicBezTo>
                <a:cubicBezTo>
                  <a:pt x="869093" y="4008263"/>
                  <a:pt x="849239" y="3969813"/>
                  <a:pt x="752076" y="3847667"/>
                </a:cubicBezTo>
                <a:lnTo>
                  <a:pt x="731413" y="3822107"/>
                </a:lnTo>
                <a:lnTo>
                  <a:pt x="784861" y="3830687"/>
                </a:lnTo>
                <a:lnTo>
                  <a:pt x="802215" y="3847061"/>
                </a:lnTo>
                <a:cubicBezTo>
                  <a:pt x="809709" y="3851263"/>
                  <a:pt x="816583" y="3851451"/>
                  <a:pt x="822834" y="3845947"/>
                </a:cubicBezTo>
                <a:cubicBezTo>
                  <a:pt x="822172" y="3847087"/>
                  <a:pt x="820571" y="3846123"/>
                  <a:pt x="818252" y="3843499"/>
                </a:cubicBezTo>
                <a:lnTo>
                  <a:pt x="812208" y="3835079"/>
                </a:lnTo>
                <a:lnTo>
                  <a:pt x="837645" y="3839163"/>
                </a:lnTo>
                <a:lnTo>
                  <a:pt x="828277" y="3836827"/>
                </a:lnTo>
                <a:cubicBezTo>
                  <a:pt x="812949" y="3830834"/>
                  <a:pt x="794256" y="3820639"/>
                  <a:pt x="774232" y="3808416"/>
                </a:cubicBezTo>
                <a:lnTo>
                  <a:pt x="757837" y="3797691"/>
                </a:lnTo>
                <a:lnTo>
                  <a:pt x="763088" y="3804611"/>
                </a:lnTo>
                <a:lnTo>
                  <a:pt x="708840" y="3794179"/>
                </a:lnTo>
                <a:lnTo>
                  <a:pt x="705205" y="3789680"/>
                </a:lnTo>
                <a:cubicBezTo>
                  <a:pt x="686976" y="3766879"/>
                  <a:pt x="669922" y="3747301"/>
                  <a:pt x="654005" y="3728384"/>
                </a:cubicBezTo>
                <a:lnTo>
                  <a:pt x="653370" y="3727563"/>
                </a:lnTo>
                <a:lnTo>
                  <a:pt x="612856" y="3702456"/>
                </a:lnTo>
                <a:lnTo>
                  <a:pt x="566480" y="3678704"/>
                </a:lnTo>
                <a:lnTo>
                  <a:pt x="583293" y="3703824"/>
                </a:lnTo>
                <a:lnTo>
                  <a:pt x="637410" y="3780823"/>
                </a:lnTo>
                <a:lnTo>
                  <a:pt x="603642" y="3774546"/>
                </a:lnTo>
                <a:lnTo>
                  <a:pt x="541517" y="3665920"/>
                </a:lnTo>
                <a:lnTo>
                  <a:pt x="414016" y="3600621"/>
                </a:lnTo>
                <a:lnTo>
                  <a:pt x="371527" y="3581975"/>
                </a:lnTo>
                <a:lnTo>
                  <a:pt x="345928" y="3563482"/>
                </a:lnTo>
                <a:cubicBezTo>
                  <a:pt x="299296" y="3529807"/>
                  <a:pt x="249900" y="3493487"/>
                  <a:pt x="201488" y="3455268"/>
                </a:cubicBezTo>
                <a:cubicBezTo>
                  <a:pt x="140909" y="3407288"/>
                  <a:pt x="74376" y="3354840"/>
                  <a:pt x="140661" y="3423703"/>
                </a:cubicBezTo>
                <a:lnTo>
                  <a:pt x="262605" y="3534175"/>
                </a:lnTo>
                <a:lnTo>
                  <a:pt x="228319" y="3519132"/>
                </a:lnTo>
                <a:cubicBezTo>
                  <a:pt x="118576" y="3461387"/>
                  <a:pt x="315239" y="3582743"/>
                  <a:pt x="300504" y="3601131"/>
                </a:cubicBezTo>
                <a:cubicBezTo>
                  <a:pt x="295703" y="3623453"/>
                  <a:pt x="-30806" y="3429254"/>
                  <a:pt x="61615" y="3517403"/>
                </a:cubicBezTo>
                <a:cubicBezTo>
                  <a:pt x="92024" y="3534725"/>
                  <a:pt x="278751" y="3652144"/>
                  <a:pt x="274320" y="3672751"/>
                </a:cubicBezTo>
                <a:cubicBezTo>
                  <a:pt x="271733" y="3684770"/>
                  <a:pt x="189536" y="3699426"/>
                  <a:pt x="199837" y="3701640"/>
                </a:cubicBezTo>
                <a:cubicBezTo>
                  <a:pt x="189536" y="3699426"/>
                  <a:pt x="179231" y="3697208"/>
                  <a:pt x="168930" y="3694994"/>
                </a:cubicBezTo>
                <a:cubicBezTo>
                  <a:pt x="188509" y="3716722"/>
                  <a:pt x="266442" y="3763127"/>
                  <a:pt x="256954" y="3764960"/>
                </a:cubicBezTo>
                <a:lnTo>
                  <a:pt x="229816" y="3755354"/>
                </a:lnTo>
                <a:lnTo>
                  <a:pt x="145981" y="3693415"/>
                </a:lnTo>
                <a:cubicBezTo>
                  <a:pt x="99450" y="3659706"/>
                  <a:pt x="51452" y="3624760"/>
                  <a:pt x="1463" y="3587464"/>
                </a:cubicBezTo>
                <a:lnTo>
                  <a:pt x="0" y="3586344"/>
                </a:lnTo>
                <a:lnTo>
                  <a:pt x="0" y="3040760"/>
                </a:lnTo>
                <a:lnTo>
                  <a:pt x="1799" y="3044962"/>
                </a:lnTo>
                <a:cubicBezTo>
                  <a:pt x="4007" y="3047880"/>
                  <a:pt x="7975" y="3052395"/>
                  <a:pt x="14240" y="3058922"/>
                </a:cubicBezTo>
                <a:cubicBezTo>
                  <a:pt x="20757" y="3062304"/>
                  <a:pt x="13992" y="3075339"/>
                  <a:pt x="30410" y="3075584"/>
                </a:cubicBezTo>
                <a:cubicBezTo>
                  <a:pt x="47588" y="3079847"/>
                  <a:pt x="24466" y="3057524"/>
                  <a:pt x="9867" y="3046467"/>
                </a:cubicBezTo>
                <a:lnTo>
                  <a:pt x="0" y="3040616"/>
                </a:lnTo>
                <a:lnTo>
                  <a:pt x="0" y="2879207"/>
                </a:lnTo>
                <a:lnTo>
                  <a:pt x="48503" y="2914188"/>
                </a:lnTo>
                <a:cubicBezTo>
                  <a:pt x="75389" y="2932448"/>
                  <a:pt x="100440" y="2949926"/>
                  <a:pt x="120132" y="2969106"/>
                </a:cubicBezTo>
                <a:cubicBezTo>
                  <a:pt x="123266" y="2979005"/>
                  <a:pt x="116501" y="2992040"/>
                  <a:pt x="119635" y="3001941"/>
                </a:cubicBezTo>
                <a:cubicBezTo>
                  <a:pt x="132946" y="3026766"/>
                  <a:pt x="224061" y="3082322"/>
                  <a:pt x="278123" y="3126922"/>
                </a:cubicBezTo>
                <a:cubicBezTo>
                  <a:pt x="331360" y="3171781"/>
                  <a:pt x="378144" y="3209152"/>
                  <a:pt x="425948" y="3246885"/>
                </a:cubicBezTo>
                <a:lnTo>
                  <a:pt x="544048" y="3340562"/>
                </a:lnTo>
                <a:lnTo>
                  <a:pt x="511896" y="3322298"/>
                </a:lnTo>
                <a:cubicBezTo>
                  <a:pt x="464466" y="3291464"/>
                  <a:pt x="384607" y="3235208"/>
                  <a:pt x="365554" y="3248626"/>
                </a:cubicBezTo>
                <a:cubicBezTo>
                  <a:pt x="363338" y="3258930"/>
                  <a:pt x="550565" y="3365677"/>
                  <a:pt x="542480" y="3353159"/>
                </a:cubicBezTo>
                <a:cubicBezTo>
                  <a:pt x="548351" y="3375980"/>
                  <a:pt x="520725" y="3404173"/>
                  <a:pt x="503205" y="3377048"/>
                </a:cubicBezTo>
                <a:cubicBezTo>
                  <a:pt x="528812" y="3416690"/>
                  <a:pt x="492904" y="3374832"/>
                  <a:pt x="553351" y="3411191"/>
                </a:cubicBezTo>
                <a:cubicBezTo>
                  <a:pt x="592093" y="3435693"/>
                  <a:pt x="595583" y="3444528"/>
                  <a:pt x="589384" y="3447239"/>
                </a:cubicBezTo>
                <a:lnTo>
                  <a:pt x="575839" y="3446802"/>
                </a:lnTo>
                <a:lnTo>
                  <a:pt x="546797" y="3420196"/>
                </a:lnTo>
                <a:cubicBezTo>
                  <a:pt x="532743" y="3408379"/>
                  <a:pt x="517620" y="3397343"/>
                  <a:pt x="500783" y="3388605"/>
                </a:cubicBezTo>
                <a:cubicBezTo>
                  <a:pt x="487749" y="3381842"/>
                  <a:pt x="494018" y="3401640"/>
                  <a:pt x="480984" y="3394877"/>
                </a:cubicBezTo>
                <a:cubicBezTo>
                  <a:pt x="429812" y="3376596"/>
                  <a:pt x="322498" y="3269895"/>
                  <a:pt x="266140" y="3232378"/>
                </a:cubicBezTo>
                <a:cubicBezTo>
                  <a:pt x="198795" y="3197432"/>
                  <a:pt x="278928" y="3255557"/>
                  <a:pt x="302700" y="3276167"/>
                </a:cubicBezTo>
                <a:cubicBezTo>
                  <a:pt x="329591" y="3298734"/>
                  <a:pt x="364568" y="3327141"/>
                  <a:pt x="403383" y="3358074"/>
                </a:cubicBezTo>
                <a:lnTo>
                  <a:pt x="427002" y="3376611"/>
                </a:lnTo>
                <a:lnTo>
                  <a:pt x="416487" y="3370970"/>
                </a:lnTo>
                <a:cubicBezTo>
                  <a:pt x="416487" y="3370970"/>
                  <a:pt x="401751" y="3389359"/>
                  <a:pt x="385299" y="3407376"/>
                </a:cubicBezTo>
                <a:cubicBezTo>
                  <a:pt x="356610" y="3390428"/>
                  <a:pt x="307811" y="3358372"/>
                  <a:pt x="307811" y="3358372"/>
                </a:cubicBezTo>
                <a:cubicBezTo>
                  <a:pt x="270756" y="3371959"/>
                  <a:pt x="344090" y="3398514"/>
                  <a:pt x="344090" y="3398514"/>
                </a:cubicBezTo>
                <a:cubicBezTo>
                  <a:pt x="370195" y="3427484"/>
                  <a:pt x="471071" y="3526437"/>
                  <a:pt x="473287" y="3516133"/>
                </a:cubicBezTo>
                <a:cubicBezTo>
                  <a:pt x="456338" y="3544826"/>
                  <a:pt x="401671" y="3489949"/>
                  <a:pt x="342941" y="3453960"/>
                </a:cubicBezTo>
                <a:cubicBezTo>
                  <a:pt x="302232" y="3434422"/>
                  <a:pt x="133392" y="3342410"/>
                  <a:pt x="216380" y="3415954"/>
                </a:cubicBezTo>
                <a:cubicBezTo>
                  <a:pt x="254872" y="3445794"/>
                  <a:pt x="295213" y="3467047"/>
                  <a:pt x="344010" y="3499103"/>
                </a:cubicBezTo>
                <a:cubicBezTo>
                  <a:pt x="483779" y="3588456"/>
                  <a:pt x="527818" y="3624877"/>
                  <a:pt x="612120" y="3680824"/>
                </a:cubicBezTo>
                <a:lnTo>
                  <a:pt x="622077" y="3687136"/>
                </a:lnTo>
                <a:lnTo>
                  <a:pt x="609637" y="3671063"/>
                </a:lnTo>
                <a:cubicBezTo>
                  <a:pt x="595613" y="3647152"/>
                  <a:pt x="593344" y="3637957"/>
                  <a:pt x="598339" y="3638103"/>
                </a:cubicBezTo>
                <a:cubicBezTo>
                  <a:pt x="613327" y="3638536"/>
                  <a:pt x="693698" y="3723034"/>
                  <a:pt x="718183" y="3746431"/>
                </a:cubicBezTo>
                <a:lnTo>
                  <a:pt x="720882" y="3749904"/>
                </a:lnTo>
                <a:lnTo>
                  <a:pt x="752117" y="3770421"/>
                </a:lnTo>
                <a:lnTo>
                  <a:pt x="787293" y="3793146"/>
                </a:lnTo>
                <a:lnTo>
                  <a:pt x="783599" y="3786787"/>
                </a:lnTo>
                <a:cubicBezTo>
                  <a:pt x="764650" y="3752134"/>
                  <a:pt x="744381" y="3711890"/>
                  <a:pt x="736463" y="3694071"/>
                </a:cubicBezTo>
                <a:cubicBezTo>
                  <a:pt x="736463" y="3694071"/>
                  <a:pt x="674973" y="3646090"/>
                  <a:pt x="714415" y="3644661"/>
                </a:cubicBezTo>
                <a:cubicBezTo>
                  <a:pt x="714415" y="3644661"/>
                  <a:pt x="750872" y="3690266"/>
                  <a:pt x="772896" y="3715274"/>
                </a:cubicBezTo>
                <a:lnTo>
                  <a:pt x="772600" y="3716178"/>
                </a:lnTo>
                <a:lnTo>
                  <a:pt x="781301" y="3721934"/>
                </a:lnTo>
                <a:lnTo>
                  <a:pt x="785824" y="3728019"/>
                </a:lnTo>
                <a:lnTo>
                  <a:pt x="792628" y="3726759"/>
                </a:lnTo>
                <a:cubicBezTo>
                  <a:pt x="792628" y="3726759"/>
                  <a:pt x="783519" y="3721456"/>
                  <a:pt x="772896" y="3715274"/>
                </a:cubicBezTo>
                <a:cubicBezTo>
                  <a:pt x="794122" y="3703242"/>
                  <a:pt x="813831" y="3690325"/>
                  <a:pt x="813831" y="3690325"/>
                </a:cubicBezTo>
                <a:lnTo>
                  <a:pt x="822079" y="3698951"/>
                </a:lnTo>
                <a:lnTo>
                  <a:pt x="805370" y="3674003"/>
                </a:lnTo>
                <a:cubicBezTo>
                  <a:pt x="778058" y="3632562"/>
                  <a:pt x="753610" y="3594712"/>
                  <a:pt x="735039" y="3564920"/>
                </a:cubicBezTo>
                <a:cubicBezTo>
                  <a:pt x="730986" y="3558181"/>
                  <a:pt x="724311" y="3548119"/>
                  <a:pt x="717408" y="3537661"/>
                </a:cubicBezTo>
                <a:lnTo>
                  <a:pt x="704647" y="3517751"/>
                </a:lnTo>
                <a:lnTo>
                  <a:pt x="719651" y="3520450"/>
                </a:lnTo>
                <a:lnTo>
                  <a:pt x="749552" y="3564245"/>
                </a:lnTo>
                <a:cubicBezTo>
                  <a:pt x="788658" y="3626109"/>
                  <a:pt x="835503" y="3708117"/>
                  <a:pt x="867743" y="3733051"/>
                </a:cubicBezTo>
                <a:cubicBezTo>
                  <a:pt x="878035" y="3743522"/>
                  <a:pt x="878213" y="3722755"/>
                  <a:pt x="888509" y="3733226"/>
                </a:cubicBezTo>
                <a:cubicBezTo>
                  <a:pt x="901808" y="3746752"/>
                  <a:pt x="912764" y="3761931"/>
                  <a:pt x="922464" y="3777523"/>
                </a:cubicBezTo>
                <a:lnTo>
                  <a:pt x="941826" y="3811821"/>
                </a:lnTo>
                <a:lnTo>
                  <a:pt x="954568" y="3816435"/>
                </a:lnTo>
                <a:cubicBezTo>
                  <a:pt x="961301" y="3815779"/>
                  <a:pt x="960723" y="3806299"/>
                  <a:pt x="931485" y="3770992"/>
                </a:cubicBezTo>
                <a:cubicBezTo>
                  <a:pt x="885288" y="3717688"/>
                  <a:pt x="906450" y="3768615"/>
                  <a:pt x="894395" y="3722987"/>
                </a:cubicBezTo>
                <a:cubicBezTo>
                  <a:pt x="902643" y="3754208"/>
                  <a:pt x="937648" y="3735967"/>
                  <a:pt x="939140" y="3712450"/>
                </a:cubicBezTo>
                <a:cubicBezTo>
                  <a:pt x="942947" y="3726858"/>
                  <a:pt x="798032" y="3567331"/>
                  <a:pt x="803336" y="3558220"/>
                </a:cubicBezTo>
                <a:cubicBezTo>
                  <a:pt x="825608" y="3551372"/>
                  <a:pt x="884095" y="3629608"/>
                  <a:pt x="919631" y="3673627"/>
                </a:cubicBezTo>
                <a:lnTo>
                  <a:pt x="944536" y="3700960"/>
                </a:lnTo>
                <a:lnTo>
                  <a:pt x="861293" y="3575288"/>
                </a:lnTo>
                <a:lnTo>
                  <a:pt x="839344" y="3541970"/>
                </a:lnTo>
                <a:lnTo>
                  <a:pt x="1125773" y="3593463"/>
                </a:lnTo>
                <a:lnTo>
                  <a:pt x="1138418" y="3587653"/>
                </a:lnTo>
                <a:lnTo>
                  <a:pt x="1141367" y="3570837"/>
                </a:lnTo>
                <a:lnTo>
                  <a:pt x="1068132" y="3556346"/>
                </a:lnTo>
                <a:cubicBezTo>
                  <a:pt x="1001079" y="3542996"/>
                  <a:pt x="934863" y="3528148"/>
                  <a:pt x="870188" y="3507204"/>
                </a:cubicBezTo>
                <a:cubicBezTo>
                  <a:pt x="928715" y="3509644"/>
                  <a:pt x="985087" y="3516061"/>
                  <a:pt x="1040386" y="3524494"/>
                </a:cubicBezTo>
                <a:lnTo>
                  <a:pt x="1161514" y="3546226"/>
                </a:lnTo>
                <a:lnTo>
                  <a:pt x="1157559" y="3527682"/>
                </a:lnTo>
                <a:lnTo>
                  <a:pt x="1152109" y="3517411"/>
                </a:lnTo>
                <a:lnTo>
                  <a:pt x="1089312" y="3503684"/>
                </a:lnTo>
                <a:lnTo>
                  <a:pt x="769618" y="3433797"/>
                </a:lnTo>
                <a:lnTo>
                  <a:pt x="757938" y="3415408"/>
                </a:lnTo>
                <a:cubicBezTo>
                  <a:pt x="720365" y="3356247"/>
                  <a:pt x="650960" y="3275183"/>
                  <a:pt x="646002" y="3247453"/>
                </a:cubicBezTo>
                <a:cubicBezTo>
                  <a:pt x="646088" y="3237071"/>
                  <a:pt x="656562" y="3226775"/>
                  <a:pt x="656650" y="3216390"/>
                </a:cubicBezTo>
                <a:cubicBezTo>
                  <a:pt x="631103" y="3167717"/>
                  <a:pt x="583055" y="3118850"/>
                  <a:pt x="545484" y="3059693"/>
                </a:cubicBezTo>
                <a:lnTo>
                  <a:pt x="278168" y="2680578"/>
                </a:lnTo>
                <a:lnTo>
                  <a:pt x="299194" y="2685411"/>
                </a:lnTo>
                <a:lnTo>
                  <a:pt x="366943" y="2784508"/>
                </a:lnTo>
                <a:cubicBezTo>
                  <a:pt x="425032" y="2868894"/>
                  <a:pt x="484079" y="2953168"/>
                  <a:pt x="546530" y="3038067"/>
                </a:cubicBezTo>
                <a:cubicBezTo>
                  <a:pt x="577228" y="3091979"/>
                  <a:pt x="635568" y="3151314"/>
                  <a:pt x="593807" y="3075675"/>
                </a:cubicBezTo>
                <a:cubicBezTo>
                  <a:pt x="520389" y="2957368"/>
                  <a:pt x="376431" y="2790008"/>
                  <a:pt x="334755" y="2703988"/>
                </a:cubicBezTo>
                <a:lnTo>
                  <a:pt x="333082" y="2693207"/>
                </a:lnTo>
                <a:lnTo>
                  <a:pt x="339279" y="2694631"/>
                </a:lnTo>
                <a:lnTo>
                  <a:pt x="370282" y="2696213"/>
                </a:lnTo>
                <a:lnTo>
                  <a:pt x="389108" y="2698680"/>
                </a:lnTo>
                <a:lnTo>
                  <a:pt x="467419" y="2825605"/>
                </a:lnTo>
                <a:cubicBezTo>
                  <a:pt x="495384" y="2869975"/>
                  <a:pt x="523373" y="2911530"/>
                  <a:pt x="552501" y="2946390"/>
                </a:cubicBezTo>
                <a:cubicBezTo>
                  <a:pt x="589287" y="2996024"/>
                  <a:pt x="632290" y="3027541"/>
                  <a:pt x="589567" y="2963146"/>
                </a:cubicBezTo>
                <a:lnTo>
                  <a:pt x="412621" y="2701764"/>
                </a:lnTo>
                <a:lnTo>
                  <a:pt x="586752" y="2724596"/>
                </a:lnTo>
                <a:lnTo>
                  <a:pt x="646357" y="2811312"/>
                </a:lnTo>
                <a:cubicBezTo>
                  <a:pt x="666429" y="2840808"/>
                  <a:pt x="685551" y="2869202"/>
                  <a:pt x="702639" y="2894874"/>
                </a:cubicBezTo>
                <a:cubicBezTo>
                  <a:pt x="745453" y="2948883"/>
                  <a:pt x="830210" y="3056040"/>
                  <a:pt x="771276" y="2964680"/>
                </a:cubicBezTo>
                <a:cubicBezTo>
                  <a:pt x="726504" y="2886855"/>
                  <a:pt x="685460" y="2828962"/>
                  <a:pt x="643104" y="2772357"/>
                </a:cubicBezTo>
                <a:lnTo>
                  <a:pt x="609269" y="2727547"/>
                </a:lnTo>
                <a:lnTo>
                  <a:pt x="633293" y="2730696"/>
                </a:lnTo>
                <a:lnTo>
                  <a:pt x="739900" y="2889130"/>
                </a:lnTo>
                <a:cubicBezTo>
                  <a:pt x="809216" y="2980576"/>
                  <a:pt x="777738" y="2917139"/>
                  <a:pt x="745221" y="2873599"/>
                </a:cubicBezTo>
                <a:cubicBezTo>
                  <a:pt x="703461" y="2797960"/>
                  <a:pt x="724735" y="2840543"/>
                  <a:pt x="698224" y="2803108"/>
                </a:cubicBezTo>
                <a:lnTo>
                  <a:pt x="648290" y="2732943"/>
                </a:lnTo>
                <a:lnTo>
                  <a:pt x="722843" y="2744349"/>
                </a:lnTo>
                <a:lnTo>
                  <a:pt x="734762" y="2743044"/>
                </a:lnTo>
                <a:lnTo>
                  <a:pt x="792026" y="2754938"/>
                </a:lnTo>
                <a:lnTo>
                  <a:pt x="887467" y="2769541"/>
                </a:lnTo>
                <a:cubicBezTo>
                  <a:pt x="968437" y="2782071"/>
                  <a:pt x="1044607" y="2792821"/>
                  <a:pt x="1110688" y="2797423"/>
                </a:cubicBezTo>
                <a:cubicBezTo>
                  <a:pt x="1027319" y="2776850"/>
                  <a:pt x="937045" y="2757574"/>
                  <a:pt x="842140" y="2739362"/>
                </a:cubicBezTo>
                <a:lnTo>
                  <a:pt x="626037" y="2701676"/>
                </a:lnTo>
                <a:lnTo>
                  <a:pt x="422495" y="2415664"/>
                </a:lnTo>
                <a:lnTo>
                  <a:pt x="430812" y="2414384"/>
                </a:lnTo>
                <a:cubicBezTo>
                  <a:pt x="433599" y="2413060"/>
                  <a:pt x="432730" y="2411479"/>
                  <a:pt x="429136" y="2409723"/>
                </a:cubicBezTo>
                <a:lnTo>
                  <a:pt x="415109" y="2405290"/>
                </a:lnTo>
                <a:lnTo>
                  <a:pt x="286839" y="2225050"/>
                </a:lnTo>
                <a:lnTo>
                  <a:pt x="5" y="1833280"/>
                </a:lnTo>
                <a:close/>
              </a:path>
            </a:pathLst>
          </a:custGeom>
          <a:pattFill prst="pct80">
            <a:fgClr>
              <a:schemeClr val="tx2">
                <a:lumMod val="20000"/>
                <a:lumOff val="80000"/>
              </a:schemeClr>
            </a:fgClr>
            <a:bgClr>
              <a:schemeClr val="bg1"/>
            </a:bgClr>
          </a:pattFill>
        </p:spPr>
      </p:sp>
    </p:spTree>
    <p:extLst>
      <p:ext uri="{BB962C8B-B14F-4D97-AF65-F5344CB8AC3E}">
        <p14:creationId xmlns:p14="http://schemas.microsoft.com/office/powerpoint/2010/main" val="418313311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23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 y="2"/>
            <a:ext cx="14633943" cy="10972799"/>
          </a:xfrm>
          <a:custGeom>
            <a:avLst/>
            <a:gdLst>
              <a:gd name="connsiteX0" fmla="*/ 2226444 w 14633943"/>
              <a:gd name="connsiteY0" fmla="*/ 0 h 10972799"/>
              <a:gd name="connsiteX1" fmla="*/ 6816671 w 14633943"/>
              <a:gd name="connsiteY1" fmla="*/ 0 h 10972799"/>
              <a:gd name="connsiteX2" fmla="*/ 8430805 w 14633943"/>
              <a:gd name="connsiteY2" fmla="*/ 1614667 h 10972799"/>
              <a:gd name="connsiteX3" fmla="*/ 10044936 w 14633943"/>
              <a:gd name="connsiteY3" fmla="*/ 0 h 10972799"/>
              <a:gd name="connsiteX4" fmla="*/ 14633943 w 14633943"/>
              <a:gd name="connsiteY4" fmla="*/ 0 h 10972799"/>
              <a:gd name="connsiteX5" fmla="*/ 8430805 w 14633943"/>
              <a:gd name="connsiteY5" fmla="*/ 6206406 h 10972799"/>
              <a:gd name="connsiteX6" fmla="*/ 14618 w 14633943"/>
              <a:gd name="connsiteY6" fmla="*/ 0 h 10972799"/>
              <a:gd name="connsiteX7" fmla="*/ 1942888 w 14633943"/>
              <a:gd name="connsiteY7" fmla="*/ 0 h 10972799"/>
              <a:gd name="connsiteX8" fmla="*/ 12864478 w 14633943"/>
              <a:gd name="connsiteY8" fmla="*/ 10931348 h 10972799"/>
              <a:gd name="connsiteX9" fmla="*/ 12823065 w 14633943"/>
              <a:gd name="connsiteY9" fmla="*/ 10972799 h 10972799"/>
              <a:gd name="connsiteX10" fmla="*/ 4928481 w 14633943"/>
              <a:gd name="connsiteY10" fmla="*/ 10972799 h 10972799"/>
              <a:gd name="connsiteX11" fmla="*/ 4969899 w 14633943"/>
              <a:gd name="connsiteY11" fmla="*/ 10931348 h 10972799"/>
              <a:gd name="connsiteX12" fmla="*/ 978144 w 14633943"/>
              <a:gd name="connsiteY12" fmla="*/ 6937247 h 10972799"/>
              <a:gd name="connsiteX13" fmla="*/ 0 w 14633943"/>
              <a:gd name="connsiteY13" fmla="*/ 7916267 h 10972799"/>
              <a:gd name="connsiteX14" fmla="*/ 0 w 14633943"/>
              <a:gd name="connsiteY14" fmla="*/ 14631 h 1097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33943" h="10972799">
                <a:moveTo>
                  <a:pt x="2226444" y="0"/>
                </a:moveTo>
                <a:lnTo>
                  <a:pt x="6816671" y="0"/>
                </a:lnTo>
                <a:lnTo>
                  <a:pt x="8430805" y="1614667"/>
                </a:lnTo>
                <a:lnTo>
                  <a:pt x="10044936" y="0"/>
                </a:lnTo>
                <a:lnTo>
                  <a:pt x="14633943" y="0"/>
                </a:lnTo>
                <a:lnTo>
                  <a:pt x="8430805" y="6206406"/>
                </a:lnTo>
                <a:close/>
                <a:moveTo>
                  <a:pt x="14618" y="0"/>
                </a:moveTo>
                <a:lnTo>
                  <a:pt x="1942888" y="0"/>
                </a:lnTo>
                <a:lnTo>
                  <a:pt x="12864478" y="10931348"/>
                </a:lnTo>
                <a:lnTo>
                  <a:pt x="12823065" y="10972799"/>
                </a:lnTo>
                <a:lnTo>
                  <a:pt x="4928481" y="10972799"/>
                </a:lnTo>
                <a:lnTo>
                  <a:pt x="4969899" y="10931348"/>
                </a:lnTo>
                <a:lnTo>
                  <a:pt x="978144" y="6937247"/>
                </a:lnTo>
                <a:lnTo>
                  <a:pt x="0" y="7916267"/>
                </a:lnTo>
                <a:lnTo>
                  <a:pt x="0" y="1463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3996136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33_Custom Layout">
    <p:spTree>
      <p:nvGrpSpPr>
        <p:cNvPr id="1" name=""/>
        <p:cNvGrpSpPr/>
        <p:nvPr/>
      </p:nvGrpSpPr>
      <p:grpSpPr>
        <a:xfrm>
          <a:off x="0" y="0"/>
          <a:ext cx="0" cy="0"/>
          <a:chOff x="0" y="0"/>
          <a:chExt cx="0" cy="0"/>
        </a:xfrm>
      </p:grpSpPr>
      <p:sp>
        <p:nvSpPr>
          <p:cNvPr id="5" name="Picture Placeholder 4"/>
          <p:cNvSpPr>
            <a:spLocks noGrp="1"/>
          </p:cNvSpPr>
          <p:nvPr>
            <p:ph type="pic" sz="quarter" idx="18"/>
          </p:nvPr>
        </p:nvSpPr>
        <p:spPr>
          <a:xfrm>
            <a:off x="4873257" y="1"/>
            <a:ext cx="14633943" cy="10972799"/>
          </a:xfrm>
          <a:custGeom>
            <a:avLst/>
            <a:gdLst>
              <a:gd name="connsiteX0" fmla="*/ 12691055 w 14633943"/>
              <a:gd name="connsiteY0" fmla="*/ 0 h 10972799"/>
              <a:gd name="connsiteX1" fmla="*/ 14619325 w 14633943"/>
              <a:gd name="connsiteY1" fmla="*/ 0 h 10972799"/>
              <a:gd name="connsiteX2" fmla="*/ 14633943 w 14633943"/>
              <a:gd name="connsiteY2" fmla="*/ 14631 h 10972799"/>
              <a:gd name="connsiteX3" fmla="*/ 14633943 w 14633943"/>
              <a:gd name="connsiteY3" fmla="*/ 7916267 h 10972799"/>
              <a:gd name="connsiteX4" fmla="*/ 13655799 w 14633943"/>
              <a:gd name="connsiteY4" fmla="*/ 6937247 h 10972799"/>
              <a:gd name="connsiteX5" fmla="*/ 9664045 w 14633943"/>
              <a:gd name="connsiteY5" fmla="*/ 10931348 h 10972799"/>
              <a:gd name="connsiteX6" fmla="*/ 9705462 w 14633943"/>
              <a:gd name="connsiteY6" fmla="*/ 10972799 h 10972799"/>
              <a:gd name="connsiteX7" fmla="*/ 1810878 w 14633943"/>
              <a:gd name="connsiteY7" fmla="*/ 10972799 h 10972799"/>
              <a:gd name="connsiteX8" fmla="*/ 1769465 w 14633943"/>
              <a:gd name="connsiteY8" fmla="*/ 10931348 h 10972799"/>
              <a:gd name="connsiteX9" fmla="*/ 0 w 14633943"/>
              <a:gd name="connsiteY9" fmla="*/ 0 h 10972799"/>
              <a:gd name="connsiteX10" fmla="*/ 4589007 w 14633943"/>
              <a:gd name="connsiteY10" fmla="*/ 0 h 10972799"/>
              <a:gd name="connsiteX11" fmla="*/ 6203138 w 14633943"/>
              <a:gd name="connsiteY11" fmla="*/ 1614667 h 10972799"/>
              <a:gd name="connsiteX12" fmla="*/ 7817273 w 14633943"/>
              <a:gd name="connsiteY12" fmla="*/ 0 h 10972799"/>
              <a:gd name="connsiteX13" fmla="*/ 12407499 w 14633943"/>
              <a:gd name="connsiteY13" fmla="*/ 0 h 10972799"/>
              <a:gd name="connsiteX14" fmla="*/ 6203138 w 14633943"/>
              <a:gd name="connsiteY14" fmla="*/ 6206406 h 1097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33943" h="10972799">
                <a:moveTo>
                  <a:pt x="12691055" y="0"/>
                </a:moveTo>
                <a:lnTo>
                  <a:pt x="14619325" y="0"/>
                </a:lnTo>
                <a:lnTo>
                  <a:pt x="14633943" y="14631"/>
                </a:lnTo>
                <a:lnTo>
                  <a:pt x="14633943" y="7916267"/>
                </a:lnTo>
                <a:lnTo>
                  <a:pt x="13655799" y="6937247"/>
                </a:lnTo>
                <a:lnTo>
                  <a:pt x="9664045" y="10931348"/>
                </a:lnTo>
                <a:lnTo>
                  <a:pt x="9705462" y="10972799"/>
                </a:lnTo>
                <a:lnTo>
                  <a:pt x="1810878" y="10972799"/>
                </a:lnTo>
                <a:lnTo>
                  <a:pt x="1769465" y="10931348"/>
                </a:lnTo>
                <a:close/>
                <a:moveTo>
                  <a:pt x="0" y="0"/>
                </a:moveTo>
                <a:lnTo>
                  <a:pt x="4589007" y="0"/>
                </a:lnTo>
                <a:lnTo>
                  <a:pt x="6203138" y="1614667"/>
                </a:lnTo>
                <a:lnTo>
                  <a:pt x="7817273" y="0"/>
                </a:lnTo>
                <a:lnTo>
                  <a:pt x="12407499" y="0"/>
                </a:lnTo>
                <a:lnTo>
                  <a:pt x="6203138" y="6206406"/>
                </a:lnTo>
                <a:close/>
              </a:path>
            </a:pathLst>
          </a:custGeom>
          <a:pattFill prst="pct80">
            <a:fgClr>
              <a:schemeClr val="tx2">
                <a:lumMod val="20000"/>
                <a:lumOff val="80000"/>
              </a:schemeClr>
            </a:fgClr>
            <a:bgClr>
              <a:schemeClr val="bg1"/>
            </a:bgClr>
          </a:pattFill>
        </p:spPr>
      </p:sp>
    </p:spTree>
    <p:extLst>
      <p:ext uri="{BB962C8B-B14F-4D97-AF65-F5344CB8AC3E}">
        <p14:creationId xmlns:p14="http://schemas.microsoft.com/office/powerpoint/2010/main" val="19110636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34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818012" y="1245099"/>
            <a:ext cx="9116860" cy="8482607"/>
          </a:xfrm>
          <a:custGeom>
            <a:avLst/>
            <a:gdLst>
              <a:gd name="connsiteX0" fmla="*/ 5760638 w 9116860"/>
              <a:gd name="connsiteY0" fmla="*/ 6403429 h 8482607"/>
              <a:gd name="connsiteX1" fmla="*/ 5904322 w 9116860"/>
              <a:gd name="connsiteY1" fmla="*/ 6462804 h 8482607"/>
              <a:gd name="connsiteX2" fmla="*/ 6514337 w 9116860"/>
              <a:gd name="connsiteY2" fmla="*/ 7073355 h 8482607"/>
              <a:gd name="connsiteX3" fmla="*/ 6514337 w 9116860"/>
              <a:gd name="connsiteY3" fmla="*/ 7360974 h 8482607"/>
              <a:gd name="connsiteX4" fmla="*/ 5904322 w 9116860"/>
              <a:gd name="connsiteY4" fmla="*/ 7971525 h 8482607"/>
              <a:gd name="connsiteX5" fmla="*/ 5616954 w 9116860"/>
              <a:gd name="connsiteY5" fmla="*/ 7971525 h 8482607"/>
              <a:gd name="connsiteX6" fmla="*/ 5006940 w 9116860"/>
              <a:gd name="connsiteY6" fmla="*/ 7360974 h 8482607"/>
              <a:gd name="connsiteX7" fmla="*/ 5006940 w 9116860"/>
              <a:gd name="connsiteY7" fmla="*/ 7073355 h 8482607"/>
              <a:gd name="connsiteX8" fmla="*/ 5616954 w 9116860"/>
              <a:gd name="connsiteY8" fmla="*/ 6462804 h 8482607"/>
              <a:gd name="connsiteX9" fmla="*/ 5760638 w 9116860"/>
              <a:gd name="connsiteY9" fmla="*/ 6403429 h 8482607"/>
              <a:gd name="connsiteX10" fmla="*/ 3676455 w 9116860"/>
              <a:gd name="connsiteY10" fmla="*/ 6324943 h 8482607"/>
              <a:gd name="connsiteX11" fmla="*/ 3866937 w 9116860"/>
              <a:gd name="connsiteY11" fmla="*/ 6403527 h 8482607"/>
              <a:gd name="connsiteX12" fmla="*/ 4676701 w 9116860"/>
              <a:gd name="connsiteY12" fmla="*/ 7213291 h 8482607"/>
              <a:gd name="connsiteX13" fmla="*/ 4676701 w 9116860"/>
              <a:gd name="connsiteY13" fmla="*/ 7594257 h 8482607"/>
              <a:gd name="connsiteX14" fmla="*/ 3866937 w 9116860"/>
              <a:gd name="connsiteY14" fmla="*/ 8404022 h 8482607"/>
              <a:gd name="connsiteX15" fmla="*/ 3485971 w 9116860"/>
              <a:gd name="connsiteY15" fmla="*/ 8404022 h 8482607"/>
              <a:gd name="connsiteX16" fmla="*/ 2676208 w 9116860"/>
              <a:gd name="connsiteY16" fmla="*/ 7594257 h 8482607"/>
              <a:gd name="connsiteX17" fmla="*/ 2676208 w 9116860"/>
              <a:gd name="connsiteY17" fmla="*/ 7213291 h 8482607"/>
              <a:gd name="connsiteX18" fmla="*/ 3485971 w 9116860"/>
              <a:gd name="connsiteY18" fmla="*/ 6403527 h 8482607"/>
              <a:gd name="connsiteX19" fmla="*/ 3676455 w 9116860"/>
              <a:gd name="connsiteY19" fmla="*/ 6324943 h 8482607"/>
              <a:gd name="connsiteX20" fmla="*/ 7567466 w 9116860"/>
              <a:gd name="connsiteY20" fmla="*/ 4609253 h 8482607"/>
              <a:gd name="connsiteX21" fmla="*/ 7840688 w 9116860"/>
              <a:gd name="connsiteY21" fmla="*/ 4721957 h 8482607"/>
              <a:gd name="connsiteX22" fmla="*/ 9003017 w 9116860"/>
              <a:gd name="connsiteY22" fmla="*/ 5883719 h 8482607"/>
              <a:gd name="connsiteX23" fmla="*/ 9003017 w 9116860"/>
              <a:gd name="connsiteY23" fmla="*/ 6430731 h 8482607"/>
              <a:gd name="connsiteX24" fmla="*/ 7840688 w 9116860"/>
              <a:gd name="connsiteY24" fmla="*/ 7593061 h 8482607"/>
              <a:gd name="connsiteX25" fmla="*/ 7294244 w 9116860"/>
              <a:gd name="connsiteY25" fmla="*/ 7593061 h 8482607"/>
              <a:gd name="connsiteX26" fmla="*/ 6131915 w 9116860"/>
              <a:gd name="connsiteY26" fmla="*/ 6430731 h 8482607"/>
              <a:gd name="connsiteX27" fmla="*/ 6131915 w 9116860"/>
              <a:gd name="connsiteY27" fmla="*/ 5883719 h 8482607"/>
              <a:gd name="connsiteX28" fmla="*/ 7294244 w 9116860"/>
              <a:gd name="connsiteY28" fmla="*/ 4721957 h 8482607"/>
              <a:gd name="connsiteX29" fmla="*/ 7567466 w 9116860"/>
              <a:gd name="connsiteY29" fmla="*/ 4609253 h 8482607"/>
              <a:gd name="connsiteX30" fmla="*/ 1692528 w 9116860"/>
              <a:gd name="connsiteY30" fmla="*/ 4366931 h 8482607"/>
              <a:gd name="connsiteX31" fmla="*/ 1991334 w 9116860"/>
              <a:gd name="connsiteY31" fmla="*/ 4490327 h 8482607"/>
              <a:gd name="connsiteX32" fmla="*/ 3261690 w 9116860"/>
              <a:gd name="connsiteY32" fmla="*/ 5761010 h 8482607"/>
              <a:gd name="connsiteX33" fmla="*/ 3261690 w 9116860"/>
              <a:gd name="connsiteY33" fmla="*/ 6359347 h 8482607"/>
              <a:gd name="connsiteX34" fmla="*/ 1991334 w 9116860"/>
              <a:gd name="connsiteY34" fmla="*/ 7630031 h 8482607"/>
              <a:gd name="connsiteX35" fmla="*/ 1393721 w 9116860"/>
              <a:gd name="connsiteY35" fmla="*/ 7630031 h 8482607"/>
              <a:gd name="connsiteX36" fmla="*/ 123365 w 9116860"/>
              <a:gd name="connsiteY36" fmla="*/ 6359347 h 8482607"/>
              <a:gd name="connsiteX37" fmla="*/ 123365 w 9116860"/>
              <a:gd name="connsiteY37" fmla="*/ 5761010 h 8482607"/>
              <a:gd name="connsiteX38" fmla="*/ 1393721 w 9116860"/>
              <a:gd name="connsiteY38" fmla="*/ 4490327 h 8482607"/>
              <a:gd name="connsiteX39" fmla="*/ 1692528 w 9116860"/>
              <a:gd name="connsiteY39" fmla="*/ 4366931 h 8482607"/>
              <a:gd name="connsiteX40" fmla="*/ 8038536 w 9116860"/>
              <a:gd name="connsiteY40" fmla="*/ 2330746 h 8482607"/>
              <a:gd name="connsiteX41" fmla="*/ 8229440 w 9116860"/>
              <a:gd name="connsiteY41" fmla="*/ 2409330 h 8482607"/>
              <a:gd name="connsiteX42" fmla="*/ 9038307 w 9116860"/>
              <a:gd name="connsiteY42" fmla="*/ 3219095 h 8482607"/>
              <a:gd name="connsiteX43" fmla="*/ 9038307 w 9116860"/>
              <a:gd name="connsiteY43" fmla="*/ 3600060 h 8482607"/>
              <a:gd name="connsiteX44" fmla="*/ 8229440 w 9116860"/>
              <a:gd name="connsiteY44" fmla="*/ 4409825 h 8482607"/>
              <a:gd name="connsiteX45" fmla="*/ 7848059 w 9116860"/>
              <a:gd name="connsiteY45" fmla="*/ 4409825 h 8482607"/>
              <a:gd name="connsiteX46" fmla="*/ 7039192 w 9116860"/>
              <a:gd name="connsiteY46" fmla="*/ 3600060 h 8482607"/>
              <a:gd name="connsiteX47" fmla="*/ 7039192 w 9116860"/>
              <a:gd name="connsiteY47" fmla="*/ 3219095 h 8482607"/>
              <a:gd name="connsiteX48" fmla="*/ 7848059 w 9116860"/>
              <a:gd name="connsiteY48" fmla="*/ 2409330 h 8482607"/>
              <a:gd name="connsiteX49" fmla="*/ 8038536 w 9116860"/>
              <a:gd name="connsiteY49" fmla="*/ 2330746 h 8482607"/>
              <a:gd name="connsiteX50" fmla="*/ 4766562 w 9116860"/>
              <a:gd name="connsiteY50" fmla="*/ 1855725 h 8482607"/>
              <a:gd name="connsiteX51" fmla="*/ 5196260 w 9116860"/>
              <a:gd name="connsiteY51" fmla="*/ 2032869 h 8482607"/>
              <a:gd name="connsiteX52" fmla="*/ 7022616 w 9116860"/>
              <a:gd name="connsiteY52" fmla="*/ 3859225 h 8482607"/>
              <a:gd name="connsiteX53" fmla="*/ 7022616 w 9116860"/>
              <a:gd name="connsiteY53" fmla="*/ 4718622 h 8482607"/>
              <a:gd name="connsiteX54" fmla="*/ 5196260 w 9116860"/>
              <a:gd name="connsiteY54" fmla="*/ 6545548 h 8482607"/>
              <a:gd name="connsiteX55" fmla="*/ 4336863 w 9116860"/>
              <a:gd name="connsiteY55" fmla="*/ 6545548 h 8482607"/>
              <a:gd name="connsiteX56" fmla="*/ 2510507 w 9116860"/>
              <a:gd name="connsiteY56" fmla="*/ 4718622 h 8482607"/>
              <a:gd name="connsiteX57" fmla="*/ 2510507 w 9116860"/>
              <a:gd name="connsiteY57" fmla="*/ 3859225 h 8482607"/>
              <a:gd name="connsiteX58" fmla="*/ 4336863 w 9116860"/>
              <a:gd name="connsiteY58" fmla="*/ 2032869 h 8482607"/>
              <a:gd name="connsiteX59" fmla="*/ 4766562 w 9116860"/>
              <a:gd name="connsiteY59" fmla="*/ 1855725 h 8482607"/>
              <a:gd name="connsiteX60" fmla="*/ 1821256 w 9116860"/>
              <a:gd name="connsiteY60" fmla="*/ 1059995 h 8482607"/>
              <a:gd name="connsiteX61" fmla="*/ 2094547 w 9116860"/>
              <a:gd name="connsiteY61" fmla="*/ 1172698 h 8482607"/>
              <a:gd name="connsiteX62" fmla="*/ 3256876 w 9116860"/>
              <a:gd name="connsiteY62" fmla="*/ 2334460 h 8482607"/>
              <a:gd name="connsiteX63" fmla="*/ 3256876 w 9116860"/>
              <a:gd name="connsiteY63" fmla="*/ 2881472 h 8482607"/>
              <a:gd name="connsiteX64" fmla="*/ 2094547 w 9116860"/>
              <a:gd name="connsiteY64" fmla="*/ 4043233 h 8482607"/>
              <a:gd name="connsiteX65" fmla="*/ 1547535 w 9116860"/>
              <a:gd name="connsiteY65" fmla="*/ 4043233 h 8482607"/>
              <a:gd name="connsiteX66" fmla="*/ 385775 w 9116860"/>
              <a:gd name="connsiteY66" fmla="*/ 2881472 h 8482607"/>
              <a:gd name="connsiteX67" fmla="*/ 385775 w 9116860"/>
              <a:gd name="connsiteY67" fmla="*/ 2334460 h 8482607"/>
              <a:gd name="connsiteX68" fmla="*/ 1547535 w 9116860"/>
              <a:gd name="connsiteY68" fmla="*/ 1172698 h 8482607"/>
              <a:gd name="connsiteX69" fmla="*/ 1821256 w 9116860"/>
              <a:gd name="connsiteY69" fmla="*/ 1059995 h 8482607"/>
              <a:gd name="connsiteX70" fmla="*/ 6713002 w 9116860"/>
              <a:gd name="connsiteY70" fmla="*/ 23757 h 8482607"/>
              <a:gd name="connsiteX71" fmla="*/ 6986508 w 9116860"/>
              <a:gd name="connsiteY71" fmla="*/ 136461 h 8482607"/>
              <a:gd name="connsiteX72" fmla="*/ 8148268 w 9116860"/>
              <a:gd name="connsiteY72" fmla="*/ 1298792 h 8482607"/>
              <a:gd name="connsiteX73" fmla="*/ 8148268 w 9116860"/>
              <a:gd name="connsiteY73" fmla="*/ 1845804 h 8482607"/>
              <a:gd name="connsiteX74" fmla="*/ 6986508 w 9116860"/>
              <a:gd name="connsiteY74" fmla="*/ 3007565 h 8482607"/>
              <a:gd name="connsiteX75" fmla="*/ 6439496 w 9116860"/>
              <a:gd name="connsiteY75" fmla="*/ 3007565 h 8482607"/>
              <a:gd name="connsiteX76" fmla="*/ 5277734 w 9116860"/>
              <a:gd name="connsiteY76" fmla="*/ 1845804 h 8482607"/>
              <a:gd name="connsiteX77" fmla="*/ 5277734 w 9116860"/>
              <a:gd name="connsiteY77" fmla="*/ 1298792 h 8482607"/>
              <a:gd name="connsiteX78" fmla="*/ 6439496 w 9116860"/>
              <a:gd name="connsiteY78" fmla="*/ 136461 h 8482607"/>
              <a:gd name="connsiteX79" fmla="*/ 6713002 w 9116860"/>
              <a:gd name="connsiteY79" fmla="*/ 23757 h 8482607"/>
              <a:gd name="connsiteX80" fmla="*/ 3682237 w 9116860"/>
              <a:gd name="connsiteY80" fmla="*/ 0 h 8482607"/>
              <a:gd name="connsiteX81" fmla="*/ 3888395 w 9116860"/>
              <a:gd name="connsiteY81" fmla="*/ 85343 h 8482607"/>
              <a:gd name="connsiteX82" fmla="*/ 4765685 w 9116860"/>
              <a:gd name="connsiteY82" fmla="*/ 962096 h 8482607"/>
              <a:gd name="connsiteX83" fmla="*/ 4765685 w 9116860"/>
              <a:gd name="connsiteY83" fmla="*/ 1374585 h 8482607"/>
              <a:gd name="connsiteX84" fmla="*/ 3888395 w 9116860"/>
              <a:gd name="connsiteY84" fmla="*/ 2251338 h 8482607"/>
              <a:gd name="connsiteX85" fmla="*/ 3475654 w 9116860"/>
              <a:gd name="connsiteY85" fmla="*/ 2251338 h 8482607"/>
              <a:gd name="connsiteX86" fmla="*/ 2598365 w 9116860"/>
              <a:gd name="connsiteY86" fmla="*/ 1374585 h 8482607"/>
              <a:gd name="connsiteX87" fmla="*/ 2598365 w 9116860"/>
              <a:gd name="connsiteY87" fmla="*/ 962096 h 8482607"/>
              <a:gd name="connsiteX88" fmla="*/ 3475654 w 9116860"/>
              <a:gd name="connsiteY88" fmla="*/ 85343 h 8482607"/>
              <a:gd name="connsiteX89" fmla="*/ 3682237 w 9116860"/>
              <a:gd name="connsiteY89" fmla="*/ 0 h 848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16860" h="8482607">
                <a:moveTo>
                  <a:pt x="5760638" y="6403429"/>
                </a:moveTo>
                <a:cubicBezTo>
                  <a:pt x="5812704" y="6403429"/>
                  <a:pt x="5864772" y="6423220"/>
                  <a:pt x="5904322" y="6462804"/>
                </a:cubicBezTo>
                <a:lnTo>
                  <a:pt x="6514337" y="7073355"/>
                </a:lnTo>
                <a:cubicBezTo>
                  <a:pt x="6593432" y="7152521"/>
                  <a:pt x="6593432" y="7281807"/>
                  <a:pt x="6514337" y="7360974"/>
                </a:cubicBezTo>
                <a:lnTo>
                  <a:pt x="5904322" y="7971525"/>
                </a:lnTo>
                <a:cubicBezTo>
                  <a:pt x="5825225" y="8050691"/>
                  <a:pt x="5696051" y="8050691"/>
                  <a:pt x="5616954" y="7971525"/>
                </a:cubicBezTo>
                <a:lnTo>
                  <a:pt x="5006940" y="7360974"/>
                </a:lnTo>
                <a:cubicBezTo>
                  <a:pt x="4927842" y="7281807"/>
                  <a:pt x="4927842" y="7152521"/>
                  <a:pt x="5006940" y="7073355"/>
                </a:cubicBezTo>
                <a:lnTo>
                  <a:pt x="5616954" y="6462804"/>
                </a:lnTo>
                <a:cubicBezTo>
                  <a:pt x="5656504" y="6423220"/>
                  <a:pt x="5708570" y="6403429"/>
                  <a:pt x="5760638" y="6403429"/>
                </a:cubicBezTo>
                <a:close/>
                <a:moveTo>
                  <a:pt x="3676455" y="6324943"/>
                </a:moveTo>
                <a:cubicBezTo>
                  <a:pt x="3745500" y="6324943"/>
                  <a:pt x="3814549" y="6351138"/>
                  <a:pt x="3866937" y="6403527"/>
                </a:cubicBezTo>
                <a:lnTo>
                  <a:pt x="4676701" y="7213291"/>
                </a:lnTo>
                <a:cubicBezTo>
                  <a:pt x="4781482" y="7318071"/>
                  <a:pt x="4781482" y="7489477"/>
                  <a:pt x="4676701" y="7594257"/>
                </a:cubicBezTo>
                <a:lnTo>
                  <a:pt x="3866937" y="8404022"/>
                </a:lnTo>
                <a:cubicBezTo>
                  <a:pt x="3762158" y="8508802"/>
                  <a:pt x="3590751" y="8508802"/>
                  <a:pt x="3485971" y="8404022"/>
                </a:cubicBezTo>
                <a:lnTo>
                  <a:pt x="2676208" y="7594257"/>
                </a:lnTo>
                <a:cubicBezTo>
                  <a:pt x="2571428" y="7489477"/>
                  <a:pt x="2571428" y="7318071"/>
                  <a:pt x="2676208" y="7213291"/>
                </a:cubicBezTo>
                <a:lnTo>
                  <a:pt x="3485971" y="6403527"/>
                </a:lnTo>
                <a:cubicBezTo>
                  <a:pt x="3538362" y="6351138"/>
                  <a:pt x="3607409" y="6324943"/>
                  <a:pt x="3676455" y="6324943"/>
                </a:cubicBezTo>
                <a:close/>
                <a:moveTo>
                  <a:pt x="7567466" y="4609253"/>
                </a:moveTo>
                <a:cubicBezTo>
                  <a:pt x="7666510" y="4609253"/>
                  <a:pt x="7765552" y="4646821"/>
                  <a:pt x="7840688" y="4721957"/>
                </a:cubicBezTo>
                <a:lnTo>
                  <a:pt x="9003017" y="5883719"/>
                </a:lnTo>
                <a:cubicBezTo>
                  <a:pt x="9153289" y="6034560"/>
                  <a:pt x="9153289" y="6280459"/>
                  <a:pt x="9003017" y="6430731"/>
                </a:cubicBezTo>
                <a:lnTo>
                  <a:pt x="7840688" y="7593061"/>
                </a:lnTo>
                <a:cubicBezTo>
                  <a:pt x="7690416" y="7743333"/>
                  <a:pt x="7444516" y="7743333"/>
                  <a:pt x="7294244" y="7593061"/>
                </a:cubicBezTo>
                <a:lnTo>
                  <a:pt x="6131915" y="6430731"/>
                </a:lnTo>
                <a:cubicBezTo>
                  <a:pt x="5981644" y="6280459"/>
                  <a:pt x="5981644" y="6034560"/>
                  <a:pt x="6131915" y="5883719"/>
                </a:cubicBezTo>
                <a:lnTo>
                  <a:pt x="7294244" y="4721957"/>
                </a:lnTo>
                <a:cubicBezTo>
                  <a:pt x="7369380" y="4646821"/>
                  <a:pt x="7468424" y="4609253"/>
                  <a:pt x="7567466" y="4609253"/>
                </a:cubicBezTo>
                <a:close/>
                <a:moveTo>
                  <a:pt x="1692528" y="4366931"/>
                </a:moveTo>
                <a:cubicBezTo>
                  <a:pt x="1800809" y="4366931"/>
                  <a:pt x="1909092" y="4408063"/>
                  <a:pt x="1991334" y="4490327"/>
                </a:cubicBezTo>
                <a:lnTo>
                  <a:pt x="3261690" y="5761010"/>
                </a:lnTo>
                <a:cubicBezTo>
                  <a:pt x="3426177" y="5925539"/>
                  <a:pt x="3426177" y="6194819"/>
                  <a:pt x="3261690" y="6359347"/>
                </a:cubicBezTo>
                <a:lnTo>
                  <a:pt x="1991334" y="7630031"/>
                </a:lnTo>
                <a:cubicBezTo>
                  <a:pt x="1826849" y="7794559"/>
                  <a:pt x="1558208" y="7794559"/>
                  <a:pt x="1393721" y="7630031"/>
                </a:cubicBezTo>
                <a:lnTo>
                  <a:pt x="123365" y="6359347"/>
                </a:lnTo>
                <a:cubicBezTo>
                  <a:pt x="-41121" y="6194819"/>
                  <a:pt x="-41121" y="5925539"/>
                  <a:pt x="123365" y="5761010"/>
                </a:cubicBezTo>
                <a:lnTo>
                  <a:pt x="1393721" y="4490327"/>
                </a:lnTo>
                <a:cubicBezTo>
                  <a:pt x="1475964" y="4408063"/>
                  <a:pt x="1584246" y="4366931"/>
                  <a:pt x="1692528" y="4366931"/>
                </a:cubicBezTo>
                <a:close/>
                <a:moveTo>
                  <a:pt x="8038536" y="2330746"/>
                </a:moveTo>
                <a:cubicBezTo>
                  <a:pt x="8107626" y="2330746"/>
                  <a:pt x="8176787" y="2356941"/>
                  <a:pt x="8229440" y="2409330"/>
                </a:cubicBezTo>
                <a:lnTo>
                  <a:pt x="9038307" y="3219095"/>
                </a:lnTo>
                <a:cubicBezTo>
                  <a:pt x="9143045" y="3323874"/>
                  <a:pt x="9143045" y="3495280"/>
                  <a:pt x="9038307" y="3600060"/>
                </a:cubicBezTo>
                <a:lnTo>
                  <a:pt x="8229440" y="4409825"/>
                </a:lnTo>
                <a:cubicBezTo>
                  <a:pt x="8124134" y="4514605"/>
                  <a:pt x="7952796" y="4514605"/>
                  <a:pt x="7848059" y="4409825"/>
                </a:cubicBezTo>
                <a:lnTo>
                  <a:pt x="7039192" y="3600060"/>
                </a:lnTo>
                <a:cubicBezTo>
                  <a:pt x="6934454" y="3495280"/>
                  <a:pt x="6934454" y="3323874"/>
                  <a:pt x="7039192" y="3219095"/>
                </a:cubicBezTo>
                <a:lnTo>
                  <a:pt x="7848059" y="2409330"/>
                </a:lnTo>
                <a:cubicBezTo>
                  <a:pt x="7900428" y="2356941"/>
                  <a:pt x="7969446" y="2330746"/>
                  <a:pt x="8038536" y="2330746"/>
                </a:cubicBezTo>
                <a:close/>
                <a:moveTo>
                  <a:pt x="4766562" y="1855725"/>
                </a:moveTo>
                <a:cubicBezTo>
                  <a:pt x="4922363" y="1855725"/>
                  <a:pt x="5078164" y="1914773"/>
                  <a:pt x="5196260" y="2032869"/>
                </a:cubicBezTo>
                <a:lnTo>
                  <a:pt x="7022616" y="3859225"/>
                </a:lnTo>
                <a:cubicBezTo>
                  <a:pt x="7259376" y="4095986"/>
                  <a:pt x="7259376" y="4482430"/>
                  <a:pt x="7022616" y="4718622"/>
                </a:cubicBezTo>
                <a:lnTo>
                  <a:pt x="5196260" y="6545548"/>
                </a:lnTo>
                <a:cubicBezTo>
                  <a:pt x="4960068" y="6781739"/>
                  <a:pt x="4573055" y="6781739"/>
                  <a:pt x="4336863" y="6545548"/>
                </a:cubicBezTo>
                <a:lnTo>
                  <a:pt x="2510507" y="4718622"/>
                </a:lnTo>
                <a:cubicBezTo>
                  <a:pt x="2274315" y="4482430"/>
                  <a:pt x="2274315" y="4095986"/>
                  <a:pt x="2510507" y="3859225"/>
                </a:cubicBezTo>
                <a:lnTo>
                  <a:pt x="4336863" y="2032869"/>
                </a:lnTo>
                <a:cubicBezTo>
                  <a:pt x="4454959" y="1914773"/>
                  <a:pt x="4610761" y="1855725"/>
                  <a:pt x="4766562" y="1855725"/>
                </a:cubicBezTo>
                <a:close/>
                <a:moveTo>
                  <a:pt x="1821256" y="1059995"/>
                </a:moveTo>
                <a:cubicBezTo>
                  <a:pt x="1920368" y="1059995"/>
                  <a:pt x="2019412" y="1097562"/>
                  <a:pt x="2094547" y="1172698"/>
                </a:cubicBezTo>
                <a:lnTo>
                  <a:pt x="3256876" y="2334460"/>
                </a:lnTo>
                <a:cubicBezTo>
                  <a:pt x="3407150" y="2484732"/>
                  <a:pt x="3407150" y="2731200"/>
                  <a:pt x="3256876" y="2881472"/>
                </a:cubicBezTo>
                <a:lnTo>
                  <a:pt x="2094547" y="4043233"/>
                </a:lnTo>
                <a:cubicBezTo>
                  <a:pt x="1944277" y="4194074"/>
                  <a:pt x="1698376" y="4194074"/>
                  <a:pt x="1547535" y="4043233"/>
                </a:cubicBezTo>
                <a:lnTo>
                  <a:pt x="385775" y="2881472"/>
                </a:lnTo>
                <a:cubicBezTo>
                  <a:pt x="235501" y="2731200"/>
                  <a:pt x="235501" y="2484732"/>
                  <a:pt x="385775" y="2334460"/>
                </a:cubicBezTo>
                <a:lnTo>
                  <a:pt x="1547535" y="1172698"/>
                </a:lnTo>
                <a:cubicBezTo>
                  <a:pt x="1622955" y="1097562"/>
                  <a:pt x="1722140" y="1059995"/>
                  <a:pt x="1821256" y="1059995"/>
                </a:cubicBezTo>
                <a:close/>
                <a:moveTo>
                  <a:pt x="6713002" y="23757"/>
                </a:moveTo>
                <a:cubicBezTo>
                  <a:pt x="6812186" y="23757"/>
                  <a:pt x="6911371" y="61325"/>
                  <a:pt x="6986508" y="136461"/>
                </a:cubicBezTo>
                <a:lnTo>
                  <a:pt x="8148268" y="1298792"/>
                </a:lnTo>
                <a:cubicBezTo>
                  <a:pt x="8298540" y="1449063"/>
                  <a:pt x="8298540" y="1694963"/>
                  <a:pt x="8148268" y="1845804"/>
                </a:cubicBezTo>
                <a:lnTo>
                  <a:pt x="6986508" y="3007565"/>
                </a:lnTo>
                <a:cubicBezTo>
                  <a:pt x="6836235" y="3157836"/>
                  <a:pt x="6589766" y="3157836"/>
                  <a:pt x="6439496" y="3007565"/>
                </a:cubicBezTo>
                <a:lnTo>
                  <a:pt x="5277734" y="1845804"/>
                </a:lnTo>
                <a:cubicBezTo>
                  <a:pt x="5126893" y="1694963"/>
                  <a:pt x="5126893" y="1449063"/>
                  <a:pt x="5277734" y="1298792"/>
                </a:cubicBezTo>
                <a:lnTo>
                  <a:pt x="6439496" y="136461"/>
                </a:lnTo>
                <a:cubicBezTo>
                  <a:pt x="6514632" y="61325"/>
                  <a:pt x="6613816" y="23757"/>
                  <a:pt x="6713002" y="23757"/>
                </a:cubicBezTo>
                <a:close/>
                <a:moveTo>
                  <a:pt x="3682237" y="0"/>
                </a:moveTo>
                <a:cubicBezTo>
                  <a:pt x="3757031" y="0"/>
                  <a:pt x="3831751" y="28447"/>
                  <a:pt x="3888395" y="85343"/>
                </a:cubicBezTo>
                <a:lnTo>
                  <a:pt x="4765685" y="962096"/>
                </a:lnTo>
                <a:cubicBezTo>
                  <a:pt x="4879545" y="1075317"/>
                  <a:pt x="4879545" y="1260795"/>
                  <a:pt x="4765685" y="1374585"/>
                </a:cubicBezTo>
                <a:lnTo>
                  <a:pt x="3888395" y="2251338"/>
                </a:lnTo>
                <a:cubicBezTo>
                  <a:pt x="3775104" y="2364559"/>
                  <a:pt x="3589513" y="2364559"/>
                  <a:pt x="3475654" y="2251338"/>
                </a:cubicBezTo>
                <a:lnTo>
                  <a:pt x="2598365" y="1374585"/>
                </a:lnTo>
                <a:cubicBezTo>
                  <a:pt x="2485074" y="1260795"/>
                  <a:pt x="2485074" y="1075317"/>
                  <a:pt x="2598365" y="962096"/>
                </a:cubicBezTo>
                <a:lnTo>
                  <a:pt x="3475654" y="85343"/>
                </a:lnTo>
                <a:cubicBezTo>
                  <a:pt x="3532583" y="28447"/>
                  <a:pt x="3607447" y="0"/>
                  <a:pt x="3682237" y="0"/>
                </a:cubicBez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08457582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userDrawn="1">
  <p:cSld name="12">
    <p:spTree>
      <p:nvGrpSpPr>
        <p:cNvPr id="1" name=""/>
        <p:cNvGrpSpPr/>
        <p:nvPr/>
      </p:nvGrpSpPr>
      <p:grpSpPr>
        <a:xfrm>
          <a:off x="0" y="0"/>
          <a:ext cx="0" cy="0"/>
          <a:chOff x="0" y="0"/>
          <a:chExt cx="0" cy="0"/>
        </a:xfrm>
      </p:grpSpPr>
      <p:sp>
        <p:nvSpPr>
          <p:cNvPr id="35" name="Picture Placeholder 2"/>
          <p:cNvSpPr>
            <a:spLocks noGrp="1"/>
          </p:cNvSpPr>
          <p:nvPr>
            <p:ph type="pic" sz="quarter" idx="11"/>
          </p:nvPr>
        </p:nvSpPr>
        <p:spPr>
          <a:xfrm>
            <a:off x="3194203" y="2009376"/>
            <a:ext cx="2056955" cy="2055213"/>
          </a:xfrm>
          <a:prstGeom prst="ellipse">
            <a:avLst/>
          </a:prstGeom>
        </p:spPr>
        <p:txBody>
          <a:bodyPr vert="horz" anchor="ctr"/>
          <a:lstStyle>
            <a:lvl1pPr algn="ctr">
              <a:defRPr sz="1920">
                <a:solidFill>
                  <a:schemeClr val="bg1">
                    <a:lumMod val="75000"/>
                  </a:schemeClr>
                </a:solidFill>
              </a:defRPr>
            </a:lvl1pPr>
          </a:lstStyle>
          <a:p>
            <a:endParaRPr lang="en-US"/>
          </a:p>
        </p:txBody>
      </p:sp>
    </p:spTree>
    <p:extLst>
      <p:ext uri="{BB962C8B-B14F-4D97-AF65-F5344CB8AC3E}">
        <p14:creationId xmlns:p14="http://schemas.microsoft.com/office/powerpoint/2010/main" val="1610121135"/>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511_Custom Layout">
    <p:spTree>
      <p:nvGrpSpPr>
        <p:cNvPr id="1" name=""/>
        <p:cNvGrpSpPr/>
        <p:nvPr/>
      </p:nvGrpSpPr>
      <p:grpSpPr>
        <a:xfrm>
          <a:off x="0" y="0"/>
          <a:ext cx="0" cy="0"/>
          <a:chOff x="0" y="0"/>
          <a:chExt cx="0" cy="0"/>
        </a:xfrm>
      </p:grpSpPr>
      <p:sp>
        <p:nvSpPr>
          <p:cNvPr id="5" name="Picture Placeholder 4"/>
          <p:cNvSpPr>
            <a:spLocks noGrp="1"/>
          </p:cNvSpPr>
          <p:nvPr>
            <p:ph type="pic" sz="quarter" idx="18"/>
          </p:nvPr>
        </p:nvSpPr>
        <p:spPr>
          <a:xfrm>
            <a:off x="0" y="-1"/>
            <a:ext cx="10460735" cy="10972800"/>
          </a:xfrm>
          <a:custGeom>
            <a:avLst/>
            <a:gdLst>
              <a:gd name="connsiteX0" fmla="*/ 7108264 w 10460735"/>
              <a:gd name="connsiteY0" fmla="*/ 0 h 10972800"/>
              <a:gd name="connsiteX1" fmla="*/ 10460735 w 10460735"/>
              <a:gd name="connsiteY1" fmla="*/ 0 h 10972800"/>
              <a:gd name="connsiteX2" fmla="*/ 3405462 w 10460735"/>
              <a:gd name="connsiteY2" fmla="*/ 10972800 h 10972800"/>
              <a:gd name="connsiteX3" fmla="*/ 52991 w 10460735"/>
              <a:gd name="connsiteY3" fmla="*/ 10972800 h 10972800"/>
              <a:gd name="connsiteX4" fmla="*/ 3621371 w 10460735"/>
              <a:gd name="connsiteY4" fmla="*/ 0 h 10972800"/>
              <a:gd name="connsiteX5" fmla="*/ 6973842 w 10460735"/>
              <a:gd name="connsiteY5" fmla="*/ 0 h 10972800"/>
              <a:gd name="connsiteX6" fmla="*/ 26211 w 10460735"/>
              <a:gd name="connsiteY6" fmla="*/ 10805388 h 10972800"/>
              <a:gd name="connsiteX7" fmla="*/ 0 w 10460735"/>
              <a:gd name="connsiteY7" fmla="*/ 10805388 h 10972800"/>
              <a:gd name="connsiteX8" fmla="*/ 0 w 10460735"/>
              <a:gd name="connsiteY8" fmla="*/ 5632181 h 10972800"/>
              <a:gd name="connsiteX9" fmla="*/ 119130 w 10460735"/>
              <a:gd name="connsiteY9" fmla="*/ 0 h 10972800"/>
              <a:gd name="connsiteX10" fmla="*/ 3471600 w 10460735"/>
              <a:gd name="connsiteY10" fmla="*/ 0 h 10972800"/>
              <a:gd name="connsiteX11" fmla="*/ 0 w 10460735"/>
              <a:gd name="connsiteY11" fmla="*/ 5399248 h 10972800"/>
              <a:gd name="connsiteX12" fmla="*/ 0 w 10460735"/>
              <a:gd name="connsiteY12" fmla="*/ 185278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60735" h="10972800">
                <a:moveTo>
                  <a:pt x="7108264" y="0"/>
                </a:moveTo>
                <a:lnTo>
                  <a:pt x="10460735" y="0"/>
                </a:lnTo>
                <a:lnTo>
                  <a:pt x="3405462" y="10972800"/>
                </a:lnTo>
                <a:lnTo>
                  <a:pt x="52991" y="10972800"/>
                </a:lnTo>
                <a:close/>
                <a:moveTo>
                  <a:pt x="3621371" y="0"/>
                </a:moveTo>
                <a:lnTo>
                  <a:pt x="6973842" y="0"/>
                </a:lnTo>
                <a:lnTo>
                  <a:pt x="26211" y="10805388"/>
                </a:lnTo>
                <a:lnTo>
                  <a:pt x="0" y="10805388"/>
                </a:lnTo>
                <a:lnTo>
                  <a:pt x="0" y="5632181"/>
                </a:lnTo>
                <a:close/>
                <a:moveTo>
                  <a:pt x="119130" y="0"/>
                </a:moveTo>
                <a:lnTo>
                  <a:pt x="3471600" y="0"/>
                </a:lnTo>
                <a:lnTo>
                  <a:pt x="0" y="5399248"/>
                </a:lnTo>
                <a:lnTo>
                  <a:pt x="0" y="185278"/>
                </a:lnTo>
                <a:close/>
              </a:path>
            </a:pathLst>
          </a:custGeom>
          <a:pattFill prst="pct80">
            <a:fgClr>
              <a:schemeClr val="tx2">
                <a:lumMod val="20000"/>
                <a:lumOff val="80000"/>
              </a:schemeClr>
            </a:fgClr>
            <a:bgClr>
              <a:schemeClr val="bg1"/>
            </a:bgClr>
          </a:pattFill>
        </p:spPr>
      </p:sp>
    </p:spTree>
    <p:extLst>
      <p:ext uri="{BB962C8B-B14F-4D97-AF65-F5344CB8AC3E}">
        <p14:creationId xmlns:p14="http://schemas.microsoft.com/office/powerpoint/2010/main" val="39408546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510_Custom Layout">
    <p:spTree>
      <p:nvGrpSpPr>
        <p:cNvPr id="1" name=""/>
        <p:cNvGrpSpPr/>
        <p:nvPr/>
      </p:nvGrpSpPr>
      <p:grpSpPr>
        <a:xfrm>
          <a:off x="0" y="0"/>
          <a:ext cx="0" cy="0"/>
          <a:chOff x="0" y="0"/>
          <a:chExt cx="0" cy="0"/>
        </a:xfrm>
      </p:grpSpPr>
      <p:sp>
        <p:nvSpPr>
          <p:cNvPr id="5" name="Picture Placeholder 4"/>
          <p:cNvSpPr>
            <a:spLocks noGrp="1"/>
          </p:cNvSpPr>
          <p:nvPr>
            <p:ph type="pic" sz="quarter" idx="18"/>
          </p:nvPr>
        </p:nvSpPr>
        <p:spPr>
          <a:xfrm>
            <a:off x="8159773" y="1"/>
            <a:ext cx="11347427" cy="10972798"/>
          </a:xfrm>
          <a:custGeom>
            <a:avLst/>
            <a:gdLst>
              <a:gd name="connsiteX0" fmla="*/ 9532025 w 11347427"/>
              <a:gd name="connsiteY0" fmla="*/ 6642012 h 10972798"/>
              <a:gd name="connsiteX1" fmla="*/ 11347427 w 11347427"/>
              <a:gd name="connsiteY1" fmla="*/ 8389778 h 10972798"/>
              <a:gd name="connsiteX2" fmla="*/ 11347427 w 11347427"/>
              <a:gd name="connsiteY2" fmla="*/ 8507765 h 10972798"/>
              <a:gd name="connsiteX3" fmla="*/ 8976309 w 11347427"/>
              <a:gd name="connsiteY3" fmla="*/ 10972798 h 10972798"/>
              <a:gd name="connsiteX4" fmla="*/ 5366584 w 11347427"/>
              <a:gd name="connsiteY4" fmla="*/ 10972798 h 10972798"/>
              <a:gd name="connsiteX5" fmla="*/ 3635658 w 11347427"/>
              <a:gd name="connsiteY5" fmla="*/ 4833707 h 10972798"/>
              <a:gd name="connsiteX6" fmla="*/ 5510048 w 11347427"/>
              <a:gd name="connsiteY6" fmla="*/ 6638010 h 10972798"/>
              <a:gd name="connsiteX7" fmla="*/ 3706343 w 11347427"/>
              <a:gd name="connsiteY7" fmla="*/ 8511802 h 10972798"/>
              <a:gd name="connsiteX8" fmla="*/ 1831953 w 11347427"/>
              <a:gd name="connsiteY8" fmla="*/ 6708719 h 10972798"/>
              <a:gd name="connsiteX9" fmla="*/ 7554962 w 11347427"/>
              <a:gd name="connsiteY9" fmla="*/ 4737538 h 10972798"/>
              <a:gd name="connsiteX10" fmla="*/ 9429355 w 11347427"/>
              <a:gd name="connsiteY10" fmla="*/ 6542033 h 10972798"/>
              <a:gd name="connsiteX11" fmla="*/ 5167489 w 11347427"/>
              <a:gd name="connsiteY11" fmla="*/ 10972798 h 10972798"/>
              <a:gd name="connsiteX12" fmla="*/ 1557635 w 11347427"/>
              <a:gd name="connsiteY12" fmla="*/ 10972798 h 10972798"/>
              <a:gd name="connsiteX13" fmla="*/ 7523700 w 11347427"/>
              <a:gd name="connsiteY13" fmla="*/ 871835 h 10972798"/>
              <a:gd name="connsiteX14" fmla="*/ 11347427 w 11347427"/>
              <a:gd name="connsiteY14" fmla="*/ 4551392 h 10972798"/>
              <a:gd name="connsiteX15" fmla="*/ 11347427 w 11347427"/>
              <a:gd name="connsiteY15" fmla="*/ 8161884 h 10972798"/>
              <a:gd name="connsiteX16" fmla="*/ 5721306 w 11347427"/>
              <a:gd name="connsiteY16" fmla="*/ 2746765 h 10972798"/>
              <a:gd name="connsiteX17" fmla="*/ 11156667 w 11347427"/>
              <a:gd name="connsiteY17" fmla="*/ 523416 h 10972798"/>
              <a:gd name="connsiteX18" fmla="*/ 11347427 w 11347427"/>
              <a:gd name="connsiteY18" fmla="*/ 706780 h 10972798"/>
              <a:gd name="connsiteX19" fmla="*/ 11347427 w 11347427"/>
              <a:gd name="connsiteY19" fmla="*/ 4317573 h 10972798"/>
              <a:gd name="connsiteX20" fmla="*/ 9355257 w 11347427"/>
              <a:gd name="connsiteY20" fmla="*/ 2398392 h 10972798"/>
              <a:gd name="connsiteX21" fmla="*/ 1035887 w 11347427"/>
              <a:gd name="connsiteY21" fmla="*/ 1 h 10972798"/>
              <a:gd name="connsiteX22" fmla="*/ 2632371 w 11347427"/>
              <a:gd name="connsiteY22" fmla="*/ 1 h 10972798"/>
              <a:gd name="connsiteX23" fmla="*/ 7441323 w 11347427"/>
              <a:gd name="connsiteY23" fmla="*/ 4629602 h 10972798"/>
              <a:gd name="connsiteX24" fmla="*/ 5638880 w 11347427"/>
              <a:gd name="connsiteY24" fmla="*/ 6504852 h 10972798"/>
              <a:gd name="connsiteX25" fmla="*/ 0 w 11347427"/>
              <a:gd name="connsiteY25" fmla="*/ 1076624 h 10972798"/>
              <a:gd name="connsiteX26" fmla="*/ 6991099 w 11347427"/>
              <a:gd name="connsiteY26" fmla="*/ 0 h 10972798"/>
              <a:gd name="connsiteX27" fmla="*/ 10613113 w 11347427"/>
              <a:gd name="connsiteY27" fmla="*/ 0 h 10972798"/>
              <a:gd name="connsiteX28" fmla="*/ 11031131 w 11347427"/>
              <a:gd name="connsiteY28" fmla="*/ 402388 h 10972798"/>
              <a:gd name="connsiteX29" fmla="*/ 9227437 w 11347427"/>
              <a:gd name="connsiteY29" fmla="*/ 2276540 h 10972798"/>
              <a:gd name="connsiteX30" fmla="*/ 6928945 w 11347427"/>
              <a:gd name="connsiteY30" fmla="*/ 64626 h 10972798"/>
              <a:gd name="connsiteX31" fmla="*/ 2869324 w 11347427"/>
              <a:gd name="connsiteY31" fmla="*/ 0 h 10972798"/>
              <a:gd name="connsiteX32" fmla="*/ 6620385 w 11347427"/>
              <a:gd name="connsiteY32" fmla="*/ 0 h 10972798"/>
              <a:gd name="connsiteX33" fmla="*/ 7400333 w 11347427"/>
              <a:gd name="connsiteY33" fmla="*/ 751136 h 10972798"/>
              <a:gd name="connsiteX34" fmla="*/ 5596704 w 11347427"/>
              <a:gd name="connsiteY34" fmla="*/ 2626535 h 1097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347427" h="10972798">
                <a:moveTo>
                  <a:pt x="9532025" y="6642012"/>
                </a:moveTo>
                <a:lnTo>
                  <a:pt x="11347427" y="8389778"/>
                </a:lnTo>
                <a:lnTo>
                  <a:pt x="11347427" y="8507765"/>
                </a:lnTo>
                <a:lnTo>
                  <a:pt x="8976309" y="10972798"/>
                </a:lnTo>
                <a:lnTo>
                  <a:pt x="5366584" y="10972798"/>
                </a:lnTo>
                <a:close/>
                <a:moveTo>
                  <a:pt x="3635658" y="4833707"/>
                </a:moveTo>
                <a:lnTo>
                  <a:pt x="5510048" y="6638010"/>
                </a:lnTo>
                <a:lnTo>
                  <a:pt x="3706343" y="8511802"/>
                </a:lnTo>
                <a:lnTo>
                  <a:pt x="1831953" y="6708719"/>
                </a:lnTo>
                <a:close/>
                <a:moveTo>
                  <a:pt x="7554962" y="4737538"/>
                </a:moveTo>
                <a:lnTo>
                  <a:pt x="9429355" y="6542033"/>
                </a:lnTo>
                <a:lnTo>
                  <a:pt x="5167489" y="10972798"/>
                </a:lnTo>
                <a:lnTo>
                  <a:pt x="1557635" y="10972798"/>
                </a:lnTo>
                <a:close/>
                <a:moveTo>
                  <a:pt x="7523700" y="871835"/>
                </a:moveTo>
                <a:lnTo>
                  <a:pt x="11347427" y="4551392"/>
                </a:lnTo>
                <a:lnTo>
                  <a:pt x="11347427" y="8161884"/>
                </a:lnTo>
                <a:lnTo>
                  <a:pt x="5721306" y="2746765"/>
                </a:lnTo>
                <a:close/>
                <a:moveTo>
                  <a:pt x="11156667" y="523416"/>
                </a:moveTo>
                <a:lnTo>
                  <a:pt x="11347427" y="706780"/>
                </a:lnTo>
                <a:lnTo>
                  <a:pt x="11347427" y="4317573"/>
                </a:lnTo>
                <a:lnTo>
                  <a:pt x="9355257" y="2398392"/>
                </a:lnTo>
                <a:close/>
                <a:moveTo>
                  <a:pt x="1035887" y="1"/>
                </a:moveTo>
                <a:lnTo>
                  <a:pt x="2632371" y="1"/>
                </a:lnTo>
                <a:lnTo>
                  <a:pt x="7441323" y="4629602"/>
                </a:lnTo>
                <a:lnTo>
                  <a:pt x="5638880" y="6504852"/>
                </a:lnTo>
                <a:lnTo>
                  <a:pt x="0" y="1076624"/>
                </a:lnTo>
                <a:close/>
                <a:moveTo>
                  <a:pt x="6991099" y="0"/>
                </a:moveTo>
                <a:lnTo>
                  <a:pt x="10613113" y="0"/>
                </a:lnTo>
                <a:lnTo>
                  <a:pt x="11031131" y="402388"/>
                </a:lnTo>
                <a:lnTo>
                  <a:pt x="9227437" y="2276540"/>
                </a:lnTo>
                <a:lnTo>
                  <a:pt x="6928945" y="64626"/>
                </a:lnTo>
                <a:close/>
                <a:moveTo>
                  <a:pt x="2869324" y="0"/>
                </a:moveTo>
                <a:lnTo>
                  <a:pt x="6620385" y="0"/>
                </a:lnTo>
                <a:lnTo>
                  <a:pt x="7400333" y="751136"/>
                </a:lnTo>
                <a:lnTo>
                  <a:pt x="5596704" y="2626535"/>
                </a:lnTo>
                <a:close/>
              </a:path>
            </a:pathLst>
          </a:custGeom>
          <a:pattFill prst="pct80">
            <a:fgClr>
              <a:schemeClr val="tx2">
                <a:lumMod val="20000"/>
                <a:lumOff val="80000"/>
              </a:schemeClr>
            </a:fgClr>
            <a:bgClr>
              <a:schemeClr val="bg1"/>
            </a:bgClr>
          </a:pattFill>
        </p:spPr>
      </p:sp>
    </p:spTree>
    <p:extLst>
      <p:ext uri="{BB962C8B-B14F-4D97-AF65-F5344CB8AC3E}">
        <p14:creationId xmlns:p14="http://schemas.microsoft.com/office/powerpoint/2010/main" val="1868901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2_Custom Layout">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15731" y="3288882"/>
            <a:ext cx="3891686" cy="3165707"/>
          </a:xfrm>
          <a:custGeom>
            <a:avLst/>
            <a:gdLst>
              <a:gd name="connsiteX0" fmla="*/ 0 w 3891686"/>
              <a:gd name="connsiteY0" fmla="*/ 0 h 3165707"/>
              <a:gd name="connsiteX1" fmla="*/ 3891686 w 3891686"/>
              <a:gd name="connsiteY1" fmla="*/ 0 h 3165707"/>
              <a:gd name="connsiteX2" fmla="*/ 3891686 w 3891686"/>
              <a:gd name="connsiteY2" fmla="*/ 3165707 h 3165707"/>
              <a:gd name="connsiteX3" fmla="*/ 0 w 3891686"/>
              <a:gd name="connsiteY3" fmla="*/ 3165707 h 3165707"/>
            </a:gdLst>
            <a:ahLst/>
            <a:cxnLst>
              <a:cxn ang="0">
                <a:pos x="connsiteX0" y="connsiteY0"/>
              </a:cxn>
              <a:cxn ang="0">
                <a:pos x="connsiteX1" y="connsiteY1"/>
              </a:cxn>
              <a:cxn ang="0">
                <a:pos x="connsiteX2" y="connsiteY2"/>
              </a:cxn>
              <a:cxn ang="0">
                <a:pos x="connsiteX3" y="connsiteY3"/>
              </a:cxn>
            </a:cxnLst>
            <a:rect l="l" t="t" r="r" b="b"/>
            <a:pathLst>
              <a:path w="3891686" h="3165707">
                <a:moveTo>
                  <a:pt x="0" y="0"/>
                </a:moveTo>
                <a:lnTo>
                  <a:pt x="3891686" y="0"/>
                </a:lnTo>
                <a:lnTo>
                  <a:pt x="3891686" y="3165707"/>
                </a:lnTo>
                <a:lnTo>
                  <a:pt x="0" y="31657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16" name="Picture Placeholder 15"/>
          <p:cNvSpPr>
            <a:spLocks noGrp="1"/>
          </p:cNvSpPr>
          <p:nvPr>
            <p:ph type="pic" sz="quarter" idx="11"/>
          </p:nvPr>
        </p:nvSpPr>
        <p:spPr>
          <a:xfrm>
            <a:off x="3890586" y="6454591"/>
            <a:ext cx="3891686" cy="3165707"/>
          </a:xfrm>
          <a:custGeom>
            <a:avLst/>
            <a:gdLst>
              <a:gd name="connsiteX0" fmla="*/ 0 w 3891686"/>
              <a:gd name="connsiteY0" fmla="*/ 0 h 3165707"/>
              <a:gd name="connsiteX1" fmla="*/ 3891686 w 3891686"/>
              <a:gd name="connsiteY1" fmla="*/ 0 h 3165707"/>
              <a:gd name="connsiteX2" fmla="*/ 3891686 w 3891686"/>
              <a:gd name="connsiteY2" fmla="*/ 3165707 h 3165707"/>
              <a:gd name="connsiteX3" fmla="*/ 0 w 3891686"/>
              <a:gd name="connsiteY3" fmla="*/ 3165707 h 3165707"/>
            </a:gdLst>
            <a:ahLst/>
            <a:cxnLst>
              <a:cxn ang="0">
                <a:pos x="connsiteX0" y="connsiteY0"/>
              </a:cxn>
              <a:cxn ang="0">
                <a:pos x="connsiteX1" y="connsiteY1"/>
              </a:cxn>
              <a:cxn ang="0">
                <a:pos x="connsiteX2" y="connsiteY2"/>
              </a:cxn>
              <a:cxn ang="0">
                <a:pos x="connsiteX3" y="connsiteY3"/>
              </a:cxn>
            </a:cxnLst>
            <a:rect l="l" t="t" r="r" b="b"/>
            <a:pathLst>
              <a:path w="3891686" h="3165707">
                <a:moveTo>
                  <a:pt x="0" y="0"/>
                </a:moveTo>
                <a:lnTo>
                  <a:pt x="3891686" y="0"/>
                </a:lnTo>
                <a:lnTo>
                  <a:pt x="3891686" y="3165707"/>
                </a:lnTo>
                <a:lnTo>
                  <a:pt x="0" y="31657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4" name="Picture Placeholder 13"/>
          <p:cNvSpPr>
            <a:spLocks noGrp="1"/>
          </p:cNvSpPr>
          <p:nvPr>
            <p:ph type="pic" sz="quarter" idx="12"/>
          </p:nvPr>
        </p:nvSpPr>
        <p:spPr>
          <a:xfrm>
            <a:off x="7796903" y="3288884"/>
            <a:ext cx="3891686" cy="3165707"/>
          </a:xfrm>
          <a:custGeom>
            <a:avLst/>
            <a:gdLst>
              <a:gd name="connsiteX0" fmla="*/ 0 w 3891686"/>
              <a:gd name="connsiteY0" fmla="*/ 0 h 3165707"/>
              <a:gd name="connsiteX1" fmla="*/ 3891686 w 3891686"/>
              <a:gd name="connsiteY1" fmla="*/ 0 h 3165707"/>
              <a:gd name="connsiteX2" fmla="*/ 3891686 w 3891686"/>
              <a:gd name="connsiteY2" fmla="*/ 3165707 h 3165707"/>
              <a:gd name="connsiteX3" fmla="*/ 0 w 3891686"/>
              <a:gd name="connsiteY3" fmla="*/ 3165707 h 3165707"/>
            </a:gdLst>
            <a:ahLst/>
            <a:cxnLst>
              <a:cxn ang="0">
                <a:pos x="connsiteX0" y="connsiteY0"/>
              </a:cxn>
              <a:cxn ang="0">
                <a:pos x="connsiteX1" y="connsiteY1"/>
              </a:cxn>
              <a:cxn ang="0">
                <a:pos x="connsiteX2" y="connsiteY2"/>
              </a:cxn>
              <a:cxn ang="0">
                <a:pos x="connsiteX3" y="connsiteY3"/>
              </a:cxn>
            </a:cxnLst>
            <a:rect l="l" t="t" r="r" b="b"/>
            <a:pathLst>
              <a:path w="3891686" h="3165707">
                <a:moveTo>
                  <a:pt x="0" y="0"/>
                </a:moveTo>
                <a:lnTo>
                  <a:pt x="3891686" y="0"/>
                </a:lnTo>
                <a:lnTo>
                  <a:pt x="3891686" y="3165707"/>
                </a:lnTo>
                <a:lnTo>
                  <a:pt x="0" y="31657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7" name="Picture Placeholder 16"/>
          <p:cNvSpPr>
            <a:spLocks noGrp="1"/>
          </p:cNvSpPr>
          <p:nvPr>
            <p:ph type="pic" sz="quarter" idx="13"/>
          </p:nvPr>
        </p:nvSpPr>
        <p:spPr>
          <a:xfrm>
            <a:off x="11703219" y="6454591"/>
            <a:ext cx="3891686" cy="3165707"/>
          </a:xfrm>
          <a:custGeom>
            <a:avLst/>
            <a:gdLst>
              <a:gd name="connsiteX0" fmla="*/ 0 w 3891686"/>
              <a:gd name="connsiteY0" fmla="*/ 0 h 3165707"/>
              <a:gd name="connsiteX1" fmla="*/ 3891686 w 3891686"/>
              <a:gd name="connsiteY1" fmla="*/ 0 h 3165707"/>
              <a:gd name="connsiteX2" fmla="*/ 3891686 w 3891686"/>
              <a:gd name="connsiteY2" fmla="*/ 3165707 h 3165707"/>
              <a:gd name="connsiteX3" fmla="*/ 0 w 3891686"/>
              <a:gd name="connsiteY3" fmla="*/ 3165707 h 3165707"/>
            </a:gdLst>
            <a:ahLst/>
            <a:cxnLst>
              <a:cxn ang="0">
                <a:pos x="connsiteX0" y="connsiteY0"/>
              </a:cxn>
              <a:cxn ang="0">
                <a:pos x="connsiteX1" y="connsiteY1"/>
              </a:cxn>
              <a:cxn ang="0">
                <a:pos x="connsiteX2" y="connsiteY2"/>
              </a:cxn>
              <a:cxn ang="0">
                <a:pos x="connsiteX3" y="connsiteY3"/>
              </a:cxn>
            </a:cxnLst>
            <a:rect l="l" t="t" r="r" b="b"/>
            <a:pathLst>
              <a:path w="3891686" h="3165707">
                <a:moveTo>
                  <a:pt x="0" y="0"/>
                </a:moveTo>
                <a:lnTo>
                  <a:pt x="3891686" y="0"/>
                </a:lnTo>
                <a:lnTo>
                  <a:pt x="3891686" y="3165707"/>
                </a:lnTo>
                <a:lnTo>
                  <a:pt x="0" y="31657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4"/>
          </p:nvPr>
        </p:nvSpPr>
        <p:spPr>
          <a:xfrm>
            <a:off x="15615922" y="3288884"/>
            <a:ext cx="3891686" cy="3165707"/>
          </a:xfrm>
          <a:custGeom>
            <a:avLst/>
            <a:gdLst>
              <a:gd name="connsiteX0" fmla="*/ 0 w 3891686"/>
              <a:gd name="connsiteY0" fmla="*/ 0 h 3165707"/>
              <a:gd name="connsiteX1" fmla="*/ 3891686 w 3891686"/>
              <a:gd name="connsiteY1" fmla="*/ 0 h 3165707"/>
              <a:gd name="connsiteX2" fmla="*/ 3891686 w 3891686"/>
              <a:gd name="connsiteY2" fmla="*/ 3165707 h 3165707"/>
              <a:gd name="connsiteX3" fmla="*/ 0 w 3891686"/>
              <a:gd name="connsiteY3" fmla="*/ 3165707 h 3165707"/>
            </a:gdLst>
            <a:ahLst/>
            <a:cxnLst>
              <a:cxn ang="0">
                <a:pos x="connsiteX0" y="connsiteY0"/>
              </a:cxn>
              <a:cxn ang="0">
                <a:pos x="connsiteX1" y="connsiteY1"/>
              </a:cxn>
              <a:cxn ang="0">
                <a:pos x="connsiteX2" y="connsiteY2"/>
              </a:cxn>
              <a:cxn ang="0">
                <a:pos x="connsiteX3" y="connsiteY3"/>
              </a:cxn>
            </a:cxnLst>
            <a:rect l="l" t="t" r="r" b="b"/>
            <a:pathLst>
              <a:path w="3891686" h="3165707">
                <a:moveTo>
                  <a:pt x="0" y="0"/>
                </a:moveTo>
                <a:lnTo>
                  <a:pt x="3891686" y="0"/>
                </a:lnTo>
                <a:lnTo>
                  <a:pt x="3891686" y="3165707"/>
                </a:lnTo>
                <a:lnTo>
                  <a:pt x="0" y="31657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831383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7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39015" y="-12283"/>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17" name="Picture Placeholder 16"/>
          <p:cNvSpPr>
            <a:spLocks noGrp="1"/>
          </p:cNvSpPr>
          <p:nvPr>
            <p:ph type="pic" sz="quarter" idx="11"/>
          </p:nvPr>
        </p:nvSpPr>
        <p:spPr>
          <a:xfrm>
            <a:off x="-39015" y="3649217"/>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18" name="Picture Placeholder 17"/>
          <p:cNvSpPr>
            <a:spLocks noGrp="1"/>
          </p:cNvSpPr>
          <p:nvPr>
            <p:ph type="pic" sz="quarter" idx="12"/>
          </p:nvPr>
        </p:nvSpPr>
        <p:spPr>
          <a:xfrm>
            <a:off x="4857547" y="3649217"/>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19" name="Picture Placeholder 18"/>
          <p:cNvSpPr>
            <a:spLocks noGrp="1"/>
          </p:cNvSpPr>
          <p:nvPr>
            <p:ph type="pic" sz="quarter" idx="13"/>
          </p:nvPr>
        </p:nvSpPr>
        <p:spPr>
          <a:xfrm>
            <a:off x="9741349" y="3649217"/>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15" name="Picture Placeholder 14"/>
          <p:cNvSpPr>
            <a:spLocks noGrp="1"/>
          </p:cNvSpPr>
          <p:nvPr>
            <p:ph type="pic" sz="quarter" idx="14"/>
          </p:nvPr>
        </p:nvSpPr>
        <p:spPr>
          <a:xfrm>
            <a:off x="9734093" y="-12283"/>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
        <p:nvSpPr>
          <p:cNvPr id="20" name="Picture Placeholder 19"/>
          <p:cNvSpPr>
            <a:spLocks noGrp="1"/>
          </p:cNvSpPr>
          <p:nvPr>
            <p:ph type="pic" sz="quarter" idx="15"/>
          </p:nvPr>
        </p:nvSpPr>
        <p:spPr>
          <a:xfrm>
            <a:off x="14620646" y="-12283"/>
            <a:ext cx="4886554" cy="3657600"/>
          </a:xfrm>
          <a:custGeom>
            <a:avLst/>
            <a:gdLst>
              <a:gd name="connsiteX0" fmla="*/ 0 w 4886554"/>
              <a:gd name="connsiteY0" fmla="*/ 0 h 3657600"/>
              <a:gd name="connsiteX1" fmla="*/ 4886554 w 4886554"/>
              <a:gd name="connsiteY1" fmla="*/ 0 h 3657600"/>
              <a:gd name="connsiteX2" fmla="*/ 4886554 w 4886554"/>
              <a:gd name="connsiteY2" fmla="*/ 3657600 h 3657600"/>
              <a:gd name="connsiteX3" fmla="*/ 0 w 4886554"/>
              <a:gd name="connsiteY3" fmla="*/ 3657600 h 3657600"/>
            </a:gdLst>
            <a:ahLst/>
            <a:cxnLst>
              <a:cxn ang="0">
                <a:pos x="connsiteX0" y="connsiteY0"/>
              </a:cxn>
              <a:cxn ang="0">
                <a:pos x="connsiteX1" y="connsiteY1"/>
              </a:cxn>
              <a:cxn ang="0">
                <a:pos x="connsiteX2" y="connsiteY2"/>
              </a:cxn>
              <a:cxn ang="0">
                <a:pos x="connsiteX3" y="connsiteY3"/>
              </a:cxn>
            </a:cxnLst>
            <a:rect l="l" t="t" r="r" b="b"/>
            <a:pathLst>
              <a:path w="4886554" h="3657600">
                <a:moveTo>
                  <a:pt x="0" y="0"/>
                </a:moveTo>
                <a:lnTo>
                  <a:pt x="4886554" y="0"/>
                </a:lnTo>
                <a:lnTo>
                  <a:pt x="4886554" y="3657600"/>
                </a:lnTo>
                <a:lnTo>
                  <a:pt x="0" y="36576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dirty="0"/>
          </a:p>
        </p:txBody>
      </p:sp>
    </p:spTree>
    <p:extLst>
      <p:ext uri="{BB962C8B-B14F-4D97-AF65-F5344CB8AC3E}">
        <p14:creationId xmlns:p14="http://schemas.microsoft.com/office/powerpoint/2010/main" val="1256184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2196176" y="3123119"/>
            <a:ext cx="4760858" cy="2618542"/>
          </a:xfrm>
          <a:custGeom>
            <a:avLst/>
            <a:gdLst>
              <a:gd name="connsiteX0" fmla="*/ 0 w 4760858"/>
              <a:gd name="connsiteY0" fmla="*/ 0 h 2618542"/>
              <a:gd name="connsiteX1" fmla="*/ 4760858 w 4760858"/>
              <a:gd name="connsiteY1" fmla="*/ 0 h 2618542"/>
              <a:gd name="connsiteX2" fmla="*/ 4760858 w 4760858"/>
              <a:gd name="connsiteY2" fmla="*/ 2618542 h 2618542"/>
              <a:gd name="connsiteX3" fmla="*/ 0 w 4760858"/>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8" h="2618542">
                <a:moveTo>
                  <a:pt x="0" y="0"/>
                </a:moveTo>
                <a:lnTo>
                  <a:pt x="4760858" y="0"/>
                </a:lnTo>
                <a:lnTo>
                  <a:pt x="4760858"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7" name="Picture Placeholder 16"/>
          <p:cNvSpPr>
            <a:spLocks noGrp="1"/>
          </p:cNvSpPr>
          <p:nvPr>
            <p:ph type="pic" sz="quarter" idx="11"/>
          </p:nvPr>
        </p:nvSpPr>
        <p:spPr>
          <a:xfrm>
            <a:off x="7311090" y="3123119"/>
            <a:ext cx="4760858" cy="2618542"/>
          </a:xfrm>
          <a:custGeom>
            <a:avLst/>
            <a:gdLst>
              <a:gd name="connsiteX0" fmla="*/ 0 w 4760858"/>
              <a:gd name="connsiteY0" fmla="*/ 0 h 2618542"/>
              <a:gd name="connsiteX1" fmla="*/ 4760858 w 4760858"/>
              <a:gd name="connsiteY1" fmla="*/ 0 h 2618542"/>
              <a:gd name="connsiteX2" fmla="*/ 4760858 w 4760858"/>
              <a:gd name="connsiteY2" fmla="*/ 2618542 h 2618542"/>
              <a:gd name="connsiteX3" fmla="*/ 0 w 4760858"/>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8" h="2618542">
                <a:moveTo>
                  <a:pt x="0" y="0"/>
                </a:moveTo>
                <a:lnTo>
                  <a:pt x="4760858" y="0"/>
                </a:lnTo>
                <a:lnTo>
                  <a:pt x="4760858"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8" name="Picture Placeholder 17"/>
          <p:cNvSpPr>
            <a:spLocks noGrp="1"/>
          </p:cNvSpPr>
          <p:nvPr>
            <p:ph type="pic" sz="quarter" idx="12"/>
          </p:nvPr>
        </p:nvSpPr>
        <p:spPr>
          <a:xfrm>
            <a:off x="12426007" y="3123119"/>
            <a:ext cx="4760857" cy="2618542"/>
          </a:xfrm>
          <a:custGeom>
            <a:avLst/>
            <a:gdLst>
              <a:gd name="connsiteX0" fmla="*/ 0 w 4760857"/>
              <a:gd name="connsiteY0" fmla="*/ 0 h 2618542"/>
              <a:gd name="connsiteX1" fmla="*/ 4760857 w 4760857"/>
              <a:gd name="connsiteY1" fmla="*/ 0 h 2618542"/>
              <a:gd name="connsiteX2" fmla="*/ 4760857 w 4760857"/>
              <a:gd name="connsiteY2" fmla="*/ 2618542 h 2618542"/>
              <a:gd name="connsiteX3" fmla="*/ 0 w 4760857"/>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7" h="2618542">
                <a:moveTo>
                  <a:pt x="0" y="0"/>
                </a:moveTo>
                <a:lnTo>
                  <a:pt x="4760857" y="0"/>
                </a:lnTo>
                <a:lnTo>
                  <a:pt x="4760857"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5" name="Picture Placeholder 14"/>
          <p:cNvSpPr>
            <a:spLocks noGrp="1"/>
          </p:cNvSpPr>
          <p:nvPr>
            <p:ph type="pic" sz="quarter" idx="13"/>
          </p:nvPr>
        </p:nvSpPr>
        <p:spPr>
          <a:xfrm>
            <a:off x="2196176" y="6586082"/>
            <a:ext cx="4760858" cy="2618542"/>
          </a:xfrm>
          <a:custGeom>
            <a:avLst/>
            <a:gdLst>
              <a:gd name="connsiteX0" fmla="*/ 0 w 4760858"/>
              <a:gd name="connsiteY0" fmla="*/ 0 h 2618542"/>
              <a:gd name="connsiteX1" fmla="*/ 4760858 w 4760858"/>
              <a:gd name="connsiteY1" fmla="*/ 0 h 2618542"/>
              <a:gd name="connsiteX2" fmla="*/ 4760858 w 4760858"/>
              <a:gd name="connsiteY2" fmla="*/ 2618542 h 2618542"/>
              <a:gd name="connsiteX3" fmla="*/ 0 w 4760858"/>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8" h="2618542">
                <a:moveTo>
                  <a:pt x="0" y="0"/>
                </a:moveTo>
                <a:lnTo>
                  <a:pt x="4760858" y="0"/>
                </a:lnTo>
                <a:lnTo>
                  <a:pt x="4760858"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9" name="Picture Placeholder 18"/>
          <p:cNvSpPr>
            <a:spLocks noGrp="1"/>
          </p:cNvSpPr>
          <p:nvPr>
            <p:ph type="pic" sz="quarter" idx="14"/>
          </p:nvPr>
        </p:nvSpPr>
        <p:spPr>
          <a:xfrm>
            <a:off x="7311090" y="6586082"/>
            <a:ext cx="4760858" cy="2618542"/>
          </a:xfrm>
          <a:custGeom>
            <a:avLst/>
            <a:gdLst>
              <a:gd name="connsiteX0" fmla="*/ 0 w 4760858"/>
              <a:gd name="connsiteY0" fmla="*/ 0 h 2618542"/>
              <a:gd name="connsiteX1" fmla="*/ 4760858 w 4760858"/>
              <a:gd name="connsiteY1" fmla="*/ 0 h 2618542"/>
              <a:gd name="connsiteX2" fmla="*/ 4760858 w 4760858"/>
              <a:gd name="connsiteY2" fmla="*/ 2618542 h 2618542"/>
              <a:gd name="connsiteX3" fmla="*/ 0 w 4760858"/>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8" h="2618542">
                <a:moveTo>
                  <a:pt x="0" y="0"/>
                </a:moveTo>
                <a:lnTo>
                  <a:pt x="4760858" y="0"/>
                </a:lnTo>
                <a:lnTo>
                  <a:pt x="4760858"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0" name="Picture Placeholder 19"/>
          <p:cNvSpPr>
            <a:spLocks noGrp="1"/>
          </p:cNvSpPr>
          <p:nvPr>
            <p:ph type="pic" sz="quarter" idx="15"/>
          </p:nvPr>
        </p:nvSpPr>
        <p:spPr>
          <a:xfrm>
            <a:off x="12426007" y="6586082"/>
            <a:ext cx="4760857" cy="2618542"/>
          </a:xfrm>
          <a:custGeom>
            <a:avLst/>
            <a:gdLst>
              <a:gd name="connsiteX0" fmla="*/ 0 w 4760857"/>
              <a:gd name="connsiteY0" fmla="*/ 0 h 2618542"/>
              <a:gd name="connsiteX1" fmla="*/ 4760857 w 4760857"/>
              <a:gd name="connsiteY1" fmla="*/ 0 h 2618542"/>
              <a:gd name="connsiteX2" fmla="*/ 4760857 w 4760857"/>
              <a:gd name="connsiteY2" fmla="*/ 2618542 h 2618542"/>
              <a:gd name="connsiteX3" fmla="*/ 0 w 4760857"/>
              <a:gd name="connsiteY3" fmla="*/ 2618542 h 2618542"/>
            </a:gdLst>
            <a:ahLst/>
            <a:cxnLst>
              <a:cxn ang="0">
                <a:pos x="connsiteX0" y="connsiteY0"/>
              </a:cxn>
              <a:cxn ang="0">
                <a:pos x="connsiteX1" y="connsiteY1"/>
              </a:cxn>
              <a:cxn ang="0">
                <a:pos x="connsiteX2" y="connsiteY2"/>
              </a:cxn>
              <a:cxn ang="0">
                <a:pos x="connsiteX3" y="connsiteY3"/>
              </a:cxn>
            </a:cxnLst>
            <a:rect l="l" t="t" r="r" b="b"/>
            <a:pathLst>
              <a:path w="4760857" h="2618542">
                <a:moveTo>
                  <a:pt x="0" y="0"/>
                </a:moveTo>
                <a:lnTo>
                  <a:pt x="4760857" y="0"/>
                </a:lnTo>
                <a:lnTo>
                  <a:pt x="4760857" y="2618542"/>
                </a:lnTo>
                <a:lnTo>
                  <a:pt x="0" y="261854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361581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0" name="Picture Placeholder 19"/>
          <p:cNvSpPr>
            <a:spLocks noGrp="1"/>
          </p:cNvSpPr>
          <p:nvPr>
            <p:ph type="pic" sz="quarter" idx="10"/>
          </p:nvPr>
        </p:nvSpPr>
        <p:spPr>
          <a:xfrm>
            <a:off x="-5864" y="3161532"/>
            <a:ext cx="4886554" cy="2684998"/>
          </a:xfrm>
          <a:custGeom>
            <a:avLst/>
            <a:gdLst>
              <a:gd name="connsiteX0" fmla="*/ 0 w 4886554"/>
              <a:gd name="connsiteY0" fmla="*/ 0 h 2684998"/>
              <a:gd name="connsiteX1" fmla="*/ 4886554 w 4886554"/>
              <a:gd name="connsiteY1" fmla="*/ 0 h 2684998"/>
              <a:gd name="connsiteX2" fmla="*/ 4886554 w 4886554"/>
              <a:gd name="connsiteY2" fmla="*/ 2684998 h 2684998"/>
              <a:gd name="connsiteX3" fmla="*/ 0 w 4886554"/>
              <a:gd name="connsiteY3" fmla="*/ 2684998 h 2684998"/>
            </a:gdLst>
            <a:ahLst/>
            <a:cxnLst>
              <a:cxn ang="0">
                <a:pos x="connsiteX0" y="connsiteY0"/>
              </a:cxn>
              <a:cxn ang="0">
                <a:pos x="connsiteX1" y="connsiteY1"/>
              </a:cxn>
              <a:cxn ang="0">
                <a:pos x="connsiteX2" y="connsiteY2"/>
              </a:cxn>
              <a:cxn ang="0">
                <a:pos x="connsiteX3" y="connsiteY3"/>
              </a:cxn>
            </a:cxnLst>
            <a:rect l="l" t="t" r="r" b="b"/>
            <a:pathLst>
              <a:path w="4886554" h="2684998">
                <a:moveTo>
                  <a:pt x="0" y="0"/>
                </a:moveTo>
                <a:lnTo>
                  <a:pt x="4886554" y="0"/>
                </a:lnTo>
                <a:lnTo>
                  <a:pt x="4886554" y="2684998"/>
                </a:lnTo>
                <a:lnTo>
                  <a:pt x="0" y="268499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1" name="Picture Placeholder 20"/>
          <p:cNvSpPr>
            <a:spLocks noGrp="1"/>
          </p:cNvSpPr>
          <p:nvPr>
            <p:ph type="pic" sz="quarter" idx="11"/>
          </p:nvPr>
        </p:nvSpPr>
        <p:spPr>
          <a:xfrm>
            <a:off x="4863832" y="3161531"/>
            <a:ext cx="4886554" cy="2691994"/>
          </a:xfrm>
          <a:custGeom>
            <a:avLst/>
            <a:gdLst>
              <a:gd name="connsiteX0" fmla="*/ 0 w 4886554"/>
              <a:gd name="connsiteY0" fmla="*/ 0 h 2691994"/>
              <a:gd name="connsiteX1" fmla="*/ 4886554 w 4886554"/>
              <a:gd name="connsiteY1" fmla="*/ 0 h 2691994"/>
              <a:gd name="connsiteX2" fmla="*/ 4886554 w 4886554"/>
              <a:gd name="connsiteY2" fmla="*/ 2691994 h 2691994"/>
              <a:gd name="connsiteX3" fmla="*/ 0 w 4886554"/>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4" h="2691994">
                <a:moveTo>
                  <a:pt x="0" y="0"/>
                </a:moveTo>
                <a:lnTo>
                  <a:pt x="4886554" y="0"/>
                </a:lnTo>
                <a:lnTo>
                  <a:pt x="4886554" y="2691994"/>
                </a:lnTo>
                <a:lnTo>
                  <a:pt x="0" y="2691994"/>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2" name="Picture Placeholder 21"/>
          <p:cNvSpPr>
            <a:spLocks noGrp="1"/>
          </p:cNvSpPr>
          <p:nvPr>
            <p:ph type="pic" sz="quarter" idx="12"/>
          </p:nvPr>
        </p:nvSpPr>
        <p:spPr>
          <a:xfrm>
            <a:off x="9750245" y="3161525"/>
            <a:ext cx="4886554" cy="2691994"/>
          </a:xfrm>
          <a:custGeom>
            <a:avLst/>
            <a:gdLst>
              <a:gd name="connsiteX0" fmla="*/ 0 w 4886554"/>
              <a:gd name="connsiteY0" fmla="*/ 0 h 2691994"/>
              <a:gd name="connsiteX1" fmla="*/ 4886554 w 4886554"/>
              <a:gd name="connsiteY1" fmla="*/ 0 h 2691994"/>
              <a:gd name="connsiteX2" fmla="*/ 4886554 w 4886554"/>
              <a:gd name="connsiteY2" fmla="*/ 2691994 h 2691994"/>
              <a:gd name="connsiteX3" fmla="*/ 0 w 4886554"/>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4" h="2691994">
                <a:moveTo>
                  <a:pt x="0" y="0"/>
                </a:moveTo>
                <a:lnTo>
                  <a:pt x="4886554" y="0"/>
                </a:lnTo>
                <a:lnTo>
                  <a:pt x="4886554" y="2691994"/>
                </a:lnTo>
                <a:lnTo>
                  <a:pt x="0" y="269199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3" name="Picture Placeholder 22"/>
          <p:cNvSpPr>
            <a:spLocks noGrp="1"/>
          </p:cNvSpPr>
          <p:nvPr>
            <p:ph type="pic" sz="quarter" idx="13"/>
          </p:nvPr>
        </p:nvSpPr>
        <p:spPr>
          <a:xfrm>
            <a:off x="14636204" y="3161526"/>
            <a:ext cx="4886553" cy="2691994"/>
          </a:xfrm>
          <a:custGeom>
            <a:avLst/>
            <a:gdLst>
              <a:gd name="connsiteX0" fmla="*/ 0 w 4886553"/>
              <a:gd name="connsiteY0" fmla="*/ 0 h 2691994"/>
              <a:gd name="connsiteX1" fmla="*/ 4886553 w 4886553"/>
              <a:gd name="connsiteY1" fmla="*/ 0 h 2691994"/>
              <a:gd name="connsiteX2" fmla="*/ 4886553 w 4886553"/>
              <a:gd name="connsiteY2" fmla="*/ 2691994 h 2691994"/>
              <a:gd name="connsiteX3" fmla="*/ 0 w 4886553"/>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3" h="2691994">
                <a:moveTo>
                  <a:pt x="0" y="0"/>
                </a:moveTo>
                <a:lnTo>
                  <a:pt x="4886553" y="0"/>
                </a:lnTo>
                <a:lnTo>
                  <a:pt x="4886553" y="2691994"/>
                </a:lnTo>
                <a:lnTo>
                  <a:pt x="0" y="2691994"/>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9" name="Picture Placeholder 18"/>
          <p:cNvSpPr>
            <a:spLocks noGrp="1"/>
          </p:cNvSpPr>
          <p:nvPr>
            <p:ph type="pic" sz="quarter" idx="14"/>
          </p:nvPr>
        </p:nvSpPr>
        <p:spPr>
          <a:xfrm>
            <a:off x="-5864" y="6501944"/>
            <a:ext cx="4886554" cy="2691994"/>
          </a:xfrm>
          <a:custGeom>
            <a:avLst/>
            <a:gdLst>
              <a:gd name="connsiteX0" fmla="*/ 0 w 4886554"/>
              <a:gd name="connsiteY0" fmla="*/ 0 h 2691994"/>
              <a:gd name="connsiteX1" fmla="*/ 4886554 w 4886554"/>
              <a:gd name="connsiteY1" fmla="*/ 0 h 2691994"/>
              <a:gd name="connsiteX2" fmla="*/ 4886554 w 4886554"/>
              <a:gd name="connsiteY2" fmla="*/ 2691994 h 2691994"/>
              <a:gd name="connsiteX3" fmla="*/ 0 w 4886554"/>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4" h="2691994">
                <a:moveTo>
                  <a:pt x="0" y="0"/>
                </a:moveTo>
                <a:lnTo>
                  <a:pt x="4886554" y="0"/>
                </a:lnTo>
                <a:lnTo>
                  <a:pt x="4886554" y="2691994"/>
                </a:lnTo>
                <a:lnTo>
                  <a:pt x="0" y="2691994"/>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4" name="Picture Placeholder 23"/>
          <p:cNvSpPr>
            <a:spLocks noGrp="1"/>
          </p:cNvSpPr>
          <p:nvPr>
            <p:ph type="pic" sz="quarter" idx="15"/>
          </p:nvPr>
        </p:nvSpPr>
        <p:spPr>
          <a:xfrm>
            <a:off x="4863832" y="6501944"/>
            <a:ext cx="4886554" cy="2691994"/>
          </a:xfrm>
          <a:custGeom>
            <a:avLst/>
            <a:gdLst>
              <a:gd name="connsiteX0" fmla="*/ 0 w 4886554"/>
              <a:gd name="connsiteY0" fmla="*/ 0 h 2691994"/>
              <a:gd name="connsiteX1" fmla="*/ 4886554 w 4886554"/>
              <a:gd name="connsiteY1" fmla="*/ 0 h 2691994"/>
              <a:gd name="connsiteX2" fmla="*/ 4886554 w 4886554"/>
              <a:gd name="connsiteY2" fmla="*/ 2691994 h 2691994"/>
              <a:gd name="connsiteX3" fmla="*/ 0 w 4886554"/>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4" h="2691994">
                <a:moveTo>
                  <a:pt x="0" y="0"/>
                </a:moveTo>
                <a:lnTo>
                  <a:pt x="4886554" y="0"/>
                </a:lnTo>
                <a:lnTo>
                  <a:pt x="4886554" y="2691994"/>
                </a:lnTo>
                <a:lnTo>
                  <a:pt x="0" y="269199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5" name="Picture Placeholder 24"/>
          <p:cNvSpPr>
            <a:spLocks noGrp="1"/>
          </p:cNvSpPr>
          <p:nvPr>
            <p:ph type="pic" sz="quarter" idx="16"/>
          </p:nvPr>
        </p:nvSpPr>
        <p:spPr>
          <a:xfrm>
            <a:off x="9750245" y="6501944"/>
            <a:ext cx="4886554" cy="2691994"/>
          </a:xfrm>
          <a:custGeom>
            <a:avLst/>
            <a:gdLst>
              <a:gd name="connsiteX0" fmla="*/ 0 w 4886554"/>
              <a:gd name="connsiteY0" fmla="*/ 0 h 2691994"/>
              <a:gd name="connsiteX1" fmla="*/ 4886554 w 4886554"/>
              <a:gd name="connsiteY1" fmla="*/ 0 h 2691994"/>
              <a:gd name="connsiteX2" fmla="*/ 4886554 w 4886554"/>
              <a:gd name="connsiteY2" fmla="*/ 2691994 h 2691994"/>
              <a:gd name="connsiteX3" fmla="*/ 0 w 4886554"/>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4" h="2691994">
                <a:moveTo>
                  <a:pt x="0" y="0"/>
                </a:moveTo>
                <a:lnTo>
                  <a:pt x="4886554" y="0"/>
                </a:lnTo>
                <a:lnTo>
                  <a:pt x="4886554" y="2691994"/>
                </a:lnTo>
                <a:lnTo>
                  <a:pt x="0" y="2691994"/>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6" name="Picture Placeholder 25"/>
          <p:cNvSpPr>
            <a:spLocks noGrp="1"/>
          </p:cNvSpPr>
          <p:nvPr>
            <p:ph type="pic" sz="quarter" idx="17"/>
          </p:nvPr>
        </p:nvSpPr>
        <p:spPr>
          <a:xfrm>
            <a:off x="14636204" y="6501944"/>
            <a:ext cx="4886553" cy="2691994"/>
          </a:xfrm>
          <a:custGeom>
            <a:avLst/>
            <a:gdLst>
              <a:gd name="connsiteX0" fmla="*/ 0 w 4886553"/>
              <a:gd name="connsiteY0" fmla="*/ 0 h 2691994"/>
              <a:gd name="connsiteX1" fmla="*/ 4886553 w 4886553"/>
              <a:gd name="connsiteY1" fmla="*/ 0 h 2691994"/>
              <a:gd name="connsiteX2" fmla="*/ 4886553 w 4886553"/>
              <a:gd name="connsiteY2" fmla="*/ 2691994 h 2691994"/>
              <a:gd name="connsiteX3" fmla="*/ 0 w 4886553"/>
              <a:gd name="connsiteY3" fmla="*/ 2691994 h 2691994"/>
            </a:gdLst>
            <a:ahLst/>
            <a:cxnLst>
              <a:cxn ang="0">
                <a:pos x="connsiteX0" y="connsiteY0"/>
              </a:cxn>
              <a:cxn ang="0">
                <a:pos x="connsiteX1" y="connsiteY1"/>
              </a:cxn>
              <a:cxn ang="0">
                <a:pos x="connsiteX2" y="connsiteY2"/>
              </a:cxn>
              <a:cxn ang="0">
                <a:pos x="connsiteX3" y="connsiteY3"/>
              </a:cxn>
            </a:cxnLst>
            <a:rect l="l" t="t" r="r" b="b"/>
            <a:pathLst>
              <a:path w="4886553" h="2691994">
                <a:moveTo>
                  <a:pt x="0" y="0"/>
                </a:moveTo>
                <a:lnTo>
                  <a:pt x="4886553" y="0"/>
                </a:lnTo>
                <a:lnTo>
                  <a:pt x="4886553" y="2691994"/>
                </a:lnTo>
                <a:lnTo>
                  <a:pt x="0" y="269199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704707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0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705722" y="0"/>
            <a:ext cx="17801478" cy="10972800"/>
          </a:xfrm>
          <a:custGeom>
            <a:avLst/>
            <a:gdLst>
              <a:gd name="connsiteX0" fmla="*/ 0 w 17801478"/>
              <a:gd name="connsiteY0" fmla="*/ 0 h 10972800"/>
              <a:gd name="connsiteX1" fmla="*/ 5087319 w 17801478"/>
              <a:gd name="connsiteY1" fmla="*/ 0 h 10972800"/>
              <a:gd name="connsiteX2" fmla="*/ 5224467 w 17801478"/>
              <a:gd name="connsiteY2" fmla="*/ 0 h 10972800"/>
              <a:gd name="connsiteX3" fmla="*/ 11962153 w 17801478"/>
              <a:gd name="connsiteY3" fmla="*/ 0 h 10972800"/>
              <a:gd name="connsiteX4" fmla="*/ 17801478 w 17801478"/>
              <a:gd name="connsiteY4" fmla="*/ 0 h 10972800"/>
              <a:gd name="connsiteX5" fmla="*/ 17801478 w 17801478"/>
              <a:gd name="connsiteY5" fmla="*/ 10972800 h 10972800"/>
              <a:gd name="connsiteX6" fmla="*/ 10295088 w 17801478"/>
              <a:gd name="connsiteY6" fmla="*/ 10972800 h 10972800"/>
              <a:gd name="connsiteX7" fmla="*/ 5224467 w 17801478"/>
              <a:gd name="connsiteY7" fmla="*/ 10972800 h 10972800"/>
              <a:gd name="connsiteX8" fmla="*/ 5207771 w 17801478"/>
              <a:gd name="connsiteY8" fmla="*/ 10972800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01478" h="10972800">
                <a:moveTo>
                  <a:pt x="0" y="0"/>
                </a:moveTo>
                <a:lnTo>
                  <a:pt x="5087319" y="0"/>
                </a:lnTo>
                <a:lnTo>
                  <a:pt x="5224467" y="0"/>
                </a:lnTo>
                <a:lnTo>
                  <a:pt x="11962153" y="0"/>
                </a:lnTo>
                <a:lnTo>
                  <a:pt x="17801478" y="0"/>
                </a:lnTo>
                <a:lnTo>
                  <a:pt x="17801478" y="10972800"/>
                </a:lnTo>
                <a:lnTo>
                  <a:pt x="10295088" y="10972800"/>
                </a:lnTo>
                <a:lnTo>
                  <a:pt x="5224467" y="10972800"/>
                </a:lnTo>
                <a:lnTo>
                  <a:pt x="5207771"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752571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5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173171" y="3385713"/>
            <a:ext cx="10145893" cy="6238459"/>
          </a:xfrm>
          <a:custGeom>
            <a:avLst/>
            <a:gdLst>
              <a:gd name="connsiteX0" fmla="*/ 0 w 10145893"/>
              <a:gd name="connsiteY0" fmla="*/ 0 h 6238459"/>
              <a:gd name="connsiteX1" fmla="*/ 10145893 w 10145893"/>
              <a:gd name="connsiteY1" fmla="*/ 0 h 6238459"/>
              <a:gd name="connsiteX2" fmla="*/ 10145893 w 10145893"/>
              <a:gd name="connsiteY2" fmla="*/ 6238459 h 6238459"/>
              <a:gd name="connsiteX3" fmla="*/ 0 w 10145893"/>
              <a:gd name="connsiteY3" fmla="*/ 6238459 h 6238459"/>
            </a:gdLst>
            <a:ahLst/>
            <a:cxnLst>
              <a:cxn ang="0">
                <a:pos x="connsiteX0" y="connsiteY0"/>
              </a:cxn>
              <a:cxn ang="0">
                <a:pos x="connsiteX1" y="connsiteY1"/>
              </a:cxn>
              <a:cxn ang="0">
                <a:pos x="connsiteX2" y="connsiteY2"/>
              </a:cxn>
              <a:cxn ang="0">
                <a:pos x="connsiteX3" y="connsiteY3"/>
              </a:cxn>
            </a:cxnLst>
            <a:rect l="l" t="t" r="r" b="b"/>
            <a:pathLst>
              <a:path w="10145893" h="6238459">
                <a:moveTo>
                  <a:pt x="0" y="0"/>
                </a:moveTo>
                <a:lnTo>
                  <a:pt x="10145893" y="0"/>
                </a:lnTo>
                <a:lnTo>
                  <a:pt x="10145893" y="6238459"/>
                </a:lnTo>
                <a:lnTo>
                  <a:pt x="0" y="623845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080987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278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2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9060766" y="1043535"/>
            <a:ext cx="9171435" cy="9171435"/>
          </a:xfrm>
          <a:custGeom>
            <a:avLst/>
            <a:gdLst>
              <a:gd name="connsiteX0" fmla="*/ 4590056 w 9171435"/>
              <a:gd name="connsiteY0" fmla="*/ 1 h 9171435"/>
              <a:gd name="connsiteX1" fmla="*/ 5436720 w 9171435"/>
              <a:gd name="connsiteY1" fmla="*/ 351639 h 9171435"/>
              <a:gd name="connsiteX2" fmla="*/ 8821399 w 9171435"/>
              <a:gd name="connsiteY2" fmla="*/ 3742728 h 9171435"/>
              <a:gd name="connsiteX3" fmla="*/ 8819797 w 9171435"/>
              <a:gd name="connsiteY3" fmla="*/ 5436720 h 9171435"/>
              <a:gd name="connsiteX4" fmla="*/ 5428708 w 9171435"/>
              <a:gd name="connsiteY4" fmla="*/ 8821400 h 9171435"/>
              <a:gd name="connsiteX5" fmla="*/ 3734716 w 9171435"/>
              <a:gd name="connsiteY5" fmla="*/ 8819797 h 9171435"/>
              <a:gd name="connsiteX6" fmla="*/ 350036 w 9171435"/>
              <a:gd name="connsiteY6" fmla="*/ 5428708 h 9171435"/>
              <a:gd name="connsiteX7" fmla="*/ 351639 w 9171435"/>
              <a:gd name="connsiteY7" fmla="*/ 3734716 h 9171435"/>
              <a:gd name="connsiteX8" fmla="*/ 3742728 w 9171435"/>
              <a:gd name="connsiteY8" fmla="*/ 350037 h 9171435"/>
              <a:gd name="connsiteX9" fmla="*/ 4590056 w 9171435"/>
              <a:gd name="connsiteY9" fmla="*/ 1 h 917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71435" h="9171435">
                <a:moveTo>
                  <a:pt x="4590056" y="1"/>
                </a:moveTo>
                <a:cubicBezTo>
                  <a:pt x="4896608" y="291"/>
                  <a:pt x="5203050" y="117526"/>
                  <a:pt x="5436720" y="351639"/>
                </a:cubicBezTo>
                <a:lnTo>
                  <a:pt x="8821399" y="3742728"/>
                </a:lnTo>
                <a:cubicBezTo>
                  <a:pt x="9288739" y="4210953"/>
                  <a:pt x="9288023" y="4969380"/>
                  <a:pt x="8819797" y="5436720"/>
                </a:cubicBezTo>
                <a:lnTo>
                  <a:pt x="5428708" y="8821400"/>
                </a:lnTo>
                <a:cubicBezTo>
                  <a:pt x="4960483" y="9288740"/>
                  <a:pt x="4202056" y="9288022"/>
                  <a:pt x="3734716" y="8819797"/>
                </a:cubicBezTo>
                <a:lnTo>
                  <a:pt x="350036" y="5428708"/>
                </a:lnTo>
                <a:cubicBezTo>
                  <a:pt x="-117304" y="4960483"/>
                  <a:pt x="-116586" y="4202056"/>
                  <a:pt x="351639" y="3734716"/>
                </a:cubicBezTo>
                <a:lnTo>
                  <a:pt x="3742728" y="350037"/>
                </a:lnTo>
                <a:cubicBezTo>
                  <a:pt x="3976841" y="116366"/>
                  <a:pt x="4283504" y="-289"/>
                  <a:pt x="4590056" y="1"/>
                </a:cubicBez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118121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9507200" cy="109728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5" name="Picture Placeholder 4"/>
          <p:cNvSpPr>
            <a:spLocks noGrp="1"/>
          </p:cNvSpPr>
          <p:nvPr>
            <p:ph type="pic" sz="quarter" idx="11"/>
          </p:nvPr>
        </p:nvSpPr>
        <p:spPr>
          <a:xfrm>
            <a:off x="1729124" y="2148265"/>
            <a:ext cx="7252834" cy="8824534"/>
          </a:xfrm>
          <a:custGeom>
            <a:avLst/>
            <a:gdLst>
              <a:gd name="connsiteX0" fmla="*/ 0 w 7252834"/>
              <a:gd name="connsiteY0" fmla="*/ 0 h 8824534"/>
              <a:gd name="connsiteX1" fmla="*/ 7252834 w 7252834"/>
              <a:gd name="connsiteY1" fmla="*/ 0 h 8824534"/>
              <a:gd name="connsiteX2" fmla="*/ 7252834 w 7252834"/>
              <a:gd name="connsiteY2" fmla="*/ 8824534 h 8824534"/>
              <a:gd name="connsiteX3" fmla="*/ 0 w 7252834"/>
              <a:gd name="connsiteY3" fmla="*/ 8824534 h 8824534"/>
            </a:gdLst>
            <a:ahLst/>
            <a:cxnLst>
              <a:cxn ang="0">
                <a:pos x="connsiteX0" y="connsiteY0"/>
              </a:cxn>
              <a:cxn ang="0">
                <a:pos x="connsiteX1" y="connsiteY1"/>
              </a:cxn>
              <a:cxn ang="0">
                <a:pos x="connsiteX2" y="connsiteY2"/>
              </a:cxn>
              <a:cxn ang="0">
                <a:pos x="connsiteX3" y="connsiteY3"/>
              </a:cxn>
            </a:cxnLst>
            <a:rect l="l" t="t" r="r" b="b"/>
            <a:pathLst>
              <a:path w="7252834" h="8824534">
                <a:moveTo>
                  <a:pt x="0" y="0"/>
                </a:moveTo>
                <a:lnTo>
                  <a:pt x="7252834" y="0"/>
                </a:lnTo>
                <a:lnTo>
                  <a:pt x="7252834" y="8824534"/>
                </a:lnTo>
                <a:lnTo>
                  <a:pt x="0" y="8824534"/>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2369646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3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9507200" cy="109728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5" name="Picture Placeholder 4"/>
          <p:cNvSpPr>
            <a:spLocks noGrp="1"/>
          </p:cNvSpPr>
          <p:nvPr>
            <p:ph type="pic" sz="quarter" idx="11"/>
          </p:nvPr>
        </p:nvSpPr>
        <p:spPr>
          <a:xfrm>
            <a:off x="12496800" y="2579986"/>
            <a:ext cx="5485698" cy="8392818"/>
          </a:xfrm>
          <a:custGeom>
            <a:avLst/>
            <a:gdLst>
              <a:gd name="connsiteX0" fmla="*/ 0 w 5485698"/>
              <a:gd name="connsiteY0" fmla="*/ 0 h 8392818"/>
              <a:gd name="connsiteX1" fmla="*/ 5485698 w 5485698"/>
              <a:gd name="connsiteY1" fmla="*/ 0 h 8392818"/>
              <a:gd name="connsiteX2" fmla="*/ 5485698 w 5485698"/>
              <a:gd name="connsiteY2" fmla="*/ 8392818 h 8392818"/>
              <a:gd name="connsiteX3" fmla="*/ 0 w 5485698"/>
              <a:gd name="connsiteY3" fmla="*/ 8392818 h 8392818"/>
            </a:gdLst>
            <a:ahLst/>
            <a:cxnLst>
              <a:cxn ang="0">
                <a:pos x="connsiteX0" y="connsiteY0"/>
              </a:cxn>
              <a:cxn ang="0">
                <a:pos x="connsiteX1" y="connsiteY1"/>
              </a:cxn>
              <a:cxn ang="0">
                <a:pos x="connsiteX2" y="connsiteY2"/>
              </a:cxn>
              <a:cxn ang="0">
                <a:pos x="connsiteX3" y="connsiteY3"/>
              </a:cxn>
            </a:cxnLst>
            <a:rect l="l" t="t" r="r" b="b"/>
            <a:pathLst>
              <a:path w="5485698" h="8392818">
                <a:moveTo>
                  <a:pt x="0" y="0"/>
                </a:moveTo>
                <a:lnTo>
                  <a:pt x="5485698" y="0"/>
                </a:lnTo>
                <a:lnTo>
                  <a:pt x="5485698" y="8392818"/>
                </a:lnTo>
                <a:lnTo>
                  <a:pt x="0" y="8392818"/>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2697523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1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9507200" cy="8031156"/>
          </a:xfrm>
          <a:custGeom>
            <a:avLst/>
            <a:gdLst>
              <a:gd name="connsiteX0" fmla="*/ 0 w 19507200"/>
              <a:gd name="connsiteY0" fmla="*/ 0 h 8031156"/>
              <a:gd name="connsiteX1" fmla="*/ 19507200 w 19507200"/>
              <a:gd name="connsiteY1" fmla="*/ 0 h 8031156"/>
              <a:gd name="connsiteX2" fmla="*/ 19507200 w 19507200"/>
              <a:gd name="connsiteY2" fmla="*/ 8031156 h 8031156"/>
              <a:gd name="connsiteX3" fmla="*/ 0 w 19507200"/>
              <a:gd name="connsiteY3" fmla="*/ 8031156 h 8031156"/>
            </a:gdLst>
            <a:ahLst/>
            <a:cxnLst>
              <a:cxn ang="0">
                <a:pos x="connsiteX0" y="connsiteY0"/>
              </a:cxn>
              <a:cxn ang="0">
                <a:pos x="connsiteX1" y="connsiteY1"/>
              </a:cxn>
              <a:cxn ang="0">
                <a:pos x="connsiteX2" y="connsiteY2"/>
              </a:cxn>
              <a:cxn ang="0">
                <a:pos x="connsiteX3" y="connsiteY3"/>
              </a:cxn>
            </a:cxnLst>
            <a:rect l="l" t="t" r="r" b="b"/>
            <a:pathLst>
              <a:path w="19507200" h="8031156">
                <a:moveTo>
                  <a:pt x="0" y="0"/>
                </a:moveTo>
                <a:lnTo>
                  <a:pt x="19507200" y="0"/>
                </a:lnTo>
                <a:lnTo>
                  <a:pt x="19507200" y="8031156"/>
                </a:lnTo>
                <a:lnTo>
                  <a:pt x="0" y="8031156"/>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290657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9507200" cy="5674892"/>
          </a:xfrm>
          <a:custGeom>
            <a:avLst/>
            <a:gdLst>
              <a:gd name="connsiteX0" fmla="*/ 0 w 19507200"/>
              <a:gd name="connsiteY0" fmla="*/ 0 h 5674892"/>
              <a:gd name="connsiteX1" fmla="*/ 3251201 w 19507200"/>
              <a:gd name="connsiteY1" fmla="*/ 0 h 5674892"/>
              <a:gd name="connsiteX2" fmla="*/ 8128001 w 19507200"/>
              <a:gd name="connsiteY2" fmla="*/ 0 h 5674892"/>
              <a:gd name="connsiteX3" fmla="*/ 19507200 w 19507200"/>
              <a:gd name="connsiteY3" fmla="*/ 0 h 5674892"/>
              <a:gd name="connsiteX4" fmla="*/ 19507200 w 19507200"/>
              <a:gd name="connsiteY4" fmla="*/ 2451769 h 5674892"/>
              <a:gd name="connsiteX5" fmla="*/ 19507200 w 19507200"/>
              <a:gd name="connsiteY5" fmla="*/ 3502527 h 5674892"/>
              <a:gd name="connsiteX6" fmla="*/ 19507200 w 19507200"/>
              <a:gd name="connsiteY6" fmla="*/ 4203032 h 5674892"/>
              <a:gd name="connsiteX7" fmla="*/ 8128001 w 19507200"/>
              <a:gd name="connsiteY7" fmla="*/ 4203032 h 5674892"/>
              <a:gd name="connsiteX8" fmla="*/ 5737849 w 19507200"/>
              <a:gd name="connsiteY8" fmla="*/ 5674892 h 5674892"/>
              <a:gd name="connsiteX9" fmla="*/ 3251201 w 19507200"/>
              <a:gd name="connsiteY9" fmla="*/ 4203032 h 5674892"/>
              <a:gd name="connsiteX10" fmla="*/ 0 w 19507200"/>
              <a:gd name="connsiteY10" fmla="*/ 4203032 h 5674892"/>
              <a:gd name="connsiteX11" fmla="*/ 0 w 19507200"/>
              <a:gd name="connsiteY11" fmla="*/ 3502527 h 5674892"/>
              <a:gd name="connsiteX12" fmla="*/ 0 w 19507200"/>
              <a:gd name="connsiteY12" fmla="*/ 2451769 h 567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07200" h="5674892">
                <a:moveTo>
                  <a:pt x="0" y="0"/>
                </a:moveTo>
                <a:lnTo>
                  <a:pt x="3251201" y="0"/>
                </a:lnTo>
                <a:lnTo>
                  <a:pt x="8128001" y="0"/>
                </a:lnTo>
                <a:lnTo>
                  <a:pt x="19507200" y="0"/>
                </a:lnTo>
                <a:lnTo>
                  <a:pt x="19507200" y="2451769"/>
                </a:lnTo>
                <a:lnTo>
                  <a:pt x="19507200" y="3502527"/>
                </a:lnTo>
                <a:lnTo>
                  <a:pt x="19507200" y="4203032"/>
                </a:lnTo>
                <a:lnTo>
                  <a:pt x="8128001" y="4203032"/>
                </a:lnTo>
                <a:lnTo>
                  <a:pt x="5737849" y="5674892"/>
                </a:lnTo>
                <a:lnTo>
                  <a:pt x="3251201" y="4203032"/>
                </a:lnTo>
                <a:lnTo>
                  <a:pt x="0" y="4203032"/>
                </a:lnTo>
                <a:lnTo>
                  <a:pt x="0" y="3502527"/>
                </a:lnTo>
                <a:lnTo>
                  <a:pt x="0" y="245176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8" name="Picture Placeholder 7"/>
          <p:cNvSpPr>
            <a:spLocks noGrp="1"/>
          </p:cNvSpPr>
          <p:nvPr>
            <p:ph type="pic" sz="quarter" idx="11"/>
          </p:nvPr>
        </p:nvSpPr>
        <p:spPr>
          <a:xfrm>
            <a:off x="3785937" y="6160169"/>
            <a:ext cx="4026570" cy="4812632"/>
          </a:xfrm>
          <a:custGeom>
            <a:avLst/>
            <a:gdLst>
              <a:gd name="connsiteX0" fmla="*/ 0 w 4026570"/>
              <a:gd name="connsiteY0" fmla="*/ 0 h 4812632"/>
              <a:gd name="connsiteX1" fmla="*/ 4026570 w 4026570"/>
              <a:gd name="connsiteY1" fmla="*/ 0 h 4812632"/>
              <a:gd name="connsiteX2" fmla="*/ 4026570 w 4026570"/>
              <a:gd name="connsiteY2" fmla="*/ 4812632 h 4812632"/>
              <a:gd name="connsiteX3" fmla="*/ 0 w 4026570"/>
              <a:gd name="connsiteY3" fmla="*/ 4812632 h 4812632"/>
            </a:gdLst>
            <a:ahLst/>
            <a:cxnLst>
              <a:cxn ang="0">
                <a:pos x="connsiteX0" y="connsiteY0"/>
              </a:cxn>
              <a:cxn ang="0">
                <a:pos x="connsiteX1" y="connsiteY1"/>
              </a:cxn>
              <a:cxn ang="0">
                <a:pos x="connsiteX2" y="connsiteY2"/>
              </a:cxn>
              <a:cxn ang="0">
                <a:pos x="connsiteX3" y="connsiteY3"/>
              </a:cxn>
            </a:cxnLst>
            <a:rect l="l" t="t" r="r" b="b"/>
            <a:pathLst>
              <a:path w="4026570" h="4812632">
                <a:moveTo>
                  <a:pt x="0" y="0"/>
                </a:moveTo>
                <a:lnTo>
                  <a:pt x="4026570" y="0"/>
                </a:lnTo>
                <a:lnTo>
                  <a:pt x="4026570" y="4812632"/>
                </a:lnTo>
                <a:lnTo>
                  <a:pt x="0" y="481263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73694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3705727"/>
            <a:ext cx="4940968" cy="5983705"/>
          </a:xfrm>
          <a:custGeom>
            <a:avLst/>
            <a:gdLst>
              <a:gd name="connsiteX0" fmla="*/ 0 w 4940968"/>
              <a:gd name="connsiteY0" fmla="*/ 0 h 5983705"/>
              <a:gd name="connsiteX1" fmla="*/ 4940968 w 4940968"/>
              <a:gd name="connsiteY1" fmla="*/ 0 h 5983705"/>
              <a:gd name="connsiteX2" fmla="*/ 4940968 w 4940968"/>
              <a:gd name="connsiteY2" fmla="*/ 5983705 h 5983705"/>
              <a:gd name="connsiteX3" fmla="*/ 0 w 4940968"/>
              <a:gd name="connsiteY3" fmla="*/ 5983705 h 5983705"/>
            </a:gdLst>
            <a:ahLst/>
            <a:cxnLst>
              <a:cxn ang="0">
                <a:pos x="connsiteX0" y="connsiteY0"/>
              </a:cxn>
              <a:cxn ang="0">
                <a:pos x="connsiteX1" y="connsiteY1"/>
              </a:cxn>
              <a:cxn ang="0">
                <a:pos x="connsiteX2" y="connsiteY2"/>
              </a:cxn>
              <a:cxn ang="0">
                <a:pos x="connsiteX3" y="connsiteY3"/>
              </a:cxn>
            </a:cxnLst>
            <a:rect l="l" t="t" r="r" b="b"/>
            <a:pathLst>
              <a:path w="4940968" h="5983705">
                <a:moveTo>
                  <a:pt x="0" y="0"/>
                </a:moveTo>
                <a:lnTo>
                  <a:pt x="4940968" y="0"/>
                </a:lnTo>
                <a:lnTo>
                  <a:pt x="4940968" y="5983705"/>
                </a:lnTo>
                <a:lnTo>
                  <a:pt x="0" y="598370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7" name="Picture Placeholder 6"/>
          <p:cNvSpPr>
            <a:spLocks noGrp="1"/>
          </p:cNvSpPr>
          <p:nvPr>
            <p:ph type="pic" sz="quarter" idx="11"/>
          </p:nvPr>
        </p:nvSpPr>
        <p:spPr>
          <a:xfrm>
            <a:off x="14566232" y="3705727"/>
            <a:ext cx="4940968" cy="5983705"/>
          </a:xfrm>
          <a:custGeom>
            <a:avLst/>
            <a:gdLst>
              <a:gd name="connsiteX0" fmla="*/ 0 w 4940968"/>
              <a:gd name="connsiteY0" fmla="*/ 0 h 5983705"/>
              <a:gd name="connsiteX1" fmla="*/ 4940968 w 4940968"/>
              <a:gd name="connsiteY1" fmla="*/ 0 h 5983705"/>
              <a:gd name="connsiteX2" fmla="*/ 4940968 w 4940968"/>
              <a:gd name="connsiteY2" fmla="*/ 5983705 h 5983705"/>
              <a:gd name="connsiteX3" fmla="*/ 0 w 4940968"/>
              <a:gd name="connsiteY3" fmla="*/ 5983705 h 5983705"/>
            </a:gdLst>
            <a:ahLst/>
            <a:cxnLst>
              <a:cxn ang="0">
                <a:pos x="connsiteX0" y="connsiteY0"/>
              </a:cxn>
              <a:cxn ang="0">
                <a:pos x="connsiteX1" y="connsiteY1"/>
              </a:cxn>
              <a:cxn ang="0">
                <a:pos x="connsiteX2" y="connsiteY2"/>
              </a:cxn>
              <a:cxn ang="0">
                <a:pos x="connsiteX3" y="connsiteY3"/>
              </a:cxn>
            </a:cxnLst>
            <a:rect l="l" t="t" r="r" b="b"/>
            <a:pathLst>
              <a:path w="4940968" h="5983705">
                <a:moveTo>
                  <a:pt x="0" y="0"/>
                </a:moveTo>
                <a:lnTo>
                  <a:pt x="4940968" y="0"/>
                </a:lnTo>
                <a:lnTo>
                  <a:pt x="4940968" y="5983705"/>
                </a:lnTo>
                <a:lnTo>
                  <a:pt x="0" y="598370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893296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3312389"/>
            <a:ext cx="7201864" cy="4786582"/>
          </a:xfrm>
          <a:custGeom>
            <a:avLst/>
            <a:gdLst>
              <a:gd name="connsiteX0" fmla="*/ 0 w 7201864"/>
              <a:gd name="connsiteY0" fmla="*/ 0 h 4786582"/>
              <a:gd name="connsiteX1" fmla="*/ 7201864 w 7201864"/>
              <a:gd name="connsiteY1" fmla="*/ 0 h 4786582"/>
              <a:gd name="connsiteX2" fmla="*/ 7201864 w 7201864"/>
              <a:gd name="connsiteY2" fmla="*/ 4786582 h 4786582"/>
              <a:gd name="connsiteX3" fmla="*/ 0 w 7201864"/>
              <a:gd name="connsiteY3" fmla="*/ 4786582 h 4786582"/>
            </a:gdLst>
            <a:ahLst/>
            <a:cxnLst>
              <a:cxn ang="0">
                <a:pos x="connsiteX0" y="connsiteY0"/>
              </a:cxn>
              <a:cxn ang="0">
                <a:pos x="connsiteX1" y="connsiteY1"/>
              </a:cxn>
              <a:cxn ang="0">
                <a:pos x="connsiteX2" y="connsiteY2"/>
              </a:cxn>
              <a:cxn ang="0">
                <a:pos x="connsiteX3" y="connsiteY3"/>
              </a:cxn>
            </a:cxnLst>
            <a:rect l="l" t="t" r="r" b="b"/>
            <a:pathLst>
              <a:path w="7201864" h="4786582">
                <a:moveTo>
                  <a:pt x="0" y="0"/>
                </a:moveTo>
                <a:lnTo>
                  <a:pt x="7201864" y="0"/>
                </a:lnTo>
                <a:lnTo>
                  <a:pt x="7201864" y="4786582"/>
                </a:lnTo>
                <a:lnTo>
                  <a:pt x="0" y="478658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7" name="Picture Placeholder 6"/>
          <p:cNvSpPr>
            <a:spLocks noGrp="1"/>
          </p:cNvSpPr>
          <p:nvPr>
            <p:ph type="pic" sz="quarter" idx="11"/>
          </p:nvPr>
        </p:nvSpPr>
        <p:spPr>
          <a:xfrm>
            <a:off x="12305336" y="3312389"/>
            <a:ext cx="7201864" cy="4786582"/>
          </a:xfrm>
          <a:custGeom>
            <a:avLst/>
            <a:gdLst>
              <a:gd name="connsiteX0" fmla="*/ 0 w 7201864"/>
              <a:gd name="connsiteY0" fmla="*/ 0 h 4786582"/>
              <a:gd name="connsiteX1" fmla="*/ 7201864 w 7201864"/>
              <a:gd name="connsiteY1" fmla="*/ 0 h 4786582"/>
              <a:gd name="connsiteX2" fmla="*/ 7201864 w 7201864"/>
              <a:gd name="connsiteY2" fmla="*/ 4786582 h 4786582"/>
              <a:gd name="connsiteX3" fmla="*/ 0 w 7201864"/>
              <a:gd name="connsiteY3" fmla="*/ 4786582 h 4786582"/>
            </a:gdLst>
            <a:ahLst/>
            <a:cxnLst>
              <a:cxn ang="0">
                <a:pos x="connsiteX0" y="connsiteY0"/>
              </a:cxn>
              <a:cxn ang="0">
                <a:pos x="connsiteX1" y="connsiteY1"/>
              </a:cxn>
              <a:cxn ang="0">
                <a:pos x="connsiteX2" y="connsiteY2"/>
              </a:cxn>
              <a:cxn ang="0">
                <a:pos x="connsiteX3" y="connsiteY3"/>
              </a:cxn>
            </a:cxnLst>
            <a:rect l="l" t="t" r="r" b="b"/>
            <a:pathLst>
              <a:path w="7201864" h="4786582">
                <a:moveTo>
                  <a:pt x="0" y="0"/>
                </a:moveTo>
                <a:lnTo>
                  <a:pt x="7201864" y="0"/>
                </a:lnTo>
                <a:lnTo>
                  <a:pt x="7201864" y="4786582"/>
                </a:lnTo>
                <a:lnTo>
                  <a:pt x="0" y="478658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936099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4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8325850" y="3930317"/>
            <a:ext cx="5871411" cy="3705726"/>
          </a:xfrm>
          <a:custGeom>
            <a:avLst/>
            <a:gdLst>
              <a:gd name="connsiteX0" fmla="*/ 0 w 5871411"/>
              <a:gd name="connsiteY0" fmla="*/ 0 h 3705726"/>
              <a:gd name="connsiteX1" fmla="*/ 5871411 w 5871411"/>
              <a:gd name="connsiteY1" fmla="*/ 0 h 3705726"/>
              <a:gd name="connsiteX2" fmla="*/ 5871411 w 5871411"/>
              <a:gd name="connsiteY2" fmla="*/ 3705726 h 3705726"/>
              <a:gd name="connsiteX3" fmla="*/ 0 w 5871411"/>
              <a:gd name="connsiteY3" fmla="*/ 3705726 h 3705726"/>
            </a:gdLst>
            <a:ahLst/>
            <a:cxnLst>
              <a:cxn ang="0">
                <a:pos x="connsiteX0" y="connsiteY0"/>
              </a:cxn>
              <a:cxn ang="0">
                <a:pos x="connsiteX1" y="connsiteY1"/>
              </a:cxn>
              <a:cxn ang="0">
                <a:pos x="connsiteX2" y="connsiteY2"/>
              </a:cxn>
              <a:cxn ang="0">
                <a:pos x="connsiteX3" y="connsiteY3"/>
              </a:cxn>
            </a:cxnLst>
            <a:rect l="l" t="t" r="r" b="b"/>
            <a:pathLst>
              <a:path w="5871411" h="3705726">
                <a:moveTo>
                  <a:pt x="0" y="0"/>
                </a:moveTo>
                <a:lnTo>
                  <a:pt x="5871411" y="0"/>
                </a:lnTo>
                <a:lnTo>
                  <a:pt x="5871411" y="3705726"/>
                </a:lnTo>
                <a:lnTo>
                  <a:pt x="0" y="3705726"/>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7" name="Picture Placeholder 6"/>
          <p:cNvSpPr>
            <a:spLocks noGrp="1"/>
          </p:cNvSpPr>
          <p:nvPr>
            <p:ph type="pic" sz="quarter" idx="12"/>
          </p:nvPr>
        </p:nvSpPr>
        <p:spPr>
          <a:xfrm>
            <a:off x="11485829" y="2687098"/>
            <a:ext cx="6449243" cy="3990243"/>
          </a:xfrm>
          <a:custGeom>
            <a:avLst/>
            <a:gdLst>
              <a:gd name="connsiteX0" fmla="*/ 0 w 6449243"/>
              <a:gd name="connsiteY0" fmla="*/ 0 h 3990243"/>
              <a:gd name="connsiteX1" fmla="*/ 6449243 w 6449243"/>
              <a:gd name="connsiteY1" fmla="*/ 0 h 3990243"/>
              <a:gd name="connsiteX2" fmla="*/ 6449243 w 6449243"/>
              <a:gd name="connsiteY2" fmla="*/ 3990243 h 3990243"/>
              <a:gd name="connsiteX3" fmla="*/ 0 w 6449243"/>
              <a:gd name="connsiteY3" fmla="*/ 3990243 h 3990243"/>
            </a:gdLst>
            <a:ahLst/>
            <a:cxnLst>
              <a:cxn ang="0">
                <a:pos x="connsiteX0" y="connsiteY0"/>
              </a:cxn>
              <a:cxn ang="0">
                <a:pos x="connsiteX1" y="connsiteY1"/>
              </a:cxn>
              <a:cxn ang="0">
                <a:pos x="connsiteX2" y="connsiteY2"/>
              </a:cxn>
              <a:cxn ang="0">
                <a:pos x="connsiteX3" y="connsiteY3"/>
              </a:cxn>
            </a:cxnLst>
            <a:rect l="l" t="t" r="r" b="b"/>
            <a:pathLst>
              <a:path w="6449243" h="3990243">
                <a:moveTo>
                  <a:pt x="0" y="0"/>
                </a:moveTo>
                <a:lnTo>
                  <a:pt x="6449243" y="0"/>
                </a:lnTo>
                <a:lnTo>
                  <a:pt x="6449243" y="3990243"/>
                </a:lnTo>
                <a:lnTo>
                  <a:pt x="0" y="399024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268813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3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6213987" y="3500422"/>
            <a:ext cx="5474603" cy="5441234"/>
          </a:xfrm>
          <a:custGeom>
            <a:avLst/>
            <a:gdLst>
              <a:gd name="connsiteX0" fmla="*/ 0 w 5474603"/>
              <a:gd name="connsiteY0" fmla="*/ 0 h 5441234"/>
              <a:gd name="connsiteX1" fmla="*/ 5474603 w 5474603"/>
              <a:gd name="connsiteY1" fmla="*/ 0 h 5441234"/>
              <a:gd name="connsiteX2" fmla="*/ 5474603 w 5474603"/>
              <a:gd name="connsiteY2" fmla="*/ 5441234 h 5441234"/>
              <a:gd name="connsiteX3" fmla="*/ 0 w 5474603"/>
              <a:gd name="connsiteY3" fmla="*/ 5441234 h 5441234"/>
            </a:gdLst>
            <a:ahLst/>
            <a:cxnLst>
              <a:cxn ang="0">
                <a:pos x="connsiteX0" y="connsiteY0"/>
              </a:cxn>
              <a:cxn ang="0">
                <a:pos x="connsiteX1" y="connsiteY1"/>
              </a:cxn>
              <a:cxn ang="0">
                <a:pos x="connsiteX2" y="connsiteY2"/>
              </a:cxn>
              <a:cxn ang="0">
                <a:pos x="connsiteX3" y="connsiteY3"/>
              </a:cxn>
            </a:cxnLst>
            <a:rect l="l" t="t" r="r" b="b"/>
            <a:pathLst>
              <a:path w="5474603" h="5441234">
                <a:moveTo>
                  <a:pt x="0" y="0"/>
                </a:moveTo>
                <a:lnTo>
                  <a:pt x="5474603" y="0"/>
                </a:lnTo>
                <a:lnTo>
                  <a:pt x="5474603" y="5441234"/>
                </a:lnTo>
                <a:lnTo>
                  <a:pt x="0" y="544123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0" name="Picture Placeholder 9"/>
          <p:cNvSpPr>
            <a:spLocks noGrp="1"/>
          </p:cNvSpPr>
          <p:nvPr>
            <p:ph type="pic" sz="quarter" idx="13"/>
          </p:nvPr>
        </p:nvSpPr>
        <p:spPr>
          <a:xfrm>
            <a:off x="11703222" y="3500425"/>
            <a:ext cx="7804390" cy="2708555"/>
          </a:xfrm>
          <a:custGeom>
            <a:avLst/>
            <a:gdLst>
              <a:gd name="connsiteX0" fmla="*/ 0 w 7804390"/>
              <a:gd name="connsiteY0" fmla="*/ 0 h 2708555"/>
              <a:gd name="connsiteX1" fmla="*/ 7804390 w 7804390"/>
              <a:gd name="connsiteY1" fmla="*/ 0 h 2708555"/>
              <a:gd name="connsiteX2" fmla="*/ 7804390 w 7804390"/>
              <a:gd name="connsiteY2" fmla="*/ 2708555 h 2708555"/>
              <a:gd name="connsiteX3" fmla="*/ 0 w 7804390"/>
              <a:gd name="connsiteY3" fmla="*/ 2708555 h 2708555"/>
            </a:gdLst>
            <a:ahLst/>
            <a:cxnLst>
              <a:cxn ang="0">
                <a:pos x="connsiteX0" y="connsiteY0"/>
              </a:cxn>
              <a:cxn ang="0">
                <a:pos x="connsiteX1" y="connsiteY1"/>
              </a:cxn>
              <a:cxn ang="0">
                <a:pos x="connsiteX2" y="connsiteY2"/>
              </a:cxn>
              <a:cxn ang="0">
                <a:pos x="connsiteX3" y="connsiteY3"/>
              </a:cxn>
            </a:cxnLst>
            <a:rect l="l" t="t" r="r" b="b"/>
            <a:pathLst>
              <a:path w="7804390" h="2708555">
                <a:moveTo>
                  <a:pt x="0" y="0"/>
                </a:moveTo>
                <a:lnTo>
                  <a:pt x="7804390" y="0"/>
                </a:lnTo>
                <a:lnTo>
                  <a:pt x="7804390" y="2708555"/>
                </a:lnTo>
                <a:lnTo>
                  <a:pt x="0" y="270855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4" name="Picture Placeholder 13"/>
          <p:cNvSpPr>
            <a:spLocks noGrp="1"/>
          </p:cNvSpPr>
          <p:nvPr>
            <p:ph type="pic" sz="quarter" idx="14"/>
          </p:nvPr>
        </p:nvSpPr>
        <p:spPr>
          <a:xfrm>
            <a:off x="11703219" y="6233102"/>
            <a:ext cx="3891686" cy="2708555"/>
          </a:xfrm>
          <a:custGeom>
            <a:avLst/>
            <a:gdLst>
              <a:gd name="connsiteX0" fmla="*/ 0 w 3891686"/>
              <a:gd name="connsiteY0" fmla="*/ 0 h 2708555"/>
              <a:gd name="connsiteX1" fmla="*/ 3891686 w 3891686"/>
              <a:gd name="connsiteY1" fmla="*/ 0 h 2708555"/>
              <a:gd name="connsiteX2" fmla="*/ 3891686 w 3891686"/>
              <a:gd name="connsiteY2" fmla="*/ 2708555 h 2708555"/>
              <a:gd name="connsiteX3" fmla="*/ 0 w 3891686"/>
              <a:gd name="connsiteY3" fmla="*/ 2708555 h 2708555"/>
            </a:gdLst>
            <a:ahLst/>
            <a:cxnLst>
              <a:cxn ang="0">
                <a:pos x="connsiteX0" y="connsiteY0"/>
              </a:cxn>
              <a:cxn ang="0">
                <a:pos x="connsiteX1" y="connsiteY1"/>
              </a:cxn>
              <a:cxn ang="0">
                <a:pos x="connsiteX2" y="connsiteY2"/>
              </a:cxn>
              <a:cxn ang="0">
                <a:pos x="connsiteX3" y="connsiteY3"/>
              </a:cxn>
            </a:cxnLst>
            <a:rect l="l" t="t" r="r" b="b"/>
            <a:pathLst>
              <a:path w="3891686" h="2708555">
                <a:moveTo>
                  <a:pt x="0" y="0"/>
                </a:moveTo>
                <a:lnTo>
                  <a:pt x="3891686" y="0"/>
                </a:lnTo>
                <a:lnTo>
                  <a:pt x="3891686" y="2708555"/>
                </a:lnTo>
                <a:lnTo>
                  <a:pt x="0" y="270855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5"/>
          </p:nvPr>
        </p:nvSpPr>
        <p:spPr>
          <a:xfrm>
            <a:off x="15615922" y="6233102"/>
            <a:ext cx="3891686" cy="2708555"/>
          </a:xfrm>
          <a:custGeom>
            <a:avLst/>
            <a:gdLst>
              <a:gd name="connsiteX0" fmla="*/ 0 w 3891686"/>
              <a:gd name="connsiteY0" fmla="*/ 0 h 2708555"/>
              <a:gd name="connsiteX1" fmla="*/ 3891686 w 3891686"/>
              <a:gd name="connsiteY1" fmla="*/ 0 h 2708555"/>
              <a:gd name="connsiteX2" fmla="*/ 3891686 w 3891686"/>
              <a:gd name="connsiteY2" fmla="*/ 2708555 h 2708555"/>
              <a:gd name="connsiteX3" fmla="*/ 0 w 3891686"/>
              <a:gd name="connsiteY3" fmla="*/ 2708555 h 2708555"/>
            </a:gdLst>
            <a:ahLst/>
            <a:cxnLst>
              <a:cxn ang="0">
                <a:pos x="connsiteX0" y="connsiteY0"/>
              </a:cxn>
              <a:cxn ang="0">
                <a:pos x="connsiteX1" y="connsiteY1"/>
              </a:cxn>
              <a:cxn ang="0">
                <a:pos x="connsiteX2" y="connsiteY2"/>
              </a:cxn>
              <a:cxn ang="0">
                <a:pos x="connsiteX3" y="connsiteY3"/>
              </a:cxn>
            </a:cxnLst>
            <a:rect l="l" t="t" r="r" b="b"/>
            <a:pathLst>
              <a:path w="3891686" h="2708555">
                <a:moveTo>
                  <a:pt x="0" y="0"/>
                </a:moveTo>
                <a:lnTo>
                  <a:pt x="3891686" y="0"/>
                </a:lnTo>
                <a:lnTo>
                  <a:pt x="3891686" y="2708555"/>
                </a:lnTo>
                <a:lnTo>
                  <a:pt x="0" y="270855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432911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1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1363508" y="3531311"/>
            <a:ext cx="4934629" cy="4203032"/>
          </a:xfrm>
          <a:custGeom>
            <a:avLst/>
            <a:gdLst>
              <a:gd name="connsiteX0" fmla="*/ 0 w 4934629"/>
              <a:gd name="connsiteY0" fmla="*/ 0 h 4203032"/>
              <a:gd name="connsiteX1" fmla="*/ 4934629 w 4934629"/>
              <a:gd name="connsiteY1" fmla="*/ 0 h 4203032"/>
              <a:gd name="connsiteX2" fmla="*/ 4934629 w 4934629"/>
              <a:gd name="connsiteY2" fmla="*/ 4203032 h 4203032"/>
              <a:gd name="connsiteX3" fmla="*/ 0 w 4934629"/>
              <a:gd name="connsiteY3" fmla="*/ 4203032 h 4203032"/>
            </a:gdLst>
            <a:ahLst/>
            <a:cxnLst>
              <a:cxn ang="0">
                <a:pos x="connsiteX0" y="connsiteY0"/>
              </a:cxn>
              <a:cxn ang="0">
                <a:pos x="connsiteX1" y="connsiteY1"/>
              </a:cxn>
              <a:cxn ang="0">
                <a:pos x="connsiteX2" y="connsiteY2"/>
              </a:cxn>
              <a:cxn ang="0">
                <a:pos x="connsiteX3" y="connsiteY3"/>
              </a:cxn>
            </a:cxnLst>
            <a:rect l="l" t="t" r="r" b="b"/>
            <a:pathLst>
              <a:path w="4934629" h="4203032">
                <a:moveTo>
                  <a:pt x="0" y="0"/>
                </a:moveTo>
                <a:lnTo>
                  <a:pt x="4934629" y="0"/>
                </a:lnTo>
                <a:lnTo>
                  <a:pt x="4934629" y="4203032"/>
                </a:lnTo>
                <a:lnTo>
                  <a:pt x="0" y="420303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21847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988" y="0"/>
            <a:ext cx="6467244" cy="10972800"/>
          </a:xfrm>
          <a:custGeom>
            <a:avLst/>
            <a:gdLst>
              <a:gd name="connsiteX0" fmla="*/ 0 w 6467244"/>
              <a:gd name="connsiteY0" fmla="*/ 0 h 10972800"/>
              <a:gd name="connsiteX1" fmla="*/ 6467244 w 6467244"/>
              <a:gd name="connsiteY1" fmla="*/ 0 h 10972800"/>
              <a:gd name="connsiteX2" fmla="*/ 6467244 w 6467244"/>
              <a:gd name="connsiteY2" fmla="*/ 10972800 h 10972800"/>
              <a:gd name="connsiteX3" fmla="*/ 0 w 6467244"/>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467244" h="10972800">
                <a:moveTo>
                  <a:pt x="0" y="0"/>
                </a:moveTo>
                <a:lnTo>
                  <a:pt x="6467244" y="0"/>
                </a:lnTo>
                <a:lnTo>
                  <a:pt x="6467244"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9" name="Picture Placeholder 8"/>
          <p:cNvSpPr>
            <a:spLocks noGrp="1"/>
          </p:cNvSpPr>
          <p:nvPr>
            <p:ph type="pic" sz="quarter" idx="11"/>
          </p:nvPr>
        </p:nvSpPr>
        <p:spPr>
          <a:xfrm>
            <a:off x="6496887" y="0"/>
            <a:ext cx="6495897" cy="10972800"/>
          </a:xfrm>
          <a:custGeom>
            <a:avLst/>
            <a:gdLst>
              <a:gd name="connsiteX0" fmla="*/ 0 w 6495897"/>
              <a:gd name="connsiteY0" fmla="*/ 0 h 10972800"/>
              <a:gd name="connsiteX1" fmla="*/ 6495897 w 6495897"/>
              <a:gd name="connsiteY1" fmla="*/ 0 h 10972800"/>
              <a:gd name="connsiteX2" fmla="*/ 6495897 w 6495897"/>
              <a:gd name="connsiteY2" fmla="*/ 10972800 h 10972800"/>
              <a:gd name="connsiteX3" fmla="*/ 0 w 6495897"/>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495897" h="10972800">
                <a:moveTo>
                  <a:pt x="0" y="0"/>
                </a:moveTo>
                <a:lnTo>
                  <a:pt x="6495897" y="0"/>
                </a:lnTo>
                <a:lnTo>
                  <a:pt x="6495897" y="10972800"/>
                </a:lnTo>
                <a:lnTo>
                  <a:pt x="0" y="109728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2"/>
          </p:nvPr>
        </p:nvSpPr>
        <p:spPr>
          <a:xfrm>
            <a:off x="13011302" y="0"/>
            <a:ext cx="6495898" cy="10972800"/>
          </a:xfrm>
          <a:custGeom>
            <a:avLst/>
            <a:gdLst>
              <a:gd name="connsiteX0" fmla="*/ 0 w 6495898"/>
              <a:gd name="connsiteY0" fmla="*/ 0 h 10972800"/>
              <a:gd name="connsiteX1" fmla="*/ 6495898 w 6495898"/>
              <a:gd name="connsiteY1" fmla="*/ 0 h 10972800"/>
              <a:gd name="connsiteX2" fmla="*/ 6495898 w 6495898"/>
              <a:gd name="connsiteY2" fmla="*/ 10972800 h 10972800"/>
              <a:gd name="connsiteX3" fmla="*/ 0 w 6495898"/>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495898" h="10972800">
                <a:moveTo>
                  <a:pt x="0" y="0"/>
                </a:moveTo>
                <a:lnTo>
                  <a:pt x="6495898" y="0"/>
                </a:lnTo>
                <a:lnTo>
                  <a:pt x="6495898"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6438558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796463" y="0"/>
            <a:ext cx="3897619" cy="7400758"/>
          </a:xfrm>
          <a:custGeom>
            <a:avLst/>
            <a:gdLst>
              <a:gd name="connsiteX0" fmla="*/ 0 w 3897619"/>
              <a:gd name="connsiteY0" fmla="*/ 0 h 7400758"/>
              <a:gd name="connsiteX1" fmla="*/ 3897619 w 3897619"/>
              <a:gd name="connsiteY1" fmla="*/ 0 h 7400758"/>
              <a:gd name="connsiteX2" fmla="*/ 3897619 w 3897619"/>
              <a:gd name="connsiteY2" fmla="*/ 7400758 h 7400758"/>
              <a:gd name="connsiteX3" fmla="*/ 0 w 3897619"/>
              <a:gd name="connsiteY3" fmla="*/ 7400758 h 7400758"/>
            </a:gdLst>
            <a:ahLst/>
            <a:cxnLst>
              <a:cxn ang="0">
                <a:pos x="connsiteX0" y="connsiteY0"/>
              </a:cxn>
              <a:cxn ang="0">
                <a:pos x="connsiteX1" y="connsiteY1"/>
              </a:cxn>
              <a:cxn ang="0">
                <a:pos x="connsiteX2" y="connsiteY2"/>
              </a:cxn>
              <a:cxn ang="0">
                <a:pos x="connsiteX3" y="connsiteY3"/>
              </a:cxn>
            </a:cxnLst>
            <a:rect l="l" t="t" r="r" b="b"/>
            <a:pathLst>
              <a:path w="3897619" h="7400758">
                <a:moveTo>
                  <a:pt x="0" y="0"/>
                </a:moveTo>
                <a:lnTo>
                  <a:pt x="3897619" y="0"/>
                </a:lnTo>
                <a:lnTo>
                  <a:pt x="3897619" y="7400758"/>
                </a:lnTo>
                <a:lnTo>
                  <a:pt x="0" y="740075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1"/>
          </p:nvPr>
        </p:nvSpPr>
        <p:spPr>
          <a:xfrm>
            <a:off x="15609581" y="3700379"/>
            <a:ext cx="3897619" cy="3700379"/>
          </a:xfrm>
          <a:custGeom>
            <a:avLst/>
            <a:gdLst>
              <a:gd name="connsiteX0" fmla="*/ 0 w 3897619"/>
              <a:gd name="connsiteY0" fmla="*/ 0 h 3700379"/>
              <a:gd name="connsiteX1" fmla="*/ 3897619 w 3897619"/>
              <a:gd name="connsiteY1" fmla="*/ 0 h 3700379"/>
              <a:gd name="connsiteX2" fmla="*/ 3897619 w 3897619"/>
              <a:gd name="connsiteY2" fmla="*/ 3700379 h 3700379"/>
              <a:gd name="connsiteX3" fmla="*/ 0 w 3897619"/>
              <a:gd name="connsiteY3" fmla="*/ 3700379 h 3700379"/>
            </a:gdLst>
            <a:ahLst/>
            <a:cxnLst>
              <a:cxn ang="0">
                <a:pos x="connsiteX0" y="connsiteY0"/>
              </a:cxn>
              <a:cxn ang="0">
                <a:pos x="connsiteX1" y="connsiteY1"/>
              </a:cxn>
              <a:cxn ang="0">
                <a:pos x="connsiteX2" y="connsiteY2"/>
              </a:cxn>
              <a:cxn ang="0">
                <a:pos x="connsiteX3" y="connsiteY3"/>
              </a:cxn>
            </a:cxnLst>
            <a:rect l="l" t="t" r="r" b="b"/>
            <a:pathLst>
              <a:path w="3897619" h="3700379">
                <a:moveTo>
                  <a:pt x="0" y="0"/>
                </a:moveTo>
                <a:lnTo>
                  <a:pt x="3897619" y="0"/>
                </a:lnTo>
                <a:lnTo>
                  <a:pt x="3897619" y="3700379"/>
                </a:lnTo>
                <a:lnTo>
                  <a:pt x="0" y="37003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2"/>
          </p:nvPr>
        </p:nvSpPr>
        <p:spPr>
          <a:xfrm>
            <a:off x="7796463" y="7400758"/>
            <a:ext cx="3897619" cy="3700379"/>
          </a:xfrm>
          <a:custGeom>
            <a:avLst/>
            <a:gdLst>
              <a:gd name="connsiteX0" fmla="*/ 0 w 3897619"/>
              <a:gd name="connsiteY0" fmla="*/ 0 h 3700379"/>
              <a:gd name="connsiteX1" fmla="*/ 3897619 w 3897619"/>
              <a:gd name="connsiteY1" fmla="*/ 0 h 3700379"/>
              <a:gd name="connsiteX2" fmla="*/ 3897619 w 3897619"/>
              <a:gd name="connsiteY2" fmla="*/ 3700379 h 3700379"/>
              <a:gd name="connsiteX3" fmla="*/ 0 w 3897619"/>
              <a:gd name="connsiteY3" fmla="*/ 3700379 h 3700379"/>
            </a:gdLst>
            <a:ahLst/>
            <a:cxnLst>
              <a:cxn ang="0">
                <a:pos x="connsiteX0" y="connsiteY0"/>
              </a:cxn>
              <a:cxn ang="0">
                <a:pos x="connsiteX1" y="connsiteY1"/>
              </a:cxn>
              <a:cxn ang="0">
                <a:pos x="connsiteX2" y="connsiteY2"/>
              </a:cxn>
              <a:cxn ang="0">
                <a:pos x="connsiteX3" y="connsiteY3"/>
              </a:cxn>
            </a:cxnLst>
            <a:rect l="l" t="t" r="r" b="b"/>
            <a:pathLst>
              <a:path w="3897619" h="3700379">
                <a:moveTo>
                  <a:pt x="0" y="0"/>
                </a:moveTo>
                <a:lnTo>
                  <a:pt x="3897619" y="0"/>
                </a:lnTo>
                <a:lnTo>
                  <a:pt x="3897619" y="3700379"/>
                </a:lnTo>
                <a:lnTo>
                  <a:pt x="0" y="37003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5" name="Picture Placeholder 14"/>
          <p:cNvSpPr>
            <a:spLocks noGrp="1"/>
          </p:cNvSpPr>
          <p:nvPr>
            <p:ph type="pic" sz="quarter" idx="13"/>
          </p:nvPr>
        </p:nvSpPr>
        <p:spPr>
          <a:xfrm>
            <a:off x="11711962" y="1"/>
            <a:ext cx="7795239" cy="3700379"/>
          </a:xfrm>
          <a:custGeom>
            <a:avLst/>
            <a:gdLst>
              <a:gd name="connsiteX0" fmla="*/ 0 w 7795239"/>
              <a:gd name="connsiteY0" fmla="*/ 0 h 3700379"/>
              <a:gd name="connsiteX1" fmla="*/ 7795239 w 7795239"/>
              <a:gd name="connsiteY1" fmla="*/ 0 h 3700379"/>
              <a:gd name="connsiteX2" fmla="*/ 7795239 w 7795239"/>
              <a:gd name="connsiteY2" fmla="*/ 3700379 h 3700379"/>
              <a:gd name="connsiteX3" fmla="*/ 0 w 7795239"/>
              <a:gd name="connsiteY3" fmla="*/ 3700379 h 3700379"/>
            </a:gdLst>
            <a:ahLst/>
            <a:cxnLst>
              <a:cxn ang="0">
                <a:pos x="connsiteX0" y="connsiteY0"/>
              </a:cxn>
              <a:cxn ang="0">
                <a:pos x="connsiteX1" y="connsiteY1"/>
              </a:cxn>
              <a:cxn ang="0">
                <a:pos x="connsiteX2" y="connsiteY2"/>
              </a:cxn>
              <a:cxn ang="0">
                <a:pos x="connsiteX3" y="connsiteY3"/>
              </a:cxn>
            </a:cxnLst>
            <a:rect l="l" t="t" r="r" b="b"/>
            <a:pathLst>
              <a:path w="7795239" h="3700379">
                <a:moveTo>
                  <a:pt x="0" y="0"/>
                </a:moveTo>
                <a:lnTo>
                  <a:pt x="7795239" y="0"/>
                </a:lnTo>
                <a:lnTo>
                  <a:pt x="7795239" y="3700379"/>
                </a:lnTo>
                <a:lnTo>
                  <a:pt x="0" y="37003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7" name="Picture Placeholder 16"/>
          <p:cNvSpPr>
            <a:spLocks noGrp="1"/>
          </p:cNvSpPr>
          <p:nvPr>
            <p:ph type="pic" sz="quarter" idx="14"/>
          </p:nvPr>
        </p:nvSpPr>
        <p:spPr>
          <a:xfrm>
            <a:off x="11711962" y="7400758"/>
            <a:ext cx="7795239" cy="3700379"/>
          </a:xfrm>
          <a:custGeom>
            <a:avLst/>
            <a:gdLst>
              <a:gd name="connsiteX0" fmla="*/ 0 w 7795239"/>
              <a:gd name="connsiteY0" fmla="*/ 0 h 3700379"/>
              <a:gd name="connsiteX1" fmla="*/ 7795239 w 7795239"/>
              <a:gd name="connsiteY1" fmla="*/ 0 h 3700379"/>
              <a:gd name="connsiteX2" fmla="*/ 7795239 w 7795239"/>
              <a:gd name="connsiteY2" fmla="*/ 3700379 h 3700379"/>
              <a:gd name="connsiteX3" fmla="*/ 0 w 7795239"/>
              <a:gd name="connsiteY3" fmla="*/ 3700379 h 3700379"/>
            </a:gdLst>
            <a:ahLst/>
            <a:cxnLst>
              <a:cxn ang="0">
                <a:pos x="connsiteX0" y="connsiteY0"/>
              </a:cxn>
              <a:cxn ang="0">
                <a:pos x="connsiteX1" y="connsiteY1"/>
              </a:cxn>
              <a:cxn ang="0">
                <a:pos x="connsiteX2" y="connsiteY2"/>
              </a:cxn>
              <a:cxn ang="0">
                <a:pos x="connsiteX3" y="connsiteY3"/>
              </a:cxn>
            </a:cxnLst>
            <a:rect l="l" t="t" r="r" b="b"/>
            <a:pathLst>
              <a:path w="7795239" h="3700379">
                <a:moveTo>
                  <a:pt x="0" y="0"/>
                </a:moveTo>
                <a:lnTo>
                  <a:pt x="7795239" y="0"/>
                </a:lnTo>
                <a:lnTo>
                  <a:pt x="7795239" y="3700379"/>
                </a:lnTo>
                <a:lnTo>
                  <a:pt x="0" y="37003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120299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4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6808" y="139031"/>
            <a:ext cx="10461990" cy="10674112"/>
          </a:xfrm>
          <a:custGeom>
            <a:avLst/>
            <a:gdLst>
              <a:gd name="connsiteX0" fmla="*/ 7049088 w 10461990"/>
              <a:gd name="connsiteY0" fmla="*/ 7192740 h 10674112"/>
              <a:gd name="connsiteX1" fmla="*/ 10461990 w 10461990"/>
              <a:gd name="connsiteY1" fmla="*/ 7192740 h 10674112"/>
              <a:gd name="connsiteX2" fmla="*/ 10461990 w 10461990"/>
              <a:gd name="connsiteY2" fmla="*/ 10674112 h 10674112"/>
              <a:gd name="connsiteX3" fmla="*/ 7049088 w 10461990"/>
              <a:gd name="connsiteY3" fmla="*/ 10674112 h 10674112"/>
              <a:gd name="connsiteX4" fmla="*/ 3524544 w 10461990"/>
              <a:gd name="connsiteY4" fmla="*/ 7192740 h 10674112"/>
              <a:gd name="connsiteX5" fmla="*/ 6937446 w 10461990"/>
              <a:gd name="connsiteY5" fmla="*/ 7192740 h 10674112"/>
              <a:gd name="connsiteX6" fmla="*/ 6937446 w 10461990"/>
              <a:gd name="connsiteY6" fmla="*/ 10674112 h 10674112"/>
              <a:gd name="connsiteX7" fmla="*/ 3524544 w 10461990"/>
              <a:gd name="connsiteY7" fmla="*/ 10674112 h 10674112"/>
              <a:gd name="connsiteX8" fmla="*/ 0 w 10461990"/>
              <a:gd name="connsiteY8" fmla="*/ 7192740 h 10674112"/>
              <a:gd name="connsiteX9" fmla="*/ 3412903 w 10461990"/>
              <a:gd name="connsiteY9" fmla="*/ 7192740 h 10674112"/>
              <a:gd name="connsiteX10" fmla="*/ 3412903 w 10461990"/>
              <a:gd name="connsiteY10" fmla="*/ 10674112 h 10674112"/>
              <a:gd name="connsiteX11" fmla="*/ 0 w 10461990"/>
              <a:gd name="connsiteY11" fmla="*/ 10674112 h 10674112"/>
              <a:gd name="connsiteX12" fmla="*/ 3524545 w 10461990"/>
              <a:gd name="connsiteY12" fmla="*/ 3596373 h 10674112"/>
              <a:gd name="connsiteX13" fmla="*/ 6937446 w 10461990"/>
              <a:gd name="connsiteY13" fmla="*/ 3596373 h 10674112"/>
              <a:gd name="connsiteX14" fmla="*/ 6937446 w 10461990"/>
              <a:gd name="connsiteY14" fmla="*/ 7077744 h 10674112"/>
              <a:gd name="connsiteX15" fmla="*/ 3524545 w 10461990"/>
              <a:gd name="connsiteY15" fmla="*/ 7077744 h 10674112"/>
              <a:gd name="connsiteX16" fmla="*/ 1 w 10461990"/>
              <a:gd name="connsiteY16" fmla="*/ 3596373 h 10674112"/>
              <a:gd name="connsiteX17" fmla="*/ 3412903 w 10461990"/>
              <a:gd name="connsiteY17" fmla="*/ 3596373 h 10674112"/>
              <a:gd name="connsiteX18" fmla="*/ 3412903 w 10461990"/>
              <a:gd name="connsiteY18" fmla="*/ 7077744 h 10674112"/>
              <a:gd name="connsiteX19" fmla="*/ 1 w 10461990"/>
              <a:gd name="connsiteY19" fmla="*/ 7077744 h 10674112"/>
              <a:gd name="connsiteX20" fmla="*/ 7049088 w 10461990"/>
              <a:gd name="connsiteY20" fmla="*/ 3596372 h 10674112"/>
              <a:gd name="connsiteX21" fmla="*/ 10461990 w 10461990"/>
              <a:gd name="connsiteY21" fmla="*/ 3596372 h 10674112"/>
              <a:gd name="connsiteX22" fmla="*/ 10461990 w 10461990"/>
              <a:gd name="connsiteY22" fmla="*/ 7077744 h 10674112"/>
              <a:gd name="connsiteX23" fmla="*/ 7049088 w 10461990"/>
              <a:gd name="connsiteY23" fmla="*/ 7077744 h 10674112"/>
              <a:gd name="connsiteX24" fmla="*/ 3524545 w 10461990"/>
              <a:gd name="connsiteY24" fmla="*/ 1 h 10674112"/>
              <a:gd name="connsiteX25" fmla="*/ 6937446 w 10461990"/>
              <a:gd name="connsiteY25" fmla="*/ 1 h 10674112"/>
              <a:gd name="connsiteX26" fmla="*/ 6937446 w 10461990"/>
              <a:gd name="connsiteY26" fmla="*/ 3481373 h 10674112"/>
              <a:gd name="connsiteX27" fmla="*/ 3524545 w 10461990"/>
              <a:gd name="connsiteY27" fmla="*/ 3481373 h 10674112"/>
              <a:gd name="connsiteX28" fmla="*/ 1 w 10461990"/>
              <a:gd name="connsiteY28" fmla="*/ 1 h 10674112"/>
              <a:gd name="connsiteX29" fmla="*/ 3412904 w 10461990"/>
              <a:gd name="connsiteY29" fmla="*/ 1 h 10674112"/>
              <a:gd name="connsiteX30" fmla="*/ 3412904 w 10461990"/>
              <a:gd name="connsiteY30" fmla="*/ 3481373 h 10674112"/>
              <a:gd name="connsiteX31" fmla="*/ 1 w 10461990"/>
              <a:gd name="connsiteY31" fmla="*/ 3481373 h 10674112"/>
              <a:gd name="connsiteX32" fmla="*/ 7049088 w 10461990"/>
              <a:gd name="connsiteY32" fmla="*/ 0 h 10674112"/>
              <a:gd name="connsiteX33" fmla="*/ 10461990 w 10461990"/>
              <a:gd name="connsiteY33" fmla="*/ 0 h 10674112"/>
              <a:gd name="connsiteX34" fmla="*/ 10461990 w 10461990"/>
              <a:gd name="connsiteY34" fmla="*/ 3481372 h 10674112"/>
              <a:gd name="connsiteX35" fmla="*/ 7049088 w 10461990"/>
              <a:gd name="connsiteY35" fmla="*/ 3481372 h 1067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461990" h="10674112">
                <a:moveTo>
                  <a:pt x="7049088" y="7192740"/>
                </a:moveTo>
                <a:lnTo>
                  <a:pt x="10461990" y="7192740"/>
                </a:lnTo>
                <a:lnTo>
                  <a:pt x="10461990" y="10674112"/>
                </a:lnTo>
                <a:lnTo>
                  <a:pt x="7049088" y="10674112"/>
                </a:lnTo>
                <a:close/>
                <a:moveTo>
                  <a:pt x="3524544" y="7192740"/>
                </a:moveTo>
                <a:lnTo>
                  <a:pt x="6937446" y="7192740"/>
                </a:lnTo>
                <a:lnTo>
                  <a:pt x="6937446" y="10674112"/>
                </a:lnTo>
                <a:lnTo>
                  <a:pt x="3524544" y="10674112"/>
                </a:lnTo>
                <a:close/>
                <a:moveTo>
                  <a:pt x="0" y="7192740"/>
                </a:moveTo>
                <a:lnTo>
                  <a:pt x="3412903" y="7192740"/>
                </a:lnTo>
                <a:lnTo>
                  <a:pt x="3412903" y="10674112"/>
                </a:lnTo>
                <a:lnTo>
                  <a:pt x="0" y="10674112"/>
                </a:lnTo>
                <a:close/>
                <a:moveTo>
                  <a:pt x="3524545" y="3596373"/>
                </a:moveTo>
                <a:lnTo>
                  <a:pt x="6937446" y="3596373"/>
                </a:lnTo>
                <a:lnTo>
                  <a:pt x="6937446" y="7077744"/>
                </a:lnTo>
                <a:lnTo>
                  <a:pt x="3524545" y="7077744"/>
                </a:lnTo>
                <a:close/>
                <a:moveTo>
                  <a:pt x="1" y="3596373"/>
                </a:moveTo>
                <a:lnTo>
                  <a:pt x="3412903" y="3596373"/>
                </a:lnTo>
                <a:lnTo>
                  <a:pt x="3412903" y="7077744"/>
                </a:lnTo>
                <a:lnTo>
                  <a:pt x="1" y="7077744"/>
                </a:lnTo>
                <a:close/>
                <a:moveTo>
                  <a:pt x="7049088" y="3596372"/>
                </a:moveTo>
                <a:lnTo>
                  <a:pt x="10461990" y="3596372"/>
                </a:lnTo>
                <a:lnTo>
                  <a:pt x="10461990" y="7077744"/>
                </a:lnTo>
                <a:lnTo>
                  <a:pt x="7049088" y="7077744"/>
                </a:lnTo>
                <a:close/>
                <a:moveTo>
                  <a:pt x="3524545" y="1"/>
                </a:moveTo>
                <a:lnTo>
                  <a:pt x="6937446" y="1"/>
                </a:lnTo>
                <a:lnTo>
                  <a:pt x="6937446" y="3481373"/>
                </a:lnTo>
                <a:lnTo>
                  <a:pt x="3524545" y="3481373"/>
                </a:lnTo>
                <a:close/>
                <a:moveTo>
                  <a:pt x="1" y="1"/>
                </a:moveTo>
                <a:lnTo>
                  <a:pt x="3412904" y="1"/>
                </a:lnTo>
                <a:lnTo>
                  <a:pt x="3412904" y="3481373"/>
                </a:lnTo>
                <a:lnTo>
                  <a:pt x="1" y="3481373"/>
                </a:lnTo>
                <a:close/>
                <a:moveTo>
                  <a:pt x="7049088" y="0"/>
                </a:moveTo>
                <a:lnTo>
                  <a:pt x="10461990" y="0"/>
                </a:lnTo>
                <a:lnTo>
                  <a:pt x="10461990" y="3481372"/>
                </a:lnTo>
                <a:lnTo>
                  <a:pt x="7049088" y="348137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4108201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3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331243" y="0"/>
            <a:ext cx="6577263" cy="10972800"/>
          </a:xfrm>
          <a:custGeom>
            <a:avLst/>
            <a:gdLst>
              <a:gd name="connsiteX0" fmla="*/ 0 w 6577263"/>
              <a:gd name="connsiteY0" fmla="*/ 0 h 10972800"/>
              <a:gd name="connsiteX1" fmla="*/ 6577263 w 6577263"/>
              <a:gd name="connsiteY1" fmla="*/ 0 h 10972800"/>
              <a:gd name="connsiteX2" fmla="*/ 6577263 w 6577263"/>
              <a:gd name="connsiteY2" fmla="*/ 10972800 h 10972800"/>
              <a:gd name="connsiteX3" fmla="*/ 0 w 6577263"/>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577263" h="10972800">
                <a:moveTo>
                  <a:pt x="0" y="0"/>
                </a:moveTo>
                <a:lnTo>
                  <a:pt x="6577263" y="0"/>
                </a:lnTo>
                <a:lnTo>
                  <a:pt x="6577263"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6678892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751223" y="0"/>
            <a:ext cx="14004757" cy="10972800"/>
          </a:xfrm>
          <a:custGeom>
            <a:avLst/>
            <a:gdLst>
              <a:gd name="connsiteX0" fmla="*/ 7002378 w 14004757"/>
              <a:gd name="connsiteY0" fmla="*/ 1965158 h 10972800"/>
              <a:gd name="connsiteX1" fmla="*/ 3481136 w 14004757"/>
              <a:gd name="connsiteY1" fmla="*/ 5486400 h 10972800"/>
              <a:gd name="connsiteX2" fmla="*/ 7002378 w 14004757"/>
              <a:gd name="connsiteY2" fmla="*/ 9007642 h 10972800"/>
              <a:gd name="connsiteX3" fmla="*/ 10523620 w 14004757"/>
              <a:gd name="connsiteY3" fmla="*/ 5486400 h 10972800"/>
              <a:gd name="connsiteX4" fmla="*/ 5486401 w 14004757"/>
              <a:gd name="connsiteY4" fmla="*/ 0 h 10972800"/>
              <a:gd name="connsiteX5" fmla="*/ 8518357 w 14004757"/>
              <a:gd name="connsiteY5" fmla="*/ 0 h 10972800"/>
              <a:gd name="connsiteX6" fmla="*/ 14004757 w 14004757"/>
              <a:gd name="connsiteY6" fmla="*/ 5486401 h 10972800"/>
              <a:gd name="connsiteX7" fmla="*/ 8518358 w 14004757"/>
              <a:gd name="connsiteY7" fmla="*/ 10972800 h 10972800"/>
              <a:gd name="connsiteX8" fmla="*/ 5486400 w 14004757"/>
              <a:gd name="connsiteY8" fmla="*/ 10972800 h 10972800"/>
              <a:gd name="connsiteX9" fmla="*/ 0 w 14004757"/>
              <a:gd name="connsiteY9" fmla="*/ 5486401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4757" h="10972800">
                <a:moveTo>
                  <a:pt x="7002378" y="1965158"/>
                </a:moveTo>
                <a:lnTo>
                  <a:pt x="3481136" y="5486400"/>
                </a:lnTo>
                <a:lnTo>
                  <a:pt x="7002378" y="9007642"/>
                </a:lnTo>
                <a:lnTo>
                  <a:pt x="10523620" y="5486400"/>
                </a:lnTo>
                <a:close/>
                <a:moveTo>
                  <a:pt x="5486401" y="0"/>
                </a:moveTo>
                <a:lnTo>
                  <a:pt x="8518357" y="0"/>
                </a:lnTo>
                <a:lnTo>
                  <a:pt x="14004757" y="5486401"/>
                </a:lnTo>
                <a:lnTo>
                  <a:pt x="8518358" y="10972800"/>
                </a:lnTo>
                <a:lnTo>
                  <a:pt x="5486400" y="10972800"/>
                </a:lnTo>
                <a:lnTo>
                  <a:pt x="0" y="548640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835333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9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662382" y="0"/>
            <a:ext cx="14182436" cy="10972800"/>
          </a:xfrm>
          <a:custGeom>
            <a:avLst/>
            <a:gdLst>
              <a:gd name="connsiteX0" fmla="*/ 409275 w 14182436"/>
              <a:gd name="connsiteY0" fmla="*/ 0 h 10972800"/>
              <a:gd name="connsiteX1" fmla="*/ 4849073 w 14182436"/>
              <a:gd name="connsiteY1" fmla="*/ 0 h 10972800"/>
              <a:gd name="connsiteX2" fmla="*/ 7157936 w 14182436"/>
              <a:gd name="connsiteY2" fmla="*/ 3375672 h 10972800"/>
              <a:gd name="connsiteX3" fmla="*/ 9404535 w 14182436"/>
              <a:gd name="connsiteY3" fmla="*/ 0 h 10972800"/>
              <a:gd name="connsiteX4" fmla="*/ 13799840 w 14182436"/>
              <a:gd name="connsiteY4" fmla="*/ 0 h 10972800"/>
              <a:gd name="connsiteX5" fmla="*/ 9739993 w 14182436"/>
              <a:gd name="connsiteY5" fmla="*/ 5314251 h 10972800"/>
              <a:gd name="connsiteX6" fmla="*/ 14182436 w 14182436"/>
              <a:gd name="connsiteY6" fmla="*/ 10972800 h 10972800"/>
              <a:gd name="connsiteX7" fmla="*/ 9653666 w 14182436"/>
              <a:gd name="connsiteY7" fmla="*/ 10972800 h 10972800"/>
              <a:gd name="connsiteX8" fmla="*/ 7077872 w 14182436"/>
              <a:gd name="connsiteY8" fmla="*/ 7447435 h 10972800"/>
              <a:gd name="connsiteX9" fmla="*/ 4502077 w 14182436"/>
              <a:gd name="connsiteY9" fmla="*/ 10972800 h 10972800"/>
              <a:gd name="connsiteX10" fmla="*/ 0 w 14182436"/>
              <a:gd name="connsiteY10" fmla="*/ 10972800 h 10972800"/>
              <a:gd name="connsiteX11" fmla="*/ 4499298 w 14182436"/>
              <a:gd name="connsiteY11" fmla="*/ 5254366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82436" h="10972800">
                <a:moveTo>
                  <a:pt x="409275" y="0"/>
                </a:moveTo>
                <a:lnTo>
                  <a:pt x="4849073" y="0"/>
                </a:lnTo>
                <a:lnTo>
                  <a:pt x="7157936" y="3375672"/>
                </a:lnTo>
                <a:lnTo>
                  <a:pt x="9404535" y="0"/>
                </a:lnTo>
                <a:lnTo>
                  <a:pt x="13799840" y="0"/>
                </a:lnTo>
                <a:lnTo>
                  <a:pt x="9739993" y="5314251"/>
                </a:lnTo>
                <a:lnTo>
                  <a:pt x="14182436" y="10972800"/>
                </a:lnTo>
                <a:lnTo>
                  <a:pt x="9653666" y="10972800"/>
                </a:lnTo>
                <a:lnTo>
                  <a:pt x="7077872" y="7447435"/>
                </a:lnTo>
                <a:lnTo>
                  <a:pt x="4502077" y="10972800"/>
                </a:lnTo>
                <a:lnTo>
                  <a:pt x="0" y="10972800"/>
                </a:lnTo>
                <a:lnTo>
                  <a:pt x="4499298" y="5254366"/>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1275317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275308" y="0"/>
            <a:ext cx="12231892" cy="10972800"/>
          </a:xfrm>
          <a:custGeom>
            <a:avLst/>
            <a:gdLst>
              <a:gd name="connsiteX0" fmla="*/ 5456790 w 12231892"/>
              <a:gd name="connsiteY0" fmla="*/ 0 h 10972800"/>
              <a:gd name="connsiteX1" fmla="*/ 5489319 w 12231892"/>
              <a:gd name="connsiteY1" fmla="*/ 0 h 10972800"/>
              <a:gd name="connsiteX2" fmla="*/ 5489623 w 12231892"/>
              <a:gd name="connsiteY2" fmla="*/ 0 h 10972800"/>
              <a:gd name="connsiteX3" fmla="*/ 12231892 w 12231892"/>
              <a:gd name="connsiteY3" fmla="*/ 0 h 10972800"/>
              <a:gd name="connsiteX4" fmla="*/ 12231892 w 12231892"/>
              <a:gd name="connsiteY4" fmla="*/ 10972800 h 10972800"/>
              <a:gd name="connsiteX5" fmla="*/ 5456790 w 12231892"/>
              <a:gd name="connsiteY5" fmla="*/ 10972800 h 10972800"/>
              <a:gd name="connsiteX6" fmla="*/ 5456790 w 12231892"/>
              <a:gd name="connsiteY6" fmla="*/ 10946102 h 10972800"/>
              <a:gd name="connsiteX7" fmla="*/ 0 w 12231892"/>
              <a:gd name="connsiteY7" fmla="*/ 5487819 h 10972800"/>
              <a:gd name="connsiteX8" fmla="*/ 5456790 w 12231892"/>
              <a:gd name="connsiteY8" fmla="*/ 32520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1892" h="10972800">
                <a:moveTo>
                  <a:pt x="5456790" y="0"/>
                </a:moveTo>
                <a:lnTo>
                  <a:pt x="5489319" y="0"/>
                </a:lnTo>
                <a:lnTo>
                  <a:pt x="5489623" y="0"/>
                </a:lnTo>
                <a:lnTo>
                  <a:pt x="12231892" y="0"/>
                </a:lnTo>
                <a:lnTo>
                  <a:pt x="12231892" y="10972800"/>
                </a:lnTo>
                <a:lnTo>
                  <a:pt x="5456790" y="10972800"/>
                </a:lnTo>
                <a:lnTo>
                  <a:pt x="5456790" y="10946102"/>
                </a:lnTo>
                <a:lnTo>
                  <a:pt x="0" y="5487819"/>
                </a:lnTo>
                <a:lnTo>
                  <a:pt x="5456790" y="3252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5871560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0"/>
            <a:ext cx="12231893" cy="10972800"/>
          </a:xfrm>
          <a:custGeom>
            <a:avLst/>
            <a:gdLst>
              <a:gd name="connsiteX0" fmla="*/ 0 w 12231893"/>
              <a:gd name="connsiteY0" fmla="*/ 0 h 10972800"/>
              <a:gd name="connsiteX1" fmla="*/ 6742270 w 12231893"/>
              <a:gd name="connsiteY1" fmla="*/ 0 h 10972800"/>
              <a:gd name="connsiteX2" fmla="*/ 6742574 w 12231893"/>
              <a:gd name="connsiteY2" fmla="*/ 0 h 10972800"/>
              <a:gd name="connsiteX3" fmla="*/ 6775102 w 12231893"/>
              <a:gd name="connsiteY3" fmla="*/ 0 h 10972800"/>
              <a:gd name="connsiteX4" fmla="*/ 6775102 w 12231893"/>
              <a:gd name="connsiteY4" fmla="*/ 32520 h 10972800"/>
              <a:gd name="connsiteX5" fmla="*/ 12231893 w 12231893"/>
              <a:gd name="connsiteY5" fmla="*/ 5487819 h 10972800"/>
              <a:gd name="connsiteX6" fmla="*/ 6775102 w 12231893"/>
              <a:gd name="connsiteY6" fmla="*/ 10946102 h 10972800"/>
              <a:gd name="connsiteX7" fmla="*/ 6775102 w 12231893"/>
              <a:gd name="connsiteY7" fmla="*/ 10972800 h 10972800"/>
              <a:gd name="connsiteX8" fmla="*/ 0 w 12231893"/>
              <a:gd name="connsiteY8" fmla="*/ 10972800 h 109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1893" h="10972800">
                <a:moveTo>
                  <a:pt x="0" y="0"/>
                </a:moveTo>
                <a:lnTo>
                  <a:pt x="6742270" y="0"/>
                </a:lnTo>
                <a:lnTo>
                  <a:pt x="6742574" y="0"/>
                </a:lnTo>
                <a:lnTo>
                  <a:pt x="6775102" y="0"/>
                </a:lnTo>
                <a:lnTo>
                  <a:pt x="6775102" y="32520"/>
                </a:lnTo>
                <a:lnTo>
                  <a:pt x="12231893" y="5487819"/>
                </a:lnTo>
                <a:lnTo>
                  <a:pt x="6775102" y="10946102"/>
                </a:lnTo>
                <a:lnTo>
                  <a:pt x="6775102"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8909094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001436" y="0"/>
            <a:ext cx="12505764" cy="10972800"/>
          </a:xfrm>
          <a:custGeom>
            <a:avLst/>
            <a:gdLst>
              <a:gd name="connsiteX0" fmla="*/ 5406532 w 12505764"/>
              <a:gd name="connsiteY0" fmla="*/ 0 h 10972800"/>
              <a:gd name="connsiteX1" fmla="*/ 12505764 w 12505764"/>
              <a:gd name="connsiteY1" fmla="*/ 0 h 10972800"/>
              <a:gd name="connsiteX2" fmla="*/ 12505764 w 12505764"/>
              <a:gd name="connsiteY2" fmla="*/ 10972800 h 10972800"/>
              <a:gd name="connsiteX3" fmla="*/ 5406532 w 12505764"/>
              <a:gd name="connsiteY3" fmla="*/ 10972800 h 10972800"/>
              <a:gd name="connsiteX4" fmla="*/ 0 w 12505764"/>
              <a:gd name="connsiteY4" fmla="*/ 10972800 h 1097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5764" h="10972800">
                <a:moveTo>
                  <a:pt x="5406532" y="0"/>
                </a:moveTo>
                <a:lnTo>
                  <a:pt x="12505764" y="0"/>
                </a:lnTo>
                <a:lnTo>
                  <a:pt x="12505764" y="10972800"/>
                </a:lnTo>
                <a:lnTo>
                  <a:pt x="5406532"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623887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1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0"/>
            <a:ext cx="12505765" cy="10972800"/>
          </a:xfrm>
          <a:custGeom>
            <a:avLst/>
            <a:gdLst>
              <a:gd name="connsiteX0" fmla="*/ 0 w 12505765"/>
              <a:gd name="connsiteY0" fmla="*/ 0 h 10972800"/>
              <a:gd name="connsiteX1" fmla="*/ 7099233 w 12505765"/>
              <a:gd name="connsiteY1" fmla="*/ 0 h 10972800"/>
              <a:gd name="connsiteX2" fmla="*/ 12505765 w 12505765"/>
              <a:gd name="connsiteY2" fmla="*/ 10972800 h 10972800"/>
              <a:gd name="connsiteX3" fmla="*/ 7099233 w 12505765"/>
              <a:gd name="connsiteY3" fmla="*/ 10972800 h 10972800"/>
              <a:gd name="connsiteX4" fmla="*/ 0 w 12505765"/>
              <a:gd name="connsiteY4" fmla="*/ 10972800 h 1097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5765" h="10972800">
                <a:moveTo>
                  <a:pt x="0" y="0"/>
                </a:moveTo>
                <a:lnTo>
                  <a:pt x="7099233" y="0"/>
                </a:lnTo>
                <a:lnTo>
                  <a:pt x="12505765" y="10972800"/>
                </a:lnTo>
                <a:lnTo>
                  <a:pt x="7099233"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3318251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6_Custom Layout">
    <p:spTree>
      <p:nvGrpSpPr>
        <p:cNvPr id="1" name=""/>
        <p:cNvGrpSpPr/>
        <p:nvPr/>
      </p:nvGrpSpPr>
      <p:grpSpPr>
        <a:xfrm>
          <a:off x="0" y="0"/>
          <a:ext cx="0" cy="0"/>
          <a:chOff x="0" y="0"/>
          <a:chExt cx="0" cy="0"/>
        </a:xfrm>
      </p:grpSpPr>
      <p:sp>
        <p:nvSpPr>
          <p:cNvPr id="3" name="Picture Placeholder 1"/>
          <p:cNvSpPr>
            <a:spLocks noGrp="1"/>
          </p:cNvSpPr>
          <p:nvPr>
            <p:ph type="pic" sz="quarter" idx="4294967295"/>
          </p:nvPr>
        </p:nvSpPr>
        <p:spPr>
          <a:xfrm>
            <a:off x="6213987" y="3500422"/>
            <a:ext cx="5474603" cy="5441234"/>
          </a:xfrm>
          <a:prstGeom prst="rect">
            <a:avLst/>
          </a:prstGeom>
          <a:pattFill prst="pct80">
            <a:fgClr>
              <a:schemeClr val="bg1">
                <a:lumMod val="75000"/>
              </a:schemeClr>
            </a:fgClr>
            <a:bgClr>
              <a:schemeClr val="bg1"/>
            </a:bgClr>
          </a:pattFill>
        </p:spPr>
      </p:sp>
      <p:sp>
        <p:nvSpPr>
          <p:cNvPr id="4" name="Picture Placeholder 2"/>
          <p:cNvSpPr>
            <a:spLocks noGrp="1"/>
          </p:cNvSpPr>
          <p:nvPr>
            <p:ph type="pic" sz="quarter" idx="4294967295"/>
          </p:nvPr>
        </p:nvSpPr>
        <p:spPr>
          <a:xfrm>
            <a:off x="11703222" y="3500425"/>
            <a:ext cx="7804389" cy="2708555"/>
          </a:xfrm>
          <a:prstGeom prst="rect">
            <a:avLst/>
          </a:prstGeom>
          <a:pattFill prst="pct80">
            <a:fgClr>
              <a:schemeClr val="bg1">
                <a:lumMod val="75000"/>
              </a:schemeClr>
            </a:fgClr>
            <a:bgClr>
              <a:schemeClr val="bg1"/>
            </a:bgClr>
          </a:pattFill>
        </p:spPr>
      </p:sp>
      <p:sp>
        <p:nvSpPr>
          <p:cNvPr id="5" name="Picture Placeholder 3"/>
          <p:cNvSpPr>
            <a:spLocks noGrp="1"/>
          </p:cNvSpPr>
          <p:nvPr>
            <p:ph type="pic" sz="quarter" idx="4294967295"/>
          </p:nvPr>
        </p:nvSpPr>
        <p:spPr>
          <a:xfrm>
            <a:off x="11703219" y="6233101"/>
            <a:ext cx="3891686" cy="2708555"/>
          </a:xfrm>
          <a:prstGeom prst="rect">
            <a:avLst/>
          </a:prstGeom>
          <a:pattFill prst="pct80">
            <a:fgClr>
              <a:schemeClr val="bg1">
                <a:lumMod val="75000"/>
              </a:schemeClr>
            </a:fgClr>
            <a:bgClr>
              <a:schemeClr val="bg1"/>
            </a:bgClr>
          </a:pattFill>
        </p:spPr>
      </p:sp>
      <p:sp>
        <p:nvSpPr>
          <p:cNvPr id="6" name="Picture Placeholder 4"/>
          <p:cNvSpPr>
            <a:spLocks noGrp="1"/>
          </p:cNvSpPr>
          <p:nvPr>
            <p:ph type="pic" sz="quarter" idx="4294967295"/>
          </p:nvPr>
        </p:nvSpPr>
        <p:spPr>
          <a:xfrm>
            <a:off x="15615922" y="6233101"/>
            <a:ext cx="3891686" cy="2708555"/>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34537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1"/>
          </p:nvPr>
        </p:nvSpPr>
        <p:spPr>
          <a:xfrm>
            <a:off x="48768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2" name="Picture Placeholder 11"/>
          <p:cNvSpPr>
            <a:spLocks noGrp="1"/>
          </p:cNvSpPr>
          <p:nvPr>
            <p:ph type="pic" sz="quarter" idx="12"/>
          </p:nvPr>
        </p:nvSpPr>
        <p:spPr>
          <a:xfrm>
            <a:off x="97536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3"/>
          </p:nvPr>
        </p:nvSpPr>
        <p:spPr>
          <a:xfrm>
            <a:off x="14630400" y="0"/>
            <a:ext cx="4876800" cy="10972800"/>
          </a:xfrm>
          <a:custGeom>
            <a:avLst/>
            <a:gdLst>
              <a:gd name="connsiteX0" fmla="*/ 0 w 4876800"/>
              <a:gd name="connsiteY0" fmla="*/ 0 h 10972800"/>
              <a:gd name="connsiteX1" fmla="*/ 4876800 w 4876800"/>
              <a:gd name="connsiteY1" fmla="*/ 0 h 10972800"/>
              <a:gd name="connsiteX2" fmla="*/ 4876800 w 4876800"/>
              <a:gd name="connsiteY2" fmla="*/ 10972800 h 10972800"/>
              <a:gd name="connsiteX3" fmla="*/ 0 w 48768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4876800" h="10972800">
                <a:moveTo>
                  <a:pt x="0" y="0"/>
                </a:moveTo>
                <a:lnTo>
                  <a:pt x="4876800" y="0"/>
                </a:lnTo>
                <a:lnTo>
                  <a:pt x="4876800" y="10972800"/>
                </a:lnTo>
                <a:lnTo>
                  <a:pt x="0" y="10972800"/>
                </a:lnTo>
                <a:close/>
              </a:path>
            </a:pathLst>
          </a:custGeom>
          <a:pattFill prst="dkUpDiag">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486659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4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
            <a:ext cx="19507200" cy="6678507"/>
          </a:xfrm>
          <a:custGeom>
            <a:avLst/>
            <a:gdLst>
              <a:gd name="connsiteX0" fmla="*/ 0 w 19507200"/>
              <a:gd name="connsiteY0" fmla="*/ 0 h 6678507"/>
              <a:gd name="connsiteX1" fmla="*/ 19507200 w 19507200"/>
              <a:gd name="connsiteY1" fmla="*/ 0 h 6678507"/>
              <a:gd name="connsiteX2" fmla="*/ 19507200 w 19507200"/>
              <a:gd name="connsiteY2" fmla="*/ 6678507 h 6678507"/>
              <a:gd name="connsiteX3" fmla="*/ 0 w 19507200"/>
              <a:gd name="connsiteY3" fmla="*/ 6678507 h 6678507"/>
            </a:gdLst>
            <a:ahLst/>
            <a:cxnLst>
              <a:cxn ang="0">
                <a:pos x="connsiteX0" y="connsiteY0"/>
              </a:cxn>
              <a:cxn ang="0">
                <a:pos x="connsiteX1" y="connsiteY1"/>
              </a:cxn>
              <a:cxn ang="0">
                <a:pos x="connsiteX2" y="connsiteY2"/>
              </a:cxn>
              <a:cxn ang="0">
                <a:pos x="connsiteX3" y="connsiteY3"/>
              </a:cxn>
            </a:cxnLst>
            <a:rect l="l" t="t" r="r" b="b"/>
            <a:pathLst>
              <a:path w="19507200" h="6678507">
                <a:moveTo>
                  <a:pt x="0" y="0"/>
                </a:moveTo>
                <a:lnTo>
                  <a:pt x="19507200" y="0"/>
                </a:lnTo>
                <a:lnTo>
                  <a:pt x="19507200" y="6678507"/>
                </a:lnTo>
                <a:lnTo>
                  <a:pt x="0" y="667850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41296059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3241744"/>
            <a:ext cx="19507200" cy="5304281"/>
          </a:xfrm>
          <a:custGeom>
            <a:avLst/>
            <a:gdLst>
              <a:gd name="connsiteX0" fmla="*/ 0 w 19507200"/>
              <a:gd name="connsiteY0" fmla="*/ 0 h 5304281"/>
              <a:gd name="connsiteX1" fmla="*/ 19507200 w 19507200"/>
              <a:gd name="connsiteY1" fmla="*/ 0 h 5304281"/>
              <a:gd name="connsiteX2" fmla="*/ 19507200 w 19507200"/>
              <a:gd name="connsiteY2" fmla="*/ 5304281 h 5304281"/>
              <a:gd name="connsiteX3" fmla="*/ 0 w 19507200"/>
              <a:gd name="connsiteY3" fmla="*/ 5304281 h 5304281"/>
            </a:gdLst>
            <a:ahLst/>
            <a:cxnLst>
              <a:cxn ang="0">
                <a:pos x="connsiteX0" y="connsiteY0"/>
              </a:cxn>
              <a:cxn ang="0">
                <a:pos x="connsiteX1" y="connsiteY1"/>
              </a:cxn>
              <a:cxn ang="0">
                <a:pos x="connsiteX2" y="connsiteY2"/>
              </a:cxn>
              <a:cxn ang="0">
                <a:pos x="connsiteX3" y="connsiteY3"/>
              </a:cxn>
            </a:cxnLst>
            <a:rect l="l" t="t" r="r" b="b"/>
            <a:pathLst>
              <a:path w="19507200" h="5304281">
                <a:moveTo>
                  <a:pt x="0" y="0"/>
                </a:moveTo>
                <a:lnTo>
                  <a:pt x="19507200" y="0"/>
                </a:lnTo>
                <a:lnTo>
                  <a:pt x="19507200" y="5304281"/>
                </a:lnTo>
                <a:lnTo>
                  <a:pt x="0" y="530428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532984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3321602"/>
            <a:ext cx="19507200" cy="4575672"/>
          </a:xfrm>
          <a:custGeom>
            <a:avLst/>
            <a:gdLst>
              <a:gd name="connsiteX0" fmla="*/ 0 w 19507200"/>
              <a:gd name="connsiteY0" fmla="*/ 0 h 4575672"/>
              <a:gd name="connsiteX1" fmla="*/ 19507200 w 19507200"/>
              <a:gd name="connsiteY1" fmla="*/ 0 h 4575672"/>
              <a:gd name="connsiteX2" fmla="*/ 19507200 w 19507200"/>
              <a:gd name="connsiteY2" fmla="*/ 4575672 h 4575672"/>
              <a:gd name="connsiteX3" fmla="*/ 0 w 19507200"/>
              <a:gd name="connsiteY3" fmla="*/ 4575672 h 4575672"/>
            </a:gdLst>
            <a:ahLst/>
            <a:cxnLst>
              <a:cxn ang="0">
                <a:pos x="connsiteX0" y="connsiteY0"/>
              </a:cxn>
              <a:cxn ang="0">
                <a:pos x="connsiteX1" y="connsiteY1"/>
              </a:cxn>
              <a:cxn ang="0">
                <a:pos x="connsiteX2" y="connsiteY2"/>
              </a:cxn>
              <a:cxn ang="0">
                <a:pos x="connsiteX3" y="connsiteY3"/>
              </a:cxn>
            </a:cxnLst>
            <a:rect l="l" t="t" r="r" b="b"/>
            <a:pathLst>
              <a:path w="19507200" h="4575672">
                <a:moveTo>
                  <a:pt x="0" y="0"/>
                </a:moveTo>
                <a:lnTo>
                  <a:pt x="19507200" y="0"/>
                </a:lnTo>
                <a:lnTo>
                  <a:pt x="19507200" y="4575672"/>
                </a:lnTo>
                <a:lnTo>
                  <a:pt x="0" y="457567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4280965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3400" y="3881489"/>
            <a:ext cx="18440400" cy="3209821"/>
          </a:xfrm>
          <a:custGeom>
            <a:avLst/>
            <a:gdLst>
              <a:gd name="connsiteX0" fmla="*/ 0 w 18440400"/>
              <a:gd name="connsiteY0" fmla="*/ 0 h 3209821"/>
              <a:gd name="connsiteX1" fmla="*/ 18440400 w 18440400"/>
              <a:gd name="connsiteY1" fmla="*/ 0 h 3209821"/>
              <a:gd name="connsiteX2" fmla="*/ 18440400 w 18440400"/>
              <a:gd name="connsiteY2" fmla="*/ 3209821 h 3209821"/>
              <a:gd name="connsiteX3" fmla="*/ 0 w 18440400"/>
              <a:gd name="connsiteY3" fmla="*/ 3209821 h 3209821"/>
            </a:gdLst>
            <a:ahLst/>
            <a:cxnLst>
              <a:cxn ang="0">
                <a:pos x="connsiteX0" y="connsiteY0"/>
              </a:cxn>
              <a:cxn ang="0">
                <a:pos x="connsiteX1" y="connsiteY1"/>
              </a:cxn>
              <a:cxn ang="0">
                <a:pos x="connsiteX2" y="connsiteY2"/>
              </a:cxn>
              <a:cxn ang="0">
                <a:pos x="connsiteX3" y="connsiteY3"/>
              </a:cxn>
            </a:cxnLst>
            <a:rect l="l" t="t" r="r" b="b"/>
            <a:pathLst>
              <a:path w="18440400" h="3209821">
                <a:moveTo>
                  <a:pt x="0" y="0"/>
                </a:moveTo>
                <a:lnTo>
                  <a:pt x="18440400" y="0"/>
                </a:lnTo>
                <a:lnTo>
                  <a:pt x="18440400" y="3209821"/>
                </a:lnTo>
                <a:lnTo>
                  <a:pt x="0" y="320982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9" name="Picture Placeholder 8"/>
          <p:cNvSpPr>
            <a:spLocks noGrp="1"/>
          </p:cNvSpPr>
          <p:nvPr>
            <p:ph type="pic" sz="quarter" idx="11"/>
          </p:nvPr>
        </p:nvSpPr>
        <p:spPr>
          <a:xfrm>
            <a:off x="533400" y="471055"/>
            <a:ext cx="18440400" cy="3209821"/>
          </a:xfrm>
          <a:custGeom>
            <a:avLst/>
            <a:gdLst>
              <a:gd name="connsiteX0" fmla="*/ 0 w 18440400"/>
              <a:gd name="connsiteY0" fmla="*/ 0 h 3209821"/>
              <a:gd name="connsiteX1" fmla="*/ 18440400 w 18440400"/>
              <a:gd name="connsiteY1" fmla="*/ 0 h 3209821"/>
              <a:gd name="connsiteX2" fmla="*/ 18440400 w 18440400"/>
              <a:gd name="connsiteY2" fmla="*/ 3209821 h 3209821"/>
              <a:gd name="connsiteX3" fmla="*/ 0 w 18440400"/>
              <a:gd name="connsiteY3" fmla="*/ 3209821 h 3209821"/>
            </a:gdLst>
            <a:ahLst/>
            <a:cxnLst>
              <a:cxn ang="0">
                <a:pos x="connsiteX0" y="connsiteY0"/>
              </a:cxn>
              <a:cxn ang="0">
                <a:pos x="connsiteX1" y="connsiteY1"/>
              </a:cxn>
              <a:cxn ang="0">
                <a:pos x="connsiteX2" y="connsiteY2"/>
              </a:cxn>
              <a:cxn ang="0">
                <a:pos x="connsiteX3" y="connsiteY3"/>
              </a:cxn>
            </a:cxnLst>
            <a:rect l="l" t="t" r="r" b="b"/>
            <a:pathLst>
              <a:path w="18440400" h="3209821">
                <a:moveTo>
                  <a:pt x="0" y="0"/>
                </a:moveTo>
                <a:lnTo>
                  <a:pt x="18440400" y="0"/>
                </a:lnTo>
                <a:lnTo>
                  <a:pt x="18440400" y="3209821"/>
                </a:lnTo>
                <a:lnTo>
                  <a:pt x="0" y="320982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2"/>
          </p:nvPr>
        </p:nvSpPr>
        <p:spPr>
          <a:xfrm>
            <a:off x="533400" y="7291924"/>
            <a:ext cx="18440400" cy="3209821"/>
          </a:xfrm>
          <a:custGeom>
            <a:avLst/>
            <a:gdLst>
              <a:gd name="connsiteX0" fmla="*/ 0 w 18440400"/>
              <a:gd name="connsiteY0" fmla="*/ 0 h 3209821"/>
              <a:gd name="connsiteX1" fmla="*/ 18440400 w 18440400"/>
              <a:gd name="connsiteY1" fmla="*/ 0 h 3209821"/>
              <a:gd name="connsiteX2" fmla="*/ 18440400 w 18440400"/>
              <a:gd name="connsiteY2" fmla="*/ 3209821 h 3209821"/>
              <a:gd name="connsiteX3" fmla="*/ 0 w 18440400"/>
              <a:gd name="connsiteY3" fmla="*/ 3209821 h 3209821"/>
            </a:gdLst>
            <a:ahLst/>
            <a:cxnLst>
              <a:cxn ang="0">
                <a:pos x="connsiteX0" y="connsiteY0"/>
              </a:cxn>
              <a:cxn ang="0">
                <a:pos x="connsiteX1" y="connsiteY1"/>
              </a:cxn>
              <a:cxn ang="0">
                <a:pos x="connsiteX2" y="connsiteY2"/>
              </a:cxn>
              <a:cxn ang="0">
                <a:pos x="connsiteX3" y="connsiteY3"/>
              </a:cxn>
            </a:cxnLst>
            <a:rect l="l" t="t" r="r" b="b"/>
            <a:pathLst>
              <a:path w="18440400" h="3209821">
                <a:moveTo>
                  <a:pt x="0" y="0"/>
                </a:moveTo>
                <a:lnTo>
                  <a:pt x="18440400" y="0"/>
                </a:lnTo>
                <a:lnTo>
                  <a:pt x="18440400" y="3209821"/>
                </a:lnTo>
                <a:lnTo>
                  <a:pt x="0" y="320982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929797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587916" y="4427622"/>
            <a:ext cx="4331368" cy="6545179"/>
          </a:xfrm>
          <a:custGeom>
            <a:avLst/>
            <a:gdLst>
              <a:gd name="connsiteX0" fmla="*/ 0 w 4331368"/>
              <a:gd name="connsiteY0" fmla="*/ 0 h 6545179"/>
              <a:gd name="connsiteX1" fmla="*/ 4331368 w 4331368"/>
              <a:gd name="connsiteY1" fmla="*/ 0 h 6545179"/>
              <a:gd name="connsiteX2" fmla="*/ 4331368 w 4331368"/>
              <a:gd name="connsiteY2" fmla="*/ 6545179 h 6545179"/>
              <a:gd name="connsiteX3" fmla="*/ 0 w 4331368"/>
              <a:gd name="connsiteY3" fmla="*/ 6545179 h 6545179"/>
            </a:gdLst>
            <a:ahLst/>
            <a:cxnLst>
              <a:cxn ang="0">
                <a:pos x="connsiteX0" y="connsiteY0"/>
              </a:cxn>
              <a:cxn ang="0">
                <a:pos x="connsiteX1" y="connsiteY1"/>
              </a:cxn>
              <a:cxn ang="0">
                <a:pos x="connsiteX2" y="connsiteY2"/>
              </a:cxn>
              <a:cxn ang="0">
                <a:pos x="connsiteX3" y="connsiteY3"/>
              </a:cxn>
            </a:cxnLst>
            <a:rect l="l" t="t" r="r" b="b"/>
            <a:pathLst>
              <a:path w="4331368" h="6545179">
                <a:moveTo>
                  <a:pt x="0" y="0"/>
                </a:moveTo>
                <a:lnTo>
                  <a:pt x="4331368" y="0"/>
                </a:lnTo>
                <a:lnTo>
                  <a:pt x="4331368" y="6545179"/>
                </a:lnTo>
                <a:lnTo>
                  <a:pt x="0" y="65451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36456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9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829302" y="0"/>
            <a:ext cx="6087878" cy="10972800"/>
          </a:xfrm>
          <a:custGeom>
            <a:avLst/>
            <a:gdLst>
              <a:gd name="connsiteX0" fmla="*/ 0 w 6087878"/>
              <a:gd name="connsiteY0" fmla="*/ 0 h 10972800"/>
              <a:gd name="connsiteX1" fmla="*/ 6087878 w 6087878"/>
              <a:gd name="connsiteY1" fmla="*/ 0 h 10972800"/>
              <a:gd name="connsiteX2" fmla="*/ 6087878 w 6087878"/>
              <a:gd name="connsiteY2" fmla="*/ 10972800 h 10972800"/>
              <a:gd name="connsiteX3" fmla="*/ 0 w 6087878"/>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087878" h="10972800">
                <a:moveTo>
                  <a:pt x="0" y="0"/>
                </a:moveTo>
                <a:lnTo>
                  <a:pt x="6087878" y="0"/>
                </a:lnTo>
                <a:lnTo>
                  <a:pt x="6087878"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8673790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085297" y="3245820"/>
            <a:ext cx="5336615" cy="7726980"/>
          </a:xfrm>
          <a:custGeom>
            <a:avLst/>
            <a:gdLst>
              <a:gd name="connsiteX0" fmla="*/ 0 w 5336615"/>
              <a:gd name="connsiteY0" fmla="*/ 0 h 7726980"/>
              <a:gd name="connsiteX1" fmla="*/ 5336615 w 5336615"/>
              <a:gd name="connsiteY1" fmla="*/ 0 h 7726980"/>
              <a:gd name="connsiteX2" fmla="*/ 5336615 w 5336615"/>
              <a:gd name="connsiteY2" fmla="*/ 7726980 h 7726980"/>
              <a:gd name="connsiteX3" fmla="*/ 0 w 5336615"/>
              <a:gd name="connsiteY3" fmla="*/ 7726980 h 7726980"/>
            </a:gdLst>
            <a:ahLst/>
            <a:cxnLst>
              <a:cxn ang="0">
                <a:pos x="connsiteX0" y="connsiteY0"/>
              </a:cxn>
              <a:cxn ang="0">
                <a:pos x="connsiteX1" y="connsiteY1"/>
              </a:cxn>
              <a:cxn ang="0">
                <a:pos x="connsiteX2" y="connsiteY2"/>
              </a:cxn>
              <a:cxn ang="0">
                <a:pos x="connsiteX3" y="connsiteY3"/>
              </a:cxn>
            </a:cxnLst>
            <a:rect l="l" t="t" r="r" b="b"/>
            <a:pathLst>
              <a:path w="5336615" h="7726980">
                <a:moveTo>
                  <a:pt x="0" y="0"/>
                </a:moveTo>
                <a:lnTo>
                  <a:pt x="5336615" y="0"/>
                </a:lnTo>
                <a:lnTo>
                  <a:pt x="5336615" y="7726980"/>
                </a:lnTo>
                <a:lnTo>
                  <a:pt x="0" y="772698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872271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2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934991" y="3791322"/>
            <a:ext cx="4982457" cy="7181479"/>
          </a:xfrm>
          <a:custGeom>
            <a:avLst/>
            <a:gdLst>
              <a:gd name="connsiteX0" fmla="*/ 0 w 4982457"/>
              <a:gd name="connsiteY0" fmla="*/ 0 h 7181479"/>
              <a:gd name="connsiteX1" fmla="*/ 4982457 w 4982457"/>
              <a:gd name="connsiteY1" fmla="*/ 0 h 7181479"/>
              <a:gd name="connsiteX2" fmla="*/ 4982457 w 4982457"/>
              <a:gd name="connsiteY2" fmla="*/ 7181479 h 7181479"/>
              <a:gd name="connsiteX3" fmla="*/ 0 w 4982457"/>
              <a:gd name="connsiteY3" fmla="*/ 7181479 h 7181479"/>
            </a:gdLst>
            <a:ahLst/>
            <a:cxnLst>
              <a:cxn ang="0">
                <a:pos x="connsiteX0" y="connsiteY0"/>
              </a:cxn>
              <a:cxn ang="0">
                <a:pos x="connsiteX1" y="connsiteY1"/>
              </a:cxn>
              <a:cxn ang="0">
                <a:pos x="connsiteX2" y="connsiteY2"/>
              </a:cxn>
              <a:cxn ang="0">
                <a:pos x="connsiteX3" y="connsiteY3"/>
              </a:cxn>
            </a:cxnLst>
            <a:rect l="l" t="t" r="r" b="b"/>
            <a:pathLst>
              <a:path w="4982457" h="7181479">
                <a:moveTo>
                  <a:pt x="0" y="0"/>
                </a:moveTo>
                <a:lnTo>
                  <a:pt x="4982457" y="0"/>
                </a:lnTo>
                <a:lnTo>
                  <a:pt x="4982457" y="7181479"/>
                </a:lnTo>
                <a:lnTo>
                  <a:pt x="0" y="7181479"/>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0440286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187117" y="4130566"/>
            <a:ext cx="3767958" cy="6842234"/>
          </a:xfrm>
          <a:custGeom>
            <a:avLst/>
            <a:gdLst>
              <a:gd name="connsiteX0" fmla="*/ 0 w 3767958"/>
              <a:gd name="connsiteY0" fmla="*/ 0 h 6842234"/>
              <a:gd name="connsiteX1" fmla="*/ 3767958 w 3767958"/>
              <a:gd name="connsiteY1" fmla="*/ 0 h 6842234"/>
              <a:gd name="connsiteX2" fmla="*/ 3767958 w 3767958"/>
              <a:gd name="connsiteY2" fmla="*/ 6842234 h 6842234"/>
              <a:gd name="connsiteX3" fmla="*/ 0 w 3767958"/>
              <a:gd name="connsiteY3" fmla="*/ 6842234 h 6842234"/>
            </a:gdLst>
            <a:ahLst/>
            <a:cxnLst>
              <a:cxn ang="0">
                <a:pos x="connsiteX0" y="connsiteY0"/>
              </a:cxn>
              <a:cxn ang="0">
                <a:pos x="connsiteX1" y="connsiteY1"/>
              </a:cxn>
              <a:cxn ang="0">
                <a:pos x="connsiteX2" y="connsiteY2"/>
              </a:cxn>
              <a:cxn ang="0">
                <a:pos x="connsiteX3" y="connsiteY3"/>
              </a:cxn>
            </a:cxnLst>
            <a:rect l="l" t="t" r="r" b="b"/>
            <a:pathLst>
              <a:path w="3767958" h="6842234">
                <a:moveTo>
                  <a:pt x="0" y="0"/>
                </a:moveTo>
                <a:lnTo>
                  <a:pt x="3767958" y="0"/>
                </a:lnTo>
                <a:lnTo>
                  <a:pt x="3767958" y="6842234"/>
                </a:lnTo>
                <a:lnTo>
                  <a:pt x="0" y="684223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6173223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401923" y="3744689"/>
            <a:ext cx="6469944" cy="4028133"/>
          </a:xfrm>
          <a:custGeom>
            <a:avLst/>
            <a:gdLst>
              <a:gd name="connsiteX0" fmla="*/ 0 w 6469944"/>
              <a:gd name="connsiteY0" fmla="*/ 0 h 4028133"/>
              <a:gd name="connsiteX1" fmla="*/ 6469944 w 6469944"/>
              <a:gd name="connsiteY1" fmla="*/ 0 h 4028133"/>
              <a:gd name="connsiteX2" fmla="*/ 6469944 w 6469944"/>
              <a:gd name="connsiteY2" fmla="*/ 4028133 h 4028133"/>
              <a:gd name="connsiteX3" fmla="*/ 0 w 6469944"/>
              <a:gd name="connsiteY3" fmla="*/ 4028133 h 4028133"/>
            </a:gdLst>
            <a:ahLst/>
            <a:cxnLst>
              <a:cxn ang="0">
                <a:pos x="connsiteX0" y="connsiteY0"/>
              </a:cxn>
              <a:cxn ang="0">
                <a:pos x="connsiteX1" y="connsiteY1"/>
              </a:cxn>
              <a:cxn ang="0">
                <a:pos x="connsiteX2" y="connsiteY2"/>
              </a:cxn>
              <a:cxn ang="0">
                <a:pos x="connsiteX3" y="connsiteY3"/>
              </a:cxn>
            </a:cxnLst>
            <a:rect l="l" t="t" r="r" b="b"/>
            <a:pathLst>
              <a:path w="6469944" h="4028133">
                <a:moveTo>
                  <a:pt x="0" y="0"/>
                </a:moveTo>
                <a:lnTo>
                  <a:pt x="6469944" y="0"/>
                </a:lnTo>
                <a:lnTo>
                  <a:pt x="6469944" y="4028133"/>
                </a:lnTo>
                <a:lnTo>
                  <a:pt x="0" y="402813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164910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21" name="Picture Placeholder 20"/>
          <p:cNvSpPr>
            <a:spLocks noGrp="1"/>
          </p:cNvSpPr>
          <p:nvPr>
            <p:ph type="pic" sz="quarter" idx="10"/>
          </p:nvPr>
        </p:nvSpPr>
        <p:spPr>
          <a:xfrm>
            <a:off x="6551405" y="3095740"/>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2" name="Picture Placeholder 21"/>
          <p:cNvSpPr>
            <a:spLocks noGrp="1"/>
          </p:cNvSpPr>
          <p:nvPr>
            <p:ph type="pic" sz="quarter" idx="11"/>
          </p:nvPr>
        </p:nvSpPr>
        <p:spPr>
          <a:xfrm>
            <a:off x="4118752" y="3095740"/>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3" name="Picture Placeholder 22"/>
          <p:cNvSpPr>
            <a:spLocks noGrp="1"/>
          </p:cNvSpPr>
          <p:nvPr>
            <p:ph type="pic" sz="quarter" idx="12"/>
          </p:nvPr>
        </p:nvSpPr>
        <p:spPr>
          <a:xfrm>
            <a:off x="1680526" y="3095740"/>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5" name="Picture Placeholder 24"/>
          <p:cNvSpPr>
            <a:spLocks noGrp="1"/>
          </p:cNvSpPr>
          <p:nvPr>
            <p:ph type="pic" sz="quarter" idx="13"/>
          </p:nvPr>
        </p:nvSpPr>
        <p:spPr>
          <a:xfrm>
            <a:off x="6551405" y="5253647"/>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30" name="Picture Placeholder 29"/>
          <p:cNvSpPr>
            <a:spLocks noGrp="1"/>
          </p:cNvSpPr>
          <p:nvPr>
            <p:ph type="pic" sz="quarter" idx="14"/>
          </p:nvPr>
        </p:nvSpPr>
        <p:spPr>
          <a:xfrm>
            <a:off x="4118752" y="5253647"/>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4" name="Picture Placeholder 23"/>
          <p:cNvSpPr>
            <a:spLocks noGrp="1"/>
          </p:cNvSpPr>
          <p:nvPr>
            <p:ph type="pic" sz="quarter" idx="15"/>
          </p:nvPr>
        </p:nvSpPr>
        <p:spPr>
          <a:xfrm>
            <a:off x="1680526" y="5253647"/>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8" name="Picture Placeholder 27"/>
          <p:cNvSpPr>
            <a:spLocks noGrp="1"/>
          </p:cNvSpPr>
          <p:nvPr>
            <p:ph type="pic" sz="quarter" idx="16"/>
          </p:nvPr>
        </p:nvSpPr>
        <p:spPr>
          <a:xfrm>
            <a:off x="6536774" y="7439682"/>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7" name="Picture Placeholder 26"/>
          <p:cNvSpPr>
            <a:spLocks noGrp="1"/>
          </p:cNvSpPr>
          <p:nvPr>
            <p:ph type="pic" sz="quarter" idx="17"/>
          </p:nvPr>
        </p:nvSpPr>
        <p:spPr>
          <a:xfrm>
            <a:off x="4115965" y="7439682"/>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26" name="Picture Placeholder 25"/>
          <p:cNvSpPr>
            <a:spLocks noGrp="1"/>
          </p:cNvSpPr>
          <p:nvPr>
            <p:ph type="pic" sz="quarter" idx="18"/>
          </p:nvPr>
        </p:nvSpPr>
        <p:spPr>
          <a:xfrm>
            <a:off x="1695157" y="7439682"/>
            <a:ext cx="2340864" cy="2077517"/>
          </a:xfrm>
          <a:custGeom>
            <a:avLst/>
            <a:gdLst>
              <a:gd name="connsiteX0" fmla="*/ 0 w 2340864"/>
              <a:gd name="connsiteY0" fmla="*/ 0 h 2077517"/>
              <a:gd name="connsiteX1" fmla="*/ 2340864 w 2340864"/>
              <a:gd name="connsiteY1" fmla="*/ 0 h 2077517"/>
              <a:gd name="connsiteX2" fmla="*/ 2340864 w 2340864"/>
              <a:gd name="connsiteY2" fmla="*/ 2077517 h 2077517"/>
              <a:gd name="connsiteX3" fmla="*/ 0 w 2340864"/>
              <a:gd name="connsiteY3" fmla="*/ 2077517 h 2077517"/>
            </a:gdLst>
            <a:ahLst/>
            <a:cxnLst>
              <a:cxn ang="0">
                <a:pos x="connsiteX0" y="connsiteY0"/>
              </a:cxn>
              <a:cxn ang="0">
                <a:pos x="connsiteX1" y="connsiteY1"/>
              </a:cxn>
              <a:cxn ang="0">
                <a:pos x="connsiteX2" y="connsiteY2"/>
              </a:cxn>
              <a:cxn ang="0">
                <a:pos x="connsiteX3" y="connsiteY3"/>
              </a:cxn>
            </a:cxnLst>
            <a:rect l="l" t="t" r="r" b="b"/>
            <a:pathLst>
              <a:path w="2340864" h="2077517">
                <a:moveTo>
                  <a:pt x="0" y="0"/>
                </a:moveTo>
                <a:lnTo>
                  <a:pt x="2340864" y="0"/>
                </a:lnTo>
                <a:lnTo>
                  <a:pt x="2340864" y="2077517"/>
                </a:lnTo>
                <a:lnTo>
                  <a:pt x="0" y="20775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102137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544354" y="3299382"/>
            <a:ext cx="6418498" cy="3990725"/>
          </a:xfrm>
          <a:custGeom>
            <a:avLst/>
            <a:gdLst>
              <a:gd name="connsiteX0" fmla="*/ 0 w 6418498"/>
              <a:gd name="connsiteY0" fmla="*/ 0 h 3990725"/>
              <a:gd name="connsiteX1" fmla="*/ 6418498 w 6418498"/>
              <a:gd name="connsiteY1" fmla="*/ 0 h 3990725"/>
              <a:gd name="connsiteX2" fmla="*/ 6418498 w 6418498"/>
              <a:gd name="connsiteY2" fmla="*/ 3990725 h 3990725"/>
              <a:gd name="connsiteX3" fmla="*/ 0 w 6418498"/>
              <a:gd name="connsiteY3" fmla="*/ 3990725 h 3990725"/>
            </a:gdLst>
            <a:ahLst/>
            <a:cxnLst>
              <a:cxn ang="0">
                <a:pos x="connsiteX0" y="connsiteY0"/>
              </a:cxn>
              <a:cxn ang="0">
                <a:pos x="connsiteX1" y="connsiteY1"/>
              </a:cxn>
              <a:cxn ang="0">
                <a:pos x="connsiteX2" y="connsiteY2"/>
              </a:cxn>
              <a:cxn ang="0">
                <a:pos x="connsiteX3" y="connsiteY3"/>
              </a:cxn>
            </a:cxnLst>
            <a:rect l="l" t="t" r="r" b="b"/>
            <a:pathLst>
              <a:path w="6418498" h="3990725">
                <a:moveTo>
                  <a:pt x="0" y="0"/>
                </a:moveTo>
                <a:lnTo>
                  <a:pt x="6418498" y="0"/>
                </a:lnTo>
                <a:lnTo>
                  <a:pt x="6418498" y="3990725"/>
                </a:lnTo>
                <a:lnTo>
                  <a:pt x="0" y="399072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40421589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366570" y="3859409"/>
            <a:ext cx="6418498" cy="3990725"/>
          </a:xfrm>
          <a:custGeom>
            <a:avLst/>
            <a:gdLst>
              <a:gd name="connsiteX0" fmla="*/ 0 w 6418498"/>
              <a:gd name="connsiteY0" fmla="*/ 0 h 3990725"/>
              <a:gd name="connsiteX1" fmla="*/ 6418498 w 6418498"/>
              <a:gd name="connsiteY1" fmla="*/ 0 h 3990725"/>
              <a:gd name="connsiteX2" fmla="*/ 6418498 w 6418498"/>
              <a:gd name="connsiteY2" fmla="*/ 3990725 h 3990725"/>
              <a:gd name="connsiteX3" fmla="*/ 0 w 6418498"/>
              <a:gd name="connsiteY3" fmla="*/ 3990725 h 3990725"/>
            </a:gdLst>
            <a:ahLst/>
            <a:cxnLst>
              <a:cxn ang="0">
                <a:pos x="connsiteX0" y="connsiteY0"/>
              </a:cxn>
              <a:cxn ang="0">
                <a:pos x="connsiteX1" y="connsiteY1"/>
              </a:cxn>
              <a:cxn ang="0">
                <a:pos x="connsiteX2" y="connsiteY2"/>
              </a:cxn>
              <a:cxn ang="0">
                <a:pos x="connsiteX3" y="connsiteY3"/>
              </a:cxn>
            </a:cxnLst>
            <a:rect l="l" t="t" r="r" b="b"/>
            <a:pathLst>
              <a:path w="6418498" h="3990725">
                <a:moveTo>
                  <a:pt x="0" y="0"/>
                </a:moveTo>
                <a:lnTo>
                  <a:pt x="6418498" y="0"/>
                </a:lnTo>
                <a:lnTo>
                  <a:pt x="6418498" y="3990725"/>
                </a:lnTo>
                <a:lnTo>
                  <a:pt x="0" y="3990725"/>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2218574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948827" y="3488898"/>
            <a:ext cx="5625211" cy="3543671"/>
          </a:xfrm>
          <a:custGeom>
            <a:avLst/>
            <a:gdLst>
              <a:gd name="connsiteX0" fmla="*/ 0 w 5625211"/>
              <a:gd name="connsiteY0" fmla="*/ 0 h 3543671"/>
              <a:gd name="connsiteX1" fmla="*/ 5625211 w 5625211"/>
              <a:gd name="connsiteY1" fmla="*/ 0 h 3543671"/>
              <a:gd name="connsiteX2" fmla="*/ 5625211 w 5625211"/>
              <a:gd name="connsiteY2" fmla="*/ 3543671 h 3543671"/>
              <a:gd name="connsiteX3" fmla="*/ 0 w 5625211"/>
              <a:gd name="connsiteY3" fmla="*/ 3543671 h 3543671"/>
            </a:gdLst>
            <a:ahLst/>
            <a:cxnLst>
              <a:cxn ang="0">
                <a:pos x="connsiteX0" y="connsiteY0"/>
              </a:cxn>
              <a:cxn ang="0">
                <a:pos x="connsiteX1" y="connsiteY1"/>
              </a:cxn>
              <a:cxn ang="0">
                <a:pos x="connsiteX2" y="connsiteY2"/>
              </a:cxn>
              <a:cxn ang="0">
                <a:pos x="connsiteX3" y="connsiteY3"/>
              </a:cxn>
            </a:cxnLst>
            <a:rect l="l" t="t" r="r" b="b"/>
            <a:pathLst>
              <a:path w="5625211" h="3543671">
                <a:moveTo>
                  <a:pt x="0" y="0"/>
                </a:moveTo>
                <a:lnTo>
                  <a:pt x="5625211" y="0"/>
                </a:lnTo>
                <a:lnTo>
                  <a:pt x="5625211" y="3543671"/>
                </a:lnTo>
                <a:lnTo>
                  <a:pt x="0" y="3543671"/>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41110543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182863" y="3768022"/>
            <a:ext cx="6583682" cy="4151917"/>
          </a:xfrm>
          <a:custGeom>
            <a:avLst/>
            <a:gdLst>
              <a:gd name="connsiteX0" fmla="*/ 0 w 6583682"/>
              <a:gd name="connsiteY0" fmla="*/ 0 h 4151917"/>
              <a:gd name="connsiteX1" fmla="*/ 6583682 w 6583682"/>
              <a:gd name="connsiteY1" fmla="*/ 0 h 4151917"/>
              <a:gd name="connsiteX2" fmla="*/ 6583682 w 6583682"/>
              <a:gd name="connsiteY2" fmla="*/ 4151917 h 4151917"/>
              <a:gd name="connsiteX3" fmla="*/ 0 w 6583682"/>
              <a:gd name="connsiteY3" fmla="*/ 4151917 h 4151917"/>
            </a:gdLst>
            <a:ahLst/>
            <a:cxnLst>
              <a:cxn ang="0">
                <a:pos x="connsiteX0" y="connsiteY0"/>
              </a:cxn>
              <a:cxn ang="0">
                <a:pos x="connsiteX1" y="connsiteY1"/>
              </a:cxn>
              <a:cxn ang="0">
                <a:pos x="connsiteX2" y="connsiteY2"/>
              </a:cxn>
              <a:cxn ang="0">
                <a:pos x="connsiteX3" y="connsiteY3"/>
              </a:cxn>
            </a:cxnLst>
            <a:rect l="l" t="t" r="r" b="b"/>
            <a:pathLst>
              <a:path w="6583682" h="4151917">
                <a:moveTo>
                  <a:pt x="0" y="0"/>
                </a:moveTo>
                <a:lnTo>
                  <a:pt x="6583682" y="0"/>
                </a:lnTo>
                <a:lnTo>
                  <a:pt x="6583682" y="4151917"/>
                </a:lnTo>
                <a:lnTo>
                  <a:pt x="0" y="415191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6699133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647709" y="3857106"/>
            <a:ext cx="4206240" cy="5550746"/>
          </a:xfrm>
          <a:custGeom>
            <a:avLst/>
            <a:gdLst>
              <a:gd name="connsiteX0" fmla="*/ 0 w 4206240"/>
              <a:gd name="connsiteY0" fmla="*/ 0 h 5550746"/>
              <a:gd name="connsiteX1" fmla="*/ 4206240 w 4206240"/>
              <a:gd name="connsiteY1" fmla="*/ 0 h 5550746"/>
              <a:gd name="connsiteX2" fmla="*/ 4206240 w 4206240"/>
              <a:gd name="connsiteY2" fmla="*/ 5550746 h 5550746"/>
              <a:gd name="connsiteX3" fmla="*/ 0 w 4206240"/>
              <a:gd name="connsiteY3" fmla="*/ 5550746 h 5550746"/>
            </a:gdLst>
            <a:ahLst/>
            <a:cxnLst>
              <a:cxn ang="0">
                <a:pos x="connsiteX0" y="connsiteY0"/>
              </a:cxn>
              <a:cxn ang="0">
                <a:pos x="connsiteX1" y="connsiteY1"/>
              </a:cxn>
              <a:cxn ang="0">
                <a:pos x="connsiteX2" y="connsiteY2"/>
              </a:cxn>
              <a:cxn ang="0">
                <a:pos x="connsiteX3" y="connsiteY3"/>
              </a:cxn>
            </a:cxnLst>
            <a:rect l="l" t="t" r="r" b="b"/>
            <a:pathLst>
              <a:path w="4206240" h="5550746">
                <a:moveTo>
                  <a:pt x="0" y="0"/>
                </a:moveTo>
                <a:lnTo>
                  <a:pt x="4206240" y="0"/>
                </a:lnTo>
                <a:lnTo>
                  <a:pt x="4206240" y="5550746"/>
                </a:lnTo>
                <a:lnTo>
                  <a:pt x="0" y="5550746"/>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0003180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462357" y="4056612"/>
            <a:ext cx="2593571" cy="4671753"/>
          </a:xfrm>
          <a:custGeom>
            <a:avLst/>
            <a:gdLst>
              <a:gd name="connsiteX0" fmla="*/ 0 w 2593571"/>
              <a:gd name="connsiteY0" fmla="*/ 0 h 4671753"/>
              <a:gd name="connsiteX1" fmla="*/ 2593571 w 2593571"/>
              <a:gd name="connsiteY1" fmla="*/ 0 h 4671753"/>
              <a:gd name="connsiteX2" fmla="*/ 2593571 w 2593571"/>
              <a:gd name="connsiteY2" fmla="*/ 4671753 h 4671753"/>
              <a:gd name="connsiteX3" fmla="*/ 0 w 2593571"/>
              <a:gd name="connsiteY3" fmla="*/ 4671753 h 4671753"/>
            </a:gdLst>
            <a:ahLst/>
            <a:cxnLst>
              <a:cxn ang="0">
                <a:pos x="connsiteX0" y="connsiteY0"/>
              </a:cxn>
              <a:cxn ang="0">
                <a:pos x="connsiteX1" y="connsiteY1"/>
              </a:cxn>
              <a:cxn ang="0">
                <a:pos x="connsiteX2" y="connsiteY2"/>
              </a:cxn>
              <a:cxn ang="0">
                <a:pos x="connsiteX3" y="connsiteY3"/>
              </a:cxn>
            </a:cxnLst>
            <a:rect l="l" t="t" r="r" b="b"/>
            <a:pathLst>
              <a:path w="2593571" h="4671753">
                <a:moveTo>
                  <a:pt x="0" y="0"/>
                </a:moveTo>
                <a:lnTo>
                  <a:pt x="2593571" y="0"/>
                </a:lnTo>
                <a:lnTo>
                  <a:pt x="2593571" y="4671753"/>
                </a:lnTo>
                <a:lnTo>
                  <a:pt x="0" y="467175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6063297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274952" y="4076246"/>
            <a:ext cx="6158259" cy="3868222"/>
          </a:xfrm>
          <a:custGeom>
            <a:avLst/>
            <a:gdLst>
              <a:gd name="connsiteX0" fmla="*/ 0 w 6158259"/>
              <a:gd name="connsiteY0" fmla="*/ 0 h 3868222"/>
              <a:gd name="connsiteX1" fmla="*/ 6158259 w 6158259"/>
              <a:gd name="connsiteY1" fmla="*/ 0 h 3868222"/>
              <a:gd name="connsiteX2" fmla="*/ 6158259 w 6158259"/>
              <a:gd name="connsiteY2" fmla="*/ 3868222 h 3868222"/>
              <a:gd name="connsiteX3" fmla="*/ 0 w 6158259"/>
              <a:gd name="connsiteY3" fmla="*/ 3868222 h 3868222"/>
            </a:gdLst>
            <a:ahLst/>
            <a:cxnLst>
              <a:cxn ang="0">
                <a:pos x="connsiteX0" y="connsiteY0"/>
              </a:cxn>
              <a:cxn ang="0">
                <a:pos x="connsiteX1" y="connsiteY1"/>
              </a:cxn>
              <a:cxn ang="0">
                <a:pos x="connsiteX2" y="connsiteY2"/>
              </a:cxn>
              <a:cxn ang="0">
                <a:pos x="connsiteX3" y="connsiteY3"/>
              </a:cxn>
            </a:cxnLst>
            <a:rect l="l" t="t" r="r" b="b"/>
            <a:pathLst>
              <a:path w="6158259" h="3868222">
                <a:moveTo>
                  <a:pt x="0" y="0"/>
                </a:moveTo>
                <a:lnTo>
                  <a:pt x="6158259" y="0"/>
                </a:lnTo>
                <a:lnTo>
                  <a:pt x="6158259" y="3868222"/>
                </a:lnTo>
                <a:lnTo>
                  <a:pt x="0" y="3868222"/>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68622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83_Custom Layout">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2360815" y="3908808"/>
            <a:ext cx="3341716" cy="2146327"/>
          </a:xfrm>
          <a:custGeom>
            <a:avLst/>
            <a:gdLst>
              <a:gd name="connsiteX0" fmla="*/ 0 w 3341716"/>
              <a:gd name="connsiteY0" fmla="*/ 0 h 2146327"/>
              <a:gd name="connsiteX1" fmla="*/ 3341716 w 3341716"/>
              <a:gd name="connsiteY1" fmla="*/ 0 h 2146327"/>
              <a:gd name="connsiteX2" fmla="*/ 3341716 w 3341716"/>
              <a:gd name="connsiteY2" fmla="*/ 2146327 h 2146327"/>
              <a:gd name="connsiteX3" fmla="*/ 0 w 3341716"/>
              <a:gd name="connsiteY3" fmla="*/ 2146327 h 2146327"/>
            </a:gdLst>
            <a:ahLst/>
            <a:cxnLst>
              <a:cxn ang="0">
                <a:pos x="connsiteX0" y="connsiteY0"/>
              </a:cxn>
              <a:cxn ang="0">
                <a:pos x="connsiteX1" y="connsiteY1"/>
              </a:cxn>
              <a:cxn ang="0">
                <a:pos x="connsiteX2" y="connsiteY2"/>
              </a:cxn>
              <a:cxn ang="0">
                <a:pos x="connsiteX3" y="connsiteY3"/>
              </a:cxn>
            </a:cxnLst>
            <a:rect l="l" t="t" r="r" b="b"/>
            <a:pathLst>
              <a:path w="3341716" h="2146327">
                <a:moveTo>
                  <a:pt x="0" y="0"/>
                </a:moveTo>
                <a:lnTo>
                  <a:pt x="3341716" y="0"/>
                </a:lnTo>
                <a:lnTo>
                  <a:pt x="3341716" y="2146327"/>
                </a:lnTo>
                <a:lnTo>
                  <a:pt x="0" y="214632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4" name="Picture Placeholder 13"/>
          <p:cNvSpPr>
            <a:spLocks noGrp="1"/>
          </p:cNvSpPr>
          <p:nvPr>
            <p:ph type="pic" sz="quarter" idx="11"/>
          </p:nvPr>
        </p:nvSpPr>
        <p:spPr>
          <a:xfrm>
            <a:off x="8092789" y="3908808"/>
            <a:ext cx="3341716" cy="2146327"/>
          </a:xfrm>
          <a:custGeom>
            <a:avLst/>
            <a:gdLst>
              <a:gd name="connsiteX0" fmla="*/ 0 w 3341716"/>
              <a:gd name="connsiteY0" fmla="*/ 0 h 2146327"/>
              <a:gd name="connsiteX1" fmla="*/ 3341716 w 3341716"/>
              <a:gd name="connsiteY1" fmla="*/ 0 h 2146327"/>
              <a:gd name="connsiteX2" fmla="*/ 3341716 w 3341716"/>
              <a:gd name="connsiteY2" fmla="*/ 2146327 h 2146327"/>
              <a:gd name="connsiteX3" fmla="*/ 0 w 3341716"/>
              <a:gd name="connsiteY3" fmla="*/ 2146327 h 2146327"/>
            </a:gdLst>
            <a:ahLst/>
            <a:cxnLst>
              <a:cxn ang="0">
                <a:pos x="connsiteX0" y="connsiteY0"/>
              </a:cxn>
              <a:cxn ang="0">
                <a:pos x="connsiteX1" y="connsiteY1"/>
              </a:cxn>
              <a:cxn ang="0">
                <a:pos x="connsiteX2" y="connsiteY2"/>
              </a:cxn>
              <a:cxn ang="0">
                <a:pos x="connsiteX3" y="connsiteY3"/>
              </a:cxn>
            </a:cxnLst>
            <a:rect l="l" t="t" r="r" b="b"/>
            <a:pathLst>
              <a:path w="3341716" h="2146327">
                <a:moveTo>
                  <a:pt x="0" y="0"/>
                </a:moveTo>
                <a:lnTo>
                  <a:pt x="3341716" y="0"/>
                </a:lnTo>
                <a:lnTo>
                  <a:pt x="3341716" y="2146327"/>
                </a:lnTo>
                <a:lnTo>
                  <a:pt x="0" y="214632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2" name="Picture Placeholder 11"/>
          <p:cNvSpPr>
            <a:spLocks noGrp="1"/>
          </p:cNvSpPr>
          <p:nvPr>
            <p:ph type="pic" sz="quarter" idx="12"/>
          </p:nvPr>
        </p:nvSpPr>
        <p:spPr>
          <a:xfrm>
            <a:off x="13887210" y="3908808"/>
            <a:ext cx="3341716" cy="2146327"/>
          </a:xfrm>
          <a:custGeom>
            <a:avLst/>
            <a:gdLst>
              <a:gd name="connsiteX0" fmla="*/ 0 w 3341716"/>
              <a:gd name="connsiteY0" fmla="*/ 0 h 2146327"/>
              <a:gd name="connsiteX1" fmla="*/ 3341716 w 3341716"/>
              <a:gd name="connsiteY1" fmla="*/ 0 h 2146327"/>
              <a:gd name="connsiteX2" fmla="*/ 3341716 w 3341716"/>
              <a:gd name="connsiteY2" fmla="*/ 2146327 h 2146327"/>
              <a:gd name="connsiteX3" fmla="*/ 0 w 3341716"/>
              <a:gd name="connsiteY3" fmla="*/ 2146327 h 2146327"/>
            </a:gdLst>
            <a:ahLst/>
            <a:cxnLst>
              <a:cxn ang="0">
                <a:pos x="connsiteX0" y="connsiteY0"/>
              </a:cxn>
              <a:cxn ang="0">
                <a:pos x="connsiteX1" y="connsiteY1"/>
              </a:cxn>
              <a:cxn ang="0">
                <a:pos x="connsiteX2" y="connsiteY2"/>
              </a:cxn>
              <a:cxn ang="0">
                <a:pos x="connsiteX3" y="connsiteY3"/>
              </a:cxn>
            </a:cxnLst>
            <a:rect l="l" t="t" r="r" b="b"/>
            <a:pathLst>
              <a:path w="3341716" h="2146327">
                <a:moveTo>
                  <a:pt x="0" y="0"/>
                </a:moveTo>
                <a:lnTo>
                  <a:pt x="3341716" y="0"/>
                </a:lnTo>
                <a:lnTo>
                  <a:pt x="3341716" y="2146327"/>
                </a:lnTo>
                <a:lnTo>
                  <a:pt x="0" y="2146327"/>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2129876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449167" y="3467351"/>
            <a:ext cx="5427878" cy="3408883"/>
          </a:xfrm>
          <a:custGeom>
            <a:avLst/>
            <a:gdLst>
              <a:gd name="connsiteX0" fmla="*/ 0 w 5427878"/>
              <a:gd name="connsiteY0" fmla="*/ 0 h 3408883"/>
              <a:gd name="connsiteX1" fmla="*/ 5427878 w 5427878"/>
              <a:gd name="connsiteY1" fmla="*/ 0 h 3408883"/>
              <a:gd name="connsiteX2" fmla="*/ 5427878 w 5427878"/>
              <a:gd name="connsiteY2" fmla="*/ 3408883 h 3408883"/>
              <a:gd name="connsiteX3" fmla="*/ 0 w 5427878"/>
              <a:gd name="connsiteY3" fmla="*/ 3408883 h 3408883"/>
            </a:gdLst>
            <a:ahLst/>
            <a:cxnLst>
              <a:cxn ang="0">
                <a:pos x="connsiteX0" y="connsiteY0"/>
              </a:cxn>
              <a:cxn ang="0">
                <a:pos x="connsiteX1" y="connsiteY1"/>
              </a:cxn>
              <a:cxn ang="0">
                <a:pos x="connsiteX2" y="connsiteY2"/>
              </a:cxn>
              <a:cxn ang="0">
                <a:pos x="connsiteX3" y="connsiteY3"/>
              </a:cxn>
            </a:cxnLst>
            <a:rect l="l" t="t" r="r" b="b"/>
            <a:pathLst>
              <a:path w="5427878" h="3408883">
                <a:moveTo>
                  <a:pt x="0" y="0"/>
                </a:moveTo>
                <a:lnTo>
                  <a:pt x="5427878" y="0"/>
                </a:lnTo>
                <a:lnTo>
                  <a:pt x="5427878" y="3408883"/>
                </a:lnTo>
                <a:lnTo>
                  <a:pt x="0" y="340888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1" name="Picture Placeholder 10"/>
          <p:cNvSpPr>
            <a:spLocks noGrp="1"/>
          </p:cNvSpPr>
          <p:nvPr>
            <p:ph type="pic" sz="quarter" idx="11"/>
          </p:nvPr>
        </p:nvSpPr>
        <p:spPr>
          <a:xfrm>
            <a:off x="10468575" y="3483428"/>
            <a:ext cx="5427878" cy="3408883"/>
          </a:xfrm>
          <a:custGeom>
            <a:avLst/>
            <a:gdLst>
              <a:gd name="connsiteX0" fmla="*/ 0 w 5427878"/>
              <a:gd name="connsiteY0" fmla="*/ 0 h 3408883"/>
              <a:gd name="connsiteX1" fmla="*/ 5427878 w 5427878"/>
              <a:gd name="connsiteY1" fmla="*/ 0 h 3408883"/>
              <a:gd name="connsiteX2" fmla="*/ 5427878 w 5427878"/>
              <a:gd name="connsiteY2" fmla="*/ 3408883 h 3408883"/>
              <a:gd name="connsiteX3" fmla="*/ 0 w 5427878"/>
              <a:gd name="connsiteY3" fmla="*/ 3408883 h 3408883"/>
            </a:gdLst>
            <a:ahLst/>
            <a:cxnLst>
              <a:cxn ang="0">
                <a:pos x="connsiteX0" y="connsiteY0"/>
              </a:cxn>
              <a:cxn ang="0">
                <a:pos x="connsiteX1" y="connsiteY1"/>
              </a:cxn>
              <a:cxn ang="0">
                <a:pos x="connsiteX2" y="connsiteY2"/>
              </a:cxn>
              <a:cxn ang="0">
                <a:pos x="connsiteX3" y="connsiteY3"/>
              </a:cxn>
            </a:cxnLst>
            <a:rect l="l" t="t" r="r" b="b"/>
            <a:pathLst>
              <a:path w="5427878" h="3408883">
                <a:moveTo>
                  <a:pt x="0" y="0"/>
                </a:moveTo>
                <a:lnTo>
                  <a:pt x="5427878" y="0"/>
                </a:lnTo>
                <a:lnTo>
                  <a:pt x="5427878" y="3408883"/>
                </a:lnTo>
                <a:lnTo>
                  <a:pt x="0" y="3408883"/>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1514627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4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263515" y="3822492"/>
            <a:ext cx="4062334" cy="5351488"/>
          </a:xfrm>
          <a:custGeom>
            <a:avLst/>
            <a:gdLst>
              <a:gd name="connsiteX0" fmla="*/ 0 w 4062334"/>
              <a:gd name="connsiteY0" fmla="*/ 0 h 5351488"/>
              <a:gd name="connsiteX1" fmla="*/ 4062334 w 4062334"/>
              <a:gd name="connsiteY1" fmla="*/ 0 h 5351488"/>
              <a:gd name="connsiteX2" fmla="*/ 4062334 w 4062334"/>
              <a:gd name="connsiteY2" fmla="*/ 5351488 h 5351488"/>
              <a:gd name="connsiteX3" fmla="*/ 0 w 4062334"/>
              <a:gd name="connsiteY3" fmla="*/ 5351488 h 5351488"/>
            </a:gdLst>
            <a:ahLst/>
            <a:cxnLst>
              <a:cxn ang="0">
                <a:pos x="connsiteX0" y="connsiteY0"/>
              </a:cxn>
              <a:cxn ang="0">
                <a:pos x="connsiteX1" y="connsiteY1"/>
              </a:cxn>
              <a:cxn ang="0">
                <a:pos x="connsiteX2" y="connsiteY2"/>
              </a:cxn>
              <a:cxn ang="0">
                <a:pos x="connsiteX3" y="connsiteY3"/>
              </a:cxn>
            </a:cxnLst>
            <a:rect l="l" t="t" r="r" b="b"/>
            <a:pathLst>
              <a:path w="4062334" h="5351488">
                <a:moveTo>
                  <a:pt x="0" y="0"/>
                </a:moveTo>
                <a:lnTo>
                  <a:pt x="4062334" y="0"/>
                </a:lnTo>
                <a:lnTo>
                  <a:pt x="4062334" y="5351488"/>
                </a:lnTo>
                <a:lnTo>
                  <a:pt x="0" y="535148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0" name="Picture Placeholder 9"/>
          <p:cNvSpPr>
            <a:spLocks noGrp="1"/>
          </p:cNvSpPr>
          <p:nvPr>
            <p:ph type="pic" sz="quarter" idx="11"/>
          </p:nvPr>
        </p:nvSpPr>
        <p:spPr>
          <a:xfrm>
            <a:off x="5506571" y="4404534"/>
            <a:ext cx="2558137" cy="4574574"/>
          </a:xfrm>
          <a:custGeom>
            <a:avLst/>
            <a:gdLst>
              <a:gd name="connsiteX0" fmla="*/ 0 w 2558137"/>
              <a:gd name="connsiteY0" fmla="*/ 0 h 4574574"/>
              <a:gd name="connsiteX1" fmla="*/ 2558137 w 2558137"/>
              <a:gd name="connsiteY1" fmla="*/ 0 h 4574574"/>
              <a:gd name="connsiteX2" fmla="*/ 2558137 w 2558137"/>
              <a:gd name="connsiteY2" fmla="*/ 4574574 h 4574574"/>
              <a:gd name="connsiteX3" fmla="*/ 0 w 2558137"/>
              <a:gd name="connsiteY3" fmla="*/ 4574574 h 4574574"/>
            </a:gdLst>
            <a:ahLst/>
            <a:cxnLst>
              <a:cxn ang="0">
                <a:pos x="connsiteX0" y="connsiteY0"/>
              </a:cxn>
              <a:cxn ang="0">
                <a:pos x="connsiteX1" y="connsiteY1"/>
              </a:cxn>
              <a:cxn ang="0">
                <a:pos x="connsiteX2" y="connsiteY2"/>
              </a:cxn>
              <a:cxn ang="0">
                <a:pos x="connsiteX3" y="connsiteY3"/>
              </a:cxn>
            </a:cxnLst>
            <a:rect l="l" t="t" r="r" b="b"/>
            <a:pathLst>
              <a:path w="2558137" h="4574574">
                <a:moveTo>
                  <a:pt x="0" y="0"/>
                </a:moveTo>
                <a:lnTo>
                  <a:pt x="2558137" y="0"/>
                </a:lnTo>
                <a:lnTo>
                  <a:pt x="2558137" y="4574574"/>
                </a:lnTo>
                <a:lnTo>
                  <a:pt x="0" y="4574574"/>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668026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0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473372" y="3048000"/>
            <a:ext cx="6531429" cy="7924800"/>
          </a:xfrm>
          <a:custGeom>
            <a:avLst/>
            <a:gdLst>
              <a:gd name="connsiteX0" fmla="*/ 0 w 6531429"/>
              <a:gd name="connsiteY0" fmla="*/ 0 h 7924800"/>
              <a:gd name="connsiteX1" fmla="*/ 6531429 w 6531429"/>
              <a:gd name="connsiteY1" fmla="*/ 0 h 7924800"/>
              <a:gd name="connsiteX2" fmla="*/ 6531429 w 6531429"/>
              <a:gd name="connsiteY2" fmla="*/ 7924800 h 7924800"/>
              <a:gd name="connsiteX3" fmla="*/ 0 w 6531429"/>
              <a:gd name="connsiteY3" fmla="*/ 7924800 h 7924800"/>
            </a:gdLst>
            <a:ahLst/>
            <a:cxnLst>
              <a:cxn ang="0">
                <a:pos x="connsiteX0" y="connsiteY0"/>
              </a:cxn>
              <a:cxn ang="0">
                <a:pos x="connsiteX1" y="connsiteY1"/>
              </a:cxn>
              <a:cxn ang="0">
                <a:pos x="connsiteX2" y="connsiteY2"/>
              </a:cxn>
              <a:cxn ang="0">
                <a:pos x="connsiteX3" y="connsiteY3"/>
              </a:cxn>
            </a:cxnLst>
            <a:rect l="l" t="t" r="r" b="b"/>
            <a:pathLst>
              <a:path w="6531429" h="7924800">
                <a:moveTo>
                  <a:pt x="0" y="0"/>
                </a:moveTo>
                <a:lnTo>
                  <a:pt x="6531429" y="0"/>
                </a:lnTo>
                <a:lnTo>
                  <a:pt x="6531429" y="7924800"/>
                </a:lnTo>
                <a:lnTo>
                  <a:pt x="0" y="7924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4932675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738860" y="3601493"/>
            <a:ext cx="4287187" cy="5632448"/>
          </a:xfrm>
          <a:custGeom>
            <a:avLst/>
            <a:gdLst>
              <a:gd name="connsiteX0" fmla="*/ 0 w 4287187"/>
              <a:gd name="connsiteY0" fmla="*/ 0 h 5632448"/>
              <a:gd name="connsiteX1" fmla="*/ 4287187 w 4287187"/>
              <a:gd name="connsiteY1" fmla="*/ 0 h 5632448"/>
              <a:gd name="connsiteX2" fmla="*/ 4287187 w 4287187"/>
              <a:gd name="connsiteY2" fmla="*/ 5632448 h 5632448"/>
              <a:gd name="connsiteX3" fmla="*/ 0 w 4287187"/>
              <a:gd name="connsiteY3" fmla="*/ 5632448 h 5632448"/>
            </a:gdLst>
            <a:ahLst/>
            <a:cxnLst>
              <a:cxn ang="0">
                <a:pos x="connsiteX0" y="connsiteY0"/>
              </a:cxn>
              <a:cxn ang="0">
                <a:pos x="connsiteX1" y="connsiteY1"/>
              </a:cxn>
              <a:cxn ang="0">
                <a:pos x="connsiteX2" y="connsiteY2"/>
              </a:cxn>
              <a:cxn ang="0">
                <a:pos x="connsiteX3" y="connsiteY3"/>
              </a:cxn>
            </a:cxnLst>
            <a:rect l="l" t="t" r="r" b="b"/>
            <a:pathLst>
              <a:path w="4287187" h="5632448">
                <a:moveTo>
                  <a:pt x="0" y="0"/>
                </a:moveTo>
                <a:lnTo>
                  <a:pt x="4287187" y="0"/>
                </a:lnTo>
                <a:lnTo>
                  <a:pt x="4287187" y="5632448"/>
                </a:lnTo>
                <a:lnTo>
                  <a:pt x="0" y="563244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375357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2021489" y="3209118"/>
            <a:ext cx="2080277" cy="2081938"/>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5" name="Picture Placeholder 14"/>
          <p:cNvSpPr>
            <a:spLocks noGrp="1"/>
          </p:cNvSpPr>
          <p:nvPr>
            <p:ph type="pic" sz="quarter" idx="14"/>
          </p:nvPr>
        </p:nvSpPr>
        <p:spPr>
          <a:xfrm>
            <a:off x="2021489" y="7251891"/>
            <a:ext cx="2080277" cy="2081938"/>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3" name="Picture Placeholder 12"/>
          <p:cNvSpPr>
            <a:spLocks noGrp="1"/>
          </p:cNvSpPr>
          <p:nvPr>
            <p:ph type="pic" sz="quarter" idx="15"/>
          </p:nvPr>
        </p:nvSpPr>
        <p:spPr>
          <a:xfrm>
            <a:off x="15358727" y="5316902"/>
            <a:ext cx="2080277" cy="2081938"/>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25515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1541709" y="3461294"/>
            <a:ext cx="2741765" cy="2743950"/>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7" name="Picture Placeholder 16"/>
          <p:cNvSpPr>
            <a:spLocks noGrp="1"/>
          </p:cNvSpPr>
          <p:nvPr>
            <p:ph type="pic" sz="quarter" idx="15"/>
          </p:nvPr>
        </p:nvSpPr>
        <p:spPr>
          <a:xfrm>
            <a:off x="1541709" y="7063841"/>
            <a:ext cx="2741765" cy="2743950"/>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5" name="Picture Placeholder 14"/>
          <p:cNvSpPr>
            <a:spLocks noGrp="1"/>
          </p:cNvSpPr>
          <p:nvPr>
            <p:ph type="pic" sz="quarter" idx="16"/>
          </p:nvPr>
        </p:nvSpPr>
        <p:spPr>
          <a:xfrm>
            <a:off x="10649235" y="3461294"/>
            <a:ext cx="2741765" cy="2743950"/>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
        <p:nvSpPr>
          <p:cNvPr id="14" name="Picture Placeholder 13"/>
          <p:cNvSpPr>
            <a:spLocks noGrp="1"/>
          </p:cNvSpPr>
          <p:nvPr>
            <p:ph type="pic" sz="quarter" idx="17"/>
          </p:nvPr>
        </p:nvSpPr>
        <p:spPr>
          <a:xfrm>
            <a:off x="10649235" y="7063841"/>
            <a:ext cx="2741765" cy="2743950"/>
          </a:xfrm>
          <a:prstGeom prst="ellipse">
            <a:avLst/>
          </a:pr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4960229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2"/>
          <p:cNvSpPr>
            <a:spLocks noGrp="1"/>
          </p:cNvSpPr>
          <p:nvPr>
            <p:ph type="pic" sz="quarter" idx="11"/>
          </p:nvPr>
        </p:nvSpPr>
        <p:spPr>
          <a:xfrm>
            <a:off x="0" y="13547"/>
            <a:ext cx="19507200" cy="8133587"/>
          </a:xfrm>
          <a:prstGeom prst="rect">
            <a:avLst/>
          </a:prstGeom>
          <a:pattFill prst="pct80">
            <a:fgClr>
              <a:schemeClr val="bg1">
                <a:lumMod val="75000"/>
              </a:schemeClr>
            </a:fgClr>
            <a:bgClr>
              <a:schemeClr val="bg1"/>
            </a:bgClr>
          </a:pattFill>
        </p:spPr>
      </p:sp>
      <p:sp>
        <p:nvSpPr>
          <p:cNvPr id="6" name="Picture Placeholder 1"/>
          <p:cNvSpPr>
            <a:spLocks noGrp="1"/>
          </p:cNvSpPr>
          <p:nvPr>
            <p:ph type="pic" sz="quarter" idx="10"/>
          </p:nvPr>
        </p:nvSpPr>
        <p:spPr>
          <a:xfrm>
            <a:off x="1914145" y="2284975"/>
            <a:ext cx="5582011" cy="5862162"/>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253019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12"/>
          <p:cNvSpPr>
            <a:spLocks noGrp="1"/>
          </p:cNvSpPr>
          <p:nvPr>
            <p:ph type="pic" sz="quarter" idx="11"/>
          </p:nvPr>
        </p:nvSpPr>
        <p:spPr>
          <a:xfrm>
            <a:off x="0" y="-20613"/>
            <a:ext cx="19507200" cy="8433094"/>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1499985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2057911" y="5295002"/>
            <a:ext cx="4611151" cy="5677798"/>
          </a:xfrm>
          <a:custGeom>
            <a:avLst/>
            <a:gdLst>
              <a:gd name="connsiteX0" fmla="*/ 0 w 4611151"/>
              <a:gd name="connsiteY0" fmla="*/ 0 h 5677798"/>
              <a:gd name="connsiteX1" fmla="*/ 4611151 w 4611151"/>
              <a:gd name="connsiteY1" fmla="*/ 0 h 5677798"/>
              <a:gd name="connsiteX2" fmla="*/ 4611151 w 4611151"/>
              <a:gd name="connsiteY2" fmla="*/ 5677798 h 5677798"/>
              <a:gd name="connsiteX3" fmla="*/ 0 w 4611151"/>
              <a:gd name="connsiteY3" fmla="*/ 5677798 h 5677798"/>
            </a:gdLst>
            <a:ahLst/>
            <a:cxnLst>
              <a:cxn ang="0">
                <a:pos x="connsiteX0" y="connsiteY0"/>
              </a:cxn>
              <a:cxn ang="0">
                <a:pos x="connsiteX1" y="connsiteY1"/>
              </a:cxn>
              <a:cxn ang="0">
                <a:pos x="connsiteX2" y="connsiteY2"/>
              </a:cxn>
              <a:cxn ang="0">
                <a:pos x="connsiteX3" y="connsiteY3"/>
              </a:cxn>
            </a:cxnLst>
            <a:rect l="l" t="t" r="r" b="b"/>
            <a:pathLst>
              <a:path w="4611151" h="5677798">
                <a:moveTo>
                  <a:pt x="0" y="0"/>
                </a:moveTo>
                <a:lnTo>
                  <a:pt x="4611151" y="0"/>
                </a:lnTo>
                <a:lnTo>
                  <a:pt x="4611151" y="5677798"/>
                </a:lnTo>
                <a:lnTo>
                  <a:pt x="0" y="5677798"/>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6248139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125339" y="4107976"/>
            <a:ext cx="2784143" cy="4940490"/>
          </a:xfrm>
          <a:custGeom>
            <a:avLst/>
            <a:gdLst>
              <a:gd name="connsiteX0" fmla="*/ 0 w 2784143"/>
              <a:gd name="connsiteY0" fmla="*/ 0 h 4940490"/>
              <a:gd name="connsiteX1" fmla="*/ 2784143 w 2784143"/>
              <a:gd name="connsiteY1" fmla="*/ 0 h 4940490"/>
              <a:gd name="connsiteX2" fmla="*/ 2784143 w 2784143"/>
              <a:gd name="connsiteY2" fmla="*/ 4940490 h 4940490"/>
              <a:gd name="connsiteX3" fmla="*/ 0 w 2784143"/>
              <a:gd name="connsiteY3" fmla="*/ 4940490 h 4940490"/>
            </a:gdLst>
            <a:ahLst/>
            <a:cxnLst>
              <a:cxn ang="0">
                <a:pos x="connsiteX0" y="connsiteY0"/>
              </a:cxn>
              <a:cxn ang="0">
                <a:pos x="connsiteX1" y="connsiteY1"/>
              </a:cxn>
              <a:cxn ang="0">
                <a:pos x="connsiteX2" y="connsiteY2"/>
              </a:cxn>
              <a:cxn ang="0">
                <a:pos x="connsiteX3" y="connsiteY3"/>
              </a:cxn>
            </a:cxnLst>
            <a:rect l="l" t="t" r="r" b="b"/>
            <a:pathLst>
              <a:path w="2784143" h="4940490">
                <a:moveTo>
                  <a:pt x="0" y="0"/>
                </a:moveTo>
                <a:lnTo>
                  <a:pt x="2784143" y="0"/>
                </a:lnTo>
                <a:lnTo>
                  <a:pt x="2784143" y="4940490"/>
                </a:lnTo>
                <a:lnTo>
                  <a:pt x="0" y="4940490"/>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32884098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6578222" y="3425588"/>
            <a:ext cx="6196083" cy="3892494"/>
          </a:xfrm>
          <a:custGeom>
            <a:avLst/>
            <a:gdLst>
              <a:gd name="connsiteX0" fmla="*/ 0 w 6196083"/>
              <a:gd name="connsiteY0" fmla="*/ 0 h 3892494"/>
              <a:gd name="connsiteX1" fmla="*/ 6196083 w 6196083"/>
              <a:gd name="connsiteY1" fmla="*/ 0 h 3892494"/>
              <a:gd name="connsiteX2" fmla="*/ 6196083 w 6196083"/>
              <a:gd name="connsiteY2" fmla="*/ 3892494 h 3892494"/>
              <a:gd name="connsiteX3" fmla="*/ 0 w 6196083"/>
              <a:gd name="connsiteY3" fmla="*/ 3892494 h 3892494"/>
            </a:gdLst>
            <a:ahLst/>
            <a:cxnLst>
              <a:cxn ang="0">
                <a:pos x="connsiteX0" y="connsiteY0"/>
              </a:cxn>
              <a:cxn ang="0">
                <a:pos x="connsiteX1" y="connsiteY1"/>
              </a:cxn>
              <a:cxn ang="0">
                <a:pos x="connsiteX2" y="connsiteY2"/>
              </a:cxn>
              <a:cxn ang="0">
                <a:pos x="connsiteX3" y="connsiteY3"/>
              </a:cxn>
            </a:cxnLst>
            <a:rect l="l" t="t" r="r" b="b"/>
            <a:pathLst>
              <a:path w="6196083" h="3892494">
                <a:moveTo>
                  <a:pt x="0" y="0"/>
                </a:moveTo>
                <a:lnTo>
                  <a:pt x="6196083" y="0"/>
                </a:lnTo>
                <a:lnTo>
                  <a:pt x="6196083" y="3892494"/>
                </a:lnTo>
                <a:lnTo>
                  <a:pt x="0" y="3892494"/>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8057539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2825087" y="4162568"/>
            <a:ext cx="3639540" cy="3996183"/>
          </a:xfrm>
          <a:custGeom>
            <a:avLst/>
            <a:gdLst>
              <a:gd name="connsiteX0" fmla="*/ 0 w 3639540"/>
              <a:gd name="connsiteY0" fmla="*/ 0 h 3996183"/>
              <a:gd name="connsiteX1" fmla="*/ 3639540 w 3639540"/>
              <a:gd name="connsiteY1" fmla="*/ 0 h 3996183"/>
              <a:gd name="connsiteX2" fmla="*/ 3639540 w 3639540"/>
              <a:gd name="connsiteY2" fmla="*/ 3996183 h 3996183"/>
              <a:gd name="connsiteX3" fmla="*/ 0 w 3639540"/>
              <a:gd name="connsiteY3" fmla="*/ 3996183 h 3996183"/>
            </a:gdLst>
            <a:ahLst/>
            <a:cxnLst>
              <a:cxn ang="0">
                <a:pos x="connsiteX0" y="connsiteY0"/>
              </a:cxn>
              <a:cxn ang="0">
                <a:pos x="connsiteX1" y="connsiteY1"/>
              </a:cxn>
              <a:cxn ang="0">
                <a:pos x="connsiteX2" y="connsiteY2"/>
              </a:cxn>
              <a:cxn ang="0">
                <a:pos x="connsiteX3" y="connsiteY3"/>
              </a:cxn>
            </a:cxnLst>
            <a:rect l="l" t="t" r="r" b="b"/>
            <a:pathLst>
              <a:path w="3639540" h="3996183">
                <a:moveTo>
                  <a:pt x="0" y="0"/>
                </a:moveTo>
                <a:lnTo>
                  <a:pt x="3639540" y="0"/>
                </a:lnTo>
                <a:lnTo>
                  <a:pt x="3639540" y="3996183"/>
                </a:lnTo>
                <a:lnTo>
                  <a:pt x="0" y="3996183"/>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6425009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1978925" y="3957851"/>
            <a:ext cx="3017244" cy="5268036"/>
          </a:xfrm>
          <a:custGeom>
            <a:avLst/>
            <a:gdLst>
              <a:gd name="connsiteX0" fmla="*/ 0 w 3017244"/>
              <a:gd name="connsiteY0" fmla="*/ 0 h 5268036"/>
              <a:gd name="connsiteX1" fmla="*/ 3017244 w 3017244"/>
              <a:gd name="connsiteY1" fmla="*/ 0 h 5268036"/>
              <a:gd name="connsiteX2" fmla="*/ 3017244 w 3017244"/>
              <a:gd name="connsiteY2" fmla="*/ 5268036 h 5268036"/>
              <a:gd name="connsiteX3" fmla="*/ 0 w 3017244"/>
              <a:gd name="connsiteY3" fmla="*/ 5268036 h 5268036"/>
            </a:gdLst>
            <a:ahLst/>
            <a:cxnLst>
              <a:cxn ang="0">
                <a:pos x="connsiteX0" y="connsiteY0"/>
              </a:cxn>
              <a:cxn ang="0">
                <a:pos x="connsiteX1" y="connsiteY1"/>
              </a:cxn>
              <a:cxn ang="0">
                <a:pos x="connsiteX2" y="connsiteY2"/>
              </a:cxn>
              <a:cxn ang="0">
                <a:pos x="connsiteX3" y="connsiteY3"/>
              </a:cxn>
            </a:cxnLst>
            <a:rect l="l" t="t" r="r" b="b"/>
            <a:pathLst>
              <a:path w="3017244" h="5268036">
                <a:moveTo>
                  <a:pt x="0" y="0"/>
                </a:moveTo>
                <a:lnTo>
                  <a:pt x="3017244" y="0"/>
                </a:lnTo>
                <a:lnTo>
                  <a:pt x="3017244" y="5268036"/>
                </a:lnTo>
                <a:lnTo>
                  <a:pt x="0" y="5268036"/>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943606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5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801600" cy="7141028"/>
          </a:xfrm>
          <a:custGeom>
            <a:avLst/>
            <a:gdLst>
              <a:gd name="connsiteX0" fmla="*/ 0 w 12801600"/>
              <a:gd name="connsiteY0" fmla="*/ 0 h 7141028"/>
              <a:gd name="connsiteX1" fmla="*/ 12801600 w 12801600"/>
              <a:gd name="connsiteY1" fmla="*/ 0 h 7141028"/>
              <a:gd name="connsiteX2" fmla="*/ 12801600 w 12801600"/>
              <a:gd name="connsiteY2" fmla="*/ 7141028 h 7141028"/>
              <a:gd name="connsiteX3" fmla="*/ 0 w 12801600"/>
              <a:gd name="connsiteY3" fmla="*/ 7141028 h 7141028"/>
            </a:gdLst>
            <a:ahLst/>
            <a:cxnLst>
              <a:cxn ang="0">
                <a:pos x="connsiteX0" y="connsiteY0"/>
              </a:cxn>
              <a:cxn ang="0">
                <a:pos x="connsiteX1" y="connsiteY1"/>
              </a:cxn>
              <a:cxn ang="0">
                <a:pos x="connsiteX2" y="connsiteY2"/>
              </a:cxn>
              <a:cxn ang="0">
                <a:pos x="connsiteX3" y="connsiteY3"/>
              </a:cxn>
            </a:cxnLst>
            <a:rect l="l" t="t" r="r" b="b"/>
            <a:pathLst>
              <a:path w="12801600" h="7141028">
                <a:moveTo>
                  <a:pt x="0" y="0"/>
                </a:moveTo>
                <a:lnTo>
                  <a:pt x="12801600" y="0"/>
                </a:lnTo>
                <a:lnTo>
                  <a:pt x="12801600" y="7141028"/>
                </a:lnTo>
                <a:lnTo>
                  <a:pt x="0" y="7141028"/>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7569647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8179724" y="4156365"/>
            <a:ext cx="3108960" cy="4008341"/>
          </a:xfrm>
          <a:custGeom>
            <a:avLst/>
            <a:gdLst>
              <a:gd name="connsiteX0" fmla="*/ 0 w 3108960"/>
              <a:gd name="connsiteY0" fmla="*/ 0 h 4008341"/>
              <a:gd name="connsiteX1" fmla="*/ 3108960 w 3108960"/>
              <a:gd name="connsiteY1" fmla="*/ 0 h 4008341"/>
              <a:gd name="connsiteX2" fmla="*/ 3108960 w 3108960"/>
              <a:gd name="connsiteY2" fmla="*/ 4008341 h 4008341"/>
              <a:gd name="connsiteX3" fmla="*/ 0 w 3108960"/>
              <a:gd name="connsiteY3" fmla="*/ 4008341 h 4008341"/>
            </a:gdLst>
            <a:ahLst/>
            <a:cxnLst>
              <a:cxn ang="0">
                <a:pos x="connsiteX0" y="connsiteY0"/>
              </a:cxn>
              <a:cxn ang="0">
                <a:pos x="connsiteX1" y="connsiteY1"/>
              </a:cxn>
              <a:cxn ang="0">
                <a:pos x="connsiteX2" y="connsiteY2"/>
              </a:cxn>
              <a:cxn ang="0">
                <a:pos x="connsiteX3" y="connsiteY3"/>
              </a:cxn>
            </a:cxnLst>
            <a:rect l="l" t="t" r="r" b="b"/>
            <a:pathLst>
              <a:path w="3108960" h="4008341">
                <a:moveTo>
                  <a:pt x="0" y="0"/>
                </a:moveTo>
                <a:lnTo>
                  <a:pt x="3108960" y="0"/>
                </a:lnTo>
                <a:lnTo>
                  <a:pt x="3108960" y="4008341"/>
                </a:lnTo>
                <a:lnTo>
                  <a:pt x="0" y="4008341"/>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15272779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0" y="3183941"/>
            <a:ext cx="19507200" cy="5167974"/>
          </a:xfrm>
          <a:custGeom>
            <a:avLst/>
            <a:gdLst>
              <a:gd name="connsiteX0" fmla="*/ 0 w 19507200"/>
              <a:gd name="connsiteY0" fmla="*/ 0 h 5167974"/>
              <a:gd name="connsiteX1" fmla="*/ 19507200 w 19507200"/>
              <a:gd name="connsiteY1" fmla="*/ 0 h 5167974"/>
              <a:gd name="connsiteX2" fmla="*/ 19507200 w 19507200"/>
              <a:gd name="connsiteY2" fmla="*/ 5167974 h 5167974"/>
              <a:gd name="connsiteX3" fmla="*/ 0 w 19507200"/>
              <a:gd name="connsiteY3" fmla="*/ 5167974 h 5167974"/>
            </a:gdLst>
            <a:ahLst/>
            <a:cxnLst>
              <a:cxn ang="0">
                <a:pos x="connsiteX0" y="connsiteY0"/>
              </a:cxn>
              <a:cxn ang="0">
                <a:pos x="connsiteX1" y="connsiteY1"/>
              </a:cxn>
              <a:cxn ang="0">
                <a:pos x="connsiteX2" y="connsiteY2"/>
              </a:cxn>
              <a:cxn ang="0">
                <a:pos x="connsiteX3" y="connsiteY3"/>
              </a:cxn>
            </a:cxnLst>
            <a:rect l="l" t="t" r="r" b="b"/>
            <a:pathLst>
              <a:path w="19507200" h="5167974">
                <a:moveTo>
                  <a:pt x="0" y="0"/>
                </a:moveTo>
                <a:lnTo>
                  <a:pt x="19507200" y="0"/>
                </a:lnTo>
                <a:lnTo>
                  <a:pt x="19507200" y="5167974"/>
                </a:lnTo>
                <a:lnTo>
                  <a:pt x="0" y="5167974"/>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42641381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8"/>
          <p:cNvSpPr>
            <a:spLocks noGrp="1"/>
          </p:cNvSpPr>
          <p:nvPr>
            <p:ph type="pic" sz="quarter" idx="11"/>
          </p:nvPr>
        </p:nvSpPr>
        <p:spPr>
          <a:xfrm>
            <a:off x="0" y="3098017"/>
            <a:ext cx="19507200" cy="7051823"/>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51054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9"/>
          <p:cNvSpPr>
            <a:spLocks noGrp="1"/>
          </p:cNvSpPr>
          <p:nvPr>
            <p:ph type="pic" sz="quarter" idx="11"/>
          </p:nvPr>
        </p:nvSpPr>
        <p:spPr>
          <a:xfrm>
            <a:off x="0" y="3151156"/>
            <a:ext cx="19507200" cy="433451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9192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ppt_x"/>
                                          </p:val>
                                        </p:tav>
                                        <p:tav tm="100000">
                                          <p:val>
                                            <p:strVal val="#ppt_x"/>
                                          </p:val>
                                        </p:tav>
                                      </p:tavLst>
                                    </p:anim>
                                    <p:anim calcmode="lin" valueType="num">
                                      <p:cBhvr additive="base">
                                        <p:cTn id="8"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6578221" y="3671248"/>
            <a:ext cx="6168788" cy="3862316"/>
          </a:xfrm>
          <a:custGeom>
            <a:avLst/>
            <a:gdLst>
              <a:gd name="connsiteX0" fmla="*/ 0 w 6168788"/>
              <a:gd name="connsiteY0" fmla="*/ 0 h 3862316"/>
              <a:gd name="connsiteX1" fmla="*/ 6168788 w 6168788"/>
              <a:gd name="connsiteY1" fmla="*/ 0 h 3862316"/>
              <a:gd name="connsiteX2" fmla="*/ 6168788 w 6168788"/>
              <a:gd name="connsiteY2" fmla="*/ 3862316 h 3862316"/>
              <a:gd name="connsiteX3" fmla="*/ 0 w 6168788"/>
              <a:gd name="connsiteY3" fmla="*/ 3862316 h 3862316"/>
            </a:gdLst>
            <a:ahLst/>
            <a:cxnLst>
              <a:cxn ang="0">
                <a:pos x="connsiteX0" y="connsiteY0"/>
              </a:cxn>
              <a:cxn ang="0">
                <a:pos x="connsiteX1" y="connsiteY1"/>
              </a:cxn>
              <a:cxn ang="0">
                <a:pos x="connsiteX2" y="connsiteY2"/>
              </a:cxn>
              <a:cxn ang="0">
                <a:pos x="connsiteX3" y="connsiteY3"/>
              </a:cxn>
            </a:cxnLst>
            <a:rect l="l" t="t" r="r" b="b"/>
            <a:pathLst>
              <a:path w="6168788" h="3862316">
                <a:moveTo>
                  <a:pt x="0" y="0"/>
                </a:moveTo>
                <a:lnTo>
                  <a:pt x="6168788" y="0"/>
                </a:lnTo>
                <a:lnTo>
                  <a:pt x="6168788" y="3862316"/>
                </a:lnTo>
                <a:lnTo>
                  <a:pt x="0" y="3862316"/>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23249407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8081447" y="4039738"/>
            <a:ext cx="3344308" cy="3638978"/>
          </a:xfrm>
          <a:custGeom>
            <a:avLst/>
            <a:gdLst>
              <a:gd name="connsiteX0" fmla="*/ 0 w 3344308"/>
              <a:gd name="connsiteY0" fmla="*/ 0 h 3638978"/>
              <a:gd name="connsiteX1" fmla="*/ 3344308 w 3344308"/>
              <a:gd name="connsiteY1" fmla="*/ 0 h 3638978"/>
              <a:gd name="connsiteX2" fmla="*/ 3344308 w 3344308"/>
              <a:gd name="connsiteY2" fmla="*/ 3638978 h 3638978"/>
              <a:gd name="connsiteX3" fmla="*/ 0 w 3344308"/>
              <a:gd name="connsiteY3" fmla="*/ 3638978 h 3638978"/>
            </a:gdLst>
            <a:ahLst/>
            <a:cxnLst>
              <a:cxn ang="0">
                <a:pos x="connsiteX0" y="connsiteY0"/>
              </a:cxn>
              <a:cxn ang="0">
                <a:pos x="connsiteX1" y="connsiteY1"/>
              </a:cxn>
              <a:cxn ang="0">
                <a:pos x="connsiteX2" y="connsiteY2"/>
              </a:cxn>
              <a:cxn ang="0">
                <a:pos x="connsiteX3" y="connsiteY3"/>
              </a:cxn>
            </a:cxnLst>
            <a:rect l="l" t="t" r="r" b="b"/>
            <a:pathLst>
              <a:path w="3344308" h="3638978">
                <a:moveTo>
                  <a:pt x="0" y="0"/>
                </a:moveTo>
                <a:lnTo>
                  <a:pt x="3344308" y="0"/>
                </a:lnTo>
                <a:lnTo>
                  <a:pt x="3344308" y="3638978"/>
                </a:lnTo>
                <a:lnTo>
                  <a:pt x="0" y="3638978"/>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19054807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5343397" y="3171836"/>
            <a:ext cx="4223840" cy="7800965"/>
          </a:xfrm>
          <a:custGeom>
            <a:avLst/>
            <a:gdLst>
              <a:gd name="connsiteX0" fmla="*/ 0 w 4223840"/>
              <a:gd name="connsiteY0" fmla="*/ 0 h 7800965"/>
              <a:gd name="connsiteX1" fmla="*/ 4223840 w 4223840"/>
              <a:gd name="connsiteY1" fmla="*/ 0 h 7800965"/>
              <a:gd name="connsiteX2" fmla="*/ 4223840 w 4223840"/>
              <a:gd name="connsiteY2" fmla="*/ 7800965 h 7800965"/>
              <a:gd name="connsiteX3" fmla="*/ 0 w 4223840"/>
              <a:gd name="connsiteY3" fmla="*/ 7800965 h 7800965"/>
            </a:gdLst>
            <a:ahLst/>
            <a:cxnLst>
              <a:cxn ang="0">
                <a:pos x="connsiteX0" y="connsiteY0"/>
              </a:cxn>
              <a:cxn ang="0">
                <a:pos x="connsiteX1" y="connsiteY1"/>
              </a:cxn>
              <a:cxn ang="0">
                <a:pos x="connsiteX2" y="connsiteY2"/>
              </a:cxn>
              <a:cxn ang="0">
                <a:pos x="connsiteX3" y="connsiteY3"/>
              </a:cxn>
            </a:cxnLst>
            <a:rect l="l" t="t" r="r" b="b"/>
            <a:pathLst>
              <a:path w="4223840" h="7800965">
                <a:moveTo>
                  <a:pt x="0" y="0"/>
                </a:moveTo>
                <a:lnTo>
                  <a:pt x="4223840" y="0"/>
                </a:lnTo>
                <a:lnTo>
                  <a:pt x="4223840" y="7800965"/>
                </a:lnTo>
                <a:lnTo>
                  <a:pt x="0" y="7800965"/>
                </a:lnTo>
                <a:close/>
              </a:path>
            </a:pathLst>
          </a:custGeom>
          <a:pattFill prst="pct80">
            <a:fgClr>
              <a:schemeClr val="bg1">
                <a:lumMod val="75000"/>
              </a:schemeClr>
            </a:fgClr>
            <a:bgClr>
              <a:schemeClr val="bg1"/>
            </a:bgClr>
          </a:pattFill>
        </p:spPr>
      </p:sp>
      <p:sp>
        <p:nvSpPr>
          <p:cNvPr id="11" name="Picture Placeholder 10"/>
          <p:cNvSpPr>
            <a:spLocks noGrp="1"/>
          </p:cNvSpPr>
          <p:nvPr>
            <p:ph type="pic" sz="quarter" idx="13"/>
          </p:nvPr>
        </p:nvSpPr>
        <p:spPr>
          <a:xfrm>
            <a:off x="9908163" y="3171836"/>
            <a:ext cx="4223840" cy="7800965"/>
          </a:xfrm>
          <a:custGeom>
            <a:avLst/>
            <a:gdLst>
              <a:gd name="connsiteX0" fmla="*/ 0 w 4223840"/>
              <a:gd name="connsiteY0" fmla="*/ 0 h 7800965"/>
              <a:gd name="connsiteX1" fmla="*/ 4223840 w 4223840"/>
              <a:gd name="connsiteY1" fmla="*/ 0 h 7800965"/>
              <a:gd name="connsiteX2" fmla="*/ 4223840 w 4223840"/>
              <a:gd name="connsiteY2" fmla="*/ 7800965 h 7800965"/>
              <a:gd name="connsiteX3" fmla="*/ 0 w 4223840"/>
              <a:gd name="connsiteY3" fmla="*/ 7800965 h 7800965"/>
            </a:gdLst>
            <a:ahLst/>
            <a:cxnLst>
              <a:cxn ang="0">
                <a:pos x="connsiteX0" y="connsiteY0"/>
              </a:cxn>
              <a:cxn ang="0">
                <a:pos x="connsiteX1" y="connsiteY1"/>
              </a:cxn>
              <a:cxn ang="0">
                <a:pos x="connsiteX2" y="connsiteY2"/>
              </a:cxn>
              <a:cxn ang="0">
                <a:pos x="connsiteX3" y="connsiteY3"/>
              </a:cxn>
            </a:cxnLst>
            <a:rect l="l" t="t" r="r" b="b"/>
            <a:pathLst>
              <a:path w="4223840" h="7800965">
                <a:moveTo>
                  <a:pt x="0" y="0"/>
                </a:moveTo>
                <a:lnTo>
                  <a:pt x="4223840" y="0"/>
                </a:lnTo>
                <a:lnTo>
                  <a:pt x="4223840" y="7800965"/>
                </a:lnTo>
                <a:lnTo>
                  <a:pt x="0" y="7800965"/>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35831886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11" name="Picture Placeholder 10"/>
          <p:cNvSpPr>
            <a:spLocks noGrp="1"/>
          </p:cNvSpPr>
          <p:nvPr>
            <p:ph type="pic" sz="quarter" idx="12"/>
          </p:nvPr>
        </p:nvSpPr>
        <p:spPr>
          <a:xfrm>
            <a:off x="6578220" y="4094329"/>
            <a:ext cx="2770496" cy="4902289"/>
          </a:xfrm>
          <a:custGeom>
            <a:avLst/>
            <a:gdLst>
              <a:gd name="connsiteX0" fmla="*/ 0 w 2770496"/>
              <a:gd name="connsiteY0" fmla="*/ 0 h 4902289"/>
              <a:gd name="connsiteX1" fmla="*/ 2770496 w 2770496"/>
              <a:gd name="connsiteY1" fmla="*/ 0 h 4902289"/>
              <a:gd name="connsiteX2" fmla="*/ 2770496 w 2770496"/>
              <a:gd name="connsiteY2" fmla="*/ 4902289 h 4902289"/>
              <a:gd name="connsiteX3" fmla="*/ 0 w 2770496"/>
              <a:gd name="connsiteY3" fmla="*/ 4902289 h 4902289"/>
            </a:gdLst>
            <a:ahLst/>
            <a:cxnLst>
              <a:cxn ang="0">
                <a:pos x="connsiteX0" y="connsiteY0"/>
              </a:cxn>
              <a:cxn ang="0">
                <a:pos x="connsiteX1" y="connsiteY1"/>
              </a:cxn>
              <a:cxn ang="0">
                <a:pos x="connsiteX2" y="connsiteY2"/>
              </a:cxn>
              <a:cxn ang="0">
                <a:pos x="connsiteX3" y="connsiteY3"/>
              </a:cxn>
            </a:cxnLst>
            <a:rect l="l" t="t" r="r" b="b"/>
            <a:pathLst>
              <a:path w="2770496" h="4902289">
                <a:moveTo>
                  <a:pt x="0" y="0"/>
                </a:moveTo>
                <a:lnTo>
                  <a:pt x="2770496" y="0"/>
                </a:lnTo>
                <a:lnTo>
                  <a:pt x="2770496" y="4902289"/>
                </a:lnTo>
                <a:lnTo>
                  <a:pt x="0" y="4902289"/>
                </a:lnTo>
                <a:close/>
              </a:path>
            </a:pathLst>
          </a:custGeom>
          <a:pattFill prst="pct80">
            <a:fgClr>
              <a:schemeClr val="bg1">
                <a:lumMod val="75000"/>
              </a:schemeClr>
            </a:fgClr>
            <a:bgClr>
              <a:schemeClr val="bg1"/>
            </a:bgClr>
          </a:pattFill>
        </p:spPr>
      </p:sp>
      <p:sp>
        <p:nvSpPr>
          <p:cNvPr id="10" name="Picture Placeholder 9"/>
          <p:cNvSpPr>
            <a:spLocks noGrp="1"/>
          </p:cNvSpPr>
          <p:nvPr>
            <p:ph type="pic" sz="quarter" idx="13"/>
          </p:nvPr>
        </p:nvSpPr>
        <p:spPr>
          <a:xfrm>
            <a:off x="10147833" y="4080048"/>
            <a:ext cx="2770496" cy="4902289"/>
          </a:xfrm>
          <a:custGeom>
            <a:avLst/>
            <a:gdLst>
              <a:gd name="connsiteX0" fmla="*/ 0 w 2770496"/>
              <a:gd name="connsiteY0" fmla="*/ 0 h 4902289"/>
              <a:gd name="connsiteX1" fmla="*/ 2770496 w 2770496"/>
              <a:gd name="connsiteY1" fmla="*/ 0 h 4902289"/>
              <a:gd name="connsiteX2" fmla="*/ 2770496 w 2770496"/>
              <a:gd name="connsiteY2" fmla="*/ 4902289 h 4902289"/>
              <a:gd name="connsiteX3" fmla="*/ 0 w 2770496"/>
              <a:gd name="connsiteY3" fmla="*/ 4902289 h 4902289"/>
            </a:gdLst>
            <a:ahLst/>
            <a:cxnLst>
              <a:cxn ang="0">
                <a:pos x="connsiteX0" y="connsiteY0"/>
              </a:cxn>
              <a:cxn ang="0">
                <a:pos x="connsiteX1" y="connsiteY1"/>
              </a:cxn>
              <a:cxn ang="0">
                <a:pos x="connsiteX2" y="connsiteY2"/>
              </a:cxn>
              <a:cxn ang="0">
                <a:pos x="connsiteX3" y="connsiteY3"/>
              </a:cxn>
            </a:cxnLst>
            <a:rect l="l" t="t" r="r" b="b"/>
            <a:pathLst>
              <a:path w="2770496" h="4902289">
                <a:moveTo>
                  <a:pt x="0" y="0"/>
                </a:moveTo>
                <a:lnTo>
                  <a:pt x="2770496" y="0"/>
                </a:lnTo>
                <a:lnTo>
                  <a:pt x="2770496" y="4902289"/>
                </a:lnTo>
                <a:lnTo>
                  <a:pt x="0" y="4902289"/>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9606952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9_Custom Layout">
    <p:spTree>
      <p:nvGrpSpPr>
        <p:cNvPr id="1" name=""/>
        <p:cNvGrpSpPr/>
        <p:nvPr/>
      </p:nvGrpSpPr>
      <p:grpSpPr>
        <a:xfrm>
          <a:off x="0" y="0"/>
          <a:ext cx="0" cy="0"/>
          <a:chOff x="0" y="0"/>
          <a:chExt cx="0" cy="0"/>
        </a:xfrm>
      </p:grpSpPr>
      <p:sp>
        <p:nvSpPr>
          <p:cNvPr id="13" name="Picture Placeholder 12"/>
          <p:cNvSpPr>
            <a:spLocks noGrp="1"/>
          </p:cNvSpPr>
          <p:nvPr>
            <p:ph type="pic" sz="quarter" idx="12"/>
          </p:nvPr>
        </p:nvSpPr>
        <p:spPr>
          <a:xfrm>
            <a:off x="5800022" y="4112287"/>
            <a:ext cx="2579703" cy="4840645"/>
          </a:xfrm>
          <a:custGeom>
            <a:avLst/>
            <a:gdLst>
              <a:gd name="connsiteX0" fmla="*/ 0 w 2579703"/>
              <a:gd name="connsiteY0" fmla="*/ 0 h 4840645"/>
              <a:gd name="connsiteX1" fmla="*/ 2579703 w 2579703"/>
              <a:gd name="connsiteY1" fmla="*/ 0 h 4840645"/>
              <a:gd name="connsiteX2" fmla="*/ 2579703 w 2579703"/>
              <a:gd name="connsiteY2" fmla="*/ 4840645 h 4840645"/>
              <a:gd name="connsiteX3" fmla="*/ 0 w 2579703"/>
              <a:gd name="connsiteY3" fmla="*/ 4840645 h 4840645"/>
            </a:gdLst>
            <a:ahLst/>
            <a:cxnLst>
              <a:cxn ang="0">
                <a:pos x="connsiteX0" y="connsiteY0"/>
              </a:cxn>
              <a:cxn ang="0">
                <a:pos x="connsiteX1" y="connsiteY1"/>
              </a:cxn>
              <a:cxn ang="0">
                <a:pos x="connsiteX2" y="connsiteY2"/>
              </a:cxn>
              <a:cxn ang="0">
                <a:pos x="connsiteX3" y="connsiteY3"/>
              </a:cxn>
            </a:cxnLst>
            <a:rect l="l" t="t" r="r" b="b"/>
            <a:pathLst>
              <a:path w="2579703" h="4840645">
                <a:moveTo>
                  <a:pt x="0" y="0"/>
                </a:moveTo>
                <a:lnTo>
                  <a:pt x="2579703" y="0"/>
                </a:lnTo>
                <a:lnTo>
                  <a:pt x="2579703" y="4840645"/>
                </a:lnTo>
                <a:lnTo>
                  <a:pt x="0" y="4840645"/>
                </a:lnTo>
                <a:close/>
              </a:path>
            </a:pathLst>
          </a:custGeom>
          <a:pattFill prst="pct80">
            <a:fgClr>
              <a:schemeClr val="bg1">
                <a:lumMod val="75000"/>
              </a:schemeClr>
            </a:fgClr>
            <a:bgClr>
              <a:schemeClr val="bg1"/>
            </a:bgClr>
          </a:pattFill>
        </p:spPr>
      </p:sp>
      <p:sp>
        <p:nvSpPr>
          <p:cNvPr id="12" name="Picture Placeholder 11"/>
          <p:cNvSpPr>
            <a:spLocks noGrp="1"/>
          </p:cNvSpPr>
          <p:nvPr>
            <p:ph type="pic" sz="quarter" idx="14"/>
          </p:nvPr>
        </p:nvSpPr>
        <p:spPr>
          <a:xfrm>
            <a:off x="11127475" y="4112287"/>
            <a:ext cx="2579703" cy="4840645"/>
          </a:xfrm>
          <a:custGeom>
            <a:avLst/>
            <a:gdLst>
              <a:gd name="connsiteX0" fmla="*/ 0 w 2579703"/>
              <a:gd name="connsiteY0" fmla="*/ 0 h 4840645"/>
              <a:gd name="connsiteX1" fmla="*/ 2579703 w 2579703"/>
              <a:gd name="connsiteY1" fmla="*/ 0 h 4840645"/>
              <a:gd name="connsiteX2" fmla="*/ 2579703 w 2579703"/>
              <a:gd name="connsiteY2" fmla="*/ 4840645 h 4840645"/>
              <a:gd name="connsiteX3" fmla="*/ 0 w 2579703"/>
              <a:gd name="connsiteY3" fmla="*/ 4840645 h 4840645"/>
            </a:gdLst>
            <a:ahLst/>
            <a:cxnLst>
              <a:cxn ang="0">
                <a:pos x="connsiteX0" y="connsiteY0"/>
              </a:cxn>
              <a:cxn ang="0">
                <a:pos x="connsiteX1" y="connsiteY1"/>
              </a:cxn>
              <a:cxn ang="0">
                <a:pos x="connsiteX2" y="connsiteY2"/>
              </a:cxn>
              <a:cxn ang="0">
                <a:pos x="connsiteX3" y="connsiteY3"/>
              </a:cxn>
            </a:cxnLst>
            <a:rect l="l" t="t" r="r" b="b"/>
            <a:pathLst>
              <a:path w="2579703" h="4840645">
                <a:moveTo>
                  <a:pt x="0" y="0"/>
                </a:moveTo>
                <a:lnTo>
                  <a:pt x="2579703" y="0"/>
                </a:lnTo>
                <a:lnTo>
                  <a:pt x="2579703" y="4840645"/>
                </a:lnTo>
                <a:lnTo>
                  <a:pt x="0" y="4840645"/>
                </a:lnTo>
                <a:close/>
              </a:path>
            </a:pathLst>
          </a:custGeom>
          <a:pattFill prst="pct80">
            <a:fgClr>
              <a:schemeClr val="bg1">
                <a:lumMod val="75000"/>
              </a:schemeClr>
            </a:fgClr>
            <a:bgClr>
              <a:schemeClr val="bg1"/>
            </a:bgClr>
          </a:pattFill>
        </p:spPr>
      </p:sp>
      <p:sp>
        <p:nvSpPr>
          <p:cNvPr id="14" name="Picture Placeholder 13"/>
          <p:cNvSpPr>
            <a:spLocks noGrp="1"/>
          </p:cNvSpPr>
          <p:nvPr>
            <p:ph type="pic" sz="quarter" idx="13"/>
          </p:nvPr>
        </p:nvSpPr>
        <p:spPr>
          <a:xfrm>
            <a:off x="8244978" y="3890659"/>
            <a:ext cx="3017244" cy="5268036"/>
          </a:xfrm>
          <a:custGeom>
            <a:avLst/>
            <a:gdLst>
              <a:gd name="connsiteX0" fmla="*/ 0 w 3017244"/>
              <a:gd name="connsiteY0" fmla="*/ 0 h 5268036"/>
              <a:gd name="connsiteX1" fmla="*/ 3017244 w 3017244"/>
              <a:gd name="connsiteY1" fmla="*/ 0 h 5268036"/>
              <a:gd name="connsiteX2" fmla="*/ 3017244 w 3017244"/>
              <a:gd name="connsiteY2" fmla="*/ 5268036 h 5268036"/>
              <a:gd name="connsiteX3" fmla="*/ 0 w 3017244"/>
              <a:gd name="connsiteY3" fmla="*/ 5268036 h 5268036"/>
            </a:gdLst>
            <a:ahLst/>
            <a:cxnLst>
              <a:cxn ang="0">
                <a:pos x="connsiteX0" y="connsiteY0"/>
              </a:cxn>
              <a:cxn ang="0">
                <a:pos x="connsiteX1" y="connsiteY1"/>
              </a:cxn>
              <a:cxn ang="0">
                <a:pos x="connsiteX2" y="connsiteY2"/>
              </a:cxn>
              <a:cxn ang="0">
                <a:pos x="connsiteX3" y="connsiteY3"/>
              </a:cxn>
            </a:cxnLst>
            <a:rect l="l" t="t" r="r" b="b"/>
            <a:pathLst>
              <a:path w="3017244" h="5268036">
                <a:moveTo>
                  <a:pt x="0" y="0"/>
                </a:moveTo>
                <a:lnTo>
                  <a:pt x="3017244" y="0"/>
                </a:lnTo>
                <a:lnTo>
                  <a:pt x="3017244" y="5268036"/>
                </a:lnTo>
                <a:lnTo>
                  <a:pt x="0" y="5268036"/>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31193221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0_Custom Layout">
    <p:spTree>
      <p:nvGrpSpPr>
        <p:cNvPr id="1" name=""/>
        <p:cNvGrpSpPr/>
        <p:nvPr/>
      </p:nvGrpSpPr>
      <p:grpSpPr>
        <a:xfrm>
          <a:off x="0" y="0"/>
          <a:ext cx="0" cy="0"/>
          <a:chOff x="0" y="0"/>
          <a:chExt cx="0" cy="0"/>
        </a:xfrm>
      </p:grpSpPr>
      <p:sp>
        <p:nvSpPr>
          <p:cNvPr id="13" name="Picture Placeholder 12"/>
          <p:cNvSpPr>
            <a:spLocks noGrp="1"/>
          </p:cNvSpPr>
          <p:nvPr>
            <p:ph type="pic" sz="quarter" idx="12"/>
          </p:nvPr>
        </p:nvSpPr>
        <p:spPr>
          <a:xfrm>
            <a:off x="2829153" y="4549182"/>
            <a:ext cx="5236675" cy="3584885"/>
          </a:xfrm>
          <a:custGeom>
            <a:avLst/>
            <a:gdLst>
              <a:gd name="connsiteX0" fmla="*/ 0 w 5236675"/>
              <a:gd name="connsiteY0" fmla="*/ 0 h 3584885"/>
              <a:gd name="connsiteX1" fmla="*/ 5236675 w 5236675"/>
              <a:gd name="connsiteY1" fmla="*/ 0 h 3584885"/>
              <a:gd name="connsiteX2" fmla="*/ 5236675 w 5236675"/>
              <a:gd name="connsiteY2" fmla="*/ 3584885 h 3584885"/>
              <a:gd name="connsiteX3" fmla="*/ 0 w 5236675"/>
              <a:gd name="connsiteY3" fmla="*/ 3584885 h 3584885"/>
            </a:gdLst>
            <a:ahLst/>
            <a:cxnLst>
              <a:cxn ang="0">
                <a:pos x="connsiteX0" y="connsiteY0"/>
              </a:cxn>
              <a:cxn ang="0">
                <a:pos x="connsiteX1" y="connsiteY1"/>
              </a:cxn>
              <a:cxn ang="0">
                <a:pos x="connsiteX2" y="connsiteY2"/>
              </a:cxn>
              <a:cxn ang="0">
                <a:pos x="connsiteX3" y="connsiteY3"/>
              </a:cxn>
            </a:cxnLst>
            <a:rect l="l" t="t" r="r" b="b"/>
            <a:pathLst>
              <a:path w="5236675" h="3584885">
                <a:moveTo>
                  <a:pt x="0" y="0"/>
                </a:moveTo>
                <a:lnTo>
                  <a:pt x="5236675" y="0"/>
                </a:lnTo>
                <a:lnTo>
                  <a:pt x="5236675" y="3584885"/>
                </a:lnTo>
                <a:lnTo>
                  <a:pt x="0" y="3584885"/>
                </a:lnTo>
                <a:close/>
              </a:path>
            </a:pathLst>
          </a:custGeom>
          <a:pattFill prst="pct80">
            <a:fgClr>
              <a:schemeClr val="bg1">
                <a:lumMod val="75000"/>
              </a:schemeClr>
            </a:fgClr>
            <a:bgClr>
              <a:schemeClr val="bg1"/>
            </a:bgClr>
          </a:pattFill>
        </p:spPr>
      </p:sp>
      <p:sp>
        <p:nvSpPr>
          <p:cNvPr id="12" name="Picture Placeholder 11"/>
          <p:cNvSpPr>
            <a:spLocks noGrp="1"/>
          </p:cNvSpPr>
          <p:nvPr>
            <p:ph type="pic" sz="quarter" idx="14"/>
          </p:nvPr>
        </p:nvSpPr>
        <p:spPr>
          <a:xfrm>
            <a:off x="11860462" y="4549182"/>
            <a:ext cx="5236674" cy="3584885"/>
          </a:xfrm>
          <a:custGeom>
            <a:avLst/>
            <a:gdLst>
              <a:gd name="connsiteX0" fmla="*/ 0 w 5236674"/>
              <a:gd name="connsiteY0" fmla="*/ 0 h 3584885"/>
              <a:gd name="connsiteX1" fmla="*/ 5236674 w 5236674"/>
              <a:gd name="connsiteY1" fmla="*/ 0 h 3584885"/>
              <a:gd name="connsiteX2" fmla="*/ 5236674 w 5236674"/>
              <a:gd name="connsiteY2" fmla="*/ 3584885 h 3584885"/>
              <a:gd name="connsiteX3" fmla="*/ 0 w 5236674"/>
              <a:gd name="connsiteY3" fmla="*/ 3584885 h 3584885"/>
            </a:gdLst>
            <a:ahLst/>
            <a:cxnLst>
              <a:cxn ang="0">
                <a:pos x="connsiteX0" y="connsiteY0"/>
              </a:cxn>
              <a:cxn ang="0">
                <a:pos x="connsiteX1" y="connsiteY1"/>
              </a:cxn>
              <a:cxn ang="0">
                <a:pos x="connsiteX2" y="connsiteY2"/>
              </a:cxn>
              <a:cxn ang="0">
                <a:pos x="connsiteX3" y="connsiteY3"/>
              </a:cxn>
            </a:cxnLst>
            <a:rect l="l" t="t" r="r" b="b"/>
            <a:pathLst>
              <a:path w="5236674" h="3584885">
                <a:moveTo>
                  <a:pt x="0" y="0"/>
                </a:moveTo>
                <a:lnTo>
                  <a:pt x="5236674" y="0"/>
                </a:lnTo>
                <a:lnTo>
                  <a:pt x="5236674" y="3584885"/>
                </a:lnTo>
                <a:lnTo>
                  <a:pt x="0" y="3584885"/>
                </a:lnTo>
                <a:close/>
              </a:path>
            </a:pathLst>
          </a:custGeom>
          <a:pattFill prst="pct80">
            <a:fgClr>
              <a:schemeClr val="bg1">
                <a:lumMod val="75000"/>
              </a:schemeClr>
            </a:fgClr>
            <a:bgClr>
              <a:schemeClr val="bg1"/>
            </a:bgClr>
          </a:pattFill>
        </p:spPr>
      </p:sp>
      <p:sp>
        <p:nvSpPr>
          <p:cNvPr id="14" name="Picture Placeholder 13"/>
          <p:cNvSpPr>
            <a:spLocks noGrp="1"/>
          </p:cNvSpPr>
          <p:nvPr>
            <p:ph type="pic" sz="quarter" idx="13"/>
          </p:nvPr>
        </p:nvSpPr>
        <p:spPr>
          <a:xfrm>
            <a:off x="6632813" y="3829763"/>
            <a:ext cx="6482687" cy="4058643"/>
          </a:xfrm>
          <a:custGeom>
            <a:avLst/>
            <a:gdLst>
              <a:gd name="connsiteX0" fmla="*/ 0 w 6482687"/>
              <a:gd name="connsiteY0" fmla="*/ 0 h 4058643"/>
              <a:gd name="connsiteX1" fmla="*/ 6482687 w 6482687"/>
              <a:gd name="connsiteY1" fmla="*/ 0 h 4058643"/>
              <a:gd name="connsiteX2" fmla="*/ 6482687 w 6482687"/>
              <a:gd name="connsiteY2" fmla="*/ 4058643 h 4058643"/>
              <a:gd name="connsiteX3" fmla="*/ 0 w 6482687"/>
              <a:gd name="connsiteY3" fmla="*/ 4058643 h 4058643"/>
            </a:gdLst>
            <a:ahLst/>
            <a:cxnLst>
              <a:cxn ang="0">
                <a:pos x="connsiteX0" y="connsiteY0"/>
              </a:cxn>
              <a:cxn ang="0">
                <a:pos x="connsiteX1" y="connsiteY1"/>
              </a:cxn>
              <a:cxn ang="0">
                <a:pos x="connsiteX2" y="connsiteY2"/>
              </a:cxn>
              <a:cxn ang="0">
                <a:pos x="connsiteX3" y="connsiteY3"/>
              </a:cxn>
            </a:cxnLst>
            <a:rect l="l" t="t" r="r" b="b"/>
            <a:pathLst>
              <a:path w="6482687" h="4058643">
                <a:moveTo>
                  <a:pt x="0" y="0"/>
                </a:moveTo>
                <a:lnTo>
                  <a:pt x="6482687" y="0"/>
                </a:lnTo>
                <a:lnTo>
                  <a:pt x="6482687" y="4058643"/>
                </a:lnTo>
                <a:lnTo>
                  <a:pt x="0" y="4058643"/>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3249258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6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004800" y="0"/>
            <a:ext cx="6502400" cy="10972800"/>
          </a:xfrm>
          <a:custGeom>
            <a:avLst/>
            <a:gdLst>
              <a:gd name="connsiteX0" fmla="*/ 0 w 6502400"/>
              <a:gd name="connsiteY0" fmla="*/ 0 h 10972800"/>
              <a:gd name="connsiteX1" fmla="*/ 6502400 w 6502400"/>
              <a:gd name="connsiteY1" fmla="*/ 0 h 10972800"/>
              <a:gd name="connsiteX2" fmla="*/ 6502400 w 6502400"/>
              <a:gd name="connsiteY2" fmla="*/ 10972800 h 10972800"/>
              <a:gd name="connsiteX3" fmla="*/ 0 w 65024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502400" h="10972800">
                <a:moveTo>
                  <a:pt x="0" y="0"/>
                </a:moveTo>
                <a:lnTo>
                  <a:pt x="6502400" y="0"/>
                </a:lnTo>
                <a:lnTo>
                  <a:pt x="65024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23352216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1_Custom Layout">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7664618" y="3870638"/>
            <a:ext cx="4174788" cy="5535883"/>
          </a:xfrm>
          <a:custGeom>
            <a:avLst/>
            <a:gdLst>
              <a:gd name="connsiteX0" fmla="*/ 30345 w 4174788"/>
              <a:gd name="connsiteY0" fmla="*/ 0 h 5535883"/>
              <a:gd name="connsiteX1" fmla="*/ 4144444 w 4174788"/>
              <a:gd name="connsiteY1" fmla="*/ 0 h 5535883"/>
              <a:gd name="connsiteX2" fmla="*/ 4174788 w 4174788"/>
              <a:gd name="connsiteY2" fmla="*/ 30242 h 5535883"/>
              <a:gd name="connsiteX3" fmla="*/ 4174788 w 4174788"/>
              <a:gd name="connsiteY3" fmla="*/ 5505641 h 5535883"/>
              <a:gd name="connsiteX4" fmla="*/ 4144444 w 4174788"/>
              <a:gd name="connsiteY4" fmla="*/ 5535883 h 5535883"/>
              <a:gd name="connsiteX5" fmla="*/ 30345 w 4174788"/>
              <a:gd name="connsiteY5" fmla="*/ 5535883 h 5535883"/>
              <a:gd name="connsiteX6" fmla="*/ 0 w 4174788"/>
              <a:gd name="connsiteY6" fmla="*/ 5505641 h 5535883"/>
              <a:gd name="connsiteX7" fmla="*/ 0 w 4174788"/>
              <a:gd name="connsiteY7" fmla="*/ 30242 h 5535883"/>
              <a:gd name="connsiteX8" fmla="*/ 30345 w 4174788"/>
              <a:gd name="connsiteY8" fmla="*/ 0 h 553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788" h="5535883">
                <a:moveTo>
                  <a:pt x="30345" y="0"/>
                </a:moveTo>
                <a:lnTo>
                  <a:pt x="4144444" y="0"/>
                </a:lnTo>
                <a:cubicBezTo>
                  <a:pt x="4161838" y="0"/>
                  <a:pt x="4174788" y="13584"/>
                  <a:pt x="4174788" y="30242"/>
                </a:cubicBezTo>
                <a:lnTo>
                  <a:pt x="4174788" y="5505641"/>
                </a:lnTo>
                <a:cubicBezTo>
                  <a:pt x="4174788" y="5522299"/>
                  <a:pt x="4161838" y="5535883"/>
                  <a:pt x="4144444" y="5535883"/>
                </a:cubicBezTo>
                <a:lnTo>
                  <a:pt x="30345" y="5535883"/>
                </a:lnTo>
                <a:cubicBezTo>
                  <a:pt x="13723" y="5535883"/>
                  <a:pt x="0" y="5522299"/>
                  <a:pt x="0" y="5505641"/>
                </a:cubicBezTo>
                <a:lnTo>
                  <a:pt x="0" y="30242"/>
                </a:lnTo>
                <a:cubicBezTo>
                  <a:pt x="0" y="13584"/>
                  <a:pt x="13723" y="0"/>
                  <a:pt x="30345" y="0"/>
                </a:cubicBezTo>
                <a:close/>
              </a:path>
            </a:pathLst>
          </a:custGeom>
          <a:pattFill prst="pct80">
            <a:fgClr>
              <a:schemeClr val="bg1">
                <a:lumMod val="75000"/>
              </a:schemeClr>
            </a:fgClr>
            <a:bgClr>
              <a:schemeClr val="bg1"/>
            </a:bgClr>
          </a:pattFill>
        </p:spPr>
      </p:sp>
      <p:sp>
        <p:nvSpPr>
          <p:cNvPr id="13" name="Picture Placeholder 12"/>
          <p:cNvSpPr>
            <a:spLocks noGrp="1"/>
          </p:cNvSpPr>
          <p:nvPr>
            <p:ph type="pic" sz="quarter" idx="14"/>
          </p:nvPr>
        </p:nvSpPr>
        <p:spPr>
          <a:xfrm>
            <a:off x="4329427" y="4091646"/>
            <a:ext cx="3780004" cy="5012388"/>
          </a:xfrm>
          <a:custGeom>
            <a:avLst/>
            <a:gdLst>
              <a:gd name="connsiteX0" fmla="*/ 27475 w 3780004"/>
              <a:gd name="connsiteY0" fmla="*/ 0 h 5012388"/>
              <a:gd name="connsiteX1" fmla="*/ 3752529 w 3780004"/>
              <a:gd name="connsiteY1" fmla="*/ 0 h 5012388"/>
              <a:gd name="connsiteX2" fmla="*/ 3780004 w 3780004"/>
              <a:gd name="connsiteY2" fmla="*/ 27383 h 5012388"/>
              <a:gd name="connsiteX3" fmla="*/ 3780004 w 3780004"/>
              <a:gd name="connsiteY3" fmla="*/ 4985006 h 5012388"/>
              <a:gd name="connsiteX4" fmla="*/ 3752529 w 3780004"/>
              <a:gd name="connsiteY4" fmla="*/ 5012388 h 5012388"/>
              <a:gd name="connsiteX5" fmla="*/ 27475 w 3780004"/>
              <a:gd name="connsiteY5" fmla="*/ 5012388 h 5012388"/>
              <a:gd name="connsiteX6" fmla="*/ 0 w 3780004"/>
              <a:gd name="connsiteY6" fmla="*/ 4985006 h 5012388"/>
              <a:gd name="connsiteX7" fmla="*/ 0 w 3780004"/>
              <a:gd name="connsiteY7" fmla="*/ 27383 h 5012388"/>
              <a:gd name="connsiteX8" fmla="*/ 27475 w 3780004"/>
              <a:gd name="connsiteY8" fmla="*/ 0 h 501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0004" h="5012388">
                <a:moveTo>
                  <a:pt x="27475" y="0"/>
                </a:moveTo>
                <a:lnTo>
                  <a:pt x="3752529" y="0"/>
                </a:lnTo>
                <a:cubicBezTo>
                  <a:pt x="3768279" y="0"/>
                  <a:pt x="3780004" y="12299"/>
                  <a:pt x="3780004" y="27383"/>
                </a:cubicBezTo>
                <a:lnTo>
                  <a:pt x="3780004" y="4985006"/>
                </a:lnTo>
                <a:cubicBezTo>
                  <a:pt x="3780004" y="5000089"/>
                  <a:pt x="3768279" y="5012388"/>
                  <a:pt x="3752529" y="5012388"/>
                </a:cubicBezTo>
                <a:lnTo>
                  <a:pt x="27475" y="5012388"/>
                </a:lnTo>
                <a:cubicBezTo>
                  <a:pt x="12425" y="5012388"/>
                  <a:pt x="0" y="5000089"/>
                  <a:pt x="0" y="4985006"/>
                </a:cubicBezTo>
                <a:lnTo>
                  <a:pt x="0" y="27383"/>
                </a:lnTo>
                <a:cubicBezTo>
                  <a:pt x="0" y="12299"/>
                  <a:pt x="12425" y="0"/>
                  <a:pt x="27475" y="0"/>
                </a:cubicBezTo>
                <a:close/>
              </a:path>
            </a:pathLst>
          </a:custGeom>
          <a:pattFill prst="pct80">
            <a:fgClr>
              <a:schemeClr val="bg1">
                <a:lumMod val="75000"/>
              </a:schemeClr>
            </a:fgClr>
            <a:bgClr>
              <a:schemeClr val="bg1"/>
            </a:bgClr>
          </a:pattFill>
        </p:spPr>
      </p:sp>
      <p:sp>
        <p:nvSpPr>
          <p:cNvPr id="12" name="Picture Placeholder 11"/>
          <p:cNvSpPr>
            <a:spLocks noGrp="1"/>
          </p:cNvSpPr>
          <p:nvPr>
            <p:ph type="pic" sz="quarter" idx="15"/>
          </p:nvPr>
        </p:nvSpPr>
        <p:spPr>
          <a:xfrm>
            <a:off x="11380741" y="4091646"/>
            <a:ext cx="3780004" cy="5012388"/>
          </a:xfrm>
          <a:custGeom>
            <a:avLst/>
            <a:gdLst>
              <a:gd name="connsiteX0" fmla="*/ 27475 w 3780004"/>
              <a:gd name="connsiteY0" fmla="*/ 0 h 5012388"/>
              <a:gd name="connsiteX1" fmla="*/ 3752529 w 3780004"/>
              <a:gd name="connsiteY1" fmla="*/ 0 h 5012388"/>
              <a:gd name="connsiteX2" fmla="*/ 3780004 w 3780004"/>
              <a:gd name="connsiteY2" fmla="*/ 27383 h 5012388"/>
              <a:gd name="connsiteX3" fmla="*/ 3780004 w 3780004"/>
              <a:gd name="connsiteY3" fmla="*/ 4985006 h 5012388"/>
              <a:gd name="connsiteX4" fmla="*/ 3752529 w 3780004"/>
              <a:gd name="connsiteY4" fmla="*/ 5012388 h 5012388"/>
              <a:gd name="connsiteX5" fmla="*/ 27475 w 3780004"/>
              <a:gd name="connsiteY5" fmla="*/ 5012388 h 5012388"/>
              <a:gd name="connsiteX6" fmla="*/ 0 w 3780004"/>
              <a:gd name="connsiteY6" fmla="*/ 4985006 h 5012388"/>
              <a:gd name="connsiteX7" fmla="*/ 0 w 3780004"/>
              <a:gd name="connsiteY7" fmla="*/ 27383 h 5012388"/>
              <a:gd name="connsiteX8" fmla="*/ 27475 w 3780004"/>
              <a:gd name="connsiteY8" fmla="*/ 0 h 501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0004" h="5012388">
                <a:moveTo>
                  <a:pt x="27475" y="0"/>
                </a:moveTo>
                <a:lnTo>
                  <a:pt x="3752529" y="0"/>
                </a:lnTo>
                <a:cubicBezTo>
                  <a:pt x="3768279" y="0"/>
                  <a:pt x="3780004" y="12299"/>
                  <a:pt x="3780004" y="27383"/>
                </a:cubicBezTo>
                <a:lnTo>
                  <a:pt x="3780004" y="4985006"/>
                </a:lnTo>
                <a:cubicBezTo>
                  <a:pt x="3780004" y="5000089"/>
                  <a:pt x="3768279" y="5012388"/>
                  <a:pt x="3752529" y="5012388"/>
                </a:cubicBezTo>
                <a:lnTo>
                  <a:pt x="27475" y="5012388"/>
                </a:lnTo>
                <a:cubicBezTo>
                  <a:pt x="12425" y="5012388"/>
                  <a:pt x="0" y="5000089"/>
                  <a:pt x="0" y="4985006"/>
                </a:cubicBezTo>
                <a:lnTo>
                  <a:pt x="0" y="27383"/>
                </a:lnTo>
                <a:cubicBezTo>
                  <a:pt x="0" y="12299"/>
                  <a:pt x="12425" y="0"/>
                  <a:pt x="27475" y="0"/>
                </a:cubicBez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24062620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2_Custom Layou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962858" y="3615623"/>
            <a:ext cx="3799622" cy="5038402"/>
          </a:xfrm>
          <a:custGeom>
            <a:avLst/>
            <a:gdLst>
              <a:gd name="connsiteX0" fmla="*/ 27618 w 3799622"/>
              <a:gd name="connsiteY0" fmla="*/ 0 h 5038402"/>
              <a:gd name="connsiteX1" fmla="*/ 3772005 w 3799622"/>
              <a:gd name="connsiteY1" fmla="*/ 0 h 5038402"/>
              <a:gd name="connsiteX2" fmla="*/ 3799622 w 3799622"/>
              <a:gd name="connsiteY2" fmla="*/ 27524 h 5038402"/>
              <a:gd name="connsiteX3" fmla="*/ 3799622 w 3799622"/>
              <a:gd name="connsiteY3" fmla="*/ 5010877 h 5038402"/>
              <a:gd name="connsiteX4" fmla="*/ 3772005 w 3799622"/>
              <a:gd name="connsiteY4" fmla="*/ 5038402 h 5038402"/>
              <a:gd name="connsiteX5" fmla="*/ 27618 w 3799622"/>
              <a:gd name="connsiteY5" fmla="*/ 5038402 h 5038402"/>
              <a:gd name="connsiteX6" fmla="*/ 0 w 3799622"/>
              <a:gd name="connsiteY6" fmla="*/ 5010877 h 5038402"/>
              <a:gd name="connsiteX7" fmla="*/ 0 w 3799622"/>
              <a:gd name="connsiteY7" fmla="*/ 27524 h 5038402"/>
              <a:gd name="connsiteX8" fmla="*/ 27618 w 3799622"/>
              <a:gd name="connsiteY8" fmla="*/ 0 h 503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9622" h="5038402">
                <a:moveTo>
                  <a:pt x="27618" y="0"/>
                </a:moveTo>
                <a:lnTo>
                  <a:pt x="3772005" y="0"/>
                </a:lnTo>
                <a:cubicBezTo>
                  <a:pt x="3787836" y="0"/>
                  <a:pt x="3799622" y="12363"/>
                  <a:pt x="3799622" y="27524"/>
                </a:cubicBezTo>
                <a:lnTo>
                  <a:pt x="3799622" y="5010877"/>
                </a:lnTo>
                <a:cubicBezTo>
                  <a:pt x="3799622" y="5026039"/>
                  <a:pt x="3787836" y="5038402"/>
                  <a:pt x="3772005" y="5038402"/>
                </a:cubicBezTo>
                <a:lnTo>
                  <a:pt x="27618" y="5038402"/>
                </a:lnTo>
                <a:cubicBezTo>
                  <a:pt x="12490" y="5038402"/>
                  <a:pt x="0" y="5026039"/>
                  <a:pt x="0" y="5010877"/>
                </a:cubicBezTo>
                <a:lnTo>
                  <a:pt x="0" y="27524"/>
                </a:lnTo>
                <a:cubicBezTo>
                  <a:pt x="0" y="12363"/>
                  <a:pt x="12490" y="0"/>
                  <a:pt x="27618" y="0"/>
                </a:cubicBezTo>
                <a:close/>
              </a:path>
            </a:pathLst>
          </a:custGeom>
          <a:pattFill prst="pct80">
            <a:fgClr>
              <a:schemeClr val="bg1">
                <a:lumMod val="75000"/>
              </a:schemeClr>
            </a:fgClr>
            <a:bgClr>
              <a:schemeClr val="bg1"/>
            </a:bgClr>
          </a:pattFill>
        </p:spPr>
      </p:sp>
      <p:sp>
        <p:nvSpPr>
          <p:cNvPr id="11" name="Picture Placeholder 10"/>
          <p:cNvSpPr>
            <a:spLocks noGrp="1"/>
          </p:cNvSpPr>
          <p:nvPr>
            <p:ph type="pic" sz="quarter" idx="13"/>
          </p:nvPr>
        </p:nvSpPr>
        <p:spPr>
          <a:xfrm>
            <a:off x="4619774" y="5694952"/>
            <a:ext cx="5038402" cy="3799621"/>
          </a:xfrm>
          <a:custGeom>
            <a:avLst/>
            <a:gdLst>
              <a:gd name="connsiteX0" fmla="*/ 27524 w 5038402"/>
              <a:gd name="connsiteY0" fmla="*/ 0 h 3799621"/>
              <a:gd name="connsiteX1" fmla="*/ 5010878 w 5038402"/>
              <a:gd name="connsiteY1" fmla="*/ 0 h 3799621"/>
              <a:gd name="connsiteX2" fmla="*/ 5038402 w 5038402"/>
              <a:gd name="connsiteY2" fmla="*/ 27618 h 3799621"/>
              <a:gd name="connsiteX3" fmla="*/ 5038402 w 5038402"/>
              <a:gd name="connsiteY3" fmla="*/ 3772004 h 3799621"/>
              <a:gd name="connsiteX4" fmla="*/ 5010878 w 5038402"/>
              <a:gd name="connsiteY4" fmla="*/ 3799621 h 3799621"/>
              <a:gd name="connsiteX5" fmla="*/ 27524 w 5038402"/>
              <a:gd name="connsiteY5" fmla="*/ 3799621 h 3799621"/>
              <a:gd name="connsiteX6" fmla="*/ 0 w 5038402"/>
              <a:gd name="connsiteY6" fmla="*/ 3772004 h 3799621"/>
              <a:gd name="connsiteX7" fmla="*/ 0 w 5038402"/>
              <a:gd name="connsiteY7" fmla="*/ 27618 h 3799621"/>
              <a:gd name="connsiteX8" fmla="*/ 27524 w 5038402"/>
              <a:gd name="connsiteY8" fmla="*/ 0 h 379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8402" h="3799621">
                <a:moveTo>
                  <a:pt x="27524" y="0"/>
                </a:moveTo>
                <a:lnTo>
                  <a:pt x="5010878" y="0"/>
                </a:lnTo>
                <a:cubicBezTo>
                  <a:pt x="5026039" y="0"/>
                  <a:pt x="5038402" y="12490"/>
                  <a:pt x="5038402" y="27618"/>
                </a:cubicBezTo>
                <a:lnTo>
                  <a:pt x="5038402" y="3772004"/>
                </a:lnTo>
                <a:cubicBezTo>
                  <a:pt x="5038402" y="3787835"/>
                  <a:pt x="5026039" y="3799621"/>
                  <a:pt x="5010878" y="3799621"/>
                </a:cubicBezTo>
                <a:lnTo>
                  <a:pt x="27524" y="3799621"/>
                </a:lnTo>
                <a:cubicBezTo>
                  <a:pt x="12363" y="3799621"/>
                  <a:pt x="0" y="3787835"/>
                  <a:pt x="0" y="3772004"/>
                </a:cubicBezTo>
                <a:lnTo>
                  <a:pt x="0" y="27618"/>
                </a:lnTo>
                <a:cubicBezTo>
                  <a:pt x="0" y="12490"/>
                  <a:pt x="12363" y="0"/>
                  <a:pt x="27524" y="0"/>
                </a:cubicBez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25995782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156498" y="3332077"/>
            <a:ext cx="4611552" cy="2891390"/>
          </a:xfrm>
          <a:custGeom>
            <a:avLst/>
            <a:gdLst>
              <a:gd name="connsiteX0" fmla="*/ 0 w 4611552"/>
              <a:gd name="connsiteY0" fmla="*/ 0 h 2891390"/>
              <a:gd name="connsiteX1" fmla="*/ 4611552 w 4611552"/>
              <a:gd name="connsiteY1" fmla="*/ 0 h 2891390"/>
              <a:gd name="connsiteX2" fmla="*/ 4611552 w 4611552"/>
              <a:gd name="connsiteY2" fmla="*/ 2891390 h 2891390"/>
              <a:gd name="connsiteX3" fmla="*/ 0 w 4611552"/>
              <a:gd name="connsiteY3" fmla="*/ 2891390 h 2891390"/>
            </a:gdLst>
            <a:ahLst/>
            <a:cxnLst>
              <a:cxn ang="0">
                <a:pos x="connsiteX0" y="connsiteY0"/>
              </a:cxn>
              <a:cxn ang="0">
                <a:pos x="connsiteX1" y="connsiteY1"/>
              </a:cxn>
              <a:cxn ang="0">
                <a:pos x="connsiteX2" y="connsiteY2"/>
              </a:cxn>
              <a:cxn ang="0">
                <a:pos x="connsiteX3" y="connsiteY3"/>
              </a:cxn>
            </a:cxnLst>
            <a:rect l="l" t="t" r="r" b="b"/>
            <a:pathLst>
              <a:path w="4611552" h="2891390">
                <a:moveTo>
                  <a:pt x="0" y="0"/>
                </a:moveTo>
                <a:lnTo>
                  <a:pt x="4611552" y="0"/>
                </a:lnTo>
                <a:lnTo>
                  <a:pt x="4611552" y="2891390"/>
                </a:lnTo>
                <a:lnTo>
                  <a:pt x="0" y="2891390"/>
                </a:lnTo>
                <a:close/>
              </a:path>
            </a:pathLst>
          </a:custGeom>
          <a:pattFill prst="pct80">
            <a:fgClr>
              <a:schemeClr val="bg1">
                <a:lumMod val="75000"/>
              </a:schemeClr>
            </a:fgClr>
            <a:bgClr>
              <a:schemeClr val="bg1"/>
            </a:bgClr>
          </a:pattFill>
        </p:spPr>
      </p:sp>
      <p:sp>
        <p:nvSpPr>
          <p:cNvPr id="11" name="Picture Placeholder 10"/>
          <p:cNvSpPr>
            <a:spLocks noGrp="1"/>
          </p:cNvSpPr>
          <p:nvPr>
            <p:ph type="pic" sz="quarter" idx="14"/>
          </p:nvPr>
        </p:nvSpPr>
        <p:spPr>
          <a:xfrm>
            <a:off x="11706430" y="3332077"/>
            <a:ext cx="4596021" cy="2891390"/>
          </a:xfrm>
          <a:custGeom>
            <a:avLst/>
            <a:gdLst>
              <a:gd name="connsiteX0" fmla="*/ 0 w 4596021"/>
              <a:gd name="connsiteY0" fmla="*/ 0 h 2891390"/>
              <a:gd name="connsiteX1" fmla="*/ 4596021 w 4596021"/>
              <a:gd name="connsiteY1" fmla="*/ 0 h 2891390"/>
              <a:gd name="connsiteX2" fmla="*/ 4596021 w 4596021"/>
              <a:gd name="connsiteY2" fmla="*/ 2891390 h 2891390"/>
              <a:gd name="connsiteX3" fmla="*/ 0 w 4596021"/>
              <a:gd name="connsiteY3" fmla="*/ 2891390 h 2891390"/>
            </a:gdLst>
            <a:ahLst/>
            <a:cxnLst>
              <a:cxn ang="0">
                <a:pos x="connsiteX0" y="connsiteY0"/>
              </a:cxn>
              <a:cxn ang="0">
                <a:pos x="connsiteX1" y="connsiteY1"/>
              </a:cxn>
              <a:cxn ang="0">
                <a:pos x="connsiteX2" y="connsiteY2"/>
              </a:cxn>
              <a:cxn ang="0">
                <a:pos x="connsiteX3" y="connsiteY3"/>
              </a:cxn>
            </a:cxnLst>
            <a:rect l="l" t="t" r="r" b="b"/>
            <a:pathLst>
              <a:path w="4596021" h="2891390">
                <a:moveTo>
                  <a:pt x="0" y="0"/>
                </a:moveTo>
                <a:lnTo>
                  <a:pt x="4596021" y="0"/>
                </a:lnTo>
                <a:lnTo>
                  <a:pt x="4596021" y="2891390"/>
                </a:lnTo>
                <a:lnTo>
                  <a:pt x="0" y="2891390"/>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7484973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2164270" y="4932745"/>
            <a:ext cx="2168819" cy="3790015"/>
          </a:xfrm>
          <a:custGeom>
            <a:avLst/>
            <a:gdLst>
              <a:gd name="connsiteX0" fmla="*/ 0 w 2168819"/>
              <a:gd name="connsiteY0" fmla="*/ 0 h 3790015"/>
              <a:gd name="connsiteX1" fmla="*/ 2168819 w 2168819"/>
              <a:gd name="connsiteY1" fmla="*/ 0 h 3790015"/>
              <a:gd name="connsiteX2" fmla="*/ 2168819 w 2168819"/>
              <a:gd name="connsiteY2" fmla="*/ 3790015 h 3790015"/>
              <a:gd name="connsiteX3" fmla="*/ 0 w 2168819"/>
              <a:gd name="connsiteY3" fmla="*/ 3790015 h 3790015"/>
            </a:gdLst>
            <a:ahLst/>
            <a:cxnLst>
              <a:cxn ang="0">
                <a:pos x="connsiteX0" y="connsiteY0"/>
              </a:cxn>
              <a:cxn ang="0">
                <a:pos x="connsiteX1" y="connsiteY1"/>
              </a:cxn>
              <a:cxn ang="0">
                <a:pos x="connsiteX2" y="connsiteY2"/>
              </a:cxn>
              <a:cxn ang="0">
                <a:pos x="connsiteX3" y="connsiteY3"/>
              </a:cxn>
            </a:cxnLst>
            <a:rect l="l" t="t" r="r" b="b"/>
            <a:pathLst>
              <a:path w="2168819" h="3790015">
                <a:moveTo>
                  <a:pt x="0" y="0"/>
                </a:moveTo>
                <a:lnTo>
                  <a:pt x="2168819" y="0"/>
                </a:lnTo>
                <a:lnTo>
                  <a:pt x="2168819" y="3790015"/>
                </a:lnTo>
                <a:lnTo>
                  <a:pt x="0" y="3790015"/>
                </a:lnTo>
                <a:close/>
              </a:path>
            </a:pathLst>
          </a:custGeom>
          <a:pattFill prst="pct80">
            <a:fgClr>
              <a:schemeClr val="bg1">
                <a:lumMod val="75000"/>
              </a:schemeClr>
            </a:fgClr>
            <a:bgClr>
              <a:schemeClr val="bg1"/>
            </a:bgClr>
          </a:pattFill>
        </p:spPr>
      </p:sp>
      <p:sp>
        <p:nvSpPr>
          <p:cNvPr id="13" name="Picture Placeholder 12"/>
          <p:cNvSpPr>
            <a:spLocks noGrp="1"/>
          </p:cNvSpPr>
          <p:nvPr>
            <p:ph type="pic" sz="quarter" idx="15"/>
          </p:nvPr>
        </p:nvSpPr>
        <p:spPr>
          <a:xfrm>
            <a:off x="5199797" y="3848668"/>
            <a:ext cx="6114197" cy="3835022"/>
          </a:xfrm>
          <a:custGeom>
            <a:avLst/>
            <a:gdLst>
              <a:gd name="connsiteX0" fmla="*/ 0 w 6114197"/>
              <a:gd name="connsiteY0" fmla="*/ 0 h 3835022"/>
              <a:gd name="connsiteX1" fmla="*/ 6114197 w 6114197"/>
              <a:gd name="connsiteY1" fmla="*/ 0 h 3835022"/>
              <a:gd name="connsiteX2" fmla="*/ 6114197 w 6114197"/>
              <a:gd name="connsiteY2" fmla="*/ 3835022 h 3835022"/>
              <a:gd name="connsiteX3" fmla="*/ 0 w 6114197"/>
              <a:gd name="connsiteY3" fmla="*/ 3835022 h 3835022"/>
            </a:gdLst>
            <a:ahLst/>
            <a:cxnLst>
              <a:cxn ang="0">
                <a:pos x="connsiteX0" y="connsiteY0"/>
              </a:cxn>
              <a:cxn ang="0">
                <a:pos x="connsiteX1" y="connsiteY1"/>
              </a:cxn>
              <a:cxn ang="0">
                <a:pos x="connsiteX2" y="connsiteY2"/>
              </a:cxn>
              <a:cxn ang="0">
                <a:pos x="connsiteX3" y="connsiteY3"/>
              </a:cxn>
            </a:cxnLst>
            <a:rect l="l" t="t" r="r" b="b"/>
            <a:pathLst>
              <a:path w="6114197" h="3835022">
                <a:moveTo>
                  <a:pt x="0" y="0"/>
                </a:moveTo>
                <a:lnTo>
                  <a:pt x="6114197" y="0"/>
                </a:lnTo>
                <a:lnTo>
                  <a:pt x="6114197" y="3835022"/>
                </a:lnTo>
                <a:lnTo>
                  <a:pt x="0" y="3835022"/>
                </a:lnTo>
                <a:close/>
              </a:path>
            </a:pathLst>
          </a:custGeom>
          <a:pattFill prst="pct80">
            <a:fgClr>
              <a:schemeClr val="bg1">
                <a:lumMod val="75000"/>
              </a:schemeClr>
            </a:fgClr>
            <a:bgClr>
              <a:schemeClr val="bg1"/>
            </a:bgClr>
          </a:pattFill>
        </p:spPr>
      </p:sp>
      <p:sp>
        <p:nvSpPr>
          <p:cNvPr id="14" name="Picture Placeholder 13"/>
          <p:cNvSpPr>
            <a:spLocks noGrp="1"/>
          </p:cNvSpPr>
          <p:nvPr>
            <p:ph type="pic" sz="quarter" idx="16"/>
          </p:nvPr>
        </p:nvSpPr>
        <p:spPr>
          <a:xfrm>
            <a:off x="10931857" y="5349922"/>
            <a:ext cx="5544722" cy="3452411"/>
          </a:xfrm>
          <a:custGeom>
            <a:avLst/>
            <a:gdLst>
              <a:gd name="connsiteX0" fmla="*/ 0 w 5544722"/>
              <a:gd name="connsiteY0" fmla="*/ 0 h 3452411"/>
              <a:gd name="connsiteX1" fmla="*/ 5544722 w 5544722"/>
              <a:gd name="connsiteY1" fmla="*/ 0 h 3452411"/>
              <a:gd name="connsiteX2" fmla="*/ 5544722 w 5544722"/>
              <a:gd name="connsiteY2" fmla="*/ 3452411 h 3452411"/>
              <a:gd name="connsiteX3" fmla="*/ 0 w 5544722"/>
              <a:gd name="connsiteY3" fmla="*/ 3452411 h 3452411"/>
            </a:gdLst>
            <a:ahLst/>
            <a:cxnLst>
              <a:cxn ang="0">
                <a:pos x="connsiteX0" y="connsiteY0"/>
              </a:cxn>
              <a:cxn ang="0">
                <a:pos x="connsiteX1" y="connsiteY1"/>
              </a:cxn>
              <a:cxn ang="0">
                <a:pos x="connsiteX2" y="connsiteY2"/>
              </a:cxn>
              <a:cxn ang="0">
                <a:pos x="connsiteX3" y="connsiteY3"/>
              </a:cxn>
            </a:cxnLst>
            <a:rect l="l" t="t" r="r" b="b"/>
            <a:pathLst>
              <a:path w="5544722" h="3452411">
                <a:moveTo>
                  <a:pt x="0" y="0"/>
                </a:moveTo>
                <a:lnTo>
                  <a:pt x="5544722" y="0"/>
                </a:lnTo>
                <a:lnTo>
                  <a:pt x="5544722" y="3452411"/>
                </a:lnTo>
                <a:lnTo>
                  <a:pt x="0" y="3452411"/>
                </a:lnTo>
                <a:close/>
              </a:path>
            </a:pathLst>
          </a:custGeom>
          <a:pattFill prst="pct80">
            <a:fgClr>
              <a:schemeClr val="bg1">
                <a:lumMod val="75000"/>
              </a:schemeClr>
            </a:fgClr>
            <a:bgClr>
              <a:schemeClr val="bg1"/>
            </a:bgClr>
          </a:pattFill>
        </p:spPr>
      </p:sp>
    </p:spTree>
    <p:extLst>
      <p:ext uri="{BB962C8B-B14F-4D97-AF65-F5344CB8AC3E}">
        <p14:creationId xmlns:p14="http://schemas.microsoft.com/office/powerpoint/2010/main" val="16450432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969524" y="3620265"/>
            <a:ext cx="2874162" cy="3852331"/>
          </a:xfrm>
          <a:prstGeom prst="rect">
            <a:avLst/>
          </a:prstGeom>
          <a:pattFill prst="pct80">
            <a:fgClr>
              <a:schemeClr val="bg1">
                <a:lumMod val="75000"/>
              </a:schemeClr>
            </a:fgClr>
            <a:bgClr>
              <a:schemeClr val="bg1"/>
            </a:bgClr>
          </a:pattFill>
          <a:effectLst>
            <a:outerShdw blurRad="50800" dist="38100" dir="2700000" algn="tl" rotWithShape="0">
              <a:prstClr val="black">
                <a:alpha val="40000"/>
              </a:prstClr>
            </a:outerShdw>
          </a:effectLst>
        </p:spPr>
      </p:sp>
      <p:sp>
        <p:nvSpPr>
          <p:cNvPr id="10" name="Picture Placeholder 9"/>
          <p:cNvSpPr>
            <a:spLocks noGrp="1"/>
          </p:cNvSpPr>
          <p:nvPr>
            <p:ph type="pic" sz="quarter" idx="11"/>
          </p:nvPr>
        </p:nvSpPr>
        <p:spPr>
          <a:xfrm>
            <a:off x="7070731" y="3620265"/>
            <a:ext cx="2882189" cy="3852331"/>
          </a:xfrm>
          <a:prstGeom prst="rect">
            <a:avLst/>
          </a:prstGeom>
          <a:pattFill prst="pct80">
            <a:fgClr>
              <a:schemeClr val="bg1">
                <a:lumMod val="75000"/>
              </a:schemeClr>
            </a:fgClr>
            <a:bgClr>
              <a:schemeClr val="bg1"/>
            </a:bgClr>
          </a:pattFill>
          <a:effectLst>
            <a:outerShdw blurRad="50800" dist="38100" dir="2700000" algn="tl" rotWithShape="0">
              <a:prstClr val="black">
                <a:alpha val="40000"/>
              </a:prstClr>
            </a:outerShdw>
          </a:effectLst>
        </p:spPr>
      </p:sp>
      <p:sp>
        <p:nvSpPr>
          <p:cNvPr id="11" name="Picture Placeholder 10"/>
          <p:cNvSpPr>
            <a:spLocks noGrp="1"/>
          </p:cNvSpPr>
          <p:nvPr>
            <p:ph type="pic" sz="quarter" idx="12"/>
          </p:nvPr>
        </p:nvSpPr>
        <p:spPr>
          <a:xfrm>
            <a:off x="13174696" y="3620265"/>
            <a:ext cx="2882189" cy="3852331"/>
          </a:xfrm>
          <a:prstGeom prst="rect">
            <a:avLst/>
          </a:prstGeom>
          <a:pattFill prst="pct80">
            <a:fgClr>
              <a:schemeClr val="bg1">
                <a:lumMod val="75000"/>
              </a:schemeClr>
            </a:fgClr>
            <a:bgClr>
              <a:schemeClr val="bg1"/>
            </a:bgClr>
          </a:pattFill>
          <a:effectLst>
            <a:outerShdw blurRad="50800" dist="38100" dir="2700000" algn="tl" rotWithShape="0">
              <a:prstClr val="black">
                <a:alpha val="40000"/>
              </a:prstClr>
            </a:outerShdw>
          </a:effectLst>
        </p:spPr>
      </p:sp>
    </p:spTree>
    <p:extLst>
      <p:ext uri="{BB962C8B-B14F-4D97-AF65-F5344CB8AC3E}">
        <p14:creationId xmlns:p14="http://schemas.microsoft.com/office/powerpoint/2010/main" val="103752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900" decel="100000" fill="hold"/>
                                        <p:tgtEl>
                                          <p:spTgt spid="11"/>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0" y="3234079"/>
            <a:ext cx="4876800" cy="3085307"/>
          </a:xfrm>
          <a:prstGeom prst="rect">
            <a:avLst/>
          </a:prstGeom>
          <a:pattFill prst="pct80">
            <a:fgClr>
              <a:schemeClr val="bg1">
                <a:lumMod val="75000"/>
              </a:schemeClr>
            </a:fgClr>
            <a:bgClr>
              <a:schemeClr val="bg1"/>
            </a:bgClr>
          </a:pattFill>
        </p:spPr>
      </p:sp>
      <p:sp>
        <p:nvSpPr>
          <p:cNvPr id="7" name="Picture Placeholder 17"/>
          <p:cNvSpPr>
            <a:spLocks noGrp="1"/>
          </p:cNvSpPr>
          <p:nvPr>
            <p:ph type="pic" sz="quarter" idx="11"/>
          </p:nvPr>
        </p:nvSpPr>
        <p:spPr>
          <a:xfrm>
            <a:off x="4876800" y="6323266"/>
            <a:ext cx="4876800" cy="3077549"/>
          </a:xfrm>
          <a:prstGeom prst="rect">
            <a:avLst/>
          </a:prstGeom>
          <a:pattFill prst="pct80">
            <a:fgClr>
              <a:schemeClr val="bg1">
                <a:lumMod val="75000"/>
              </a:schemeClr>
            </a:fgClr>
            <a:bgClr>
              <a:schemeClr val="bg1"/>
            </a:bgClr>
          </a:pattFill>
        </p:spPr>
      </p:sp>
      <p:sp>
        <p:nvSpPr>
          <p:cNvPr id="8" name="Picture Placeholder 18"/>
          <p:cNvSpPr>
            <a:spLocks noGrp="1"/>
          </p:cNvSpPr>
          <p:nvPr>
            <p:ph type="pic" sz="quarter" idx="12"/>
          </p:nvPr>
        </p:nvSpPr>
        <p:spPr>
          <a:xfrm>
            <a:off x="9753600" y="3237957"/>
            <a:ext cx="4876800" cy="3081427"/>
          </a:xfrm>
          <a:prstGeom prst="rect">
            <a:avLst/>
          </a:prstGeom>
          <a:pattFill prst="pct80">
            <a:fgClr>
              <a:schemeClr val="bg1">
                <a:lumMod val="75000"/>
              </a:schemeClr>
            </a:fgClr>
            <a:bgClr>
              <a:schemeClr val="bg1"/>
            </a:bgClr>
          </a:pattFill>
        </p:spPr>
      </p:sp>
      <p:sp>
        <p:nvSpPr>
          <p:cNvPr id="9" name="Picture Placeholder 19"/>
          <p:cNvSpPr>
            <a:spLocks noGrp="1"/>
          </p:cNvSpPr>
          <p:nvPr>
            <p:ph type="pic" sz="quarter" idx="13"/>
          </p:nvPr>
        </p:nvSpPr>
        <p:spPr>
          <a:xfrm>
            <a:off x="14630400" y="6319386"/>
            <a:ext cx="4876800" cy="308142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34902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90"/>
                                          </p:val>
                                        </p:tav>
                                        <p:tav tm="100000">
                                          <p:val>
                                            <p:fltVal val="0"/>
                                          </p:val>
                                        </p:tav>
                                      </p:tavLst>
                                    </p:anim>
                                    <p:animEffect transition="in" filter="fade">
                                      <p:cBhvr>
                                        <p:cTn id="16" dur="500"/>
                                        <p:tgtEl>
                                          <p:spTgt spid="7"/>
                                        </p:tgtEl>
                                      </p:cBhvr>
                                    </p:animEffect>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 calcmode="lin" valueType="num">
                                      <p:cBhvr>
                                        <p:cTn id="21" dur="500" fill="hold"/>
                                        <p:tgtEl>
                                          <p:spTgt spid="8"/>
                                        </p:tgtEl>
                                        <p:attrNameLst>
                                          <p:attrName>style.rotation</p:attrName>
                                        </p:attrNameLst>
                                      </p:cBhvr>
                                      <p:tavLst>
                                        <p:tav tm="0">
                                          <p:val>
                                            <p:fltVal val="90"/>
                                          </p:val>
                                        </p:tav>
                                        <p:tav tm="100000">
                                          <p:val>
                                            <p:fltVal val="0"/>
                                          </p:val>
                                        </p:tav>
                                      </p:tavLst>
                                    </p:anim>
                                    <p:animEffect transition="in" filter="fade">
                                      <p:cBhvr>
                                        <p:cTn id="22" dur="500"/>
                                        <p:tgtEl>
                                          <p:spTgt spid="8"/>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style.rotation</p:attrName>
                                        </p:attrNameLst>
                                      </p:cBhvr>
                                      <p:tavLst>
                                        <p:tav tm="0">
                                          <p:val>
                                            <p:fltVal val="90"/>
                                          </p:val>
                                        </p:tav>
                                        <p:tav tm="100000">
                                          <p:val>
                                            <p:fltVal val="0"/>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Picture Placeholder 24"/>
          <p:cNvSpPr>
            <a:spLocks noGrp="1"/>
          </p:cNvSpPr>
          <p:nvPr>
            <p:ph type="pic" sz="quarter" idx="10"/>
          </p:nvPr>
        </p:nvSpPr>
        <p:spPr>
          <a:xfrm>
            <a:off x="7381688" y="3162929"/>
            <a:ext cx="3513293" cy="2140862"/>
          </a:xfrm>
          <a:prstGeom prst="rect">
            <a:avLst/>
          </a:prstGeom>
          <a:pattFill prst="pct80">
            <a:fgClr>
              <a:schemeClr val="bg1">
                <a:lumMod val="75000"/>
              </a:schemeClr>
            </a:fgClr>
            <a:bgClr>
              <a:schemeClr val="bg1"/>
            </a:bgClr>
          </a:pattFill>
        </p:spPr>
      </p:sp>
      <p:sp>
        <p:nvSpPr>
          <p:cNvPr id="7" name="Picture Placeholder 27"/>
          <p:cNvSpPr>
            <a:spLocks noGrp="1"/>
          </p:cNvSpPr>
          <p:nvPr>
            <p:ph type="pic" sz="quarter" idx="11"/>
          </p:nvPr>
        </p:nvSpPr>
        <p:spPr>
          <a:xfrm>
            <a:off x="2786002" y="5312263"/>
            <a:ext cx="3220275" cy="2112149"/>
          </a:xfrm>
          <a:prstGeom prst="rect">
            <a:avLst/>
          </a:prstGeom>
          <a:pattFill prst="pct80">
            <a:fgClr>
              <a:schemeClr val="bg1">
                <a:lumMod val="75000"/>
              </a:schemeClr>
            </a:fgClr>
            <a:bgClr>
              <a:schemeClr val="bg1"/>
            </a:bgClr>
          </a:pattFill>
        </p:spPr>
      </p:sp>
      <p:sp>
        <p:nvSpPr>
          <p:cNvPr id="8" name="Picture Placeholder 28"/>
          <p:cNvSpPr>
            <a:spLocks noGrp="1"/>
          </p:cNvSpPr>
          <p:nvPr>
            <p:ph type="pic" sz="quarter" idx="12"/>
          </p:nvPr>
        </p:nvSpPr>
        <p:spPr>
          <a:xfrm>
            <a:off x="7381688" y="7445687"/>
            <a:ext cx="3513293" cy="2140862"/>
          </a:xfrm>
          <a:prstGeom prst="rect">
            <a:avLst/>
          </a:prstGeom>
          <a:pattFill prst="pct80">
            <a:fgClr>
              <a:schemeClr val="bg1">
                <a:lumMod val="75000"/>
              </a:schemeClr>
            </a:fgClr>
            <a:bgClr>
              <a:schemeClr val="bg1"/>
            </a:bgClr>
          </a:pattFill>
        </p:spPr>
      </p:sp>
      <p:sp>
        <p:nvSpPr>
          <p:cNvPr id="9" name="Picture Placeholder 29"/>
          <p:cNvSpPr>
            <a:spLocks noGrp="1"/>
          </p:cNvSpPr>
          <p:nvPr>
            <p:ph type="pic" sz="quarter" idx="13"/>
          </p:nvPr>
        </p:nvSpPr>
        <p:spPr>
          <a:xfrm>
            <a:off x="14505868" y="3682526"/>
            <a:ext cx="4092760" cy="2708555"/>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01580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49" presetClass="entr" presetSubtype="0" decel="10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1"/>
          <p:cNvSpPr>
            <a:spLocks noGrp="1"/>
          </p:cNvSpPr>
          <p:nvPr>
            <p:ph type="pic" sz="quarter" idx="10"/>
          </p:nvPr>
        </p:nvSpPr>
        <p:spPr>
          <a:xfrm>
            <a:off x="1145231" y="3330751"/>
            <a:ext cx="4092760" cy="3680134"/>
          </a:xfrm>
          <a:prstGeom prst="rect">
            <a:avLst/>
          </a:prstGeom>
          <a:pattFill prst="pct80">
            <a:fgClr>
              <a:schemeClr val="bg1">
                <a:lumMod val="75000"/>
              </a:schemeClr>
            </a:fgClr>
            <a:bgClr>
              <a:schemeClr val="bg1"/>
            </a:bgClr>
          </a:pattFill>
        </p:spPr>
      </p:sp>
      <p:sp>
        <p:nvSpPr>
          <p:cNvPr id="7" name="Picture Placeholder 2"/>
          <p:cNvSpPr>
            <a:spLocks noGrp="1"/>
          </p:cNvSpPr>
          <p:nvPr>
            <p:ph type="pic" sz="quarter" idx="11"/>
          </p:nvPr>
        </p:nvSpPr>
        <p:spPr>
          <a:xfrm>
            <a:off x="5458558" y="3330751"/>
            <a:ext cx="4092760" cy="3680134"/>
          </a:xfrm>
          <a:prstGeom prst="rect">
            <a:avLst/>
          </a:prstGeom>
          <a:pattFill prst="pct80">
            <a:fgClr>
              <a:schemeClr val="bg1">
                <a:lumMod val="75000"/>
              </a:schemeClr>
            </a:fgClr>
            <a:bgClr>
              <a:schemeClr val="bg1"/>
            </a:bgClr>
          </a:pattFill>
        </p:spPr>
      </p:sp>
      <p:sp>
        <p:nvSpPr>
          <p:cNvPr id="8" name="Picture Placeholder 6"/>
          <p:cNvSpPr>
            <a:spLocks noGrp="1"/>
          </p:cNvSpPr>
          <p:nvPr>
            <p:ph type="pic" sz="quarter" idx="12"/>
          </p:nvPr>
        </p:nvSpPr>
        <p:spPr>
          <a:xfrm>
            <a:off x="9771887" y="3330751"/>
            <a:ext cx="4092760" cy="3680134"/>
          </a:xfrm>
          <a:prstGeom prst="rect">
            <a:avLst/>
          </a:prstGeom>
          <a:pattFill prst="pct80">
            <a:fgClr>
              <a:schemeClr val="bg1">
                <a:lumMod val="75000"/>
              </a:schemeClr>
            </a:fgClr>
            <a:bgClr>
              <a:schemeClr val="bg1"/>
            </a:bgClr>
          </a:pattFill>
        </p:spPr>
      </p:sp>
      <p:sp>
        <p:nvSpPr>
          <p:cNvPr id="9" name="Picture Placeholder 12"/>
          <p:cNvSpPr>
            <a:spLocks noGrp="1"/>
          </p:cNvSpPr>
          <p:nvPr>
            <p:ph type="pic" sz="quarter" idx="13"/>
          </p:nvPr>
        </p:nvSpPr>
        <p:spPr>
          <a:xfrm>
            <a:off x="14085214" y="3330751"/>
            <a:ext cx="4092760" cy="3680134"/>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1748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Picture Placeholder 1"/>
          <p:cNvSpPr>
            <a:spLocks noGrp="1"/>
          </p:cNvSpPr>
          <p:nvPr>
            <p:ph type="pic" sz="quarter" idx="10"/>
          </p:nvPr>
        </p:nvSpPr>
        <p:spPr>
          <a:xfrm>
            <a:off x="1145231" y="3588462"/>
            <a:ext cx="4092760" cy="3188960"/>
          </a:xfrm>
          <a:prstGeom prst="rect">
            <a:avLst/>
          </a:prstGeom>
          <a:pattFill prst="pct80">
            <a:fgClr>
              <a:schemeClr val="bg1">
                <a:lumMod val="75000"/>
              </a:schemeClr>
            </a:fgClr>
            <a:bgClr>
              <a:schemeClr val="bg1"/>
            </a:bgClr>
          </a:pattFill>
        </p:spPr>
      </p:sp>
      <p:sp>
        <p:nvSpPr>
          <p:cNvPr id="7" name="Picture Placeholder 2"/>
          <p:cNvSpPr>
            <a:spLocks noGrp="1"/>
          </p:cNvSpPr>
          <p:nvPr>
            <p:ph type="pic" sz="quarter" idx="11"/>
          </p:nvPr>
        </p:nvSpPr>
        <p:spPr>
          <a:xfrm>
            <a:off x="5458558" y="3588462"/>
            <a:ext cx="4092760" cy="3188960"/>
          </a:xfrm>
          <a:prstGeom prst="rect">
            <a:avLst/>
          </a:prstGeom>
          <a:pattFill prst="pct80">
            <a:fgClr>
              <a:schemeClr val="bg1">
                <a:lumMod val="75000"/>
              </a:schemeClr>
            </a:fgClr>
            <a:bgClr>
              <a:schemeClr val="bg1"/>
            </a:bgClr>
          </a:pattFill>
        </p:spPr>
      </p:sp>
      <p:sp>
        <p:nvSpPr>
          <p:cNvPr id="8" name="Picture Placeholder 6"/>
          <p:cNvSpPr>
            <a:spLocks noGrp="1"/>
          </p:cNvSpPr>
          <p:nvPr>
            <p:ph type="pic" sz="quarter" idx="12"/>
          </p:nvPr>
        </p:nvSpPr>
        <p:spPr>
          <a:xfrm>
            <a:off x="9771887" y="3588462"/>
            <a:ext cx="4092760" cy="3188960"/>
          </a:xfrm>
          <a:prstGeom prst="rect">
            <a:avLst/>
          </a:prstGeom>
          <a:pattFill prst="pct80">
            <a:fgClr>
              <a:schemeClr val="bg1">
                <a:lumMod val="75000"/>
              </a:schemeClr>
            </a:fgClr>
            <a:bgClr>
              <a:schemeClr val="bg1"/>
            </a:bgClr>
          </a:pattFill>
        </p:spPr>
      </p:sp>
      <p:sp>
        <p:nvSpPr>
          <p:cNvPr id="9" name="Picture Placeholder 12"/>
          <p:cNvSpPr>
            <a:spLocks noGrp="1"/>
          </p:cNvSpPr>
          <p:nvPr>
            <p:ph type="pic" sz="quarter" idx="13"/>
          </p:nvPr>
        </p:nvSpPr>
        <p:spPr>
          <a:xfrm>
            <a:off x="14085214" y="3588462"/>
            <a:ext cx="4092760" cy="318896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93857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1377235" y="3154349"/>
            <a:ext cx="3691798" cy="2536669"/>
          </a:xfrm>
          <a:prstGeom prst="rect">
            <a:avLst/>
          </a:prstGeom>
          <a:pattFill prst="pct80">
            <a:fgClr>
              <a:schemeClr val="bg1">
                <a:lumMod val="75000"/>
              </a:schemeClr>
            </a:fgClr>
            <a:bgClr>
              <a:schemeClr val="bg1"/>
            </a:bgClr>
          </a:pattFill>
        </p:spPr>
      </p:sp>
      <p:sp>
        <p:nvSpPr>
          <p:cNvPr id="7" name="Picture Placeholder 8"/>
          <p:cNvSpPr>
            <a:spLocks noGrp="1"/>
          </p:cNvSpPr>
          <p:nvPr>
            <p:ph type="pic" sz="quarter" idx="11"/>
          </p:nvPr>
        </p:nvSpPr>
        <p:spPr>
          <a:xfrm>
            <a:off x="5690562" y="3154349"/>
            <a:ext cx="3691798" cy="2536669"/>
          </a:xfrm>
          <a:prstGeom prst="rect">
            <a:avLst/>
          </a:prstGeom>
          <a:pattFill prst="pct80">
            <a:fgClr>
              <a:schemeClr val="bg1">
                <a:lumMod val="75000"/>
              </a:schemeClr>
            </a:fgClr>
            <a:bgClr>
              <a:schemeClr val="bg1"/>
            </a:bgClr>
          </a:pattFill>
        </p:spPr>
      </p:sp>
      <p:sp>
        <p:nvSpPr>
          <p:cNvPr id="8" name="Picture Placeholder 9"/>
          <p:cNvSpPr>
            <a:spLocks noGrp="1"/>
          </p:cNvSpPr>
          <p:nvPr>
            <p:ph type="pic" sz="quarter" idx="12"/>
          </p:nvPr>
        </p:nvSpPr>
        <p:spPr>
          <a:xfrm>
            <a:off x="10003891" y="3154349"/>
            <a:ext cx="3691798" cy="2536669"/>
          </a:xfrm>
          <a:prstGeom prst="rect">
            <a:avLst/>
          </a:prstGeom>
          <a:pattFill prst="pct80">
            <a:fgClr>
              <a:schemeClr val="bg1">
                <a:lumMod val="75000"/>
              </a:schemeClr>
            </a:fgClr>
            <a:bgClr>
              <a:schemeClr val="bg1"/>
            </a:bgClr>
          </a:pattFill>
        </p:spPr>
      </p:sp>
      <p:sp>
        <p:nvSpPr>
          <p:cNvPr id="9" name="Picture Placeholder 10"/>
          <p:cNvSpPr>
            <a:spLocks noGrp="1"/>
          </p:cNvSpPr>
          <p:nvPr>
            <p:ph type="pic" sz="quarter" idx="13"/>
          </p:nvPr>
        </p:nvSpPr>
        <p:spPr>
          <a:xfrm>
            <a:off x="14317218" y="3154349"/>
            <a:ext cx="3691798" cy="2536669"/>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806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7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6502400" cy="10972800"/>
          </a:xfrm>
          <a:custGeom>
            <a:avLst/>
            <a:gdLst>
              <a:gd name="connsiteX0" fmla="*/ 0 w 6502400"/>
              <a:gd name="connsiteY0" fmla="*/ 0 h 10972800"/>
              <a:gd name="connsiteX1" fmla="*/ 6502400 w 6502400"/>
              <a:gd name="connsiteY1" fmla="*/ 0 h 10972800"/>
              <a:gd name="connsiteX2" fmla="*/ 6502400 w 6502400"/>
              <a:gd name="connsiteY2" fmla="*/ 10972800 h 10972800"/>
              <a:gd name="connsiteX3" fmla="*/ 0 w 65024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6502400" h="10972800">
                <a:moveTo>
                  <a:pt x="0" y="0"/>
                </a:moveTo>
                <a:lnTo>
                  <a:pt x="6502400" y="0"/>
                </a:lnTo>
                <a:lnTo>
                  <a:pt x="6502400" y="10972800"/>
                </a:lnTo>
                <a:lnTo>
                  <a:pt x="0" y="10972800"/>
                </a:lnTo>
                <a:close/>
              </a:path>
            </a:pathLst>
          </a:custGeom>
          <a:pattFill prst="pct80">
            <a:fgClr>
              <a:schemeClr val="bg1">
                <a:lumMod val="75000"/>
              </a:schemeClr>
            </a:fgClr>
            <a:bgClr>
              <a:schemeClr val="bg1"/>
            </a:bgClr>
          </a:pattFill>
        </p:spPr>
        <p:txBody>
          <a:bodyPr wrap="square">
            <a:noAutofit/>
          </a:bodyPr>
          <a:lstStyle>
            <a:lvl1pPr>
              <a:defRPr sz="2162">
                <a:solidFill>
                  <a:srgbClr val="00B0F0"/>
                </a:solidFill>
              </a:defRPr>
            </a:lvl1pPr>
          </a:lstStyle>
          <a:p>
            <a:endParaRPr lang="id-ID"/>
          </a:p>
        </p:txBody>
      </p:sp>
    </p:spTree>
    <p:extLst>
      <p:ext uri="{BB962C8B-B14F-4D97-AF65-F5344CB8AC3E}">
        <p14:creationId xmlns:p14="http://schemas.microsoft.com/office/powerpoint/2010/main" val="30615147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6" name="Picture Placeholder 38"/>
          <p:cNvSpPr>
            <a:spLocks noGrp="1"/>
          </p:cNvSpPr>
          <p:nvPr>
            <p:ph type="pic" sz="quarter" idx="11"/>
          </p:nvPr>
        </p:nvSpPr>
        <p:spPr>
          <a:xfrm>
            <a:off x="7097029" y="3441886"/>
            <a:ext cx="5313146" cy="753091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95170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6" name="Picture Placeholder 38"/>
          <p:cNvSpPr>
            <a:spLocks noGrp="1"/>
          </p:cNvSpPr>
          <p:nvPr>
            <p:ph type="pic" sz="quarter" idx="11"/>
          </p:nvPr>
        </p:nvSpPr>
        <p:spPr>
          <a:xfrm>
            <a:off x="1722283" y="3441886"/>
            <a:ext cx="5313146" cy="753091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47896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Picture Placeholder 3"/>
          <p:cNvSpPr>
            <a:spLocks noGrp="1"/>
          </p:cNvSpPr>
          <p:nvPr>
            <p:ph type="pic" sz="quarter" idx="10"/>
          </p:nvPr>
        </p:nvSpPr>
        <p:spPr>
          <a:xfrm>
            <a:off x="5053375" y="3171836"/>
            <a:ext cx="4835128" cy="7800965"/>
          </a:xfrm>
          <a:prstGeom prst="rect">
            <a:avLst/>
          </a:prstGeom>
          <a:pattFill prst="pct80">
            <a:fgClr>
              <a:schemeClr val="bg1">
                <a:lumMod val="75000"/>
              </a:schemeClr>
            </a:fgClr>
            <a:bgClr>
              <a:schemeClr val="bg1"/>
            </a:bgClr>
          </a:pattFill>
        </p:spPr>
      </p:sp>
      <p:sp>
        <p:nvSpPr>
          <p:cNvPr id="7" name="Picture Placeholder 4"/>
          <p:cNvSpPr>
            <a:spLocks noGrp="1"/>
          </p:cNvSpPr>
          <p:nvPr>
            <p:ph type="pic" sz="quarter" idx="11"/>
          </p:nvPr>
        </p:nvSpPr>
        <p:spPr>
          <a:xfrm>
            <a:off x="9368607" y="3171836"/>
            <a:ext cx="4835128" cy="7800965"/>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212228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6"/>
          <p:cNvSpPr>
            <a:spLocks noGrp="1"/>
          </p:cNvSpPr>
          <p:nvPr>
            <p:ph type="pic" sz="quarter" idx="11"/>
          </p:nvPr>
        </p:nvSpPr>
        <p:spPr>
          <a:xfrm>
            <a:off x="7702734" y="3030585"/>
            <a:ext cx="4101739" cy="5171781"/>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79349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1"/>
            <a:ext cx="19507200" cy="7983838"/>
          </a:xfrm>
          <a:prstGeom prst="rect">
            <a:avLst/>
          </a:prstGeom>
          <a:pattFill prst="pct80">
            <a:fgClr>
              <a:schemeClr val="bg1">
                <a:lumMod val="75000"/>
              </a:schemeClr>
            </a:fgClr>
            <a:bgClr>
              <a:schemeClr val="bg1"/>
            </a:bgClr>
          </a:pattFill>
        </p:spPr>
      </p:sp>
      <p:sp>
        <p:nvSpPr>
          <p:cNvPr id="7" name="Picture Placeholder 6"/>
          <p:cNvSpPr>
            <a:spLocks noGrp="1"/>
          </p:cNvSpPr>
          <p:nvPr>
            <p:ph type="pic" sz="quarter" idx="11"/>
          </p:nvPr>
        </p:nvSpPr>
        <p:spPr>
          <a:xfrm>
            <a:off x="7623223" y="3245818"/>
            <a:ext cx="4260760" cy="4738018"/>
          </a:xfrm>
          <a:prstGeom prst="rect">
            <a:avLst/>
          </a:prstGeom>
          <a:pattFill prst="dkUpDiag">
            <a:fgClr>
              <a:schemeClr val="bg1">
                <a:lumMod val="75000"/>
              </a:schemeClr>
            </a:fgClr>
            <a:bgClr>
              <a:schemeClr val="bg1"/>
            </a:bgClr>
          </a:pattFill>
        </p:spPr>
      </p:sp>
    </p:spTree>
    <p:extLst>
      <p:ext uri="{BB962C8B-B14F-4D97-AF65-F5344CB8AC3E}">
        <p14:creationId xmlns:p14="http://schemas.microsoft.com/office/powerpoint/2010/main" val="23651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Picture Placeholder 18"/>
          <p:cNvSpPr>
            <a:spLocks noGrp="1"/>
          </p:cNvSpPr>
          <p:nvPr>
            <p:ph type="pic" sz="quarter" idx="10"/>
          </p:nvPr>
        </p:nvSpPr>
        <p:spPr>
          <a:xfrm>
            <a:off x="2286526" y="3171836"/>
            <a:ext cx="4179168" cy="7800965"/>
          </a:xfrm>
          <a:prstGeom prst="rect">
            <a:avLst/>
          </a:prstGeom>
          <a:pattFill prst="pct80">
            <a:fgClr>
              <a:schemeClr val="bg1">
                <a:lumMod val="75000"/>
              </a:schemeClr>
            </a:fgClr>
            <a:bgClr>
              <a:schemeClr val="bg1"/>
            </a:bgClr>
          </a:pattFill>
        </p:spPr>
      </p:sp>
      <p:sp>
        <p:nvSpPr>
          <p:cNvPr id="7" name="Picture Placeholder 19"/>
          <p:cNvSpPr>
            <a:spLocks noGrp="1"/>
          </p:cNvSpPr>
          <p:nvPr>
            <p:ph type="pic" sz="quarter" idx="11"/>
          </p:nvPr>
        </p:nvSpPr>
        <p:spPr>
          <a:xfrm>
            <a:off x="13460741" y="3171835"/>
            <a:ext cx="4184294" cy="7798003"/>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06091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4"/>
          <p:cNvSpPr>
            <a:spLocks noGrp="1"/>
          </p:cNvSpPr>
          <p:nvPr>
            <p:ph type="pic" sz="quarter" idx="10"/>
          </p:nvPr>
        </p:nvSpPr>
        <p:spPr>
          <a:xfrm>
            <a:off x="5597295" y="3323709"/>
            <a:ext cx="3842379" cy="4005347"/>
          </a:xfrm>
          <a:prstGeom prst="rect">
            <a:avLst/>
          </a:prstGeom>
          <a:pattFill prst="pct80">
            <a:fgClr>
              <a:schemeClr val="bg1">
                <a:lumMod val="75000"/>
              </a:schemeClr>
            </a:fgClr>
            <a:bgClr>
              <a:schemeClr val="bg1"/>
            </a:bgClr>
          </a:pattFill>
        </p:spPr>
      </p:sp>
      <p:sp>
        <p:nvSpPr>
          <p:cNvPr id="7" name="Picture Placeholder 5"/>
          <p:cNvSpPr>
            <a:spLocks noGrp="1"/>
          </p:cNvSpPr>
          <p:nvPr>
            <p:ph type="pic" sz="quarter" idx="11"/>
          </p:nvPr>
        </p:nvSpPr>
        <p:spPr>
          <a:xfrm>
            <a:off x="9910624" y="3323709"/>
            <a:ext cx="3842379" cy="4005347"/>
          </a:xfrm>
          <a:prstGeom prst="rect">
            <a:avLst/>
          </a:prstGeom>
          <a:pattFill prst="pct80">
            <a:fgClr>
              <a:schemeClr val="bg1">
                <a:lumMod val="75000"/>
              </a:schemeClr>
            </a:fgClr>
            <a:bgClr>
              <a:schemeClr val="bg1"/>
            </a:bgClr>
          </a:pattFill>
        </p:spPr>
      </p:sp>
      <p:sp>
        <p:nvSpPr>
          <p:cNvPr id="8" name="Picture Placeholder 6"/>
          <p:cNvSpPr>
            <a:spLocks noGrp="1"/>
          </p:cNvSpPr>
          <p:nvPr>
            <p:ph type="pic" sz="quarter" idx="12"/>
          </p:nvPr>
        </p:nvSpPr>
        <p:spPr>
          <a:xfrm>
            <a:off x="14223951" y="3323709"/>
            <a:ext cx="3842379" cy="4005347"/>
          </a:xfrm>
          <a:prstGeom prst="rect">
            <a:avLst/>
          </a:prstGeom>
          <a:pattFill prst="pct80">
            <a:fgClr>
              <a:schemeClr val="bg1">
                <a:lumMod val="75000"/>
              </a:schemeClr>
            </a:fgClr>
            <a:bgClr>
              <a:schemeClr val="bg1"/>
            </a:bgClr>
          </a:pattFill>
        </p:spPr>
      </p:sp>
      <p:sp>
        <p:nvSpPr>
          <p:cNvPr id="9" name="Picture Placeholder 7"/>
          <p:cNvSpPr>
            <a:spLocks noGrp="1"/>
          </p:cNvSpPr>
          <p:nvPr>
            <p:ph type="pic" sz="quarter" idx="13"/>
          </p:nvPr>
        </p:nvSpPr>
        <p:spPr>
          <a:xfrm>
            <a:off x="1283968" y="3323709"/>
            <a:ext cx="3842379" cy="4005347"/>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366684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6" name="Picture Placeholder 1"/>
          <p:cNvSpPr>
            <a:spLocks noGrp="1"/>
          </p:cNvSpPr>
          <p:nvPr>
            <p:ph type="pic" sz="quarter" idx="4294967295"/>
          </p:nvPr>
        </p:nvSpPr>
        <p:spPr>
          <a:xfrm>
            <a:off x="988" y="0"/>
            <a:ext cx="6467243" cy="10972800"/>
          </a:xfrm>
          <a:prstGeom prst="rect">
            <a:avLst/>
          </a:prstGeom>
          <a:pattFill prst="pct80">
            <a:fgClr>
              <a:schemeClr val="bg1">
                <a:lumMod val="75000"/>
              </a:schemeClr>
            </a:fgClr>
            <a:bgClr>
              <a:schemeClr val="bg1"/>
            </a:bgClr>
          </a:pattFill>
        </p:spPr>
      </p:sp>
      <p:sp>
        <p:nvSpPr>
          <p:cNvPr id="7" name="Picture Placeholder 2"/>
          <p:cNvSpPr>
            <a:spLocks noGrp="1"/>
          </p:cNvSpPr>
          <p:nvPr>
            <p:ph type="pic" sz="quarter" idx="4294967295"/>
          </p:nvPr>
        </p:nvSpPr>
        <p:spPr>
          <a:xfrm>
            <a:off x="6496885" y="0"/>
            <a:ext cx="6495898" cy="10972800"/>
          </a:xfrm>
          <a:prstGeom prst="rect">
            <a:avLst/>
          </a:prstGeom>
          <a:pattFill prst="dkUpDiag">
            <a:fgClr>
              <a:schemeClr val="bg1">
                <a:lumMod val="75000"/>
              </a:schemeClr>
            </a:fgClr>
            <a:bgClr>
              <a:schemeClr val="bg1"/>
            </a:bgClr>
          </a:pattFill>
        </p:spPr>
      </p:sp>
      <p:sp>
        <p:nvSpPr>
          <p:cNvPr id="8" name="Picture Placeholder 3"/>
          <p:cNvSpPr>
            <a:spLocks noGrp="1"/>
          </p:cNvSpPr>
          <p:nvPr>
            <p:ph type="pic" sz="quarter" idx="4294967295"/>
          </p:nvPr>
        </p:nvSpPr>
        <p:spPr>
          <a:xfrm>
            <a:off x="13011302" y="0"/>
            <a:ext cx="6495898" cy="1097280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27687268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8127" y="0"/>
            <a:ext cx="9758477" cy="5486400"/>
          </a:xfrm>
          <a:prstGeom prst="rect">
            <a:avLst/>
          </a:prstGeom>
          <a:pattFill prst="pct80">
            <a:fgClr>
              <a:schemeClr val="bg1">
                <a:lumMod val="75000"/>
              </a:schemeClr>
            </a:fgClr>
            <a:bgClr>
              <a:schemeClr val="bg1"/>
            </a:bgClr>
          </a:pattFill>
        </p:spPr>
      </p:sp>
      <p:sp>
        <p:nvSpPr>
          <p:cNvPr id="7" name="Picture Placeholder 6"/>
          <p:cNvSpPr>
            <a:spLocks noGrp="1"/>
          </p:cNvSpPr>
          <p:nvPr>
            <p:ph type="pic" sz="quarter" idx="11"/>
          </p:nvPr>
        </p:nvSpPr>
        <p:spPr>
          <a:xfrm>
            <a:off x="9748723" y="-4917"/>
            <a:ext cx="9758477" cy="5486400"/>
          </a:xfrm>
          <a:prstGeom prst="rect">
            <a:avLst/>
          </a:prstGeom>
          <a:pattFill prst="dkUpDiag">
            <a:fgClr>
              <a:schemeClr val="bg1">
                <a:lumMod val="75000"/>
              </a:schemeClr>
            </a:fgClr>
            <a:bgClr>
              <a:schemeClr val="bg1"/>
            </a:bgClr>
          </a:pattFill>
        </p:spPr>
      </p:sp>
      <p:sp>
        <p:nvSpPr>
          <p:cNvPr id="8" name="Picture Placeholder 8"/>
          <p:cNvSpPr>
            <a:spLocks noGrp="1"/>
          </p:cNvSpPr>
          <p:nvPr>
            <p:ph type="pic" sz="quarter" idx="12"/>
          </p:nvPr>
        </p:nvSpPr>
        <p:spPr>
          <a:xfrm>
            <a:off x="-24837" y="5476563"/>
            <a:ext cx="9758477" cy="5486400"/>
          </a:xfrm>
          <a:prstGeom prst="rect">
            <a:avLst/>
          </a:prstGeom>
          <a:pattFill prst="dkUpDiag">
            <a:fgClr>
              <a:schemeClr val="bg1">
                <a:lumMod val="75000"/>
              </a:schemeClr>
            </a:fgClr>
            <a:bgClr>
              <a:schemeClr val="bg1"/>
            </a:bgClr>
          </a:pattFill>
        </p:spPr>
      </p:sp>
      <p:sp>
        <p:nvSpPr>
          <p:cNvPr id="9" name="Picture Placeholder 9"/>
          <p:cNvSpPr>
            <a:spLocks noGrp="1"/>
          </p:cNvSpPr>
          <p:nvPr>
            <p:ph type="pic" sz="quarter" idx="13"/>
          </p:nvPr>
        </p:nvSpPr>
        <p:spPr>
          <a:xfrm>
            <a:off x="9723706" y="5476563"/>
            <a:ext cx="9758477" cy="548640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18957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6" name="Picture Placeholder 13"/>
          <p:cNvSpPr>
            <a:spLocks noGrp="1"/>
          </p:cNvSpPr>
          <p:nvPr>
            <p:ph type="pic" sz="quarter" idx="4294967295"/>
          </p:nvPr>
        </p:nvSpPr>
        <p:spPr>
          <a:xfrm>
            <a:off x="6496885" y="0"/>
            <a:ext cx="6495898" cy="10972800"/>
          </a:xfrm>
          <a:prstGeom prst="rect">
            <a:avLst/>
          </a:prstGeom>
          <a:pattFill prst="dkUpDiag">
            <a:fgClr>
              <a:schemeClr val="bg1">
                <a:lumMod val="75000"/>
              </a:schemeClr>
            </a:fgClr>
            <a:bgClr>
              <a:schemeClr val="bg1"/>
            </a:bgClr>
          </a:pattFill>
        </p:spPr>
      </p:sp>
      <p:sp>
        <p:nvSpPr>
          <p:cNvPr id="7" name="Picture Placeholder 12"/>
          <p:cNvSpPr>
            <a:spLocks noGrp="1"/>
          </p:cNvSpPr>
          <p:nvPr>
            <p:ph type="pic" sz="quarter" idx="4294967295"/>
          </p:nvPr>
        </p:nvSpPr>
        <p:spPr>
          <a:xfrm>
            <a:off x="988" y="0"/>
            <a:ext cx="6467243" cy="10972800"/>
          </a:xfrm>
          <a:prstGeom prst="rect">
            <a:avLst/>
          </a:prstGeom>
          <a:pattFill prst="pct80">
            <a:fgClr>
              <a:schemeClr val="bg1">
                <a:lumMod val="75000"/>
              </a:schemeClr>
            </a:fgClr>
            <a:bgClr>
              <a:schemeClr val="bg1"/>
            </a:bgClr>
          </a:pattFill>
        </p:spPr>
      </p:sp>
      <p:sp>
        <p:nvSpPr>
          <p:cNvPr id="8" name="Picture Placeholder 14"/>
          <p:cNvSpPr>
            <a:spLocks noGrp="1"/>
          </p:cNvSpPr>
          <p:nvPr>
            <p:ph type="pic" sz="quarter" idx="4294967295"/>
          </p:nvPr>
        </p:nvSpPr>
        <p:spPr>
          <a:xfrm>
            <a:off x="13011302" y="0"/>
            <a:ext cx="6495898" cy="10972800"/>
          </a:xfrm>
          <a:prstGeom prst="rect">
            <a:avLst/>
          </a:prstGeom>
          <a:pattFill prst="pct80">
            <a:fgClr>
              <a:schemeClr val="bg1">
                <a:lumMod val="75000"/>
              </a:schemeClr>
            </a:fgClr>
            <a:bgClr>
              <a:schemeClr val="bg1"/>
            </a:bgClr>
          </a:pattFill>
        </p:spPr>
      </p:sp>
    </p:spTree>
    <p:extLst>
      <p:ext uri="{BB962C8B-B14F-4D97-AF65-F5344CB8AC3E}">
        <p14:creationId xmlns:p14="http://schemas.microsoft.com/office/powerpoint/2010/main" val="652286310"/>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28" Type="http://schemas.openxmlformats.org/officeDocument/2006/relationships/slideLayout" Target="../slideLayouts/slideLayout128.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Diagonal Corner Rectangle 6"/>
          <p:cNvSpPr/>
          <p:nvPr userDrawn="1"/>
        </p:nvSpPr>
        <p:spPr>
          <a:xfrm>
            <a:off x="17997267" y="680659"/>
            <a:ext cx="804672" cy="804672"/>
          </a:xfrm>
          <a:prstGeom prst="round2DiagRect">
            <a:avLst>
              <a:gd name="adj1" fmla="val 20663"/>
              <a:gd name="adj2" fmla="val 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3B5CD7A-6D37-40EC-ABE9-FB00214C4DA7}" type="slidenum">
              <a:rPr lang="en-US" sz="1600" b="0" smtClean="0">
                <a:latin typeface="Lato" panose="020F0502020204030203" pitchFamily="34" charset="0"/>
              </a:rPr>
              <a:pPr/>
              <a:t>‹#›</a:t>
            </a:fld>
            <a:endParaRPr lang="en-US" sz="1600" b="0" dirty="0">
              <a:latin typeface="Lato" panose="020F0502020204030203" pitchFamily="34" charset="0"/>
            </a:endParaRPr>
          </a:p>
        </p:txBody>
      </p:sp>
    </p:spTree>
    <p:extLst>
      <p:ext uri="{BB962C8B-B14F-4D97-AF65-F5344CB8AC3E}">
        <p14:creationId xmlns:p14="http://schemas.microsoft.com/office/powerpoint/2010/main" val="631865837"/>
      </p:ext>
    </p:extLst>
  </p:cSld>
  <p:clrMap bg1="lt1" tx1="dk1" bg2="lt2" tx2="dk2" accent1="accent1" accent2="accent2" accent3="accent3" accent4="accent4" accent5="accent5" accent6="accent6" hlink="hlink" folHlink="folHlink"/>
  <p:sldLayoutIdLst>
    <p:sldLayoutId id="2147483697" r:id="rId1"/>
    <p:sldLayoutId id="2147483885" r:id="rId2"/>
    <p:sldLayoutId id="2147484013" r:id="rId3"/>
    <p:sldLayoutId id="2147484015" r:id="rId4"/>
    <p:sldLayoutId id="2147484016" r:id="rId5"/>
    <p:sldLayoutId id="2147484006" r:id="rId6"/>
    <p:sldLayoutId id="2147484001" r:id="rId7"/>
    <p:sldLayoutId id="2147484002" r:id="rId8"/>
    <p:sldLayoutId id="2147484003" r:id="rId9"/>
    <p:sldLayoutId id="2147484005" r:id="rId10"/>
    <p:sldLayoutId id="2147484004" r:id="rId11"/>
    <p:sldLayoutId id="2147484007" r:id="rId12"/>
    <p:sldLayoutId id="2147484020" r:id="rId13"/>
    <p:sldLayoutId id="2147484017" r:id="rId14"/>
    <p:sldLayoutId id="2147484021" r:id="rId15"/>
    <p:sldLayoutId id="2147484011" r:id="rId16"/>
    <p:sldLayoutId id="2147484012" r:id="rId17"/>
    <p:sldLayoutId id="2147483990" r:id="rId18"/>
    <p:sldLayoutId id="2147484019" r:id="rId19"/>
    <p:sldLayoutId id="2147484008" r:id="rId20"/>
    <p:sldLayoutId id="2147483975" r:id="rId21"/>
    <p:sldLayoutId id="2147483973" r:id="rId22"/>
    <p:sldLayoutId id="2147483971" r:id="rId23"/>
    <p:sldLayoutId id="2147483985" r:id="rId24"/>
    <p:sldLayoutId id="2147483989" r:id="rId25"/>
    <p:sldLayoutId id="2147483992" r:id="rId26"/>
    <p:sldLayoutId id="2147483987" r:id="rId27"/>
    <p:sldLayoutId id="2147484018" r:id="rId28"/>
    <p:sldLayoutId id="2147483991" r:id="rId29"/>
    <p:sldLayoutId id="2147483988" r:id="rId30"/>
    <p:sldLayoutId id="2147484000" r:id="rId31"/>
    <p:sldLayoutId id="2147483986" r:id="rId32"/>
    <p:sldLayoutId id="2147483977" r:id="rId33"/>
    <p:sldLayoutId id="2147483984" r:id="rId34"/>
    <p:sldLayoutId id="2147483978" r:id="rId35"/>
    <p:sldLayoutId id="2147483979" r:id="rId36"/>
    <p:sldLayoutId id="2147483980" r:id="rId37"/>
    <p:sldLayoutId id="2147483981" r:id="rId38"/>
    <p:sldLayoutId id="2147483976" r:id="rId39"/>
    <p:sldLayoutId id="2147483974" r:id="rId40"/>
    <p:sldLayoutId id="2147483970" r:id="rId41"/>
    <p:sldLayoutId id="2147483936" r:id="rId42"/>
    <p:sldLayoutId id="2147483982" r:id="rId43"/>
    <p:sldLayoutId id="2147483983" r:id="rId44"/>
    <p:sldLayoutId id="2147483969" r:id="rId45"/>
    <p:sldLayoutId id="2147483937" r:id="rId46"/>
    <p:sldLayoutId id="2147483972" r:id="rId47"/>
    <p:sldLayoutId id="2147483968" r:id="rId48"/>
    <p:sldLayoutId id="2147483955" r:id="rId49"/>
    <p:sldLayoutId id="2147483956" r:id="rId50"/>
    <p:sldLayoutId id="2147483957" r:id="rId51"/>
    <p:sldLayoutId id="2147483958" r:id="rId52"/>
    <p:sldLayoutId id="2147483959" r:id="rId53"/>
    <p:sldLayoutId id="2147483960" r:id="rId54"/>
    <p:sldLayoutId id="2147483961" r:id="rId55"/>
    <p:sldLayoutId id="2147483966" r:id="rId56"/>
    <p:sldLayoutId id="2147483963" r:id="rId57"/>
    <p:sldLayoutId id="2147483967" r:id="rId58"/>
    <p:sldLayoutId id="2147483964" r:id="rId59"/>
    <p:sldLayoutId id="2147483965" r:id="rId60"/>
    <p:sldLayoutId id="2147483938" r:id="rId61"/>
    <p:sldLayoutId id="2147483939" r:id="rId62"/>
    <p:sldLayoutId id="2147483886" r:id="rId63"/>
    <p:sldLayoutId id="2147483887" r:id="rId64"/>
    <p:sldLayoutId id="2147483940" r:id="rId65"/>
    <p:sldLayoutId id="2147483945" r:id="rId66"/>
    <p:sldLayoutId id="2147483943" r:id="rId67"/>
    <p:sldLayoutId id="2147483947" r:id="rId68"/>
    <p:sldLayoutId id="2147483948" r:id="rId69"/>
    <p:sldLayoutId id="2147483962" r:id="rId70"/>
    <p:sldLayoutId id="2147483888" r:id="rId71"/>
    <p:sldLayoutId id="2147483889" r:id="rId72"/>
    <p:sldLayoutId id="2147483890" r:id="rId73"/>
    <p:sldLayoutId id="2147483944" r:id="rId74"/>
    <p:sldLayoutId id="2147483946" r:id="rId75"/>
    <p:sldLayoutId id="2147483941" r:id="rId76"/>
    <p:sldLayoutId id="2147483942" r:id="rId77"/>
    <p:sldLayoutId id="2147483949" r:id="rId78"/>
    <p:sldLayoutId id="2147483950" r:id="rId79"/>
    <p:sldLayoutId id="2147483951" r:id="rId80"/>
    <p:sldLayoutId id="2147483952" r:id="rId81"/>
    <p:sldLayoutId id="2147483954" r:id="rId82"/>
    <p:sldLayoutId id="2147483953" r:id="rId83"/>
    <p:sldLayoutId id="2147483891" r:id="rId84"/>
    <p:sldLayoutId id="2147483892" r:id="rId85"/>
    <p:sldLayoutId id="2147483893" r:id="rId86"/>
    <p:sldLayoutId id="2147483894" r:id="rId87"/>
    <p:sldLayoutId id="2147483895" r:id="rId88"/>
    <p:sldLayoutId id="2147483896" r:id="rId89"/>
    <p:sldLayoutId id="2147483897" r:id="rId90"/>
    <p:sldLayoutId id="2147483898" r:id="rId91"/>
    <p:sldLayoutId id="2147483899" r:id="rId92"/>
    <p:sldLayoutId id="2147483900" r:id="rId93"/>
    <p:sldLayoutId id="2147483901" r:id="rId94"/>
    <p:sldLayoutId id="2147483902" r:id="rId95"/>
    <p:sldLayoutId id="2147483903" r:id="rId96"/>
    <p:sldLayoutId id="2147483904" r:id="rId97"/>
    <p:sldLayoutId id="2147483905" r:id="rId98"/>
    <p:sldLayoutId id="2147483935" r:id="rId99"/>
    <p:sldLayoutId id="2147484014" r:id="rId100"/>
    <p:sldLayoutId id="2147483906" r:id="rId101"/>
    <p:sldLayoutId id="2147483907" r:id="rId102"/>
    <p:sldLayoutId id="2147483908" r:id="rId103"/>
    <p:sldLayoutId id="2147483909" r:id="rId104"/>
    <p:sldLayoutId id="2147483910" r:id="rId105"/>
    <p:sldLayoutId id="2147483911" r:id="rId106"/>
    <p:sldLayoutId id="2147483912" r:id="rId107"/>
    <p:sldLayoutId id="2147483913" r:id="rId108"/>
    <p:sldLayoutId id="2147483934" r:id="rId109"/>
    <p:sldLayoutId id="2147483915" r:id="rId110"/>
    <p:sldLayoutId id="2147483916" r:id="rId111"/>
    <p:sldLayoutId id="2147483917" r:id="rId112"/>
    <p:sldLayoutId id="2147483918" r:id="rId113"/>
    <p:sldLayoutId id="2147483919" r:id="rId114"/>
    <p:sldLayoutId id="2147483920" r:id="rId115"/>
    <p:sldLayoutId id="2147483921" r:id="rId116"/>
    <p:sldLayoutId id="2147483922" r:id="rId117"/>
    <p:sldLayoutId id="2147483923" r:id="rId118"/>
    <p:sldLayoutId id="2147483924" r:id="rId119"/>
    <p:sldLayoutId id="2147483925" r:id="rId120"/>
    <p:sldLayoutId id="2147483926" r:id="rId121"/>
    <p:sldLayoutId id="2147483927" r:id="rId122"/>
    <p:sldLayoutId id="2147483928" r:id="rId123"/>
    <p:sldLayoutId id="2147483929" r:id="rId124"/>
    <p:sldLayoutId id="2147483930" r:id="rId125"/>
    <p:sldLayoutId id="2147483931" r:id="rId126"/>
    <p:sldLayoutId id="2147483932" r:id="rId127"/>
    <p:sldLayoutId id="2147483933" r:id="rId128"/>
    <p:sldLayoutId id="2147483737" r:id="rId129"/>
    <p:sldLayoutId id="2147483765" r:id="rId130"/>
    <p:sldLayoutId id="2147483794" r:id="rId131"/>
    <p:sldLayoutId id="2147483795" r:id="rId132"/>
    <p:sldLayoutId id="2147483993" r:id="rId133"/>
    <p:sldLayoutId id="2147483995" r:id="rId134"/>
    <p:sldLayoutId id="2147484009" r:id="rId135"/>
    <p:sldLayoutId id="2147484010" r:id="rId136"/>
    <p:sldLayoutId id="2147484024" r:id="rId137"/>
    <p:sldLayoutId id="2147484025" r:id="rId138"/>
    <p:sldLayoutId id="2147484026" r:id="rId139"/>
  </p:sldLayoutIdLst>
  <p:hf hdr="0" ftr="0" dt="0"/>
  <p:txStyles>
    <p:titleStyle>
      <a:lvl1pPr algn="l" defTabSz="1463040" rtl="0" eaLnBrk="1" latinLnBrk="0" hangingPunct="1">
        <a:lnSpc>
          <a:spcPct val="90000"/>
        </a:lnSpc>
        <a:spcBef>
          <a:spcPct val="0"/>
        </a:spcBef>
        <a:buNone/>
        <a:defRPr sz="7040" kern="1200">
          <a:solidFill>
            <a:schemeClr val="tx1"/>
          </a:solidFill>
          <a:latin typeface="+mj-lt"/>
          <a:ea typeface="+mj-ea"/>
          <a:cs typeface="+mj-cs"/>
        </a:defRPr>
      </a:lvl1pPr>
    </p:titleStyle>
    <p:bodyStyle>
      <a:lvl1pPr marL="365760" indent="-365760" algn="l" defTabSz="1463040" rtl="0" eaLnBrk="1" latinLnBrk="0" hangingPunct="1">
        <a:lnSpc>
          <a:spcPct val="90000"/>
        </a:lnSpc>
        <a:spcBef>
          <a:spcPts val="1600"/>
        </a:spcBef>
        <a:buFont typeface="Arial" panose="020B0604020202020204" pitchFamily="34" charset="0"/>
        <a:buChar char="•"/>
        <a:defRPr sz="4480" kern="1200">
          <a:solidFill>
            <a:schemeClr val="tx1"/>
          </a:solidFill>
          <a:latin typeface="+mn-lt"/>
          <a:ea typeface="+mn-ea"/>
          <a:cs typeface="+mn-cs"/>
        </a:defRPr>
      </a:lvl1pPr>
      <a:lvl2pPr marL="1097280" indent="-365760" algn="l" defTabSz="1463040" rtl="0" eaLnBrk="1" latinLnBrk="0" hangingPunct="1">
        <a:lnSpc>
          <a:spcPct val="90000"/>
        </a:lnSpc>
        <a:spcBef>
          <a:spcPts val="800"/>
        </a:spcBef>
        <a:buFont typeface="Arial" panose="020B0604020202020204" pitchFamily="34" charset="0"/>
        <a:buChar char="•"/>
        <a:defRPr sz="3840" kern="1200">
          <a:solidFill>
            <a:schemeClr val="tx1"/>
          </a:solidFill>
          <a:latin typeface="+mn-lt"/>
          <a:ea typeface="+mn-ea"/>
          <a:cs typeface="+mn-cs"/>
        </a:defRPr>
      </a:lvl2pPr>
      <a:lvl3pPr marL="1828800" indent="-365760" algn="l" defTabSz="1463040" rtl="0" eaLnBrk="1" latinLnBrk="0" hangingPunct="1">
        <a:lnSpc>
          <a:spcPct val="90000"/>
        </a:lnSpc>
        <a:spcBef>
          <a:spcPts val="800"/>
        </a:spcBef>
        <a:buFont typeface="Arial" panose="020B0604020202020204" pitchFamily="34" charset="0"/>
        <a:buChar char="•"/>
        <a:defRPr sz="3200" kern="1200">
          <a:solidFill>
            <a:schemeClr val="tx1"/>
          </a:solidFill>
          <a:latin typeface="+mn-lt"/>
          <a:ea typeface="+mn-ea"/>
          <a:cs typeface="+mn-cs"/>
        </a:defRPr>
      </a:lvl3pPr>
      <a:lvl4pPr marL="25603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4pPr>
      <a:lvl5pPr marL="329184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5pPr>
      <a:lvl6pPr marL="402336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6pPr>
      <a:lvl7pPr marL="475488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7pPr>
      <a:lvl8pPr marL="548640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8pPr>
      <a:lvl9pPr marL="62179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9pPr>
    </p:bodyStyle>
    <p:otherStyle>
      <a:defPPr>
        <a:defRPr lang="en-US"/>
      </a:defPPr>
      <a:lvl1pPr marL="0" algn="l" defTabSz="1463040" rtl="0" eaLnBrk="1" latinLnBrk="0" hangingPunct="1">
        <a:defRPr sz="2880" kern="1200">
          <a:solidFill>
            <a:schemeClr val="tx1"/>
          </a:solidFill>
          <a:latin typeface="+mn-lt"/>
          <a:ea typeface="+mn-ea"/>
          <a:cs typeface="+mn-cs"/>
        </a:defRPr>
      </a:lvl1pPr>
      <a:lvl2pPr marL="731520" algn="l" defTabSz="1463040" rtl="0" eaLnBrk="1" latinLnBrk="0" hangingPunct="1">
        <a:defRPr sz="2880" kern="1200">
          <a:solidFill>
            <a:schemeClr val="tx1"/>
          </a:solidFill>
          <a:latin typeface="+mn-lt"/>
          <a:ea typeface="+mn-ea"/>
          <a:cs typeface="+mn-cs"/>
        </a:defRPr>
      </a:lvl2pPr>
      <a:lvl3pPr marL="1463040" algn="l" defTabSz="1463040" rtl="0" eaLnBrk="1" latinLnBrk="0" hangingPunct="1">
        <a:defRPr sz="2880" kern="1200">
          <a:solidFill>
            <a:schemeClr val="tx1"/>
          </a:solidFill>
          <a:latin typeface="+mn-lt"/>
          <a:ea typeface="+mn-ea"/>
          <a:cs typeface="+mn-cs"/>
        </a:defRPr>
      </a:lvl3pPr>
      <a:lvl4pPr marL="2194560" algn="l" defTabSz="1463040" rtl="0" eaLnBrk="1" latinLnBrk="0" hangingPunct="1">
        <a:defRPr sz="2880" kern="1200">
          <a:solidFill>
            <a:schemeClr val="tx1"/>
          </a:solidFill>
          <a:latin typeface="+mn-lt"/>
          <a:ea typeface="+mn-ea"/>
          <a:cs typeface="+mn-cs"/>
        </a:defRPr>
      </a:lvl4pPr>
      <a:lvl5pPr marL="2926080" algn="l" defTabSz="1463040" rtl="0" eaLnBrk="1" latinLnBrk="0" hangingPunct="1">
        <a:defRPr sz="2880" kern="1200">
          <a:solidFill>
            <a:schemeClr val="tx1"/>
          </a:solidFill>
          <a:latin typeface="+mn-lt"/>
          <a:ea typeface="+mn-ea"/>
          <a:cs typeface="+mn-cs"/>
        </a:defRPr>
      </a:lvl5pPr>
      <a:lvl6pPr marL="3657600" algn="l" defTabSz="1463040" rtl="0" eaLnBrk="1" latinLnBrk="0" hangingPunct="1">
        <a:defRPr sz="2880" kern="1200">
          <a:solidFill>
            <a:schemeClr val="tx1"/>
          </a:solidFill>
          <a:latin typeface="+mn-lt"/>
          <a:ea typeface="+mn-ea"/>
          <a:cs typeface="+mn-cs"/>
        </a:defRPr>
      </a:lvl6pPr>
      <a:lvl7pPr marL="4389120" algn="l" defTabSz="1463040" rtl="0" eaLnBrk="1" latinLnBrk="0" hangingPunct="1">
        <a:defRPr sz="2880" kern="1200">
          <a:solidFill>
            <a:schemeClr val="tx1"/>
          </a:solidFill>
          <a:latin typeface="+mn-lt"/>
          <a:ea typeface="+mn-ea"/>
          <a:cs typeface="+mn-cs"/>
        </a:defRPr>
      </a:lvl7pPr>
      <a:lvl8pPr marL="5120640" algn="l" defTabSz="1463040" rtl="0" eaLnBrk="1" latinLnBrk="0" hangingPunct="1">
        <a:defRPr sz="2880" kern="1200">
          <a:solidFill>
            <a:schemeClr val="tx1"/>
          </a:solidFill>
          <a:latin typeface="+mn-lt"/>
          <a:ea typeface="+mn-ea"/>
          <a:cs typeface="+mn-cs"/>
        </a:defRPr>
      </a:lvl8pPr>
      <a:lvl9pPr marL="5852160" algn="l" defTabSz="1463040" rtl="0" eaLnBrk="1" latinLnBrk="0" hangingPunct="1">
        <a:defRPr sz="28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38.xml"/></Relationships>
</file>

<file path=ppt/slides/_rels/slide10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96.xml"/><Relationship Id="rId1" Type="http://schemas.openxmlformats.org/officeDocument/2006/relationships/slideLayout" Target="../slideLayouts/slideLayout133.xml"/><Relationship Id="rId6" Type="http://schemas.openxmlformats.org/officeDocument/2006/relationships/image" Target="../media/image139.png"/><Relationship Id="rId5" Type="http://schemas.openxmlformats.org/officeDocument/2006/relationships/hyperlink" Target="https://www.youtube.com/watch?v=V8h0qKbipgg" TargetMode="External"/><Relationship Id="rId4" Type="http://schemas.openxmlformats.org/officeDocument/2006/relationships/image" Target="../media/image61.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98.xml"/><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99.xml"/><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100.xml"/><Relationship Id="rId1" Type="http://schemas.openxmlformats.org/officeDocument/2006/relationships/slideLayout" Target="../slideLayouts/slideLayout32.xml"/><Relationship Id="rId5" Type="http://schemas.openxmlformats.org/officeDocument/2006/relationships/image" Target="../media/image143.png"/><Relationship Id="rId4" Type="http://schemas.openxmlformats.org/officeDocument/2006/relationships/hyperlink" Target="http://bccewh.bc.ca/wp-content/uploads/2018/03/InfoSheet-Women-Tobacco0308.pdf"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01.xml"/><Relationship Id="rId1" Type="http://schemas.openxmlformats.org/officeDocument/2006/relationships/slideLayout" Target="../slideLayouts/slideLayout31.xml"/></Relationships>
</file>

<file path=ppt/slides/_rels/slide10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02.xml"/><Relationship Id="rId1" Type="http://schemas.openxmlformats.org/officeDocument/2006/relationships/slideLayout" Target="../slideLayouts/slideLayout29.xml"/><Relationship Id="rId4" Type="http://schemas.openxmlformats.org/officeDocument/2006/relationships/hyperlink" Target="https://sexgendercannabishub.ca/reproductive-health/"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03.xml"/><Relationship Id="rId1" Type="http://schemas.openxmlformats.org/officeDocument/2006/relationships/slideLayout" Target="../slideLayouts/slideLayout31.xml"/></Relationships>
</file>

<file path=ppt/slides/_rels/slide108.xml.rels><?xml version="1.0" encoding="UTF-8" standalone="yes"?>
<Relationships xmlns="http://schemas.openxmlformats.org/package/2006/relationships"><Relationship Id="rId3" Type="http://schemas.openxmlformats.org/officeDocument/2006/relationships/hyperlink" Target="https://cewh.ca/wp-content/uploads/2018/03/InfoSheet-Women-Opioids0308.pdf" TargetMode="External"/><Relationship Id="rId2" Type="http://schemas.openxmlformats.org/officeDocument/2006/relationships/notesSlide" Target="../notesSlides/notesSlide104.xml"/><Relationship Id="rId1" Type="http://schemas.openxmlformats.org/officeDocument/2006/relationships/slideLayout" Target="../slideLayouts/slideLayout29.xml"/><Relationship Id="rId4" Type="http://schemas.openxmlformats.org/officeDocument/2006/relationships/image" Target="../media/image147.png"/></Relationships>
</file>

<file path=ppt/slides/_rels/slide10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05.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hyperlink" Target="https://canfasd.ca/wp-content/uploads/publications/What-we-know-about-alcohol-and-pregnancy.pdf" TargetMode="External"/><Relationship Id="rId2" Type="http://schemas.openxmlformats.org/officeDocument/2006/relationships/notesSlide" Target="../notesSlides/notesSlide11.xml"/><Relationship Id="rId1" Type="http://schemas.openxmlformats.org/officeDocument/2006/relationships/slideLayout" Target="../slideLayouts/slideLayout129.xml"/><Relationship Id="rId4" Type="http://schemas.openxmlformats.org/officeDocument/2006/relationships/image" Target="../media/image18.png"/></Relationships>
</file>

<file path=ppt/slides/_rels/slide11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06.xml"/><Relationship Id="rId1" Type="http://schemas.openxmlformats.org/officeDocument/2006/relationships/slideLayout" Target="../slideLayouts/slideLayout133.xml"/><Relationship Id="rId6" Type="http://schemas.openxmlformats.org/officeDocument/2006/relationships/image" Target="../media/image149.png"/><Relationship Id="rId5" Type="http://schemas.openxmlformats.org/officeDocument/2006/relationships/hyperlink" Target="https://elearning.canfasd.ca/portals/salus/audio/CanFASD/Weeping_Willow_Oral_Story.m4a" TargetMode="External"/><Relationship Id="rId4" Type="http://schemas.openxmlformats.org/officeDocument/2006/relationships/image" Target="../media/image87.jpe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8.xml"/><Relationship Id="rId1" Type="http://schemas.openxmlformats.org/officeDocument/2006/relationships/slideLayout" Target="../slideLayouts/slideLayout24.xml"/><Relationship Id="rId5" Type="http://schemas.openxmlformats.org/officeDocument/2006/relationships/image" Target="../media/image150.jpeg"/><Relationship Id="rId4" Type="http://schemas.openxmlformats.org/officeDocument/2006/relationships/hyperlink" Target="http://www.fasd-evaluation.ca/" TargetMode="External"/></Relationships>
</file>

<file path=ppt/slides/_rels/slide113.xml.rels><?xml version="1.0" encoding="UTF-8" standalone="yes"?>
<Relationships xmlns="http://schemas.openxmlformats.org/package/2006/relationships"><Relationship Id="rId3" Type="http://schemas.openxmlformats.org/officeDocument/2006/relationships/hyperlink" Target="http://www.fasd-evaluation.ca/" TargetMode="External"/><Relationship Id="rId2" Type="http://schemas.openxmlformats.org/officeDocument/2006/relationships/notesSlide" Target="../notesSlides/notesSlide109.xml"/><Relationship Id="rId1" Type="http://schemas.openxmlformats.org/officeDocument/2006/relationships/slideLayout" Target="../slideLayouts/slideLayout1.xml"/><Relationship Id="rId5" Type="http://schemas.openxmlformats.org/officeDocument/2006/relationships/hyperlink" Target="http://www.fasd-evaluation.ca/communitysystem-outcomes/" TargetMode="External"/><Relationship Id="rId4" Type="http://schemas.openxmlformats.org/officeDocument/2006/relationships/image" Target="../media/image151.jpg"/></Relationships>
</file>

<file path=ppt/slides/_rels/slide11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10.xml"/><Relationship Id="rId1" Type="http://schemas.openxmlformats.org/officeDocument/2006/relationships/slideLayout" Target="../slideLayouts/slideLayout24.xml"/><Relationship Id="rId5" Type="http://schemas.openxmlformats.org/officeDocument/2006/relationships/image" Target="../media/image152.png"/><Relationship Id="rId4" Type="http://schemas.openxmlformats.org/officeDocument/2006/relationships/hyperlink" Target="https://youtu.be/c2YBbOgF7TA"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11.xml"/><Relationship Id="rId1" Type="http://schemas.openxmlformats.org/officeDocument/2006/relationships/slideLayout" Target="../slideLayouts/slideLayout35.xml"/></Relationships>
</file>

<file path=ppt/slides/_rels/slide11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12.xml"/><Relationship Id="rId1" Type="http://schemas.openxmlformats.org/officeDocument/2006/relationships/slideLayout" Target="../slideLayouts/slideLayout121.xml"/><Relationship Id="rId4" Type="http://schemas.openxmlformats.org/officeDocument/2006/relationships/hyperlink" Target="https://cewh.ca/wp-content/uploads/2022/01/Indig-FASD-Booklet_November-21-2019-web.pdf"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13.xml"/><Relationship Id="rId1" Type="http://schemas.openxmlformats.org/officeDocument/2006/relationships/slideLayout" Target="../slideLayouts/slideLayout133.xml"/><Relationship Id="rId5" Type="http://schemas.openxmlformats.org/officeDocument/2006/relationships/image" Target="../media/image156.png"/><Relationship Id="rId4" Type="http://schemas.openxmlformats.org/officeDocument/2006/relationships/image" Target="../media/image155.jpeg"/></Relationships>
</file>

<file path=ppt/slides/_rels/slide118.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14.xml"/><Relationship Id="rId1" Type="http://schemas.openxmlformats.org/officeDocument/2006/relationships/slideLayout" Target="../slideLayouts/slideLayout134.xml"/></Relationships>
</file>

<file path=ppt/slides/_rels/slide1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5.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notesSlide" Target="../notesSlides/notesSlide116.xml"/><Relationship Id="rId1" Type="http://schemas.openxmlformats.org/officeDocument/2006/relationships/slideLayout" Target="../slideLayouts/slideLayout136.xml"/><Relationship Id="rId6" Type="http://schemas.openxmlformats.org/officeDocument/2006/relationships/hyperlink" Target="https://ccsa.ca/sites/default/files/2023-01/CGAH-Drinking-Less-is-Better-en%20%28ID%2050809%29.pdf" TargetMode="External"/><Relationship Id="rId5" Type="http://schemas.openxmlformats.org/officeDocument/2006/relationships/image" Target="../media/image160.png"/><Relationship Id="rId4" Type="http://schemas.openxmlformats.org/officeDocument/2006/relationships/image" Target="../media/image159.png"/></Relationships>
</file>

<file path=ppt/slides/_rels/slide121.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31.xml"/></Relationships>
</file>

<file path=ppt/slides/_rels/slide122.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17.xml"/><Relationship Id="rId1" Type="http://schemas.openxmlformats.org/officeDocument/2006/relationships/slideLayout" Target="../slideLayouts/slideLayout137.xml"/></Relationships>
</file>

<file path=ppt/slides/_rels/slide123.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0.xml"/></Relationships>
</file>

<file path=ppt/slides/_rels/slide12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18.xml"/><Relationship Id="rId1" Type="http://schemas.openxmlformats.org/officeDocument/2006/relationships/slideLayout" Target="../slideLayouts/slideLayout24.xml"/><Relationship Id="rId6" Type="http://schemas.openxmlformats.org/officeDocument/2006/relationships/hyperlink" Target="https://www.youtube.com/watch?v=rAy5LYJlTII" TargetMode="External"/><Relationship Id="rId5" Type="http://schemas.openxmlformats.org/officeDocument/2006/relationships/image" Target="../media/image164.png"/><Relationship Id="rId4" Type="http://schemas.openxmlformats.org/officeDocument/2006/relationships/hyperlink" Target="http://getconsent.ca/" TargetMode="External"/></Relationships>
</file>

<file path=ppt/slides/_rels/slide125.xml.rels><?xml version="1.0" encoding="UTF-8" standalone="yes"?>
<Relationships xmlns="http://schemas.openxmlformats.org/package/2006/relationships"><Relationship Id="rId3" Type="http://schemas.openxmlformats.org/officeDocument/2006/relationships/hyperlink" Target="https://bccewh.bc.ca/wp-content/uploads/2018/09/Discussion-Questions-for-Girls-Groups-Substance-Use.pdf" TargetMode="External"/><Relationship Id="rId2" Type="http://schemas.openxmlformats.org/officeDocument/2006/relationships/notesSlide" Target="../notesSlides/notesSlide119.xml"/><Relationship Id="rId1" Type="http://schemas.openxmlformats.org/officeDocument/2006/relationships/slideLayout" Target="../slideLayouts/slideLayout51.xml"/><Relationship Id="rId4" Type="http://schemas.openxmlformats.org/officeDocument/2006/relationships/image" Target="../media/image165.png"/></Relationships>
</file>

<file path=ppt/slides/_rels/slide126.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20.xml"/><Relationship Id="rId1" Type="http://schemas.openxmlformats.org/officeDocument/2006/relationships/slideLayout" Target="../slideLayouts/slideLayout133.xml"/><Relationship Id="rId5" Type="http://schemas.openxmlformats.org/officeDocument/2006/relationships/image" Target="../media/image168.png"/><Relationship Id="rId4" Type="http://schemas.openxmlformats.org/officeDocument/2006/relationships/image" Target="../media/image167.jpeg"/></Relationships>
</file>

<file path=ppt/slides/_rels/slide12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21.xml"/><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22.xml"/><Relationship Id="rId1" Type="http://schemas.openxmlformats.org/officeDocument/2006/relationships/slideLayout" Target="../slideLayouts/slideLayout20.xml"/></Relationships>
</file>

<file path=ppt/slides/_rels/slide129.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23.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33.xml"/><Relationship Id="rId5" Type="http://schemas.openxmlformats.org/officeDocument/2006/relationships/image" Target="../media/image20.jpg"/><Relationship Id="rId4" Type="http://schemas.openxmlformats.org/officeDocument/2006/relationships/image" Target="../media/image8.jpeg"/></Relationships>
</file>

<file path=ppt/slides/_rels/slide130.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126.xml"/><Relationship Id="rId1" Type="http://schemas.openxmlformats.org/officeDocument/2006/relationships/slideLayout" Target="../slideLayouts/slideLayout118.xml"/><Relationship Id="rId4" Type="http://schemas.openxmlformats.org/officeDocument/2006/relationships/image" Target="../media/image174.png"/></Relationships>
</file>

<file path=ppt/slides/_rels/slide13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27.xml"/><Relationship Id="rId1" Type="http://schemas.openxmlformats.org/officeDocument/2006/relationships/slideLayout" Target="../slideLayouts/slideLayout51.xml"/><Relationship Id="rId5" Type="http://schemas.openxmlformats.org/officeDocument/2006/relationships/image" Target="../media/image176.jpeg"/><Relationship Id="rId4" Type="http://schemas.openxmlformats.org/officeDocument/2006/relationships/hyperlink" Target="http://www.preventionconversation.org/" TargetMode="Externa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2.xml"/><Relationship Id="rId6" Type="http://schemas.openxmlformats.org/officeDocument/2006/relationships/hyperlink" Target="http://www.preventionconversation.org/" TargetMode="External"/><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9.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emf"/><Relationship Id="rId2" Type="http://schemas.openxmlformats.org/officeDocument/2006/relationships/notesSlide" Target="../notesSlides/notesSlide15.xml"/><Relationship Id="rId1" Type="http://schemas.openxmlformats.org/officeDocument/2006/relationships/slideLayout" Target="../slideLayouts/slideLayout3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29.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34.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5fm3Ptp9ZMA"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30.jpg"/><Relationship Id="rId5" Type="http://schemas.openxmlformats.org/officeDocument/2006/relationships/image" Target="../media/image29.jpeg"/><Relationship Id="rId4" Type="http://schemas.openxmlformats.org/officeDocument/2006/relationships/hyperlink" Target="https://youtu.be/5fm3Ptp9ZM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hyperlink" Target="https://canfasd.ca/wp-content/uploads/publications/FASD-Clinic-Process.pdf"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31.jpg"/><Relationship Id="rId4" Type="http://schemas.openxmlformats.org/officeDocument/2006/relationships/hyperlink" Target="https://canfasd.ca/topics/diagnosis/fasd-faq-card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0.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ZVm3XgcLTg0"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33.xml"/><Relationship Id="rId5" Type="http://schemas.openxmlformats.org/officeDocument/2006/relationships/image" Target="../media/image38.jp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32.xml"/><Relationship Id="rId4" Type="http://schemas.openxmlformats.org/officeDocument/2006/relationships/hyperlink" Target="https://www.canada.ca/content/dam/phac-aspc/migration/phac-aspc/rhs-ssg/pdf/survey-eng.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3.xml"/><Relationship Id="rId5" Type="http://schemas.openxmlformats.org/officeDocument/2006/relationships/image" Target="../media/image9.jp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24.xml"/><Relationship Id="rId5" Type="http://schemas.openxmlformats.org/officeDocument/2006/relationships/image" Target="../media/image48.png"/><Relationship Id="rId4" Type="http://schemas.openxmlformats.org/officeDocument/2006/relationships/hyperlink" Target="https://ccsa.ca/sites/default/files/2023-01/CGAH-Drinking-Less-is-Better-en%20%28ID%2050809%29.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136.xml"/><Relationship Id="rId4" Type="http://schemas.openxmlformats.org/officeDocument/2006/relationships/hyperlink" Target="https://ccsa.ca/canadas-guidance-alcohol-and-health-public-summary-drinking-less-better-infographic"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136.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1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8.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133.xml"/><Relationship Id="rId5" Type="http://schemas.openxmlformats.org/officeDocument/2006/relationships/image" Target="../media/image53.jpg"/><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hyperlink" Target="https://youtu.be/wXC6LmNXrDE" TargetMode="External"/><Relationship Id="rId2" Type="http://schemas.openxmlformats.org/officeDocument/2006/relationships/notesSlide" Target="../notesSlides/notesSlide41.xml"/><Relationship Id="rId1" Type="http://schemas.openxmlformats.org/officeDocument/2006/relationships/slideLayout" Target="../slideLayouts/slideLayout24.xml"/><Relationship Id="rId5" Type="http://schemas.openxmlformats.org/officeDocument/2006/relationships/image" Target="../media/image57.jpe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2.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3" Type="http://schemas.openxmlformats.org/officeDocument/2006/relationships/hyperlink" Target="https://youtu.be/X3wiwYlW7jw" TargetMode="External"/><Relationship Id="rId2" Type="http://schemas.openxmlformats.org/officeDocument/2006/relationships/notesSlide" Target="../notesSlides/notesSlide43.xml"/><Relationship Id="rId1" Type="http://schemas.openxmlformats.org/officeDocument/2006/relationships/slideLayout" Target="../slideLayouts/slideLayout20.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133.xml"/><Relationship Id="rId5" Type="http://schemas.openxmlformats.org/officeDocument/2006/relationships/image" Target="../media/image62.jpg"/><Relationship Id="rId4" Type="http://schemas.openxmlformats.org/officeDocument/2006/relationships/image" Target="../media/image61.jpe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5.xml"/><Relationship Id="rId1" Type="http://schemas.openxmlformats.org/officeDocument/2006/relationships/slideLayout" Target="../slideLayouts/slideLayout136.xml"/><Relationship Id="rId4" Type="http://schemas.openxmlformats.org/officeDocument/2006/relationships/image" Target="../media/image64.jpeg"/></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7.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4.xml"/></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8.xml"/><Relationship Id="rId1" Type="http://schemas.openxmlformats.org/officeDocument/2006/relationships/slideLayout" Target="../slideLayouts/slideLayout133.xml"/><Relationship Id="rId5" Type="http://schemas.openxmlformats.org/officeDocument/2006/relationships/image" Target="../media/image67.png"/><Relationship Id="rId4" Type="http://schemas.openxmlformats.org/officeDocument/2006/relationships/image" Target="../media/image61.jpeg"/></Relationships>
</file>

<file path=ppt/slides/_rels/slide51.xml.rels><?xml version="1.0" encoding="UTF-8" standalone="yes"?>
<Relationships xmlns="http://schemas.openxmlformats.org/package/2006/relationships"><Relationship Id="rId3" Type="http://schemas.openxmlformats.org/officeDocument/2006/relationships/hyperlink" Target="https://youtu.be/MkxcuhdgIwY" TargetMode="External"/><Relationship Id="rId2" Type="http://schemas.openxmlformats.org/officeDocument/2006/relationships/notesSlide" Target="../notesSlides/notesSlide49.xml"/><Relationship Id="rId1" Type="http://schemas.openxmlformats.org/officeDocument/2006/relationships/slideLayout" Target="../slideLayouts/slideLayout24.xml"/><Relationship Id="rId5" Type="http://schemas.openxmlformats.org/officeDocument/2006/relationships/image" Target="../media/image69.jpe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hyperlink" Target="https://ecdip.org/cultural-safety/" TargetMode="External"/><Relationship Id="rId2" Type="http://schemas.openxmlformats.org/officeDocument/2006/relationships/notesSlide" Target="../notesSlides/notesSlide51.xml"/><Relationship Id="rId1" Type="http://schemas.openxmlformats.org/officeDocument/2006/relationships/slideLayout" Target="../slideLayouts/slideLayout130.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hyperlink" Target="native-land.ca" TargetMode="External"/><Relationship Id="rId2" Type="http://schemas.openxmlformats.org/officeDocument/2006/relationships/notesSlide" Target="../notesSlides/notesSlide52.xml"/><Relationship Id="rId1" Type="http://schemas.openxmlformats.org/officeDocument/2006/relationships/slideLayout" Target="../slideLayouts/slideLayout8.xml"/><Relationship Id="rId5" Type="http://schemas.openxmlformats.org/officeDocument/2006/relationships/hyperlink" Target="https://youtu.be/_yklWpOV9Vc" TargetMode="Externa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3" Type="http://schemas.openxmlformats.org/officeDocument/2006/relationships/hyperlink" Target="https://youtu.be/R00UAIWMfG8" TargetMode="External"/><Relationship Id="rId2" Type="http://schemas.openxmlformats.org/officeDocument/2006/relationships/notesSlide" Target="../notesSlides/notesSlide54.xml"/><Relationship Id="rId1" Type="http://schemas.openxmlformats.org/officeDocument/2006/relationships/slideLayout" Target="../slideLayouts/slideLayout24.xml"/><Relationship Id="rId5" Type="http://schemas.openxmlformats.org/officeDocument/2006/relationships/image" Target="../media/image76.jpeg"/><Relationship Id="rId4" Type="http://schemas.openxmlformats.org/officeDocument/2006/relationships/image" Target="../media/image75.png"/></Relationships>
</file>

<file path=ppt/slides/_rels/slide5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5.xml"/><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6.xml"/><Relationship Id="rId1" Type="http://schemas.openxmlformats.org/officeDocument/2006/relationships/slideLayout" Target="../slideLayouts/slideLayout138.xml"/></Relationships>
</file>

<file path=ppt/slides/_rels/slide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7.xml"/><Relationship Id="rId1" Type="http://schemas.openxmlformats.org/officeDocument/2006/relationships/slideLayout" Target="../slideLayouts/slideLayout13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hyperlink" Target="https://www.mmiwg-ffada.ca/final-report/" TargetMode="External"/><Relationship Id="rId2" Type="http://schemas.openxmlformats.org/officeDocument/2006/relationships/notesSlide" Target="../notesSlides/notesSlide59.xml"/><Relationship Id="rId1" Type="http://schemas.openxmlformats.org/officeDocument/2006/relationships/slideLayout" Target="../slideLayouts/slideLayout24.xml"/><Relationship Id="rId5" Type="http://schemas.openxmlformats.org/officeDocument/2006/relationships/image" Target="../media/image82.jpeg"/><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hyperlink" Target="https://www.ualberta.ca/admissions-programs/online-courses/indigenous-canada" TargetMode="External"/><Relationship Id="rId7" Type="http://schemas.openxmlformats.org/officeDocument/2006/relationships/image" Target="../media/image84.jpeg"/><Relationship Id="rId2" Type="http://schemas.openxmlformats.org/officeDocument/2006/relationships/notesSlide" Target="../notesSlides/notesSlide60.xml"/><Relationship Id="rId1" Type="http://schemas.openxmlformats.org/officeDocument/2006/relationships/slideLayout" Target="../slideLayouts/slideLayout24.xml"/><Relationship Id="rId6" Type="http://schemas.openxmlformats.org/officeDocument/2006/relationships/hyperlink" Target="https://canfasd.ca/" TargetMode="External"/><Relationship Id="rId5" Type="http://schemas.openxmlformats.org/officeDocument/2006/relationships/image" Target="../media/image83.jpg"/><Relationship Id="rId4" Type="http://schemas.openxmlformats.org/officeDocument/2006/relationships/hyperlink" Target="https://youtu.be/VAcPNxvw0_A"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canfasd.ca/wp-content/uploads/2019/11/Indigenous-FASD-Booklet-Revitalizing-Culture-and-Healing.pdf" TargetMode="External"/><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6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2.xml"/><Relationship Id="rId1" Type="http://schemas.openxmlformats.org/officeDocument/2006/relationships/slideLayout" Target="../slideLayouts/slideLayout133.xml"/><Relationship Id="rId5" Type="http://schemas.openxmlformats.org/officeDocument/2006/relationships/image" Target="../media/image88.jpg"/><Relationship Id="rId4" Type="http://schemas.openxmlformats.org/officeDocument/2006/relationships/image" Target="../media/image87.jpe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3.xml"/><Relationship Id="rId1" Type="http://schemas.openxmlformats.org/officeDocument/2006/relationships/slideLayout" Target="../slideLayouts/slideLayout136.xml"/><Relationship Id="rId4" Type="http://schemas.openxmlformats.org/officeDocument/2006/relationships/image" Target="../media/image89.jpeg"/></Relationships>
</file>

<file path=ppt/slides/_rels/slide6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4.xml"/><Relationship Id="rId1" Type="http://schemas.openxmlformats.org/officeDocument/2006/relationships/slideLayout" Target="../slideLayouts/slideLayout136.xml"/><Relationship Id="rId4" Type="http://schemas.openxmlformats.org/officeDocument/2006/relationships/image" Target="../media/image91.png"/></Relationships>
</file>

<file path=ppt/slides/_rels/slide67.xml.rels><?xml version="1.0" encoding="UTF-8" standalone="yes"?>
<Relationships xmlns="http://schemas.openxmlformats.org/package/2006/relationships"><Relationship Id="rId8" Type="http://schemas.openxmlformats.org/officeDocument/2006/relationships/hyperlink" Target="http://bccewh.bc.ca/wp-content/uploads/2018/06/Doorways_ENGLISH_July-18-2018_online-version.pdf" TargetMode="External"/><Relationship Id="rId3" Type="http://schemas.openxmlformats.org/officeDocument/2006/relationships/hyperlink" Target="https://youtu.be/ZDuG8e4bhOA" TargetMode="External"/><Relationship Id="rId7" Type="http://schemas.openxmlformats.org/officeDocument/2006/relationships/image" Target="../media/image94.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hyperlink" Target="https://youtu.be/BQNSE9ZPiv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66.xml"/><Relationship Id="rId1" Type="http://schemas.openxmlformats.org/officeDocument/2006/relationships/slideLayout" Target="../slideLayouts/slideLayout31.xml"/></Relationships>
</file>

<file path=ppt/slides/_rels/slide6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63.xm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8.xml"/><Relationship Id="rId1" Type="http://schemas.openxmlformats.org/officeDocument/2006/relationships/slideLayout" Target="../slideLayouts/slideLayout24.xml"/><Relationship Id="rId6" Type="http://schemas.openxmlformats.org/officeDocument/2006/relationships/hyperlink" Target="http://www.youtube.com/user/BCCEWH" TargetMode="External"/><Relationship Id="rId5" Type="http://schemas.openxmlformats.org/officeDocument/2006/relationships/image" Target="../media/image98.jpeg"/><Relationship Id="rId4" Type="http://schemas.openxmlformats.org/officeDocument/2006/relationships/hyperlink" Target="https://youtu.be/UbohrBPvV2A"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9.xml"/><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hyperlink" Target="https://youtu.be/yN2B6823uXg" TargetMode="External"/><Relationship Id="rId2" Type="http://schemas.openxmlformats.org/officeDocument/2006/relationships/notesSlide" Target="../notesSlides/notesSlide71.xml"/><Relationship Id="rId1" Type="http://schemas.openxmlformats.org/officeDocument/2006/relationships/slideLayout" Target="../slideLayouts/slideLayout121.xml"/><Relationship Id="rId4" Type="http://schemas.openxmlformats.org/officeDocument/2006/relationships/image" Target="../media/image100.png"/></Relationships>
</file>

<file path=ppt/slides/_rels/slide7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2.xml"/><Relationship Id="rId1" Type="http://schemas.openxmlformats.org/officeDocument/2006/relationships/slideLayout" Target="../slideLayouts/slideLayout118.xml"/></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3.xml"/><Relationship Id="rId1" Type="http://schemas.openxmlformats.org/officeDocument/2006/relationships/slideLayout" Target="../slideLayouts/slideLayout121.xml"/><Relationship Id="rId5" Type="http://schemas.openxmlformats.org/officeDocument/2006/relationships/image" Target="../media/image104.png"/><Relationship Id="rId4" Type="http://schemas.openxmlformats.org/officeDocument/2006/relationships/hyperlink" Target="https://cewh.ca/wp-content/uploads/2018/06/50-Brief-Intervention-Ideas_June-4-2018.pdf"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74.xml"/><Relationship Id="rId1" Type="http://schemas.openxmlformats.org/officeDocument/2006/relationships/slideLayout" Target="../slideLayouts/slideLayout133.xml"/><Relationship Id="rId5" Type="http://schemas.openxmlformats.org/officeDocument/2006/relationships/image" Target="../media/image107.png"/><Relationship Id="rId4" Type="http://schemas.openxmlformats.org/officeDocument/2006/relationships/image" Target="../media/image106.jpeg"/></Relationships>
</file>

<file path=ppt/slides/_rels/slide7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5.xml"/><Relationship Id="rId1" Type="http://schemas.openxmlformats.org/officeDocument/2006/relationships/slideLayout" Target="../slideLayouts/slideLayout137.xml"/></Relationships>
</file>

<file path=ppt/slides/_rels/slide7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76.xml"/><Relationship Id="rId1" Type="http://schemas.openxmlformats.org/officeDocument/2006/relationships/slideLayout" Target="../slideLayouts/slideLayout13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77.xml"/><Relationship Id="rId1" Type="http://schemas.openxmlformats.org/officeDocument/2006/relationships/slideLayout" Target="../slideLayouts/slideLayout1.xml"/><Relationship Id="rId5" Type="http://schemas.openxmlformats.org/officeDocument/2006/relationships/image" Target="../media/image112.jpg"/><Relationship Id="rId4" Type="http://schemas.openxmlformats.org/officeDocument/2006/relationships/image" Target="../media/image111.jp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9.xml"/><Relationship Id="rId1" Type="http://schemas.openxmlformats.org/officeDocument/2006/relationships/slideLayout" Target="../slideLayouts/slideLayout129.xml"/></Relationships>
</file>

<file path=ppt/slides/_rels/slide8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hyperlink" Target="https://www.ccsa.ca/sites/default/files/2019-04/CCSA-Trauma-informed-Care-Toolkit-2014-en.pdf" TargetMode="External"/><Relationship Id="rId7" Type="http://schemas.openxmlformats.org/officeDocument/2006/relationships/hyperlink" Target="https://equiphealthcare.ca/resources/trauma-and-violence-informed-care/" TargetMode="External"/><Relationship Id="rId2" Type="http://schemas.openxmlformats.org/officeDocument/2006/relationships/notesSlide" Target="../notesSlides/notesSlide81.xml"/><Relationship Id="rId1" Type="http://schemas.openxmlformats.org/officeDocument/2006/relationships/slideLayout" Target="../slideLayouts/slideLayout137.xml"/><Relationship Id="rId6" Type="http://schemas.openxmlformats.org/officeDocument/2006/relationships/image" Target="../media/image115.png"/><Relationship Id="rId5" Type="http://schemas.openxmlformats.org/officeDocument/2006/relationships/hyperlink" Target="https://www2.gov.bc.ca/assets/gov/health/child-teen-mental-health/trauma-informed_practice_guide.pdf" TargetMode="External"/><Relationship Id="rId4" Type="http://schemas.openxmlformats.org/officeDocument/2006/relationships/image" Target="../media/image114.png"/></Relationships>
</file>

<file path=ppt/slides/_rels/slide85.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82.xml"/><Relationship Id="rId1" Type="http://schemas.openxmlformats.org/officeDocument/2006/relationships/slideLayout" Target="../slideLayouts/slideLayout134.xml"/></Relationships>
</file>

<file path=ppt/slides/_rels/slide8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83.xml"/><Relationship Id="rId1" Type="http://schemas.openxmlformats.org/officeDocument/2006/relationships/slideLayout" Target="../slideLayouts/slideLayout35.xml"/></Relationships>
</file>

<file path=ppt/slides/_rels/slide8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84.xml"/><Relationship Id="rId1" Type="http://schemas.openxmlformats.org/officeDocument/2006/relationships/slideLayout" Target="../slideLayouts/slideLayout32.xml"/></Relationships>
</file>

<file path=ppt/slides/_rels/slide8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5.xml"/><Relationship Id="rId1" Type="http://schemas.openxmlformats.org/officeDocument/2006/relationships/slideLayout" Target="../slideLayouts/slideLayout137.xml"/></Relationships>
</file>

<file path=ppt/slides/_rels/slide8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86.xml"/><Relationship Id="rId1" Type="http://schemas.openxmlformats.org/officeDocument/2006/relationships/slideLayout" Target="../slideLayouts/slideLayout24.xml"/><Relationship Id="rId6" Type="http://schemas.openxmlformats.org/officeDocument/2006/relationships/image" Target="../media/image122.png"/><Relationship Id="rId5" Type="http://schemas.openxmlformats.org/officeDocument/2006/relationships/hyperlink" Target="https://youtu.be/WZIf_4Eg7_Y" TargetMode="External"/><Relationship Id="rId4" Type="http://schemas.openxmlformats.org/officeDocument/2006/relationships/hyperlink" Target="https://canfasd.c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8.xml"/></Relationships>
</file>

<file path=ppt/slides/_rels/slide9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7.xml"/><Relationship Id="rId1" Type="http://schemas.openxmlformats.org/officeDocument/2006/relationships/slideLayout" Target="../slideLayouts/slideLayout133.xml"/><Relationship Id="rId5" Type="http://schemas.openxmlformats.org/officeDocument/2006/relationships/image" Target="../media/image123.png"/><Relationship Id="rId4" Type="http://schemas.openxmlformats.org/officeDocument/2006/relationships/image" Target="../media/image37.jpeg"/></Relationships>
</file>

<file path=ppt/slides/_rels/slide9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88.xml"/><Relationship Id="rId1" Type="http://schemas.openxmlformats.org/officeDocument/2006/relationships/slideLayout" Target="../slideLayouts/slideLayout20.xml"/></Relationships>
</file>

<file path=ppt/slides/_rels/slide9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89.xml"/><Relationship Id="rId1" Type="http://schemas.openxmlformats.org/officeDocument/2006/relationships/slideLayout" Target="../slideLayouts/slideLayout25.xml"/><Relationship Id="rId4" Type="http://schemas.openxmlformats.org/officeDocument/2006/relationships/image" Target="../media/image126.jpeg"/></Relationships>
</file>

<file path=ppt/slides/_rels/slide93.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90.xml"/><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1.xml"/><Relationship Id="rId1" Type="http://schemas.openxmlformats.org/officeDocument/2006/relationships/slideLayout" Target="../slideLayouts/slideLayout136.xml"/><Relationship Id="rId6" Type="http://schemas.openxmlformats.org/officeDocument/2006/relationships/image" Target="../media/image129.jpeg"/><Relationship Id="rId5" Type="http://schemas.openxmlformats.org/officeDocument/2006/relationships/hyperlink" Target="https://www.sexandu.ca/wp-content/uploads/2016/09/Contraception_Methods_Booklet.pdf" TargetMode="External"/><Relationship Id="rId4" Type="http://schemas.openxmlformats.org/officeDocument/2006/relationships/hyperlink" Target="https://myhealth.alberta.ca/Health/Pages/conditions.aspx?hwid=hw237864#:~:text=When%20making%20your%20choice%2C%20also,every%20time%20you%20have%20sex."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92.xml"/><Relationship Id="rId1" Type="http://schemas.openxmlformats.org/officeDocument/2006/relationships/slideLayout" Target="../slideLayouts/slideLayout31.xml"/><Relationship Id="rId6" Type="http://schemas.openxmlformats.org/officeDocument/2006/relationships/hyperlink" Target="https://bccewh.bc.ca/wp-content/uploads/2018/06/50-Brief-Intervention-Ideas_June-4-2018.pdf" TargetMode="External"/><Relationship Id="rId5" Type="http://schemas.openxmlformats.org/officeDocument/2006/relationships/image" Target="../media/image131.png"/><Relationship Id="rId4" Type="http://schemas.openxmlformats.org/officeDocument/2006/relationships/hyperlink" Target="https://www.itsaplan.ca/"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93.xml"/><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94.xml"/><Relationship Id="rId1" Type="http://schemas.openxmlformats.org/officeDocument/2006/relationships/slideLayout" Target="../slideLayouts/slideLayout20.xml"/></Relationships>
</file>

<file path=ppt/slides/_rels/slide99.xml.rels><?xml version="1.0" encoding="UTF-8" standalone="yes"?>
<Relationships xmlns="http://schemas.openxmlformats.org/package/2006/relationships"><Relationship Id="rId3" Type="http://schemas.openxmlformats.org/officeDocument/2006/relationships/image" Target="../media/image135.jpeg"/><Relationship Id="rId7" Type="http://schemas.openxmlformats.org/officeDocument/2006/relationships/image" Target="../media/image137.png"/><Relationship Id="rId2" Type="http://schemas.openxmlformats.org/officeDocument/2006/relationships/notesSlide" Target="../notesSlides/notesSlide95.xml"/><Relationship Id="rId1" Type="http://schemas.openxmlformats.org/officeDocument/2006/relationships/slideLayout" Target="../slideLayouts/slideLayout24.xml"/><Relationship Id="rId6" Type="http://schemas.openxmlformats.org/officeDocument/2006/relationships/hyperlink" Target="https://youtu.be/z3zr93eDzts" TargetMode="External"/><Relationship Id="rId5" Type="http://schemas.openxmlformats.org/officeDocument/2006/relationships/hyperlink" Target="https://youtu.be/CIx488jjKbU" TargetMode="External"/><Relationship Id="rId4" Type="http://schemas.openxmlformats.org/officeDocument/2006/relationships/image" Target="../media/image13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descr="A picture containing person, indoor, headdress, hat&#10;&#10;Description automatically generated">
            <a:extLst>
              <a:ext uri="{FF2B5EF4-FFF2-40B4-BE49-F238E27FC236}">
                <a16:creationId xmlns:a16="http://schemas.microsoft.com/office/drawing/2014/main" id="{B08C5B98-0E74-5040-9464-48DBBD3DDF94}"/>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a:xfrm>
            <a:off x="0" y="0"/>
            <a:ext cx="19507200" cy="109728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p:spPr>
      </p:pic>
      <p:pic>
        <p:nvPicPr>
          <p:cNvPr id="14" name="Picture 13" descr="A picture containing text&#10;&#10;Description automatically generated">
            <a:extLst>
              <a:ext uri="{FF2B5EF4-FFF2-40B4-BE49-F238E27FC236}">
                <a16:creationId xmlns:a16="http://schemas.microsoft.com/office/drawing/2014/main" id="{1077E5A2-8A43-D948-89AB-81EFFBB3E00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985624" y="917532"/>
            <a:ext cx="4211536" cy="2175960"/>
          </a:xfrm>
          <a:prstGeom prst="rect">
            <a:avLst/>
          </a:prstGeom>
        </p:spPr>
      </p:pic>
      <p:pic>
        <p:nvPicPr>
          <p:cNvPr id="18" name="Picture 17" descr="Icon&#10;&#10;Description automatically generated with low confidence">
            <a:extLst>
              <a:ext uri="{FF2B5EF4-FFF2-40B4-BE49-F238E27FC236}">
                <a16:creationId xmlns:a16="http://schemas.microsoft.com/office/drawing/2014/main" id="{00B4CAF6-286E-434A-A454-C8AC377176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350160" y="3310440"/>
            <a:ext cx="3482464" cy="2829502"/>
          </a:xfrm>
          <a:prstGeom prst="rect">
            <a:avLst/>
          </a:prstGeom>
        </p:spPr>
      </p:pic>
      <p:pic>
        <p:nvPicPr>
          <p:cNvPr id="20" name="Picture 19" descr="A picture containing text, sign&#10;&#10;Description automatically generated">
            <a:extLst>
              <a:ext uri="{FF2B5EF4-FFF2-40B4-BE49-F238E27FC236}">
                <a16:creationId xmlns:a16="http://schemas.microsoft.com/office/drawing/2014/main" id="{F7BF9010-8ACD-3D42-8895-6BC8F2E63A0E}"/>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9642" y="9286660"/>
            <a:ext cx="3262937" cy="978881"/>
          </a:xfrm>
          <a:prstGeom prst="rect">
            <a:avLst/>
          </a:prstGeom>
        </p:spPr>
      </p:pic>
      <p:pic>
        <p:nvPicPr>
          <p:cNvPr id="22" name="Picture 21" descr="Text&#10;&#10;Description automatically generated">
            <a:extLst>
              <a:ext uri="{FF2B5EF4-FFF2-40B4-BE49-F238E27FC236}">
                <a16:creationId xmlns:a16="http://schemas.microsoft.com/office/drawing/2014/main" id="{D867707C-4DFD-A74A-B1A6-C3C35429A76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161688" y="9817141"/>
            <a:ext cx="2168434" cy="421640"/>
          </a:xfrm>
          <a:prstGeom prst="rect">
            <a:avLst/>
          </a:prstGeom>
        </p:spPr>
      </p:pic>
      <p:sp>
        <p:nvSpPr>
          <p:cNvPr id="23" name="TextBox 22">
            <a:extLst>
              <a:ext uri="{FF2B5EF4-FFF2-40B4-BE49-F238E27FC236}">
                <a16:creationId xmlns:a16="http://schemas.microsoft.com/office/drawing/2014/main" id="{58E46186-09D6-1941-9291-EAB73A3F2828}"/>
              </a:ext>
            </a:extLst>
          </p:cNvPr>
          <p:cNvSpPr txBox="1"/>
          <p:nvPr/>
        </p:nvSpPr>
        <p:spPr>
          <a:xfrm>
            <a:off x="599642" y="10434504"/>
            <a:ext cx="3198715" cy="338554"/>
          </a:xfrm>
          <a:prstGeom prst="rect">
            <a:avLst/>
          </a:prstGeom>
          <a:noFill/>
        </p:spPr>
        <p:txBody>
          <a:bodyPr wrap="square" rtlCol="0">
            <a:spAutoFit/>
          </a:bodyPr>
          <a:lstStyle/>
          <a:p>
            <a:r>
              <a:rPr lang="en-US" sz="1600" dirty="0"/>
              <a:t>VERSION 3 | August 2025</a:t>
            </a:r>
          </a:p>
        </p:txBody>
      </p:sp>
    </p:spTree>
    <p:extLst>
      <p:ext uri="{BB962C8B-B14F-4D97-AF65-F5344CB8AC3E}">
        <p14:creationId xmlns:p14="http://schemas.microsoft.com/office/powerpoint/2010/main" val="4283454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3841"/>
            <a:ext cx="11323321" cy="10972800"/>
          </a:xfrm>
          <a:prstGeom prst="rect">
            <a:avLst/>
          </a:prstGeom>
          <a:gradFill>
            <a:gsLst>
              <a:gs pos="0">
                <a:srgbClr val="FF9900"/>
              </a:gs>
              <a:gs pos="100000">
                <a:srgbClr val="BD631D"/>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7" name="TextBox 6"/>
          <p:cNvSpPr txBox="1"/>
          <p:nvPr/>
        </p:nvSpPr>
        <p:spPr>
          <a:xfrm>
            <a:off x="1448401" y="561672"/>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4</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9" name="Rectangle 8"/>
          <p:cNvSpPr/>
          <p:nvPr/>
        </p:nvSpPr>
        <p:spPr>
          <a:xfrm>
            <a:off x="2223791" y="623577"/>
            <a:ext cx="6823372"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Creating safety is crucial</a:t>
            </a:r>
          </a:p>
        </p:txBody>
      </p:sp>
      <p:sp>
        <p:nvSpPr>
          <p:cNvPr id="14" name="Text Box 10"/>
          <p:cNvSpPr txBox="1">
            <a:spLocks noChangeArrowheads="1"/>
          </p:cNvSpPr>
          <p:nvPr/>
        </p:nvSpPr>
        <p:spPr bwMode="auto">
          <a:xfrm>
            <a:off x="2220085" y="1073941"/>
            <a:ext cx="8274734" cy="235910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To effectively engage women and their support networks in The Prevention Conversation, we must first create a climate in which they feel safe and free from judgement. Managing the fear, confusion and social stigma that surround the issue of drinking alcohol during pregnancy is crucial to our success. Everyone deserves access to support without judgement or blame.</a:t>
            </a:r>
          </a:p>
        </p:txBody>
      </p:sp>
      <p:sp>
        <p:nvSpPr>
          <p:cNvPr id="3" name="TextBox 2">
            <a:extLst>
              <a:ext uri="{FF2B5EF4-FFF2-40B4-BE49-F238E27FC236}">
                <a16:creationId xmlns:a16="http://schemas.microsoft.com/office/drawing/2014/main" id="{5181123E-F0F1-89C6-4283-734F4226E743}"/>
              </a:ext>
            </a:extLst>
          </p:cNvPr>
          <p:cNvSpPr txBox="1"/>
          <p:nvPr/>
        </p:nvSpPr>
        <p:spPr>
          <a:xfrm>
            <a:off x="1448401" y="4037913"/>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5</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4" name="Rectangle 3">
            <a:extLst>
              <a:ext uri="{FF2B5EF4-FFF2-40B4-BE49-F238E27FC236}">
                <a16:creationId xmlns:a16="http://schemas.microsoft.com/office/drawing/2014/main" id="{F2AF6477-FA92-A6E0-01A3-E23AE6C3C0B1}"/>
              </a:ext>
            </a:extLst>
          </p:cNvPr>
          <p:cNvSpPr/>
          <p:nvPr/>
        </p:nvSpPr>
        <p:spPr>
          <a:xfrm>
            <a:off x="2223791" y="4099818"/>
            <a:ext cx="7114172"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Relationships are important</a:t>
            </a:r>
          </a:p>
        </p:txBody>
      </p:sp>
      <p:sp>
        <p:nvSpPr>
          <p:cNvPr id="5" name="Text Box 10">
            <a:extLst>
              <a:ext uri="{FF2B5EF4-FFF2-40B4-BE49-F238E27FC236}">
                <a16:creationId xmlns:a16="http://schemas.microsoft.com/office/drawing/2014/main" id="{801ED2B8-319D-55CB-F0FF-D022E3EA02AE}"/>
              </a:ext>
            </a:extLst>
          </p:cNvPr>
          <p:cNvSpPr txBox="1">
            <a:spLocks noChangeArrowheads="1"/>
          </p:cNvSpPr>
          <p:nvPr/>
        </p:nvSpPr>
        <p:spPr bwMode="auto">
          <a:xfrm>
            <a:off x="2220084" y="4641385"/>
            <a:ext cx="8087698" cy="143577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Most of the work of FASD prevention is relationship-based. The Prevention Conversation cannot unfold effectively outside the framework of a relationship that's trust-based, sincerely caring and openly supportive.</a:t>
            </a:r>
          </a:p>
        </p:txBody>
      </p:sp>
      <p:sp>
        <p:nvSpPr>
          <p:cNvPr id="11" name="TextBox 10">
            <a:extLst>
              <a:ext uri="{FF2B5EF4-FFF2-40B4-BE49-F238E27FC236}">
                <a16:creationId xmlns:a16="http://schemas.microsoft.com/office/drawing/2014/main" id="{60FB8C90-DD79-CD27-0200-85A7B70D2954}"/>
              </a:ext>
            </a:extLst>
          </p:cNvPr>
          <p:cNvSpPr txBox="1"/>
          <p:nvPr/>
        </p:nvSpPr>
        <p:spPr>
          <a:xfrm>
            <a:off x="1448401" y="6763379"/>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6</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12" name="Rectangle 11">
            <a:extLst>
              <a:ext uri="{FF2B5EF4-FFF2-40B4-BE49-F238E27FC236}">
                <a16:creationId xmlns:a16="http://schemas.microsoft.com/office/drawing/2014/main" id="{A2A7BB57-7BFB-7C64-6C64-28E2E6919AB4}"/>
              </a:ext>
            </a:extLst>
          </p:cNvPr>
          <p:cNvSpPr/>
          <p:nvPr/>
        </p:nvSpPr>
        <p:spPr>
          <a:xfrm>
            <a:off x="2223791" y="6823835"/>
            <a:ext cx="6823372"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FASD Prevention is Complex</a:t>
            </a:r>
          </a:p>
        </p:txBody>
      </p:sp>
      <p:sp>
        <p:nvSpPr>
          <p:cNvPr id="13" name="Text Box 10">
            <a:extLst>
              <a:ext uri="{FF2B5EF4-FFF2-40B4-BE49-F238E27FC236}">
                <a16:creationId xmlns:a16="http://schemas.microsoft.com/office/drawing/2014/main" id="{B4221C67-C9E3-1828-182B-541E34203103}"/>
              </a:ext>
            </a:extLst>
          </p:cNvPr>
          <p:cNvSpPr txBox="1">
            <a:spLocks noChangeArrowheads="1"/>
          </p:cNvSpPr>
          <p:nvPr/>
        </p:nvSpPr>
        <p:spPr bwMode="auto">
          <a:xfrm>
            <a:off x="2220084" y="7332059"/>
            <a:ext cx="7117879" cy="2820772"/>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On the surface, the prevention of FASD seems strikingly simple: avoiding alcohol during pregnancy completely eliminates the risk. However, the influences on drinking during pregnancy such as addiction and mental health issues, effects of childhood trauma and abuse, poverty and cultural identity, and so on - make the work of FASD prevention highly complex. </a:t>
            </a:r>
          </a:p>
        </p:txBody>
      </p:sp>
      <p:pic>
        <p:nvPicPr>
          <p:cNvPr id="20" name="Picture Placeholder 19" descr="A picture containing person, indoor, room, scene&#10;&#10;Description automatically generated">
            <a:extLst>
              <a:ext uri="{FF2B5EF4-FFF2-40B4-BE49-F238E27FC236}">
                <a16:creationId xmlns:a16="http://schemas.microsoft.com/office/drawing/2014/main" id="{8FF4BBFA-99AE-68CD-DE7E-FE7A87823707}"/>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a:xfrm rot="10800000">
            <a:off x="9047163" y="0"/>
            <a:ext cx="10460037" cy="10972800"/>
          </a:xfrm>
        </p:spPr>
      </p:pic>
    </p:spTree>
    <p:extLst>
      <p:ext uri="{BB962C8B-B14F-4D97-AF65-F5344CB8AC3E}">
        <p14:creationId xmlns:p14="http://schemas.microsoft.com/office/powerpoint/2010/main" val="2347950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4" grpId="0"/>
      <p:bldP spid="3" grpId="0"/>
      <p:bldP spid="4" grpId="0"/>
      <p:bldP spid="5" grpId="0"/>
      <p:bldP spid="11" grpId="0"/>
      <p:bldP spid="12" grpId="0"/>
      <p:bldP spid="1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0" descr="Background pattern&#10;&#10;Description automatically generated">
            <a:extLst>
              <a:ext uri="{FF2B5EF4-FFF2-40B4-BE49-F238E27FC236}">
                <a16:creationId xmlns:a16="http://schemas.microsoft.com/office/drawing/2014/main" id="{527D8BA9-E99B-FE11-5BE1-4137A6BAF939}"/>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0800000" flipV="1">
            <a:off x="3219450" y="1092713"/>
            <a:ext cx="8916707" cy="7493271"/>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pic>
        <p:nvPicPr>
          <p:cNvPr id="7" name="Picture Placeholder 27" descr="Background pattern&#10;&#10;Description automatically generated">
            <a:extLst>
              <a:ext uri="{FF2B5EF4-FFF2-40B4-BE49-F238E27FC236}">
                <a16:creationId xmlns:a16="http://schemas.microsoft.com/office/drawing/2014/main" id="{05332F73-8CAA-209C-D106-CE84BE40B5A3}"/>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rot="5400000">
            <a:off x="-1603105" y="-740323"/>
            <a:ext cx="7822073" cy="9307970"/>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57612A"/>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594241" cy="2759512"/>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Polysubstance Use</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303573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57612A"/>
                </a:solidFill>
                <a:latin typeface="Calibri" panose="020F0502020204030204" pitchFamily="34" charset="0"/>
                <a:ea typeface="Open Sans" panose="020B0606030504020204" pitchFamily="34" charset="0"/>
                <a:cs typeface="Calibri" panose="020F0502020204030204" pitchFamily="34" charset="0"/>
              </a:rPr>
              <a:t>10</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198251" y="8788952"/>
            <a:ext cx="10112519"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Fight for Hope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a:t>
            </a:r>
            <a:r>
              <a:rPr lang="en-US" sz="28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N’we</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Jinan Artists from Alexis </a:t>
            </a:r>
            <a:r>
              <a:rPr lang="en-US" sz="28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Nakota</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Sioux Nation</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681583" y="6312694"/>
            <a:ext cx="6450774" cy="2129814"/>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Benefits of discussing other substance use at the same time as alcohol use</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Overview of the effects of tobacco, cannabis, and opioids during pregnancy</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Key messages to include in conversations about polysubstance use</a:t>
            </a:r>
          </a:p>
        </p:txBody>
      </p:sp>
      <p:sp>
        <p:nvSpPr>
          <p:cNvPr id="4" name="Text Box 10">
            <a:extLst>
              <a:ext uri="{FF2B5EF4-FFF2-40B4-BE49-F238E27FC236}">
                <a16:creationId xmlns:a16="http://schemas.microsoft.com/office/drawing/2014/main" id="{BD210AFA-CFB4-BB2E-4148-2B0364F4E292}"/>
              </a:ext>
            </a:extLst>
          </p:cNvPr>
          <p:cNvSpPr txBox="1">
            <a:spLocks noChangeArrowheads="1"/>
          </p:cNvSpPr>
          <p:nvPr/>
        </p:nvSpPr>
        <p:spPr bwMode="auto">
          <a:xfrm>
            <a:off x="1198252" y="9467850"/>
            <a:ext cx="10735248" cy="132959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song was written and recorded with youth from Alexis </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Nakota</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Sioux Nation and released on September 9, 2019 during the ANSN FASD Awareness Day. This inspirational song and video’s message shows how youth and culture can help break cycles of substance use and intergenerational trauma.</a:t>
            </a:r>
          </a:p>
          <a:p>
            <a:pPr defTabSz="2321446"/>
            <a:r>
              <a:rPr lang="en-CA" sz="2000" dirty="0">
                <a:hlinkClick r:id="rId5"/>
              </a:rPr>
              <a:t>https://www.youtube.com/watch?v=V8h0qKbipgg</a:t>
            </a:r>
            <a:endParaRPr lang="en-CA" sz="2000" dirty="0"/>
          </a:p>
        </p:txBody>
      </p:sp>
      <p:pic>
        <p:nvPicPr>
          <p:cNvPr id="5" name="Picture 4">
            <a:extLst>
              <a:ext uri="{FF2B5EF4-FFF2-40B4-BE49-F238E27FC236}">
                <a16:creationId xmlns:a16="http://schemas.microsoft.com/office/drawing/2014/main" id="{25FDDACA-CCCE-25AC-4127-1CB2AF6FF7C1}"/>
              </a:ext>
            </a:extLst>
          </p:cNvPr>
          <p:cNvPicPr>
            <a:picLocks noChangeAspect="1"/>
          </p:cNvPicPr>
          <p:nvPr/>
        </p:nvPicPr>
        <p:blipFill>
          <a:blip r:embed="rId6"/>
          <a:stretch>
            <a:fillRect/>
          </a:stretch>
        </p:blipFill>
        <p:spPr>
          <a:xfrm>
            <a:off x="1198252" y="2334383"/>
            <a:ext cx="9136405" cy="4704663"/>
          </a:xfrm>
          <a:prstGeom prst="rect">
            <a:avLst/>
          </a:prstGeom>
        </p:spPr>
      </p:pic>
    </p:spTree>
    <p:extLst>
      <p:ext uri="{BB962C8B-B14F-4D97-AF65-F5344CB8AC3E}">
        <p14:creationId xmlns:p14="http://schemas.microsoft.com/office/powerpoint/2010/main" val="3815831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Box 10"/>
          <p:cNvSpPr txBox="1">
            <a:spLocks noChangeArrowheads="1"/>
          </p:cNvSpPr>
          <p:nvPr/>
        </p:nvSpPr>
        <p:spPr bwMode="auto">
          <a:xfrm>
            <a:off x="3637049" y="4639497"/>
            <a:ext cx="5316451" cy="1822037"/>
          </a:xfrm>
          <a:prstGeom prst="rect">
            <a:avLst/>
          </a:prstGeom>
          <a:noFill/>
          <a:ln w="9525">
            <a:noFill/>
            <a:miter lim="800000"/>
            <a:headEnd/>
            <a:tailEnd/>
          </a:ln>
        </p:spPr>
        <p:txBody>
          <a:bodyPr wrap="square" lIns="97536" tIns="48768" rIns="97536" bIns="48768">
            <a:spAutoFit/>
          </a:bodyPr>
          <a:lstStyle/>
          <a:p>
            <a:pP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Talking about multiple substances reflects women’s realities and makes the discussion more relevant to their lives</a:t>
            </a:r>
          </a:p>
        </p:txBody>
      </p:sp>
      <p:sp>
        <p:nvSpPr>
          <p:cNvPr id="35" name="Rectangle 34">
            <a:extLst>
              <a:ext uri="{FF2B5EF4-FFF2-40B4-BE49-F238E27FC236}">
                <a16:creationId xmlns:a16="http://schemas.microsoft.com/office/drawing/2014/main" id="{8009AA92-BAC9-8749-A57D-994B11603FAC}"/>
              </a:ext>
            </a:extLst>
          </p:cNvPr>
          <p:cNvSpPr/>
          <p:nvPr/>
        </p:nvSpPr>
        <p:spPr>
          <a:xfrm>
            <a:off x="1520403" y="553608"/>
            <a:ext cx="16720762"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Why Discuss Multiple Substances?</a:t>
            </a:r>
          </a:p>
        </p:txBody>
      </p:sp>
      <p:sp>
        <p:nvSpPr>
          <p:cNvPr id="36" name="Rectangle 35">
            <a:extLst>
              <a:ext uri="{FF2B5EF4-FFF2-40B4-BE49-F238E27FC236}">
                <a16:creationId xmlns:a16="http://schemas.microsoft.com/office/drawing/2014/main" id="{15FF1842-45B2-B343-8DD2-38A8E186E756}"/>
              </a:ext>
            </a:extLst>
          </p:cNvPr>
          <p:cNvSpPr/>
          <p:nvPr/>
        </p:nvSpPr>
        <p:spPr>
          <a:xfrm>
            <a:off x="1524000" y="2019318"/>
            <a:ext cx="14020800" cy="1960280"/>
          </a:xfrm>
          <a:prstGeom prst="rect">
            <a:avLst/>
          </a:prstGeom>
        </p:spPr>
        <p:txBody>
          <a:bodyPr wrap="square">
            <a:spAutoFit/>
          </a:bodyPr>
          <a:lstStyle/>
          <a:p>
            <a:pPr>
              <a:lnSpc>
                <a:spcPct val="115000"/>
              </a:lnSpc>
              <a:spcAft>
                <a:spcPts val="1600"/>
              </a:spcAft>
            </a:pPr>
            <a:r>
              <a:rPr lang="en-US" sz="24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Polysubstance use, or using more than one substance at a time, is common in Canada.</a:t>
            </a:r>
          </a:p>
          <a:p>
            <a:pPr>
              <a:lnSpc>
                <a:spcPct val="115000"/>
              </a:lnSpc>
              <a:spcAft>
                <a:spcPts val="1600"/>
              </a:spcAft>
            </a:pPr>
            <a:r>
              <a:rPr lang="en-US" sz="24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It is common for women to use a combination of alcohol, cannabis, and tobacco during pregnancy. Women may also use substances such as heroin, cocaine/crack, or prescription drugs such as methadone.</a:t>
            </a:r>
          </a:p>
        </p:txBody>
      </p:sp>
      <p:grpSp>
        <p:nvGrpSpPr>
          <p:cNvPr id="34" name="Group 33">
            <a:extLst>
              <a:ext uri="{FF2B5EF4-FFF2-40B4-BE49-F238E27FC236}">
                <a16:creationId xmlns:a16="http://schemas.microsoft.com/office/drawing/2014/main" id="{91213EA8-0D56-994A-970E-86250481F695}"/>
              </a:ext>
            </a:extLst>
          </p:cNvPr>
          <p:cNvGrpSpPr/>
          <p:nvPr/>
        </p:nvGrpSpPr>
        <p:grpSpPr>
          <a:xfrm>
            <a:off x="1543235" y="4510099"/>
            <a:ext cx="1805543" cy="1805543"/>
            <a:chOff x="1363164" y="3370555"/>
            <a:chExt cx="1679492" cy="1679492"/>
          </a:xfrm>
        </p:grpSpPr>
        <p:sp>
          <p:nvSpPr>
            <p:cNvPr id="39" name="Oval 38">
              <a:extLst>
                <a:ext uri="{FF2B5EF4-FFF2-40B4-BE49-F238E27FC236}">
                  <a16:creationId xmlns:a16="http://schemas.microsoft.com/office/drawing/2014/main" id="{3706770A-A661-B740-9E1A-FB7CA7E35C42}"/>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50A4F292-82AF-B742-9A5D-0CCCEC128E75}"/>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B4C0D85-ACD3-6A47-AF87-0BB6F8BEB60B}"/>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Box 10">
            <a:extLst>
              <a:ext uri="{FF2B5EF4-FFF2-40B4-BE49-F238E27FC236}">
                <a16:creationId xmlns:a16="http://schemas.microsoft.com/office/drawing/2014/main" id="{B81F08B3-71EF-FB4B-9123-7509FAB9FE11}"/>
              </a:ext>
            </a:extLst>
          </p:cNvPr>
          <p:cNvSpPr txBox="1">
            <a:spLocks noChangeArrowheads="1"/>
          </p:cNvSpPr>
          <p:nvPr/>
        </p:nvSpPr>
        <p:spPr bwMode="auto">
          <a:xfrm>
            <a:off x="3637049" y="7929251"/>
            <a:ext cx="5945101"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Regular and ongoing conversations about substance use overall helps to reduce stigma</a:t>
            </a:r>
          </a:p>
        </p:txBody>
      </p:sp>
      <p:sp>
        <p:nvSpPr>
          <p:cNvPr id="52" name="Text Box 10">
            <a:extLst>
              <a:ext uri="{FF2B5EF4-FFF2-40B4-BE49-F238E27FC236}">
                <a16:creationId xmlns:a16="http://schemas.microsoft.com/office/drawing/2014/main" id="{B4E3DF24-4823-4544-88CD-E5C168BA8DBA}"/>
              </a:ext>
            </a:extLst>
          </p:cNvPr>
          <p:cNvSpPr txBox="1">
            <a:spLocks noChangeArrowheads="1"/>
          </p:cNvSpPr>
          <p:nvPr/>
        </p:nvSpPr>
        <p:spPr bwMode="auto">
          <a:xfrm>
            <a:off x="11926731" y="7822900"/>
            <a:ext cx="7022665" cy="2252924"/>
          </a:xfrm>
          <a:prstGeom prst="rect">
            <a:avLst/>
          </a:prstGeom>
          <a:noFill/>
          <a:ln w="9525">
            <a:noFill/>
            <a:miter lim="800000"/>
            <a:headEnd/>
            <a:tailEnd/>
          </a:ln>
        </p:spPr>
        <p:txBody>
          <a:bodyPr wrap="square" lIns="97536" tIns="48768" rIns="97536" bIns="48768">
            <a:spAutoFit/>
          </a:bodyPr>
          <a:lstStyle/>
          <a:p>
            <a:pP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It can support change in many areas, including alcohol use – cutting back or stopping use of other substances can help women make changes to their alcohol use when they are ready.</a:t>
            </a:r>
          </a:p>
        </p:txBody>
      </p:sp>
      <p:grpSp>
        <p:nvGrpSpPr>
          <p:cNvPr id="29" name="Group 28">
            <a:extLst>
              <a:ext uri="{FF2B5EF4-FFF2-40B4-BE49-F238E27FC236}">
                <a16:creationId xmlns:a16="http://schemas.microsoft.com/office/drawing/2014/main" id="{118EB9E7-ECA6-4C28-9B3A-D2A1079C3F99}"/>
              </a:ext>
            </a:extLst>
          </p:cNvPr>
          <p:cNvGrpSpPr/>
          <p:nvPr/>
        </p:nvGrpSpPr>
        <p:grpSpPr>
          <a:xfrm>
            <a:off x="1543235" y="7916524"/>
            <a:ext cx="1805543" cy="1805543"/>
            <a:chOff x="1363164" y="3370555"/>
            <a:chExt cx="1679492" cy="1679492"/>
          </a:xfrm>
        </p:grpSpPr>
        <p:sp>
          <p:nvSpPr>
            <p:cNvPr id="31" name="Oval 30">
              <a:extLst>
                <a:ext uri="{FF2B5EF4-FFF2-40B4-BE49-F238E27FC236}">
                  <a16:creationId xmlns:a16="http://schemas.microsoft.com/office/drawing/2014/main" id="{20DBD67A-BBB5-4826-BAAA-FE40DC1D7BFD}"/>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51EA14C-476C-4EEF-8330-FB511E8519DB}"/>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B63EEEE-8047-4FDC-9FEE-B02743400B16}"/>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 name="Group 36">
            <a:extLst>
              <a:ext uri="{FF2B5EF4-FFF2-40B4-BE49-F238E27FC236}">
                <a16:creationId xmlns:a16="http://schemas.microsoft.com/office/drawing/2014/main" id="{0A9C1CB7-2F3E-4AA5-AC48-A9511F4FFA6F}"/>
              </a:ext>
            </a:extLst>
          </p:cNvPr>
          <p:cNvGrpSpPr/>
          <p:nvPr/>
        </p:nvGrpSpPr>
        <p:grpSpPr>
          <a:xfrm>
            <a:off x="9650930" y="7945745"/>
            <a:ext cx="1805543" cy="1805543"/>
            <a:chOff x="1363164" y="3370555"/>
            <a:chExt cx="1679492" cy="1679492"/>
          </a:xfrm>
        </p:grpSpPr>
        <p:sp>
          <p:nvSpPr>
            <p:cNvPr id="38" name="Oval 37">
              <a:extLst>
                <a:ext uri="{FF2B5EF4-FFF2-40B4-BE49-F238E27FC236}">
                  <a16:creationId xmlns:a16="http://schemas.microsoft.com/office/drawing/2014/main" id="{240560BB-C50E-4D64-8020-DCFA53FD050D}"/>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A9A324F-4FE9-459A-9F89-FFEE9B7A9BB9}"/>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63FCAE2-F02A-466F-A0AF-FD959E0506FE}"/>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770D4D9D-7815-4216-8D5D-51B858E99A27}"/>
              </a:ext>
            </a:extLst>
          </p:cNvPr>
          <p:cNvGrpSpPr/>
          <p:nvPr/>
        </p:nvGrpSpPr>
        <p:grpSpPr>
          <a:xfrm>
            <a:off x="9650930" y="4510099"/>
            <a:ext cx="1805543" cy="1805543"/>
            <a:chOff x="1363164" y="3370555"/>
            <a:chExt cx="1679492" cy="1679492"/>
          </a:xfrm>
        </p:grpSpPr>
        <p:sp>
          <p:nvSpPr>
            <p:cNvPr id="60" name="Oval 59">
              <a:extLst>
                <a:ext uri="{FF2B5EF4-FFF2-40B4-BE49-F238E27FC236}">
                  <a16:creationId xmlns:a16="http://schemas.microsoft.com/office/drawing/2014/main" id="{CF3DF4CF-8CF0-4844-A309-B57E9BE424E1}"/>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289923D7-D414-4D0E-908E-34637DA17797}"/>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96B57556-F69B-4C83-B672-627A07C5CA01}"/>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Text Box 10">
            <a:extLst>
              <a:ext uri="{FF2B5EF4-FFF2-40B4-BE49-F238E27FC236}">
                <a16:creationId xmlns:a16="http://schemas.microsoft.com/office/drawing/2014/main" id="{8ADA3D95-D8B1-4763-91A9-7A478D9AF697}"/>
              </a:ext>
            </a:extLst>
          </p:cNvPr>
          <p:cNvSpPr txBox="1">
            <a:spLocks noChangeArrowheads="1"/>
          </p:cNvSpPr>
          <p:nvPr/>
        </p:nvSpPr>
        <p:spPr bwMode="auto">
          <a:xfrm>
            <a:off x="11926731" y="4762020"/>
            <a:ext cx="6353210"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It normalizes substance use as a part of life for many women</a:t>
            </a:r>
          </a:p>
        </p:txBody>
      </p:sp>
    </p:spTree>
    <p:extLst>
      <p:ext uri="{BB962C8B-B14F-4D97-AF65-F5344CB8AC3E}">
        <p14:creationId xmlns:p14="http://schemas.microsoft.com/office/powerpoint/2010/main" val="2357598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900" decel="100000" fill="hold"/>
                                        <p:tgtEl>
                                          <p:spTgt spid="3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11" presetID="17" presetClass="entr" presetSubtype="1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strVal val="#ppt_h"/>
                                          </p:val>
                                        </p:tav>
                                        <p:tav tm="100000">
                                          <p:val>
                                            <p:strVal val="#ppt_h"/>
                                          </p:val>
                                        </p:tav>
                                      </p:tavLst>
                                    </p:anim>
                                  </p:childTnLst>
                                </p:cTn>
                              </p:par>
                              <p:par>
                                <p:cTn id="19" presetID="17" presetClass="entr" presetSubtype="1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strVal val="#ppt_h"/>
                                          </p:val>
                                        </p:tav>
                                        <p:tav tm="100000">
                                          <p:val>
                                            <p:strVal val="#ppt_h"/>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1000"/>
                                        <p:tgtEl>
                                          <p:spTgt spid="47"/>
                                        </p:tgtEl>
                                      </p:cBhvr>
                                    </p:animEffect>
                                    <p:anim calcmode="lin" valueType="num">
                                      <p:cBhvr>
                                        <p:cTn id="26" dur="1000" fill="hold"/>
                                        <p:tgtEl>
                                          <p:spTgt spid="47"/>
                                        </p:tgtEl>
                                        <p:attrNameLst>
                                          <p:attrName>ppt_x</p:attrName>
                                        </p:attrNameLst>
                                      </p:cBhvr>
                                      <p:tavLst>
                                        <p:tav tm="0">
                                          <p:val>
                                            <p:strVal val="#ppt_x"/>
                                          </p:val>
                                        </p:tav>
                                        <p:tav tm="100000">
                                          <p:val>
                                            <p:strVal val="#ppt_x"/>
                                          </p:val>
                                        </p:tav>
                                      </p:tavLst>
                                    </p:anim>
                                    <p:anim calcmode="lin" valueType="num">
                                      <p:cBhvr>
                                        <p:cTn id="27" dur="900" decel="100000" fill="hold"/>
                                        <p:tgtEl>
                                          <p:spTgt spid="47"/>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1000"/>
                                        <p:tgtEl>
                                          <p:spTgt spid="52"/>
                                        </p:tgtEl>
                                      </p:cBhvr>
                                    </p:animEffect>
                                    <p:anim calcmode="lin" valueType="num">
                                      <p:cBhvr>
                                        <p:cTn id="32" dur="1000" fill="hold"/>
                                        <p:tgtEl>
                                          <p:spTgt spid="52"/>
                                        </p:tgtEl>
                                        <p:attrNameLst>
                                          <p:attrName>ppt_x</p:attrName>
                                        </p:attrNameLst>
                                      </p:cBhvr>
                                      <p:tavLst>
                                        <p:tav tm="0">
                                          <p:val>
                                            <p:strVal val="#ppt_x"/>
                                          </p:val>
                                        </p:tav>
                                        <p:tav tm="100000">
                                          <p:val>
                                            <p:strVal val="#ppt_x"/>
                                          </p:val>
                                        </p:tav>
                                      </p:tavLst>
                                    </p:anim>
                                    <p:anim calcmode="lin" valueType="num">
                                      <p:cBhvr>
                                        <p:cTn id="33" dur="900" decel="100000" fill="hold"/>
                                        <p:tgtEl>
                                          <p:spTgt spid="5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par>
                                <p:cTn id="35" presetID="17" presetClass="entr" presetSubtype="1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ppt_w</p:attrName>
                                        </p:attrNameLst>
                                      </p:cBhvr>
                                      <p:tavLst>
                                        <p:tav tm="0">
                                          <p:val>
                                            <p:fltVal val="0"/>
                                          </p:val>
                                        </p:tav>
                                        <p:tav tm="100000">
                                          <p:val>
                                            <p:strVal val="#ppt_w"/>
                                          </p:val>
                                        </p:tav>
                                      </p:tavLst>
                                    </p:anim>
                                    <p:anim calcmode="lin" valueType="num">
                                      <p:cBhvr>
                                        <p:cTn id="38" dur="500" fill="hold"/>
                                        <p:tgtEl>
                                          <p:spTgt spid="29"/>
                                        </p:tgtEl>
                                        <p:attrNameLst>
                                          <p:attrName>ppt_h</p:attrName>
                                        </p:attrNameLst>
                                      </p:cBhvr>
                                      <p:tavLst>
                                        <p:tav tm="0">
                                          <p:val>
                                            <p:strVal val="#ppt_h"/>
                                          </p:val>
                                        </p:tav>
                                        <p:tav tm="100000">
                                          <p:val>
                                            <p:strVal val="#ppt_h"/>
                                          </p:val>
                                        </p:tav>
                                      </p:tavLst>
                                    </p:anim>
                                  </p:childTnLst>
                                </p:cTn>
                              </p:par>
                              <p:par>
                                <p:cTn id="39" presetID="17" presetClass="entr" presetSubtype="1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p:cTn id="41" dur="500" fill="hold"/>
                                        <p:tgtEl>
                                          <p:spTgt spid="37"/>
                                        </p:tgtEl>
                                        <p:attrNameLst>
                                          <p:attrName>ppt_w</p:attrName>
                                        </p:attrNameLst>
                                      </p:cBhvr>
                                      <p:tavLst>
                                        <p:tav tm="0">
                                          <p:val>
                                            <p:fltVal val="0"/>
                                          </p:val>
                                        </p:tav>
                                        <p:tav tm="100000">
                                          <p:val>
                                            <p:strVal val="#ppt_w"/>
                                          </p:val>
                                        </p:tav>
                                      </p:tavLst>
                                    </p:anim>
                                    <p:anim calcmode="lin" valueType="num">
                                      <p:cBhvr>
                                        <p:cTn id="42" dur="500" fill="hold"/>
                                        <p:tgtEl>
                                          <p:spTgt spid="37"/>
                                        </p:tgtEl>
                                        <p:attrNameLst>
                                          <p:attrName>ppt_h</p:attrName>
                                        </p:attrNameLst>
                                      </p:cBhvr>
                                      <p:tavLst>
                                        <p:tav tm="0">
                                          <p:val>
                                            <p:strVal val="#ppt_h"/>
                                          </p:val>
                                        </p:tav>
                                        <p:tav tm="100000">
                                          <p:val>
                                            <p:strVal val="#ppt_h"/>
                                          </p:val>
                                        </p:tav>
                                      </p:tavLst>
                                    </p:anim>
                                  </p:childTnLst>
                                </p:cTn>
                              </p:par>
                              <p:par>
                                <p:cTn id="43" presetID="17" presetClass="entr" presetSubtype="1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anim calcmode="lin" valueType="num">
                                      <p:cBhvr>
                                        <p:cTn id="45" dur="500" fill="hold"/>
                                        <p:tgtEl>
                                          <p:spTgt spid="59"/>
                                        </p:tgtEl>
                                        <p:attrNameLst>
                                          <p:attrName>ppt_w</p:attrName>
                                        </p:attrNameLst>
                                      </p:cBhvr>
                                      <p:tavLst>
                                        <p:tav tm="0">
                                          <p:val>
                                            <p:fltVal val="0"/>
                                          </p:val>
                                        </p:tav>
                                        <p:tav tm="100000">
                                          <p:val>
                                            <p:strVal val="#ppt_w"/>
                                          </p:val>
                                        </p:tav>
                                      </p:tavLst>
                                    </p:anim>
                                    <p:anim calcmode="lin" valueType="num">
                                      <p:cBhvr>
                                        <p:cTn id="46" dur="500" fill="hold"/>
                                        <p:tgtEl>
                                          <p:spTgt spid="59"/>
                                        </p:tgtEl>
                                        <p:attrNameLst>
                                          <p:attrName>ppt_h</p:attrName>
                                        </p:attrNameLst>
                                      </p:cBhvr>
                                      <p:tavLst>
                                        <p:tav tm="0">
                                          <p:val>
                                            <p:strVal val="#ppt_h"/>
                                          </p:val>
                                        </p:tav>
                                        <p:tav tm="100000">
                                          <p:val>
                                            <p:strVal val="#ppt_h"/>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fade">
                                      <p:cBhvr>
                                        <p:cTn id="49" dur="1000"/>
                                        <p:tgtEl>
                                          <p:spTgt spid="63"/>
                                        </p:tgtEl>
                                      </p:cBhvr>
                                    </p:animEffect>
                                    <p:anim calcmode="lin" valueType="num">
                                      <p:cBhvr>
                                        <p:cTn id="50" dur="1000" fill="hold"/>
                                        <p:tgtEl>
                                          <p:spTgt spid="63"/>
                                        </p:tgtEl>
                                        <p:attrNameLst>
                                          <p:attrName>ppt_x</p:attrName>
                                        </p:attrNameLst>
                                      </p:cBhvr>
                                      <p:tavLst>
                                        <p:tav tm="0">
                                          <p:val>
                                            <p:strVal val="#ppt_x"/>
                                          </p:val>
                                        </p:tav>
                                        <p:tav tm="100000">
                                          <p:val>
                                            <p:strVal val="#ppt_x"/>
                                          </p:val>
                                        </p:tav>
                                      </p:tavLst>
                                    </p:anim>
                                    <p:anim calcmode="lin" valueType="num">
                                      <p:cBhvr>
                                        <p:cTn id="51" dur="900" decel="100000" fill="hold"/>
                                        <p:tgtEl>
                                          <p:spTgt spid="63"/>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6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P spid="36" grpId="0"/>
      <p:bldP spid="47" grpId="0"/>
      <p:bldP spid="52" grpId="0"/>
      <p:bldP spid="6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60138C-DABF-8C43-B554-39469DC2D93C}"/>
              </a:ext>
            </a:extLst>
          </p:cNvPr>
          <p:cNvSpPr/>
          <p:nvPr/>
        </p:nvSpPr>
        <p:spPr>
          <a:xfrm>
            <a:off x="11399520" y="1489594"/>
            <a:ext cx="7437120"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Tobacco</a:t>
            </a:r>
          </a:p>
        </p:txBody>
      </p:sp>
      <p:sp>
        <p:nvSpPr>
          <p:cNvPr id="16" name="Text Box 10">
            <a:extLst>
              <a:ext uri="{FF2B5EF4-FFF2-40B4-BE49-F238E27FC236}">
                <a16:creationId xmlns:a16="http://schemas.microsoft.com/office/drawing/2014/main" id="{FD1C961C-C695-4147-AB3E-41AB70978B89}"/>
              </a:ext>
            </a:extLst>
          </p:cNvPr>
          <p:cNvSpPr txBox="1">
            <a:spLocks noChangeArrowheads="1"/>
          </p:cNvSpPr>
          <p:nvPr/>
        </p:nvSpPr>
        <p:spPr bwMode="auto">
          <a:xfrm>
            <a:off x="11567160" y="2872254"/>
            <a:ext cx="7101840"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There are many types of tobacco. Nicotine is the addictive chemical found in tobacco. There are over 4,000 other chemicals in cigarettes and cigarette smoke.</a:t>
            </a:r>
          </a:p>
        </p:txBody>
      </p:sp>
      <p:sp>
        <p:nvSpPr>
          <p:cNvPr id="2" name="Text Box 7">
            <a:extLst>
              <a:ext uri="{FF2B5EF4-FFF2-40B4-BE49-F238E27FC236}">
                <a16:creationId xmlns:a16="http://schemas.microsoft.com/office/drawing/2014/main" id="{B46240F7-0D0B-C7AA-84F8-179025FD53FC}"/>
              </a:ext>
            </a:extLst>
          </p:cNvPr>
          <p:cNvSpPr txBox="1">
            <a:spLocks noChangeArrowheads="1"/>
          </p:cNvSpPr>
          <p:nvPr/>
        </p:nvSpPr>
        <p:spPr bwMode="auto">
          <a:xfrm>
            <a:off x="11567160" y="5486400"/>
            <a:ext cx="2162259"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1 in 8</a:t>
            </a:r>
          </a:p>
        </p:txBody>
      </p:sp>
      <p:sp>
        <p:nvSpPr>
          <p:cNvPr id="4" name="Text Box 10">
            <a:extLst>
              <a:ext uri="{FF2B5EF4-FFF2-40B4-BE49-F238E27FC236}">
                <a16:creationId xmlns:a16="http://schemas.microsoft.com/office/drawing/2014/main" id="{770AD8EF-38F1-56CD-AF64-CD40794721DE}"/>
              </a:ext>
            </a:extLst>
          </p:cNvPr>
          <p:cNvSpPr txBox="1">
            <a:spLocks noChangeArrowheads="1"/>
          </p:cNvSpPr>
          <p:nvPr/>
        </p:nvSpPr>
        <p:spPr bwMode="auto">
          <a:xfrm>
            <a:off x="13881819" y="5629357"/>
            <a:ext cx="2859321" cy="837151"/>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 report smoking cigarettes</a:t>
            </a:r>
          </a:p>
        </p:txBody>
      </p:sp>
      <p:sp>
        <p:nvSpPr>
          <p:cNvPr id="5" name="Text Box 10">
            <a:extLst>
              <a:ext uri="{FF2B5EF4-FFF2-40B4-BE49-F238E27FC236}">
                <a16:creationId xmlns:a16="http://schemas.microsoft.com/office/drawing/2014/main" id="{D682C4D8-EE51-4268-4826-483C7F35BC9A}"/>
              </a:ext>
            </a:extLst>
          </p:cNvPr>
          <p:cNvSpPr txBox="1">
            <a:spLocks noChangeArrowheads="1"/>
          </p:cNvSpPr>
          <p:nvPr/>
        </p:nvSpPr>
        <p:spPr bwMode="auto">
          <a:xfrm>
            <a:off x="11567160" y="8322247"/>
            <a:ext cx="7101840" cy="1822037"/>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 of all ages smoke during pregnancy, but it is especially high in women under 20. </a:t>
            </a: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Smoking during pregnancy is declining in women ages 25-44. </a:t>
            </a:r>
          </a:p>
        </p:txBody>
      </p:sp>
      <p:sp>
        <p:nvSpPr>
          <p:cNvPr id="6" name="Text Box 10">
            <a:extLst>
              <a:ext uri="{FF2B5EF4-FFF2-40B4-BE49-F238E27FC236}">
                <a16:creationId xmlns:a16="http://schemas.microsoft.com/office/drawing/2014/main" id="{023B90B9-3BDF-1971-0A7C-01DD77CC4EC1}"/>
              </a:ext>
            </a:extLst>
          </p:cNvPr>
          <p:cNvSpPr txBox="1">
            <a:spLocks noChangeArrowheads="1"/>
          </p:cNvSpPr>
          <p:nvPr/>
        </p:nvSpPr>
        <p:spPr bwMode="auto">
          <a:xfrm>
            <a:off x="11567160" y="4940832"/>
            <a:ext cx="2162259"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Canada,</a:t>
            </a:r>
          </a:p>
        </p:txBody>
      </p:sp>
      <p:sp>
        <p:nvSpPr>
          <p:cNvPr id="7" name="Text Box 7">
            <a:extLst>
              <a:ext uri="{FF2B5EF4-FFF2-40B4-BE49-F238E27FC236}">
                <a16:creationId xmlns:a16="http://schemas.microsoft.com/office/drawing/2014/main" id="{CECD544D-FE4E-022E-843A-2E7E224BF6B3}"/>
              </a:ext>
            </a:extLst>
          </p:cNvPr>
          <p:cNvSpPr txBox="1">
            <a:spLocks noChangeArrowheads="1"/>
          </p:cNvSpPr>
          <p:nvPr/>
        </p:nvSpPr>
        <p:spPr bwMode="auto">
          <a:xfrm>
            <a:off x="11567160" y="6795478"/>
            <a:ext cx="2590261"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1 in 25</a:t>
            </a:r>
          </a:p>
        </p:txBody>
      </p:sp>
      <p:sp>
        <p:nvSpPr>
          <p:cNvPr id="8" name="Text Box 10">
            <a:extLst>
              <a:ext uri="{FF2B5EF4-FFF2-40B4-BE49-F238E27FC236}">
                <a16:creationId xmlns:a16="http://schemas.microsoft.com/office/drawing/2014/main" id="{5A0F31CD-9C1E-676D-CB8D-A736132FBD32}"/>
              </a:ext>
            </a:extLst>
          </p:cNvPr>
          <p:cNvSpPr txBox="1">
            <a:spLocks noChangeArrowheads="1"/>
          </p:cNvSpPr>
          <p:nvPr/>
        </p:nvSpPr>
        <p:spPr bwMode="auto">
          <a:xfrm>
            <a:off x="14157421" y="6904323"/>
            <a:ext cx="2859321" cy="837151"/>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report vaping tobacco or nicotine</a:t>
            </a:r>
          </a:p>
        </p:txBody>
      </p:sp>
      <p:pic>
        <p:nvPicPr>
          <p:cNvPr id="12" name="Picture Placeholder 11">
            <a:extLst>
              <a:ext uri="{FF2B5EF4-FFF2-40B4-BE49-F238E27FC236}">
                <a16:creationId xmlns:a16="http://schemas.microsoft.com/office/drawing/2014/main" id="{C7A08142-FE02-6324-F74E-B8CE3BC8D5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479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par>
                                <p:cTn id="14" presetID="17"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childTnLst>
                                </p:cTn>
                              </p:par>
                              <p:par>
                                <p:cTn id="18" presetID="53"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17" presetClass="entr" presetSubtype="1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childTnLst>
                                </p:cTn>
                              </p:par>
                              <p:par>
                                <p:cTn id="37" presetID="53" presetClass="entr" presetSubtype="16"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 grpId="0"/>
      <p:bldP spid="4" grpId="0"/>
      <p:bldP spid="5" grpId="0"/>
      <p:bldP spid="6" grpId="0"/>
      <p:bldP spid="7" grpId="0"/>
      <p:bldP spid="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265714"/>
            <a:ext cx="19507200" cy="6155872"/>
          </a:xfrm>
          <a:prstGeom prst="rect">
            <a:avLst/>
          </a:prstGeom>
          <a:gradFill>
            <a:gsLst>
              <a:gs pos="0">
                <a:srgbClr val="57612A"/>
              </a:gs>
              <a:gs pos="100000">
                <a:srgbClr val="88BB3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a:extLst>
              <a:ext uri="{FF2B5EF4-FFF2-40B4-BE49-F238E27FC236}">
                <a16:creationId xmlns:a16="http://schemas.microsoft.com/office/drawing/2014/main" id="{C349EFCA-2999-6F4A-BA83-963DB0ECAC70}"/>
              </a:ext>
            </a:extLst>
          </p:cNvPr>
          <p:cNvSpPr/>
          <p:nvPr/>
        </p:nvSpPr>
        <p:spPr>
          <a:xfrm>
            <a:off x="1197518" y="741357"/>
            <a:ext cx="10289631" cy="1107996"/>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Tobacco and Pregnancy</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427255" y="3685547"/>
            <a:ext cx="9121002" cy="5269135"/>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When a woman smokes or uses tobacco during pregnancy:</a:t>
            </a:r>
          </a:p>
          <a:p>
            <a:pPr marL="457200" indent="-457200" defTabSz="2321446">
              <a:buFont typeface="Courier New" panose="02070309020205020404" pitchFamily="49" charset="0"/>
              <a:buChar char="o"/>
            </a:pPr>
            <a:endPar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the nicotine, carbon monoxide, and other chemicals that enter her bloodstream pass into the fetus. This keeps the baby from getting the food and oxygen it needs to grow.</a:t>
            </a:r>
          </a:p>
          <a:p>
            <a:pPr defTabSz="2321446"/>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can have life-long effects, including learning difficulties, behavior issues, lung diseases, and increased chance of certain birth defects such as cleft lip or cleft palate.</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increases the risks of premature birth, stillbirth and having a low-birth- weight baby.</a:t>
            </a:r>
          </a:p>
        </p:txBody>
      </p:sp>
      <p:sp>
        <p:nvSpPr>
          <p:cNvPr id="2" name="Text Box 10">
            <a:extLst>
              <a:ext uri="{FF2B5EF4-FFF2-40B4-BE49-F238E27FC236}">
                <a16:creationId xmlns:a16="http://schemas.microsoft.com/office/drawing/2014/main" id="{776DBA91-5441-12EC-5BD2-0295217C946D}"/>
              </a:ext>
            </a:extLst>
          </p:cNvPr>
          <p:cNvSpPr txBox="1">
            <a:spLocks noChangeArrowheads="1"/>
          </p:cNvSpPr>
          <p:nvPr/>
        </p:nvSpPr>
        <p:spPr bwMode="auto">
          <a:xfrm>
            <a:off x="1274998" y="1885944"/>
            <a:ext cx="13488752"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Tobacco is one of the leading causes of preventable death.</a:t>
            </a:r>
          </a:p>
          <a:p>
            <a:pPr defTabSz="2321446"/>
            <a:r>
              <a:rPr lang="en-US" sz="2800" b="1" dirty="0">
                <a:solidFill>
                  <a:srgbClr val="57612A"/>
                </a:solidFill>
              </a:rPr>
              <a:t>There is no known safe level of tobacco use for anyone including pregnant women.</a:t>
            </a:r>
          </a:p>
        </p:txBody>
      </p:sp>
      <p:pic>
        <p:nvPicPr>
          <p:cNvPr id="11" name="Picture Placeholder 10" descr="A picture containing person, indoor&#10;&#10;Description automatically generated">
            <a:extLst>
              <a:ext uri="{FF2B5EF4-FFF2-40B4-BE49-F238E27FC236}">
                <a16:creationId xmlns:a16="http://schemas.microsoft.com/office/drawing/2014/main" id="{056799A0-4EB4-86FB-D679-B6B7360FADA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847493" y="2160407"/>
            <a:ext cx="8355194" cy="8355194"/>
          </a:xfrm>
        </p:spPr>
      </p:pic>
    </p:spTree>
    <p:extLst>
      <p:ext uri="{BB962C8B-B14F-4D97-AF65-F5344CB8AC3E}">
        <p14:creationId xmlns:p14="http://schemas.microsoft.com/office/powerpoint/2010/main" val="1967112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close-up of a pen&#10;&#10;Description automatically generated with medium confidence">
            <a:extLst>
              <a:ext uri="{FF2B5EF4-FFF2-40B4-BE49-F238E27FC236}">
                <a16:creationId xmlns:a16="http://schemas.microsoft.com/office/drawing/2014/main" id="{40E7529C-C1CC-4245-618A-A68622E1063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305799" y="0"/>
            <a:ext cx="9813925" cy="10972800"/>
          </a:xfrm>
        </p:spPr>
      </p:pic>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860953" y="4319378"/>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57612A"/>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ounded Rectangle 26">
            <a:extLst>
              <a:ext uri="{FF2B5EF4-FFF2-40B4-BE49-F238E27FC236}">
                <a16:creationId xmlns:a16="http://schemas.microsoft.com/office/drawing/2014/main" id="{7606F07C-2716-4F40-9622-6A9293E7F877}"/>
              </a:ext>
            </a:extLst>
          </p:cNvPr>
          <p:cNvSpPr/>
          <p:nvPr/>
        </p:nvSpPr>
        <p:spPr>
          <a:xfrm>
            <a:off x="11761076" y="7179459"/>
            <a:ext cx="7088398" cy="2723820"/>
          </a:xfrm>
          <a:prstGeom prst="roundRect">
            <a:avLst/>
          </a:prstGeom>
          <a:gradFill>
            <a:gsLst>
              <a:gs pos="0">
                <a:schemeClr val="bg1">
                  <a:lumMod val="85000"/>
                </a:schemeClr>
              </a:gs>
              <a:gs pos="100000">
                <a:schemeClr val="bg1">
                  <a:lumMod val="65000"/>
                </a:schemeClr>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 name="Text Box 10">
            <a:extLst>
              <a:ext uri="{FF2B5EF4-FFF2-40B4-BE49-F238E27FC236}">
                <a16:creationId xmlns:a16="http://schemas.microsoft.com/office/drawing/2014/main" id="{E577D947-BA1E-B591-DB2B-E5FD5999166A}"/>
              </a:ext>
            </a:extLst>
          </p:cNvPr>
          <p:cNvSpPr txBox="1">
            <a:spLocks noChangeArrowheads="1"/>
          </p:cNvSpPr>
          <p:nvPr/>
        </p:nvSpPr>
        <p:spPr bwMode="auto">
          <a:xfrm>
            <a:off x="1616529" y="4319378"/>
            <a:ext cx="6207442" cy="1822037"/>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Quitting smoking early in pregnancy</a:t>
            </a:r>
            <a:b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br>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Nicotine replacement therapy (e.g., nicotine patch or gum) </a:t>
            </a:r>
          </a:p>
        </p:txBody>
      </p:sp>
      <p:sp>
        <p:nvSpPr>
          <p:cNvPr id="116" name="Text Box 10">
            <a:extLst>
              <a:ext uri="{FF2B5EF4-FFF2-40B4-BE49-F238E27FC236}">
                <a16:creationId xmlns:a16="http://schemas.microsoft.com/office/drawing/2014/main" id="{6331EC4B-29A5-460E-A110-A7555D6589B1}"/>
              </a:ext>
            </a:extLst>
          </p:cNvPr>
          <p:cNvSpPr txBox="1">
            <a:spLocks noChangeArrowheads="1"/>
          </p:cNvSpPr>
          <p:nvPr/>
        </p:nvSpPr>
        <p:spPr bwMode="auto">
          <a:xfrm>
            <a:off x="12360730" y="7429500"/>
            <a:ext cx="6193228" cy="2252924"/>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rgbClr val="57612A"/>
                </a:solidFill>
                <a:latin typeface="Calibri" panose="020F0502020204030204" pitchFamily="34" charset="0"/>
                <a:ea typeface="Open Sans" panose="020B0606030504020204" pitchFamily="34" charset="0"/>
                <a:cs typeface="Calibri" panose="020F0502020204030204" pitchFamily="34" charset="0"/>
              </a:rPr>
              <a:t>Electronic cigarettes and vaping are not safe methods to quit smoking during pregnancy because the </a:t>
            </a:r>
            <a:r>
              <a:rPr lang="en-US" sz="2800" i="1" dirty="0" err="1">
                <a:solidFill>
                  <a:srgbClr val="57612A"/>
                </a:solidFill>
                <a:latin typeface="Calibri" panose="020F0502020204030204" pitchFamily="34" charset="0"/>
                <a:ea typeface="Open Sans" panose="020B0606030504020204" pitchFamily="34" charset="0"/>
                <a:cs typeface="Calibri" panose="020F0502020204030204" pitchFamily="34" charset="0"/>
              </a:rPr>
              <a:t>vapour</a:t>
            </a:r>
            <a:r>
              <a:rPr lang="en-US" sz="2800" i="1" dirty="0">
                <a:solidFill>
                  <a:srgbClr val="57612A"/>
                </a:solidFill>
                <a:latin typeface="Calibri" panose="020F0502020204030204" pitchFamily="34" charset="0"/>
                <a:ea typeface="Open Sans" panose="020B0606030504020204" pitchFamily="34" charset="0"/>
                <a:cs typeface="Calibri" panose="020F0502020204030204" pitchFamily="34" charset="0"/>
              </a:rPr>
              <a:t> contains chemicals linked to cancer and birth defects.</a:t>
            </a:r>
            <a:endParaRPr lang="en-US" sz="3200" b="1" dirty="0">
              <a:solidFill>
                <a:srgbClr val="57612A"/>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939A8B6F-5B17-7DD8-0F28-CA7494474729}"/>
              </a:ext>
            </a:extLst>
          </p:cNvPr>
          <p:cNvSpPr/>
          <p:nvPr/>
        </p:nvSpPr>
        <p:spPr>
          <a:xfrm>
            <a:off x="952589" y="741356"/>
            <a:ext cx="5905411" cy="3139321"/>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Tobacco and Pregnancy Treatments</a:t>
            </a:r>
          </a:p>
        </p:txBody>
      </p:sp>
      <p:sp>
        <p:nvSpPr>
          <p:cNvPr id="8" name="Freeform 5">
            <a:extLst>
              <a:ext uri="{FF2B5EF4-FFF2-40B4-BE49-F238E27FC236}">
                <a16:creationId xmlns:a16="http://schemas.microsoft.com/office/drawing/2014/main" id="{E926020D-80C8-DD7F-1CA4-95B57AE2FE7E}"/>
              </a:ext>
            </a:extLst>
          </p:cNvPr>
          <p:cNvSpPr>
            <a:spLocks/>
          </p:cNvSpPr>
          <p:nvPr/>
        </p:nvSpPr>
        <p:spPr bwMode="auto">
          <a:xfrm>
            <a:off x="860953" y="5250107"/>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57612A"/>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descr="Text&#10;&#10;Description automatically generated">
            <a:hlinkClick r:id="rId4"/>
            <a:extLst>
              <a:ext uri="{FF2B5EF4-FFF2-40B4-BE49-F238E27FC236}">
                <a16:creationId xmlns:a16="http://schemas.microsoft.com/office/drawing/2014/main" id="{EE131449-2E80-68EE-0303-C1E65A39C7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67239" y="6398202"/>
            <a:ext cx="3189459" cy="4129940"/>
          </a:xfrm>
          <a:prstGeom prst="rect">
            <a:avLst/>
          </a:prstGeom>
        </p:spPr>
      </p:pic>
      <p:sp>
        <p:nvSpPr>
          <p:cNvPr id="11" name="Text Box 10">
            <a:extLst>
              <a:ext uri="{FF2B5EF4-FFF2-40B4-BE49-F238E27FC236}">
                <a16:creationId xmlns:a16="http://schemas.microsoft.com/office/drawing/2014/main" id="{5138982F-7EDC-F622-5EF2-9E7ABDF94E69}"/>
              </a:ext>
            </a:extLst>
          </p:cNvPr>
          <p:cNvSpPr txBox="1">
            <a:spLocks noChangeArrowheads="1"/>
          </p:cNvSpPr>
          <p:nvPr/>
        </p:nvSpPr>
        <p:spPr bwMode="auto">
          <a:xfrm>
            <a:off x="709936" y="10528142"/>
            <a:ext cx="7504227" cy="344710"/>
          </a:xfrm>
          <a:prstGeom prst="rect">
            <a:avLst/>
          </a:prstGeom>
          <a:noFill/>
          <a:ln w="9525">
            <a:noFill/>
            <a:miter lim="800000"/>
            <a:headEnd/>
            <a:tailEnd/>
          </a:ln>
        </p:spPr>
        <p:txBody>
          <a:bodyPr wrap="square" lIns="97536" tIns="48768" rIns="97536" bIns="48768">
            <a:spAutoFit/>
          </a:bodyPr>
          <a:lstStyle/>
          <a:p>
            <a:pPr lvl="0">
              <a:defRPr/>
            </a:pPr>
            <a:r>
              <a:rPr lang="en-CA" sz="1600" dirty="0">
                <a:hlinkClick r:id="rId4"/>
              </a:rPr>
              <a:t>http://</a:t>
            </a:r>
            <a:r>
              <a:rPr lang="en-CA" sz="1600" dirty="0" err="1">
                <a:hlinkClick r:id="rId4"/>
              </a:rPr>
              <a:t>bccewh.bc.ca</a:t>
            </a:r>
            <a:r>
              <a:rPr lang="en-CA" sz="1600" dirty="0">
                <a:hlinkClick r:id="rId4"/>
              </a:rPr>
              <a:t>/wp-content/uploads/2018/03/InfoSheet-Women-Tobacco0308.pdf</a:t>
            </a:r>
            <a:endParaRPr lang="en-CA" sz="1600" dirty="0"/>
          </a:p>
        </p:txBody>
      </p:sp>
    </p:spTree>
    <p:extLst>
      <p:ext uri="{BB962C8B-B14F-4D97-AF65-F5344CB8AC3E}">
        <p14:creationId xmlns:p14="http://schemas.microsoft.com/office/powerpoint/2010/main" val="6351820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16"/>
                                        </p:tgtEl>
                                        <p:attrNameLst>
                                          <p:attrName>style.visibility</p:attrName>
                                        </p:attrNameLst>
                                      </p:cBhvr>
                                      <p:to>
                                        <p:strVal val="visible"/>
                                      </p:to>
                                    </p:set>
                                    <p:anim calcmode="lin" valueType="num">
                                      <p:cBhvr additive="base">
                                        <p:cTn id="16" dur="500" fill="hold"/>
                                        <p:tgtEl>
                                          <p:spTgt spid="116"/>
                                        </p:tgtEl>
                                        <p:attrNameLst>
                                          <p:attrName>ppt_x</p:attrName>
                                        </p:attrNameLst>
                                      </p:cBhvr>
                                      <p:tavLst>
                                        <p:tav tm="0">
                                          <p:val>
                                            <p:strVal val="#ppt_x"/>
                                          </p:val>
                                        </p:tav>
                                        <p:tav tm="100000">
                                          <p:val>
                                            <p:strVal val="#ppt_x"/>
                                          </p:val>
                                        </p:tav>
                                      </p:tavLst>
                                    </p:anim>
                                    <p:anim calcmode="lin" valueType="num">
                                      <p:cBhvr additive="base">
                                        <p:cTn id="17" dur="500" fill="hold"/>
                                        <p:tgtEl>
                                          <p:spTgt spid="11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par>
                                <p:cTn id="22" presetID="17" presetClass="entr" presetSubtype="1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strVal val="#ppt_h"/>
                                          </p:val>
                                        </p:tav>
                                        <p:tav tm="100000">
                                          <p:val>
                                            <p:strVal val="#ppt_h"/>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P spid="2" grpId="0"/>
      <p:bldP spid="116" grpId="0"/>
      <p:bldP spid="7" grpId="0"/>
      <p:bldP spid="8" grpId="0" animBg="1"/>
      <p:bldP spid="11"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60138C-DABF-8C43-B554-39469DC2D93C}"/>
              </a:ext>
            </a:extLst>
          </p:cNvPr>
          <p:cNvSpPr/>
          <p:nvPr/>
        </p:nvSpPr>
        <p:spPr>
          <a:xfrm>
            <a:off x="11399520" y="1489594"/>
            <a:ext cx="7437120"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Cannabis</a:t>
            </a:r>
          </a:p>
        </p:txBody>
      </p:sp>
      <p:sp>
        <p:nvSpPr>
          <p:cNvPr id="16" name="Text Box 10">
            <a:extLst>
              <a:ext uri="{FF2B5EF4-FFF2-40B4-BE49-F238E27FC236}">
                <a16:creationId xmlns:a16="http://schemas.microsoft.com/office/drawing/2014/main" id="{FD1C961C-C695-4147-AB3E-41AB70978B89}"/>
              </a:ext>
            </a:extLst>
          </p:cNvPr>
          <p:cNvSpPr txBox="1">
            <a:spLocks noChangeArrowheads="1"/>
          </p:cNvSpPr>
          <p:nvPr/>
        </p:nvSpPr>
        <p:spPr bwMode="auto">
          <a:xfrm>
            <a:off x="11567160" y="2872254"/>
            <a:ext cx="6263640"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 use cannabis for both recreational and medical reasons.</a:t>
            </a:r>
          </a:p>
        </p:txBody>
      </p:sp>
      <p:sp>
        <p:nvSpPr>
          <p:cNvPr id="2" name="Text Box 7">
            <a:extLst>
              <a:ext uri="{FF2B5EF4-FFF2-40B4-BE49-F238E27FC236}">
                <a16:creationId xmlns:a16="http://schemas.microsoft.com/office/drawing/2014/main" id="{B46240F7-0D0B-C7AA-84F8-179025FD53FC}"/>
              </a:ext>
            </a:extLst>
          </p:cNvPr>
          <p:cNvSpPr txBox="1">
            <a:spLocks noChangeArrowheads="1"/>
          </p:cNvSpPr>
          <p:nvPr/>
        </p:nvSpPr>
        <p:spPr bwMode="auto">
          <a:xfrm>
            <a:off x="12017154" y="4851514"/>
            <a:ext cx="1950662"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6.2%</a:t>
            </a:r>
          </a:p>
        </p:txBody>
      </p:sp>
      <p:sp>
        <p:nvSpPr>
          <p:cNvPr id="4" name="Text Box 10">
            <a:extLst>
              <a:ext uri="{FF2B5EF4-FFF2-40B4-BE49-F238E27FC236}">
                <a16:creationId xmlns:a16="http://schemas.microsoft.com/office/drawing/2014/main" id="{770AD8EF-38F1-56CD-AF64-CD40794721DE}"/>
              </a:ext>
            </a:extLst>
          </p:cNvPr>
          <p:cNvSpPr txBox="1">
            <a:spLocks noChangeArrowheads="1"/>
          </p:cNvSpPr>
          <p:nvPr/>
        </p:nvSpPr>
        <p:spPr bwMode="auto">
          <a:xfrm>
            <a:off x="14157420" y="4993092"/>
            <a:ext cx="4375509"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rPr>
              <a:t>women’s cannabis use increased from 12.2% to 18.4%.</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6" name="Text Box 10">
            <a:extLst>
              <a:ext uri="{FF2B5EF4-FFF2-40B4-BE49-F238E27FC236}">
                <a16:creationId xmlns:a16="http://schemas.microsoft.com/office/drawing/2014/main" id="{023B90B9-3BDF-1971-0A7C-01DD77CC4EC1}"/>
              </a:ext>
            </a:extLst>
          </p:cNvPr>
          <p:cNvSpPr txBox="1">
            <a:spLocks noChangeArrowheads="1"/>
          </p:cNvSpPr>
          <p:nvPr/>
        </p:nvSpPr>
        <p:spPr bwMode="auto">
          <a:xfrm>
            <a:off x="11567160" y="4305946"/>
            <a:ext cx="7437120"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Following the legalization of cannabis in Canada in 2018,</a:t>
            </a:r>
          </a:p>
        </p:txBody>
      </p:sp>
      <p:sp>
        <p:nvSpPr>
          <p:cNvPr id="7" name="Text Box 7">
            <a:extLst>
              <a:ext uri="{FF2B5EF4-FFF2-40B4-BE49-F238E27FC236}">
                <a16:creationId xmlns:a16="http://schemas.microsoft.com/office/drawing/2014/main" id="{CECD544D-FE4E-022E-843A-2E7E224BF6B3}"/>
              </a:ext>
            </a:extLst>
          </p:cNvPr>
          <p:cNvSpPr txBox="1">
            <a:spLocks noChangeArrowheads="1"/>
          </p:cNvSpPr>
          <p:nvPr/>
        </p:nvSpPr>
        <p:spPr bwMode="auto">
          <a:xfrm>
            <a:off x="11567160" y="7350649"/>
            <a:ext cx="1929824"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400+</a:t>
            </a:r>
          </a:p>
        </p:txBody>
      </p:sp>
      <p:sp>
        <p:nvSpPr>
          <p:cNvPr id="8" name="Text Box 10">
            <a:extLst>
              <a:ext uri="{FF2B5EF4-FFF2-40B4-BE49-F238E27FC236}">
                <a16:creationId xmlns:a16="http://schemas.microsoft.com/office/drawing/2014/main" id="{5A0F31CD-9C1E-676D-CB8D-A736132FBD32}"/>
              </a:ext>
            </a:extLst>
          </p:cNvPr>
          <p:cNvSpPr txBox="1">
            <a:spLocks noChangeArrowheads="1"/>
          </p:cNvSpPr>
          <p:nvPr/>
        </p:nvSpPr>
        <p:spPr bwMode="auto">
          <a:xfrm>
            <a:off x="13781315" y="7459494"/>
            <a:ext cx="4887686"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active ingredients in cannabis. The main active chemicals are delta-9-tetrahydrocannabinal (THC) and cannabidiol (CBD).</a:t>
            </a:r>
          </a:p>
        </p:txBody>
      </p:sp>
      <p:sp>
        <p:nvSpPr>
          <p:cNvPr id="3" name="Up Arrow 2">
            <a:extLst>
              <a:ext uri="{FF2B5EF4-FFF2-40B4-BE49-F238E27FC236}">
                <a16:creationId xmlns:a16="http://schemas.microsoft.com/office/drawing/2014/main" id="{33DC29BC-BB70-85CD-96E6-D9F9831AE9E6}"/>
              </a:ext>
            </a:extLst>
          </p:cNvPr>
          <p:cNvSpPr/>
          <p:nvPr/>
        </p:nvSpPr>
        <p:spPr>
          <a:xfrm>
            <a:off x="11567160" y="4993092"/>
            <a:ext cx="446963" cy="662550"/>
          </a:xfrm>
          <a:prstGeom prst="upArrow">
            <a:avLst/>
          </a:prstGeom>
          <a:solidFill>
            <a:srgbClr val="576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 Box 10">
            <a:extLst>
              <a:ext uri="{FF2B5EF4-FFF2-40B4-BE49-F238E27FC236}">
                <a16:creationId xmlns:a16="http://schemas.microsoft.com/office/drawing/2014/main" id="{F35E174C-6F60-A5E8-D019-A4CEB797B0C4}"/>
              </a:ext>
            </a:extLst>
          </p:cNvPr>
          <p:cNvSpPr txBox="1">
            <a:spLocks noChangeArrowheads="1"/>
          </p:cNvSpPr>
          <p:nvPr/>
        </p:nvSpPr>
        <p:spPr bwMode="auto">
          <a:xfrm>
            <a:off x="11567160" y="6918517"/>
            <a:ext cx="7437120"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rPr>
              <a:t>There are over</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pic>
        <p:nvPicPr>
          <p:cNvPr id="13" name="Picture Placeholder 2">
            <a:extLst>
              <a:ext uri="{FF2B5EF4-FFF2-40B4-BE49-F238E27FC236}">
                <a16:creationId xmlns:a16="http://schemas.microsoft.com/office/drawing/2014/main" id="{44A7DE59-871E-D8F0-8011-239F366C0AF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2258" y="189712"/>
            <a:ext cx="10461990" cy="10674112"/>
          </a:xfrm>
          <a:custGeom>
            <a:avLst/>
            <a:gdLst>
              <a:gd name="connsiteX0" fmla="*/ 7049088 w 10461990"/>
              <a:gd name="connsiteY0" fmla="*/ 7192740 h 10674112"/>
              <a:gd name="connsiteX1" fmla="*/ 10461990 w 10461990"/>
              <a:gd name="connsiteY1" fmla="*/ 7192740 h 10674112"/>
              <a:gd name="connsiteX2" fmla="*/ 10461990 w 10461990"/>
              <a:gd name="connsiteY2" fmla="*/ 10674112 h 10674112"/>
              <a:gd name="connsiteX3" fmla="*/ 7049088 w 10461990"/>
              <a:gd name="connsiteY3" fmla="*/ 10674112 h 10674112"/>
              <a:gd name="connsiteX4" fmla="*/ 3524544 w 10461990"/>
              <a:gd name="connsiteY4" fmla="*/ 7192740 h 10674112"/>
              <a:gd name="connsiteX5" fmla="*/ 6937446 w 10461990"/>
              <a:gd name="connsiteY5" fmla="*/ 7192740 h 10674112"/>
              <a:gd name="connsiteX6" fmla="*/ 6937446 w 10461990"/>
              <a:gd name="connsiteY6" fmla="*/ 10674112 h 10674112"/>
              <a:gd name="connsiteX7" fmla="*/ 3524544 w 10461990"/>
              <a:gd name="connsiteY7" fmla="*/ 10674112 h 10674112"/>
              <a:gd name="connsiteX8" fmla="*/ 0 w 10461990"/>
              <a:gd name="connsiteY8" fmla="*/ 7192740 h 10674112"/>
              <a:gd name="connsiteX9" fmla="*/ 3412903 w 10461990"/>
              <a:gd name="connsiteY9" fmla="*/ 7192740 h 10674112"/>
              <a:gd name="connsiteX10" fmla="*/ 3412903 w 10461990"/>
              <a:gd name="connsiteY10" fmla="*/ 10674112 h 10674112"/>
              <a:gd name="connsiteX11" fmla="*/ 0 w 10461990"/>
              <a:gd name="connsiteY11" fmla="*/ 10674112 h 10674112"/>
              <a:gd name="connsiteX12" fmla="*/ 3524545 w 10461990"/>
              <a:gd name="connsiteY12" fmla="*/ 3596373 h 10674112"/>
              <a:gd name="connsiteX13" fmla="*/ 6937446 w 10461990"/>
              <a:gd name="connsiteY13" fmla="*/ 3596373 h 10674112"/>
              <a:gd name="connsiteX14" fmla="*/ 6937446 w 10461990"/>
              <a:gd name="connsiteY14" fmla="*/ 7077744 h 10674112"/>
              <a:gd name="connsiteX15" fmla="*/ 3524545 w 10461990"/>
              <a:gd name="connsiteY15" fmla="*/ 7077744 h 10674112"/>
              <a:gd name="connsiteX16" fmla="*/ 1 w 10461990"/>
              <a:gd name="connsiteY16" fmla="*/ 3596373 h 10674112"/>
              <a:gd name="connsiteX17" fmla="*/ 3412903 w 10461990"/>
              <a:gd name="connsiteY17" fmla="*/ 3596373 h 10674112"/>
              <a:gd name="connsiteX18" fmla="*/ 3412903 w 10461990"/>
              <a:gd name="connsiteY18" fmla="*/ 7077744 h 10674112"/>
              <a:gd name="connsiteX19" fmla="*/ 1 w 10461990"/>
              <a:gd name="connsiteY19" fmla="*/ 7077744 h 10674112"/>
              <a:gd name="connsiteX20" fmla="*/ 7049088 w 10461990"/>
              <a:gd name="connsiteY20" fmla="*/ 3596372 h 10674112"/>
              <a:gd name="connsiteX21" fmla="*/ 10461990 w 10461990"/>
              <a:gd name="connsiteY21" fmla="*/ 3596372 h 10674112"/>
              <a:gd name="connsiteX22" fmla="*/ 10461990 w 10461990"/>
              <a:gd name="connsiteY22" fmla="*/ 7077744 h 10674112"/>
              <a:gd name="connsiteX23" fmla="*/ 7049088 w 10461990"/>
              <a:gd name="connsiteY23" fmla="*/ 7077744 h 10674112"/>
              <a:gd name="connsiteX24" fmla="*/ 3524545 w 10461990"/>
              <a:gd name="connsiteY24" fmla="*/ 1 h 10674112"/>
              <a:gd name="connsiteX25" fmla="*/ 6937446 w 10461990"/>
              <a:gd name="connsiteY25" fmla="*/ 1 h 10674112"/>
              <a:gd name="connsiteX26" fmla="*/ 6937446 w 10461990"/>
              <a:gd name="connsiteY26" fmla="*/ 3481373 h 10674112"/>
              <a:gd name="connsiteX27" fmla="*/ 3524545 w 10461990"/>
              <a:gd name="connsiteY27" fmla="*/ 3481373 h 10674112"/>
              <a:gd name="connsiteX28" fmla="*/ 1 w 10461990"/>
              <a:gd name="connsiteY28" fmla="*/ 1 h 10674112"/>
              <a:gd name="connsiteX29" fmla="*/ 3412904 w 10461990"/>
              <a:gd name="connsiteY29" fmla="*/ 1 h 10674112"/>
              <a:gd name="connsiteX30" fmla="*/ 3412904 w 10461990"/>
              <a:gd name="connsiteY30" fmla="*/ 3481373 h 10674112"/>
              <a:gd name="connsiteX31" fmla="*/ 1 w 10461990"/>
              <a:gd name="connsiteY31" fmla="*/ 3481373 h 10674112"/>
              <a:gd name="connsiteX32" fmla="*/ 7049088 w 10461990"/>
              <a:gd name="connsiteY32" fmla="*/ 0 h 10674112"/>
              <a:gd name="connsiteX33" fmla="*/ 10461990 w 10461990"/>
              <a:gd name="connsiteY33" fmla="*/ 0 h 10674112"/>
              <a:gd name="connsiteX34" fmla="*/ 10461990 w 10461990"/>
              <a:gd name="connsiteY34" fmla="*/ 3481372 h 10674112"/>
              <a:gd name="connsiteX35" fmla="*/ 7049088 w 10461990"/>
              <a:gd name="connsiteY35" fmla="*/ 3481372 h 1067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461990" h="10674112">
                <a:moveTo>
                  <a:pt x="7049088" y="7192740"/>
                </a:moveTo>
                <a:lnTo>
                  <a:pt x="10461990" y="7192740"/>
                </a:lnTo>
                <a:lnTo>
                  <a:pt x="10461990" y="10674112"/>
                </a:lnTo>
                <a:lnTo>
                  <a:pt x="7049088" y="10674112"/>
                </a:lnTo>
                <a:close/>
                <a:moveTo>
                  <a:pt x="3524544" y="7192740"/>
                </a:moveTo>
                <a:lnTo>
                  <a:pt x="6937446" y="7192740"/>
                </a:lnTo>
                <a:lnTo>
                  <a:pt x="6937446" y="10674112"/>
                </a:lnTo>
                <a:lnTo>
                  <a:pt x="3524544" y="10674112"/>
                </a:lnTo>
                <a:close/>
                <a:moveTo>
                  <a:pt x="0" y="7192740"/>
                </a:moveTo>
                <a:lnTo>
                  <a:pt x="3412903" y="7192740"/>
                </a:lnTo>
                <a:lnTo>
                  <a:pt x="3412903" y="10674112"/>
                </a:lnTo>
                <a:lnTo>
                  <a:pt x="0" y="10674112"/>
                </a:lnTo>
                <a:close/>
                <a:moveTo>
                  <a:pt x="3524545" y="3596373"/>
                </a:moveTo>
                <a:lnTo>
                  <a:pt x="6937446" y="3596373"/>
                </a:lnTo>
                <a:lnTo>
                  <a:pt x="6937446" y="7077744"/>
                </a:lnTo>
                <a:lnTo>
                  <a:pt x="3524545" y="7077744"/>
                </a:lnTo>
                <a:close/>
                <a:moveTo>
                  <a:pt x="1" y="3596373"/>
                </a:moveTo>
                <a:lnTo>
                  <a:pt x="3412903" y="3596373"/>
                </a:lnTo>
                <a:lnTo>
                  <a:pt x="3412903" y="7077744"/>
                </a:lnTo>
                <a:lnTo>
                  <a:pt x="1" y="7077744"/>
                </a:lnTo>
                <a:close/>
                <a:moveTo>
                  <a:pt x="7049088" y="3596372"/>
                </a:moveTo>
                <a:lnTo>
                  <a:pt x="10461990" y="3596372"/>
                </a:lnTo>
                <a:lnTo>
                  <a:pt x="10461990" y="7077744"/>
                </a:lnTo>
                <a:lnTo>
                  <a:pt x="7049088" y="7077744"/>
                </a:lnTo>
                <a:close/>
                <a:moveTo>
                  <a:pt x="3524545" y="1"/>
                </a:moveTo>
                <a:lnTo>
                  <a:pt x="6937446" y="1"/>
                </a:lnTo>
                <a:lnTo>
                  <a:pt x="6937446" y="3481373"/>
                </a:lnTo>
                <a:lnTo>
                  <a:pt x="3524545" y="3481373"/>
                </a:lnTo>
                <a:close/>
                <a:moveTo>
                  <a:pt x="1" y="1"/>
                </a:moveTo>
                <a:lnTo>
                  <a:pt x="3412904" y="1"/>
                </a:lnTo>
                <a:lnTo>
                  <a:pt x="3412904" y="3481373"/>
                </a:lnTo>
                <a:lnTo>
                  <a:pt x="1" y="3481373"/>
                </a:lnTo>
                <a:close/>
                <a:moveTo>
                  <a:pt x="7049088" y="0"/>
                </a:moveTo>
                <a:lnTo>
                  <a:pt x="10461990" y="0"/>
                </a:lnTo>
                <a:lnTo>
                  <a:pt x="10461990" y="3481372"/>
                </a:lnTo>
                <a:lnTo>
                  <a:pt x="7049088" y="3481372"/>
                </a:lnTo>
                <a:close/>
              </a:path>
            </a:pathLst>
          </a:custGeom>
          <a:pattFill prst="pct80">
            <a:fgClr>
              <a:schemeClr val="bg1">
                <a:lumMod val="75000"/>
              </a:schemeClr>
            </a:fgClr>
            <a:bgClr>
              <a:schemeClr val="bg1"/>
            </a:bgClr>
          </a:pattFill>
        </p:spPr>
      </p:pic>
    </p:spTree>
    <p:extLst>
      <p:ext uri="{BB962C8B-B14F-4D97-AF65-F5344CB8AC3E}">
        <p14:creationId xmlns:p14="http://schemas.microsoft.com/office/powerpoint/2010/main" val="12502341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par>
                                <p:cTn id="14" presetID="17"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childTnLst>
                                </p:cTn>
                              </p:par>
                              <p:par>
                                <p:cTn id="18" presetID="53"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17"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strVal val="#ppt_h"/>
                                          </p:val>
                                        </p:tav>
                                        <p:tav tm="100000">
                                          <p:val>
                                            <p:strVal val="#ppt_h"/>
                                          </p:val>
                                        </p:tav>
                                      </p:tavLst>
                                    </p:anim>
                                  </p:childTnLst>
                                </p:cTn>
                              </p:par>
                              <p:par>
                                <p:cTn id="32" presetID="53"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 grpId="0"/>
      <p:bldP spid="4" grpId="0"/>
      <p:bldP spid="6" grpId="0"/>
      <p:bldP spid="7" grpId="0"/>
      <p:bldP spid="8" grpId="0"/>
      <p:bldP spid="9"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10"/>
          <p:cNvSpPr txBox="1">
            <a:spLocks noChangeArrowheads="1"/>
          </p:cNvSpPr>
          <p:nvPr/>
        </p:nvSpPr>
        <p:spPr bwMode="auto">
          <a:xfrm>
            <a:off x="1747825" y="7752224"/>
            <a:ext cx="6672275" cy="231448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Cannabis in all forms may affect the baby’s brain development and may result in learning and behavioral issues that last throughout their life. However, we still do not know the true effects of prenatal cannabis use, and because of that, it is safest not to use cannabis during pregnancy.</a:t>
            </a:r>
          </a:p>
        </p:txBody>
      </p:sp>
      <p:sp>
        <p:nvSpPr>
          <p:cNvPr id="30" name="Text Box 10"/>
          <p:cNvSpPr txBox="1">
            <a:spLocks noChangeArrowheads="1"/>
          </p:cNvSpPr>
          <p:nvPr/>
        </p:nvSpPr>
        <p:spPr bwMode="auto">
          <a:xfrm>
            <a:off x="1122027" y="6099351"/>
            <a:ext cx="2751803"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The risk of low birth weight</a:t>
            </a:r>
          </a:p>
        </p:txBody>
      </p:sp>
      <p:sp>
        <p:nvSpPr>
          <p:cNvPr id="35" name="Rectangle 34">
            <a:extLst>
              <a:ext uri="{FF2B5EF4-FFF2-40B4-BE49-F238E27FC236}">
                <a16:creationId xmlns:a16="http://schemas.microsoft.com/office/drawing/2014/main" id="{8009AA92-BAC9-8749-A57D-994B11603FAC}"/>
              </a:ext>
            </a:extLst>
          </p:cNvPr>
          <p:cNvSpPr/>
          <p:nvPr/>
        </p:nvSpPr>
        <p:spPr>
          <a:xfrm>
            <a:off x="1557323" y="553608"/>
            <a:ext cx="16907665"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Cannabis and Pregnancy</a:t>
            </a:r>
          </a:p>
        </p:txBody>
      </p:sp>
      <p:sp>
        <p:nvSpPr>
          <p:cNvPr id="36" name="Rectangle 35">
            <a:extLst>
              <a:ext uri="{FF2B5EF4-FFF2-40B4-BE49-F238E27FC236}">
                <a16:creationId xmlns:a16="http://schemas.microsoft.com/office/drawing/2014/main" id="{15FF1842-45B2-B343-8DD2-38A8E186E756}"/>
              </a:ext>
            </a:extLst>
          </p:cNvPr>
          <p:cNvSpPr/>
          <p:nvPr/>
        </p:nvSpPr>
        <p:spPr>
          <a:xfrm>
            <a:off x="1670838" y="1960662"/>
            <a:ext cx="16026612" cy="1546770"/>
          </a:xfrm>
          <a:prstGeom prst="rect">
            <a:avLst/>
          </a:prstGeom>
        </p:spPr>
        <p:txBody>
          <a:bodyPr wrap="square">
            <a:spAutoFit/>
          </a:bodyPr>
          <a:lstStyle/>
          <a:p>
            <a:pPr>
              <a:lnSpc>
                <a:spcPct val="115000"/>
              </a:lnSpc>
              <a:spcAft>
                <a:spcPts val="1600"/>
              </a:spcAft>
            </a:pPr>
            <a:r>
              <a:rPr lang="en-US" sz="24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Both THC and CBD are known to cross the placenta during pregnancy.</a:t>
            </a:r>
          </a:p>
          <a:p>
            <a:pPr>
              <a:lnSpc>
                <a:spcPct val="115000"/>
              </a:lnSpc>
              <a:spcAft>
                <a:spcPts val="1600"/>
              </a:spcAft>
            </a:pPr>
            <a:r>
              <a:rPr lang="en-US" sz="2400" dirty="0">
                <a:solidFill>
                  <a:schemeClr val="tx1">
                    <a:lumMod val="65000"/>
                    <a:lumOff val="35000"/>
                  </a:schemeClr>
                </a:solidFill>
                <a:ea typeface="Open Sans" panose="020B0606030504020204" pitchFamily="34" charset="0"/>
                <a:cs typeface="Calibri" panose="020F0502020204030204" pitchFamily="34" charset="0"/>
              </a:rPr>
              <a:t>Some research suggests that cannabis </a:t>
            </a:r>
            <a:r>
              <a:rPr lang="en-US" sz="2400" b="1" dirty="0">
                <a:solidFill>
                  <a:schemeClr val="tx1">
                    <a:lumMod val="65000"/>
                    <a:lumOff val="35000"/>
                  </a:schemeClr>
                </a:solidFill>
                <a:ea typeface="Open Sans" panose="020B0606030504020204" pitchFamily="34" charset="0"/>
                <a:cs typeface="Calibri" panose="020F0502020204030204" pitchFamily="34" charset="0"/>
              </a:rPr>
              <a:t>may</a:t>
            </a:r>
            <a:r>
              <a:rPr lang="en-US" sz="2400" dirty="0">
                <a:solidFill>
                  <a:schemeClr val="tx1">
                    <a:lumMod val="65000"/>
                    <a:lumOff val="35000"/>
                  </a:schemeClr>
                </a:solidFill>
                <a:ea typeface="Open Sans" panose="020B0606030504020204" pitchFamily="34" charset="0"/>
                <a:cs typeface="Calibri" panose="020F0502020204030204" pitchFamily="34" charset="0"/>
              </a:rPr>
              <a:t> affect the baby’s brain development and lead to learning and </a:t>
            </a:r>
            <a:r>
              <a:rPr lang="en-US" sz="2400" dirty="0" err="1">
                <a:solidFill>
                  <a:schemeClr val="tx1">
                    <a:lumMod val="65000"/>
                    <a:lumOff val="35000"/>
                  </a:schemeClr>
                </a:solidFill>
                <a:ea typeface="Open Sans" panose="020B0606030504020204" pitchFamily="34" charset="0"/>
                <a:cs typeface="Calibri" panose="020F0502020204030204" pitchFamily="34" charset="0"/>
              </a:rPr>
              <a:t>behavioural</a:t>
            </a:r>
            <a:r>
              <a:rPr lang="en-US" sz="2400" dirty="0">
                <a:solidFill>
                  <a:schemeClr val="tx1">
                    <a:lumMod val="65000"/>
                    <a:lumOff val="35000"/>
                  </a:schemeClr>
                </a:solidFill>
                <a:ea typeface="Open Sans" panose="020B0606030504020204" pitchFamily="34" charset="0"/>
                <a:cs typeface="Calibri" panose="020F0502020204030204" pitchFamily="34" charset="0"/>
              </a:rPr>
              <a:t> issues. Cannabis use during pregnancy </a:t>
            </a:r>
            <a:r>
              <a:rPr lang="en-US" sz="2400" b="1" i="1" dirty="0">
                <a:solidFill>
                  <a:schemeClr val="tx1">
                    <a:lumMod val="65000"/>
                    <a:lumOff val="35000"/>
                  </a:schemeClr>
                </a:solidFill>
                <a:ea typeface="Open Sans" panose="020B0606030504020204" pitchFamily="34" charset="0"/>
                <a:cs typeface="Calibri" panose="020F0502020204030204" pitchFamily="34" charset="0"/>
              </a:rPr>
              <a:t>may also</a:t>
            </a:r>
            <a:r>
              <a:rPr lang="en-US" sz="2400" dirty="0">
                <a:solidFill>
                  <a:schemeClr val="tx1">
                    <a:lumMod val="65000"/>
                    <a:lumOff val="35000"/>
                  </a:schemeClr>
                </a:solidFill>
                <a:ea typeface="Open Sans" panose="020B0606030504020204" pitchFamily="34" charset="0"/>
                <a:cs typeface="Calibri" panose="020F0502020204030204" pitchFamily="34" charset="0"/>
              </a:rPr>
              <a:t> be associated with increased risk for the following issues:</a:t>
            </a:r>
          </a:p>
        </p:txBody>
      </p:sp>
      <p:grpSp>
        <p:nvGrpSpPr>
          <p:cNvPr id="34" name="Group 33">
            <a:extLst>
              <a:ext uri="{FF2B5EF4-FFF2-40B4-BE49-F238E27FC236}">
                <a16:creationId xmlns:a16="http://schemas.microsoft.com/office/drawing/2014/main" id="{91213EA8-0D56-994A-970E-86250481F695}"/>
              </a:ext>
            </a:extLst>
          </p:cNvPr>
          <p:cNvGrpSpPr/>
          <p:nvPr/>
        </p:nvGrpSpPr>
        <p:grpSpPr>
          <a:xfrm>
            <a:off x="1348687" y="3992331"/>
            <a:ext cx="1805543" cy="1805543"/>
            <a:chOff x="1363164" y="3370555"/>
            <a:chExt cx="1679492" cy="1679492"/>
          </a:xfrm>
        </p:grpSpPr>
        <p:sp>
          <p:nvSpPr>
            <p:cNvPr id="39" name="Oval 38">
              <a:extLst>
                <a:ext uri="{FF2B5EF4-FFF2-40B4-BE49-F238E27FC236}">
                  <a16:creationId xmlns:a16="http://schemas.microsoft.com/office/drawing/2014/main" id="{3706770A-A661-B740-9E1A-FB7CA7E35C42}"/>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50A4F292-82AF-B742-9A5D-0CCCEC128E75}"/>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B4C0D85-ACD3-6A47-AF87-0BB6F8BEB60B}"/>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2" name="Text Box 10">
            <a:extLst>
              <a:ext uri="{FF2B5EF4-FFF2-40B4-BE49-F238E27FC236}">
                <a16:creationId xmlns:a16="http://schemas.microsoft.com/office/drawing/2014/main" id="{0CEB7D18-1199-8247-9EC2-7E747793F63D}"/>
              </a:ext>
            </a:extLst>
          </p:cNvPr>
          <p:cNvSpPr txBox="1">
            <a:spLocks noChangeArrowheads="1"/>
          </p:cNvSpPr>
          <p:nvPr/>
        </p:nvSpPr>
        <p:spPr bwMode="auto">
          <a:xfrm>
            <a:off x="4901648" y="6326592"/>
            <a:ext cx="2751803"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Pre-term </a:t>
            </a:r>
            <a:r>
              <a:rPr lang="en-US" sz="2800" dirty="0" err="1">
                <a:solidFill>
                  <a:srgbClr val="57612A"/>
                </a:solidFill>
                <a:latin typeface="Calibri" panose="020F0502020204030204" pitchFamily="34" charset="0"/>
                <a:ea typeface="Open Sans" panose="020B0606030504020204" pitchFamily="34" charset="0"/>
                <a:cs typeface="Calibri" panose="020F0502020204030204" pitchFamily="34" charset="0"/>
              </a:rPr>
              <a:t>labour</a:t>
            </a:r>
            <a:endPar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43" name="Group 42">
            <a:extLst>
              <a:ext uri="{FF2B5EF4-FFF2-40B4-BE49-F238E27FC236}">
                <a16:creationId xmlns:a16="http://schemas.microsoft.com/office/drawing/2014/main" id="{D15EB5DB-D18D-1A47-AF85-122833515097}"/>
              </a:ext>
            </a:extLst>
          </p:cNvPr>
          <p:cNvGrpSpPr/>
          <p:nvPr/>
        </p:nvGrpSpPr>
        <p:grpSpPr>
          <a:xfrm>
            <a:off x="5374779" y="4040606"/>
            <a:ext cx="1805543" cy="1805543"/>
            <a:chOff x="1363164" y="3370555"/>
            <a:chExt cx="1679492" cy="1679492"/>
          </a:xfrm>
        </p:grpSpPr>
        <p:sp>
          <p:nvSpPr>
            <p:cNvPr id="44" name="Oval 43">
              <a:extLst>
                <a:ext uri="{FF2B5EF4-FFF2-40B4-BE49-F238E27FC236}">
                  <a16:creationId xmlns:a16="http://schemas.microsoft.com/office/drawing/2014/main" id="{30C69CC2-2B46-7448-9300-A8E5D0E2EEDA}"/>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F81821D-355A-BF49-9358-39F5BF518BE7}"/>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D9EF279-CF9F-C14C-BDB7-5A5A19A77FDB}"/>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Box 10">
            <a:extLst>
              <a:ext uri="{FF2B5EF4-FFF2-40B4-BE49-F238E27FC236}">
                <a16:creationId xmlns:a16="http://schemas.microsoft.com/office/drawing/2014/main" id="{B81F08B3-71EF-FB4B-9123-7509FAB9FE11}"/>
              </a:ext>
            </a:extLst>
          </p:cNvPr>
          <p:cNvSpPr txBox="1">
            <a:spLocks noChangeArrowheads="1"/>
          </p:cNvSpPr>
          <p:nvPr/>
        </p:nvSpPr>
        <p:spPr bwMode="auto">
          <a:xfrm>
            <a:off x="8681269" y="6099351"/>
            <a:ext cx="5427714" cy="960263"/>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Long-term health problems related to cardiovascular and mental health</a:t>
            </a:r>
          </a:p>
        </p:txBody>
      </p:sp>
      <p:sp>
        <p:nvSpPr>
          <p:cNvPr id="52" name="Text Box 10">
            <a:extLst>
              <a:ext uri="{FF2B5EF4-FFF2-40B4-BE49-F238E27FC236}">
                <a16:creationId xmlns:a16="http://schemas.microsoft.com/office/drawing/2014/main" id="{B4E3DF24-4823-4544-88CD-E5C168BA8DBA}"/>
              </a:ext>
            </a:extLst>
          </p:cNvPr>
          <p:cNvSpPr txBox="1">
            <a:spLocks noChangeArrowheads="1"/>
          </p:cNvSpPr>
          <p:nvPr/>
        </p:nvSpPr>
        <p:spPr bwMode="auto">
          <a:xfrm>
            <a:off x="14638496" y="6099351"/>
            <a:ext cx="4430553" cy="1391150"/>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rgbClr val="57612A"/>
                </a:solidFill>
                <a:latin typeface="Calibri" panose="020F0502020204030204" pitchFamily="34" charset="0"/>
                <a:ea typeface="Open Sans" panose="020B0606030504020204" pitchFamily="34" charset="0"/>
                <a:cs typeface="Calibri" panose="020F0502020204030204" pitchFamily="34" charset="0"/>
              </a:rPr>
              <a:t>Short and long-term learning, development, and behavioral issues.</a:t>
            </a:r>
          </a:p>
        </p:txBody>
      </p:sp>
      <p:grpSp>
        <p:nvGrpSpPr>
          <p:cNvPr id="29" name="Group 28">
            <a:extLst>
              <a:ext uri="{FF2B5EF4-FFF2-40B4-BE49-F238E27FC236}">
                <a16:creationId xmlns:a16="http://schemas.microsoft.com/office/drawing/2014/main" id="{118EB9E7-ECA6-4C28-9B3A-D2A1079C3F99}"/>
              </a:ext>
            </a:extLst>
          </p:cNvPr>
          <p:cNvGrpSpPr/>
          <p:nvPr/>
        </p:nvGrpSpPr>
        <p:grpSpPr>
          <a:xfrm>
            <a:off x="10012033" y="4008109"/>
            <a:ext cx="1805543" cy="1805543"/>
            <a:chOff x="1363164" y="3370555"/>
            <a:chExt cx="1679492" cy="1679492"/>
          </a:xfrm>
        </p:grpSpPr>
        <p:sp>
          <p:nvSpPr>
            <p:cNvPr id="31" name="Oval 30">
              <a:extLst>
                <a:ext uri="{FF2B5EF4-FFF2-40B4-BE49-F238E27FC236}">
                  <a16:creationId xmlns:a16="http://schemas.microsoft.com/office/drawing/2014/main" id="{20DBD67A-BBB5-4826-BAAA-FE40DC1D7BFD}"/>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51EA14C-476C-4EEF-8330-FB511E8519DB}"/>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B63EEEE-8047-4FDC-9FEE-B02743400B16}"/>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 name="Group 36">
            <a:extLst>
              <a:ext uri="{FF2B5EF4-FFF2-40B4-BE49-F238E27FC236}">
                <a16:creationId xmlns:a16="http://schemas.microsoft.com/office/drawing/2014/main" id="{0A9C1CB7-2F3E-4AA5-AC48-A9511F4FFA6F}"/>
              </a:ext>
            </a:extLst>
          </p:cNvPr>
          <p:cNvGrpSpPr/>
          <p:nvPr/>
        </p:nvGrpSpPr>
        <p:grpSpPr>
          <a:xfrm>
            <a:off x="15609930" y="3992331"/>
            <a:ext cx="1805543" cy="1805543"/>
            <a:chOff x="1363164" y="3370555"/>
            <a:chExt cx="1679492" cy="1679492"/>
          </a:xfrm>
        </p:grpSpPr>
        <p:sp>
          <p:nvSpPr>
            <p:cNvPr id="38" name="Oval 37">
              <a:extLst>
                <a:ext uri="{FF2B5EF4-FFF2-40B4-BE49-F238E27FC236}">
                  <a16:creationId xmlns:a16="http://schemas.microsoft.com/office/drawing/2014/main" id="{240560BB-C50E-4D64-8020-DCFA53FD050D}"/>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A9A324F-4FE9-459A-9F89-FFEE9B7A9BB9}"/>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63FCAE2-F02A-466F-A0AF-FD959E0506FE}"/>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descr="Graphical user interface, website&#10;&#10;Description automatically generated">
            <a:extLst>
              <a:ext uri="{FF2B5EF4-FFF2-40B4-BE49-F238E27FC236}">
                <a16:creationId xmlns:a16="http://schemas.microsoft.com/office/drawing/2014/main" id="{905E419D-CFEF-C548-F841-41777C0191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1797" y="7519171"/>
            <a:ext cx="5427714" cy="3228122"/>
          </a:xfrm>
          <a:prstGeom prst="rect">
            <a:avLst/>
          </a:prstGeom>
        </p:spPr>
      </p:pic>
      <p:sp>
        <p:nvSpPr>
          <p:cNvPr id="3" name="Text Box 10">
            <a:extLst>
              <a:ext uri="{FF2B5EF4-FFF2-40B4-BE49-F238E27FC236}">
                <a16:creationId xmlns:a16="http://schemas.microsoft.com/office/drawing/2014/main" id="{119F0880-8D7A-33BF-38E2-6023765F601E}"/>
              </a:ext>
            </a:extLst>
          </p:cNvPr>
          <p:cNvSpPr txBox="1">
            <a:spLocks noChangeArrowheads="1"/>
          </p:cNvSpPr>
          <p:nvPr/>
        </p:nvSpPr>
        <p:spPr bwMode="auto">
          <a:xfrm>
            <a:off x="14462558" y="9702526"/>
            <a:ext cx="4430553" cy="960263"/>
          </a:xfrm>
          <a:prstGeom prst="rect">
            <a:avLst/>
          </a:prstGeom>
          <a:noFill/>
          <a:ln w="9525">
            <a:noFill/>
            <a:miter lim="800000"/>
            <a:headEnd/>
            <a:tailEnd/>
          </a:ln>
        </p:spPr>
        <p:txBody>
          <a:bodyPr wrap="square" lIns="97536" tIns="48768" rIns="97536" bIns="48768">
            <a:spAutoFit/>
          </a:bodyPr>
          <a:lstStyle/>
          <a:p>
            <a:r>
              <a:rPr lang="en-CA" sz="2400" dirty="0"/>
              <a:t>Resource Website:</a:t>
            </a:r>
          </a:p>
          <a:p>
            <a:r>
              <a:rPr lang="en-CA" sz="1600" dirty="0">
                <a:hlinkClick r:id="rId4"/>
              </a:rPr>
              <a:t>https://</a:t>
            </a:r>
            <a:r>
              <a:rPr lang="en-CA" sz="1600" dirty="0" err="1">
                <a:hlinkClick r:id="rId4"/>
              </a:rPr>
              <a:t>sexgendercannabishub.ca</a:t>
            </a:r>
            <a:r>
              <a:rPr lang="en-CA" sz="1600" dirty="0">
                <a:hlinkClick r:id="rId4"/>
              </a:rPr>
              <a:t>/reproductive-health/</a:t>
            </a:r>
            <a:endParaRPr lang="en-CA" sz="1600" dirty="0"/>
          </a:p>
        </p:txBody>
      </p:sp>
    </p:spTree>
    <p:extLst>
      <p:ext uri="{BB962C8B-B14F-4D97-AF65-F5344CB8AC3E}">
        <p14:creationId xmlns:p14="http://schemas.microsoft.com/office/powerpoint/2010/main" val="1028222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900" decel="100000" fill="hold"/>
                                        <p:tgtEl>
                                          <p:spTgt spid="2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8"/>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1000"/>
                                        <p:tgtEl>
                                          <p:spTgt spid="30"/>
                                        </p:tgtEl>
                                      </p:cBhvr>
                                    </p:animEffect>
                                    <p:anim calcmode="lin" valueType="num">
                                      <p:cBhvr>
                                        <p:cTn id="14" dur="1000" fill="hold"/>
                                        <p:tgtEl>
                                          <p:spTgt spid="30"/>
                                        </p:tgtEl>
                                        <p:attrNameLst>
                                          <p:attrName>ppt_x</p:attrName>
                                        </p:attrNameLst>
                                      </p:cBhvr>
                                      <p:tavLst>
                                        <p:tav tm="0">
                                          <p:val>
                                            <p:strVal val="#ppt_x"/>
                                          </p:val>
                                        </p:tav>
                                        <p:tav tm="100000">
                                          <p:val>
                                            <p:strVal val="#ppt_x"/>
                                          </p:val>
                                        </p:tav>
                                      </p:tavLst>
                                    </p:anim>
                                    <p:anim calcmode="lin" valueType="num">
                                      <p:cBhvr>
                                        <p:cTn id="15" dur="900" decel="100000" fill="hold"/>
                                        <p:tgtEl>
                                          <p:spTgt spid="3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500" fill="hold"/>
                                        <p:tgtEl>
                                          <p:spTgt spid="35"/>
                                        </p:tgtEl>
                                        <p:attrNameLst>
                                          <p:attrName>ppt_w</p:attrName>
                                        </p:attrNameLst>
                                      </p:cBhvr>
                                      <p:tavLst>
                                        <p:tav tm="0">
                                          <p:val>
                                            <p:fltVal val="0"/>
                                          </p:val>
                                        </p:tav>
                                        <p:tav tm="100000">
                                          <p:val>
                                            <p:strVal val="#ppt_w"/>
                                          </p:val>
                                        </p:tav>
                                      </p:tavLst>
                                    </p:anim>
                                    <p:anim calcmode="lin" valueType="num">
                                      <p:cBhvr>
                                        <p:cTn id="20" dur="500" fill="hold"/>
                                        <p:tgtEl>
                                          <p:spTgt spid="35"/>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500" fill="hold"/>
                                        <p:tgtEl>
                                          <p:spTgt spid="36"/>
                                        </p:tgtEl>
                                        <p:attrNameLst>
                                          <p:attrName>ppt_w</p:attrName>
                                        </p:attrNameLst>
                                      </p:cBhvr>
                                      <p:tavLst>
                                        <p:tav tm="0">
                                          <p:val>
                                            <p:fltVal val="0"/>
                                          </p:val>
                                        </p:tav>
                                        <p:tav tm="100000">
                                          <p:val>
                                            <p:strVal val="#ppt_w"/>
                                          </p:val>
                                        </p:tav>
                                      </p:tavLst>
                                    </p:anim>
                                    <p:anim calcmode="lin" valueType="num">
                                      <p:cBhvr>
                                        <p:cTn id="24" dur="500" fill="hold"/>
                                        <p:tgtEl>
                                          <p:spTgt spid="36"/>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strVal val="#ppt_h"/>
                                          </p:val>
                                        </p:tav>
                                        <p:tav tm="100000">
                                          <p:val>
                                            <p:strVal val="#ppt_h"/>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900" decel="100000" fill="hold"/>
                                        <p:tgtEl>
                                          <p:spTgt spid="4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par>
                                <p:cTn id="35" presetID="17" presetClass="entr" presetSubtype="1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p:cTn id="37" dur="500" fill="hold"/>
                                        <p:tgtEl>
                                          <p:spTgt spid="43"/>
                                        </p:tgtEl>
                                        <p:attrNameLst>
                                          <p:attrName>ppt_w</p:attrName>
                                        </p:attrNameLst>
                                      </p:cBhvr>
                                      <p:tavLst>
                                        <p:tav tm="0">
                                          <p:val>
                                            <p:fltVal val="0"/>
                                          </p:val>
                                        </p:tav>
                                        <p:tav tm="100000">
                                          <p:val>
                                            <p:strVal val="#ppt_w"/>
                                          </p:val>
                                        </p:tav>
                                      </p:tavLst>
                                    </p:anim>
                                    <p:anim calcmode="lin" valueType="num">
                                      <p:cBhvr>
                                        <p:cTn id="38" dur="500" fill="hold"/>
                                        <p:tgtEl>
                                          <p:spTgt spid="43"/>
                                        </p:tgtEl>
                                        <p:attrNameLst>
                                          <p:attrName>ppt_h</p:attrName>
                                        </p:attrNameLst>
                                      </p:cBhvr>
                                      <p:tavLst>
                                        <p:tav tm="0">
                                          <p:val>
                                            <p:strVal val="#ppt_h"/>
                                          </p:val>
                                        </p:tav>
                                        <p:tav tm="100000">
                                          <p:val>
                                            <p:strVal val="#ppt_h"/>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1000"/>
                                        <p:tgtEl>
                                          <p:spTgt spid="47"/>
                                        </p:tgtEl>
                                      </p:cBhvr>
                                    </p:animEffect>
                                    <p:anim calcmode="lin" valueType="num">
                                      <p:cBhvr>
                                        <p:cTn id="42" dur="1000" fill="hold"/>
                                        <p:tgtEl>
                                          <p:spTgt spid="47"/>
                                        </p:tgtEl>
                                        <p:attrNameLst>
                                          <p:attrName>ppt_x</p:attrName>
                                        </p:attrNameLst>
                                      </p:cBhvr>
                                      <p:tavLst>
                                        <p:tav tm="0">
                                          <p:val>
                                            <p:strVal val="#ppt_x"/>
                                          </p:val>
                                        </p:tav>
                                        <p:tav tm="100000">
                                          <p:val>
                                            <p:strVal val="#ppt_x"/>
                                          </p:val>
                                        </p:tav>
                                      </p:tavLst>
                                    </p:anim>
                                    <p:anim calcmode="lin" valueType="num">
                                      <p:cBhvr>
                                        <p:cTn id="43" dur="900" decel="100000" fill="hold"/>
                                        <p:tgtEl>
                                          <p:spTgt spid="47"/>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45" presetID="37" presetClass="entr" presetSubtype="0"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fade">
                                      <p:cBhvr>
                                        <p:cTn id="47" dur="1000"/>
                                        <p:tgtEl>
                                          <p:spTgt spid="52"/>
                                        </p:tgtEl>
                                      </p:cBhvr>
                                    </p:animEffect>
                                    <p:anim calcmode="lin" valueType="num">
                                      <p:cBhvr>
                                        <p:cTn id="48" dur="1000" fill="hold"/>
                                        <p:tgtEl>
                                          <p:spTgt spid="52"/>
                                        </p:tgtEl>
                                        <p:attrNameLst>
                                          <p:attrName>ppt_x</p:attrName>
                                        </p:attrNameLst>
                                      </p:cBhvr>
                                      <p:tavLst>
                                        <p:tav tm="0">
                                          <p:val>
                                            <p:strVal val="#ppt_x"/>
                                          </p:val>
                                        </p:tav>
                                        <p:tav tm="100000">
                                          <p:val>
                                            <p:strVal val="#ppt_x"/>
                                          </p:val>
                                        </p:tav>
                                      </p:tavLst>
                                    </p:anim>
                                    <p:anim calcmode="lin" valueType="num">
                                      <p:cBhvr>
                                        <p:cTn id="49" dur="900" decel="100000" fill="hold"/>
                                        <p:tgtEl>
                                          <p:spTgt spid="52"/>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par>
                                <p:cTn id="51" presetID="17" presetClass="entr" presetSubtype="1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p:cTn id="53" dur="500" fill="hold"/>
                                        <p:tgtEl>
                                          <p:spTgt spid="29"/>
                                        </p:tgtEl>
                                        <p:attrNameLst>
                                          <p:attrName>ppt_w</p:attrName>
                                        </p:attrNameLst>
                                      </p:cBhvr>
                                      <p:tavLst>
                                        <p:tav tm="0">
                                          <p:val>
                                            <p:fltVal val="0"/>
                                          </p:val>
                                        </p:tav>
                                        <p:tav tm="100000">
                                          <p:val>
                                            <p:strVal val="#ppt_w"/>
                                          </p:val>
                                        </p:tav>
                                      </p:tavLst>
                                    </p:anim>
                                    <p:anim calcmode="lin" valueType="num">
                                      <p:cBhvr>
                                        <p:cTn id="54" dur="500" fill="hold"/>
                                        <p:tgtEl>
                                          <p:spTgt spid="29"/>
                                        </p:tgtEl>
                                        <p:attrNameLst>
                                          <p:attrName>ppt_h</p:attrName>
                                        </p:attrNameLst>
                                      </p:cBhvr>
                                      <p:tavLst>
                                        <p:tav tm="0">
                                          <p:val>
                                            <p:strVal val="#ppt_h"/>
                                          </p:val>
                                        </p:tav>
                                        <p:tav tm="100000">
                                          <p:val>
                                            <p:strVal val="#ppt_h"/>
                                          </p:val>
                                        </p:tav>
                                      </p:tavLst>
                                    </p:anim>
                                  </p:childTnLst>
                                </p:cTn>
                              </p:par>
                              <p:par>
                                <p:cTn id="55" presetID="17" presetClass="entr" presetSubtype="1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p:cTn id="57" dur="500" fill="hold"/>
                                        <p:tgtEl>
                                          <p:spTgt spid="37"/>
                                        </p:tgtEl>
                                        <p:attrNameLst>
                                          <p:attrName>ppt_w</p:attrName>
                                        </p:attrNameLst>
                                      </p:cBhvr>
                                      <p:tavLst>
                                        <p:tav tm="0">
                                          <p:val>
                                            <p:fltVal val="0"/>
                                          </p:val>
                                        </p:tav>
                                        <p:tav tm="100000">
                                          <p:val>
                                            <p:strVal val="#ppt_w"/>
                                          </p:val>
                                        </p:tav>
                                      </p:tavLst>
                                    </p:anim>
                                    <p:anim calcmode="lin" valueType="num">
                                      <p:cBhvr>
                                        <p:cTn id="58" dur="500" fill="hold"/>
                                        <p:tgtEl>
                                          <p:spTgt spid="37"/>
                                        </p:tgtEl>
                                        <p:attrNameLst>
                                          <p:attrName>ppt_h</p:attrName>
                                        </p:attrNameLst>
                                      </p:cBhvr>
                                      <p:tavLst>
                                        <p:tav tm="0">
                                          <p:val>
                                            <p:strVal val="#ppt_h"/>
                                          </p:val>
                                        </p:tav>
                                        <p:tav tm="100000">
                                          <p:val>
                                            <p:strVal val="#ppt_h"/>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1000"/>
                                        <p:tgtEl>
                                          <p:spTgt spid="3"/>
                                        </p:tgtEl>
                                      </p:cBhvr>
                                    </p:animEffect>
                                    <p:anim calcmode="lin" valueType="num">
                                      <p:cBhvr>
                                        <p:cTn id="62" dur="1000" fill="hold"/>
                                        <p:tgtEl>
                                          <p:spTgt spid="3"/>
                                        </p:tgtEl>
                                        <p:attrNameLst>
                                          <p:attrName>ppt_x</p:attrName>
                                        </p:attrNameLst>
                                      </p:cBhvr>
                                      <p:tavLst>
                                        <p:tav tm="0">
                                          <p:val>
                                            <p:strVal val="#ppt_x"/>
                                          </p:val>
                                        </p:tav>
                                        <p:tav tm="100000">
                                          <p:val>
                                            <p:strVal val="#ppt_x"/>
                                          </p:val>
                                        </p:tav>
                                      </p:tavLst>
                                    </p:anim>
                                    <p:anim calcmode="lin" valueType="num">
                                      <p:cBhvr>
                                        <p:cTn id="63" dur="900" decel="100000" fill="hold"/>
                                        <p:tgtEl>
                                          <p:spTgt spid="3"/>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5" grpId="0"/>
      <p:bldP spid="36" grpId="0"/>
      <p:bldP spid="42" grpId="0"/>
      <p:bldP spid="47" grpId="0"/>
      <p:bldP spid="52" grpId="0"/>
      <p:bldP spid="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60138C-DABF-8C43-B554-39469DC2D93C}"/>
              </a:ext>
            </a:extLst>
          </p:cNvPr>
          <p:cNvSpPr/>
          <p:nvPr/>
        </p:nvSpPr>
        <p:spPr>
          <a:xfrm>
            <a:off x="11399520" y="1489594"/>
            <a:ext cx="7437120"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Opioids</a:t>
            </a:r>
          </a:p>
        </p:txBody>
      </p:sp>
      <p:sp>
        <p:nvSpPr>
          <p:cNvPr id="16" name="Text Box 10">
            <a:extLst>
              <a:ext uri="{FF2B5EF4-FFF2-40B4-BE49-F238E27FC236}">
                <a16:creationId xmlns:a16="http://schemas.microsoft.com/office/drawing/2014/main" id="{FD1C961C-C695-4147-AB3E-41AB70978B89}"/>
              </a:ext>
            </a:extLst>
          </p:cNvPr>
          <p:cNvSpPr txBox="1">
            <a:spLocks noChangeArrowheads="1"/>
          </p:cNvSpPr>
          <p:nvPr/>
        </p:nvSpPr>
        <p:spPr bwMode="auto">
          <a:xfrm>
            <a:off x="11551091" y="2785000"/>
            <a:ext cx="7117909" cy="3791807"/>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Opioids are a type of medication often prescribed to treat acute and chronic pain.</a:t>
            </a:r>
          </a:p>
          <a:p>
            <a:pPr defTabSz="2321446"/>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Some common opioid medications include morphine, codeine, oxycodone (e.g., Oxycontin®, Percodan® or Percocet®), hydrocodone (e.g.,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Hycodan</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Tussionex</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hydromorphone (e.g.,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Dilaudid</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 fentanyl, methadone, tramadol and buprenorphine.</a:t>
            </a:r>
          </a:p>
          <a:p>
            <a:pPr defTabSz="2321446"/>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Opioids also include illegal drugs like heroin.</a:t>
            </a:r>
          </a:p>
        </p:txBody>
      </p:sp>
      <p:sp>
        <p:nvSpPr>
          <p:cNvPr id="2" name="Text Box 7">
            <a:extLst>
              <a:ext uri="{FF2B5EF4-FFF2-40B4-BE49-F238E27FC236}">
                <a16:creationId xmlns:a16="http://schemas.microsoft.com/office/drawing/2014/main" id="{B46240F7-0D0B-C7AA-84F8-179025FD53FC}"/>
              </a:ext>
            </a:extLst>
          </p:cNvPr>
          <p:cNvSpPr txBox="1">
            <a:spLocks noChangeArrowheads="1"/>
          </p:cNvSpPr>
          <p:nvPr/>
        </p:nvSpPr>
        <p:spPr bwMode="auto">
          <a:xfrm>
            <a:off x="11567160" y="9240533"/>
            <a:ext cx="1737463"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14%</a:t>
            </a:r>
          </a:p>
        </p:txBody>
      </p:sp>
      <p:sp>
        <p:nvSpPr>
          <p:cNvPr id="7" name="Text Box 7">
            <a:extLst>
              <a:ext uri="{FF2B5EF4-FFF2-40B4-BE49-F238E27FC236}">
                <a16:creationId xmlns:a16="http://schemas.microsoft.com/office/drawing/2014/main" id="{CECD544D-FE4E-022E-843A-2E7E224BF6B3}"/>
              </a:ext>
            </a:extLst>
          </p:cNvPr>
          <p:cNvSpPr txBox="1">
            <a:spLocks noChangeArrowheads="1"/>
          </p:cNvSpPr>
          <p:nvPr/>
        </p:nvSpPr>
        <p:spPr bwMode="auto">
          <a:xfrm>
            <a:off x="11450943" y="7005480"/>
            <a:ext cx="2265057" cy="1021818"/>
          </a:xfrm>
          <a:prstGeom prst="rect">
            <a:avLst/>
          </a:prstGeom>
          <a:noFill/>
          <a:ln w="9525">
            <a:noFill/>
            <a:miter lim="800000"/>
            <a:headEnd/>
            <a:tailEnd/>
          </a:ln>
        </p:spPr>
        <p:txBody>
          <a:bodyPr wrap="square" lIns="97536" tIns="48768" rIns="97536" bIns="48768">
            <a:spAutoFit/>
          </a:bodyPr>
          <a:lstStyle/>
          <a:p>
            <a:pPr algn="ctr" defTabSz="2321446"/>
            <a:r>
              <a:rPr lang="en-CA" sz="6000" b="1" dirty="0">
                <a:solidFill>
                  <a:srgbClr val="57612A"/>
                </a:solidFill>
                <a:latin typeface="Arial" panose="020B0604020202020204" pitchFamily="34" charset="0"/>
                <a:ea typeface="Open Sans Light" panose="020B0306030504020204" pitchFamily="34" charset="0"/>
                <a:cs typeface="Arial" panose="020B0604020202020204" pitchFamily="34" charset="0"/>
              </a:rPr>
              <a:t>1 in 8</a:t>
            </a:r>
          </a:p>
        </p:txBody>
      </p:sp>
      <p:sp>
        <p:nvSpPr>
          <p:cNvPr id="8" name="Text Box 10">
            <a:extLst>
              <a:ext uri="{FF2B5EF4-FFF2-40B4-BE49-F238E27FC236}">
                <a16:creationId xmlns:a16="http://schemas.microsoft.com/office/drawing/2014/main" id="{5A0F31CD-9C1E-676D-CB8D-A736132FBD32}"/>
              </a:ext>
            </a:extLst>
          </p:cNvPr>
          <p:cNvSpPr txBox="1">
            <a:spLocks noChangeArrowheads="1"/>
          </p:cNvSpPr>
          <p:nvPr/>
        </p:nvSpPr>
        <p:spPr bwMode="auto">
          <a:xfrm>
            <a:off x="14449897" y="7193756"/>
            <a:ext cx="4219104"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say they have a close friend or family member who is dependent on opioids.</a:t>
            </a:r>
          </a:p>
        </p:txBody>
      </p:sp>
      <p:pic>
        <p:nvPicPr>
          <p:cNvPr id="13" name="Picture Placeholder 2">
            <a:extLst>
              <a:ext uri="{FF2B5EF4-FFF2-40B4-BE49-F238E27FC236}">
                <a16:creationId xmlns:a16="http://schemas.microsoft.com/office/drawing/2014/main" id="{44A7DE59-871E-D8F0-8011-239F366C0AF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2258" y="189712"/>
            <a:ext cx="10461990" cy="10674112"/>
          </a:xfrm>
          <a:custGeom>
            <a:avLst/>
            <a:gdLst>
              <a:gd name="connsiteX0" fmla="*/ 7049088 w 10461990"/>
              <a:gd name="connsiteY0" fmla="*/ 7192740 h 10674112"/>
              <a:gd name="connsiteX1" fmla="*/ 10461990 w 10461990"/>
              <a:gd name="connsiteY1" fmla="*/ 7192740 h 10674112"/>
              <a:gd name="connsiteX2" fmla="*/ 10461990 w 10461990"/>
              <a:gd name="connsiteY2" fmla="*/ 10674112 h 10674112"/>
              <a:gd name="connsiteX3" fmla="*/ 7049088 w 10461990"/>
              <a:gd name="connsiteY3" fmla="*/ 10674112 h 10674112"/>
              <a:gd name="connsiteX4" fmla="*/ 3524544 w 10461990"/>
              <a:gd name="connsiteY4" fmla="*/ 7192740 h 10674112"/>
              <a:gd name="connsiteX5" fmla="*/ 6937446 w 10461990"/>
              <a:gd name="connsiteY5" fmla="*/ 7192740 h 10674112"/>
              <a:gd name="connsiteX6" fmla="*/ 6937446 w 10461990"/>
              <a:gd name="connsiteY6" fmla="*/ 10674112 h 10674112"/>
              <a:gd name="connsiteX7" fmla="*/ 3524544 w 10461990"/>
              <a:gd name="connsiteY7" fmla="*/ 10674112 h 10674112"/>
              <a:gd name="connsiteX8" fmla="*/ 0 w 10461990"/>
              <a:gd name="connsiteY8" fmla="*/ 7192740 h 10674112"/>
              <a:gd name="connsiteX9" fmla="*/ 3412903 w 10461990"/>
              <a:gd name="connsiteY9" fmla="*/ 7192740 h 10674112"/>
              <a:gd name="connsiteX10" fmla="*/ 3412903 w 10461990"/>
              <a:gd name="connsiteY10" fmla="*/ 10674112 h 10674112"/>
              <a:gd name="connsiteX11" fmla="*/ 0 w 10461990"/>
              <a:gd name="connsiteY11" fmla="*/ 10674112 h 10674112"/>
              <a:gd name="connsiteX12" fmla="*/ 3524545 w 10461990"/>
              <a:gd name="connsiteY12" fmla="*/ 3596373 h 10674112"/>
              <a:gd name="connsiteX13" fmla="*/ 6937446 w 10461990"/>
              <a:gd name="connsiteY13" fmla="*/ 3596373 h 10674112"/>
              <a:gd name="connsiteX14" fmla="*/ 6937446 w 10461990"/>
              <a:gd name="connsiteY14" fmla="*/ 7077744 h 10674112"/>
              <a:gd name="connsiteX15" fmla="*/ 3524545 w 10461990"/>
              <a:gd name="connsiteY15" fmla="*/ 7077744 h 10674112"/>
              <a:gd name="connsiteX16" fmla="*/ 1 w 10461990"/>
              <a:gd name="connsiteY16" fmla="*/ 3596373 h 10674112"/>
              <a:gd name="connsiteX17" fmla="*/ 3412903 w 10461990"/>
              <a:gd name="connsiteY17" fmla="*/ 3596373 h 10674112"/>
              <a:gd name="connsiteX18" fmla="*/ 3412903 w 10461990"/>
              <a:gd name="connsiteY18" fmla="*/ 7077744 h 10674112"/>
              <a:gd name="connsiteX19" fmla="*/ 1 w 10461990"/>
              <a:gd name="connsiteY19" fmla="*/ 7077744 h 10674112"/>
              <a:gd name="connsiteX20" fmla="*/ 7049088 w 10461990"/>
              <a:gd name="connsiteY20" fmla="*/ 3596372 h 10674112"/>
              <a:gd name="connsiteX21" fmla="*/ 10461990 w 10461990"/>
              <a:gd name="connsiteY21" fmla="*/ 3596372 h 10674112"/>
              <a:gd name="connsiteX22" fmla="*/ 10461990 w 10461990"/>
              <a:gd name="connsiteY22" fmla="*/ 7077744 h 10674112"/>
              <a:gd name="connsiteX23" fmla="*/ 7049088 w 10461990"/>
              <a:gd name="connsiteY23" fmla="*/ 7077744 h 10674112"/>
              <a:gd name="connsiteX24" fmla="*/ 3524545 w 10461990"/>
              <a:gd name="connsiteY24" fmla="*/ 1 h 10674112"/>
              <a:gd name="connsiteX25" fmla="*/ 6937446 w 10461990"/>
              <a:gd name="connsiteY25" fmla="*/ 1 h 10674112"/>
              <a:gd name="connsiteX26" fmla="*/ 6937446 w 10461990"/>
              <a:gd name="connsiteY26" fmla="*/ 3481373 h 10674112"/>
              <a:gd name="connsiteX27" fmla="*/ 3524545 w 10461990"/>
              <a:gd name="connsiteY27" fmla="*/ 3481373 h 10674112"/>
              <a:gd name="connsiteX28" fmla="*/ 1 w 10461990"/>
              <a:gd name="connsiteY28" fmla="*/ 1 h 10674112"/>
              <a:gd name="connsiteX29" fmla="*/ 3412904 w 10461990"/>
              <a:gd name="connsiteY29" fmla="*/ 1 h 10674112"/>
              <a:gd name="connsiteX30" fmla="*/ 3412904 w 10461990"/>
              <a:gd name="connsiteY30" fmla="*/ 3481373 h 10674112"/>
              <a:gd name="connsiteX31" fmla="*/ 1 w 10461990"/>
              <a:gd name="connsiteY31" fmla="*/ 3481373 h 10674112"/>
              <a:gd name="connsiteX32" fmla="*/ 7049088 w 10461990"/>
              <a:gd name="connsiteY32" fmla="*/ 0 h 10674112"/>
              <a:gd name="connsiteX33" fmla="*/ 10461990 w 10461990"/>
              <a:gd name="connsiteY33" fmla="*/ 0 h 10674112"/>
              <a:gd name="connsiteX34" fmla="*/ 10461990 w 10461990"/>
              <a:gd name="connsiteY34" fmla="*/ 3481372 h 10674112"/>
              <a:gd name="connsiteX35" fmla="*/ 7049088 w 10461990"/>
              <a:gd name="connsiteY35" fmla="*/ 3481372 h 1067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461990" h="10674112">
                <a:moveTo>
                  <a:pt x="7049088" y="7192740"/>
                </a:moveTo>
                <a:lnTo>
                  <a:pt x="10461990" y="7192740"/>
                </a:lnTo>
                <a:lnTo>
                  <a:pt x="10461990" y="10674112"/>
                </a:lnTo>
                <a:lnTo>
                  <a:pt x="7049088" y="10674112"/>
                </a:lnTo>
                <a:close/>
                <a:moveTo>
                  <a:pt x="3524544" y="7192740"/>
                </a:moveTo>
                <a:lnTo>
                  <a:pt x="6937446" y="7192740"/>
                </a:lnTo>
                <a:lnTo>
                  <a:pt x="6937446" y="10674112"/>
                </a:lnTo>
                <a:lnTo>
                  <a:pt x="3524544" y="10674112"/>
                </a:lnTo>
                <a:close/>
                <a:moveTo>
                  <a:pt x="0" y="7192740"/>
                </a:moveTo>
                <a:lnTo>
                  <a:pt x="3412903" y="7192740"/>
                </a:lnTo>
                <a:lnTo>
                  <a:pt x="3412903" y="10674112"/>
                </a:lnTo>
                <a:lnTo>
                  <a:pt x="0" y="10674112"/>
                </a:lnTo>
                <a:close/>
                <a:moveTo>
                  <a:pt x="3524545" y="3596373"/>
                </a:moveTo>
                <a:lnTo>
                  <a:pt x="6937446" y="3596373"/>
                </a:lnTo>
                <a:lnTo>
                  <a:pt x="6937446" y="7077744"/>
                </a:lnTo>
                <a:lnTo>
                  <a:pt x="3524545" y="7077744"/>
                </a:lnTo>
                <a:close/>
                <a:moveTo>
                  <a:pt x="1" y="3596373"/>
                </a:moveTo>
                <a:lnTo>
                  <a:pt x="3412903" y="3596373"/>
                </a:lnTo>
                <a:lnTo>
                  <a:pt x="3412903" y="7077744"/>
                </a:lnTo>
                <a:lnTo>
                  <a:pt x="1" y="7077744"/>
                </a:lnTo>
                <a:close/>
                <a:moveTo>
                  <a:pt x="7049088" y="3596372"/>
                </a:moveTo>
                <a:lnTo>
                  <a:pt x="10461990" y="3596372"/>
                </a:lnTo>
                <a:lnTo>
                  <a:pt x="10461990" y="7077744"/>
                </a:lnTo>
                <a:lnTo>
                  <a:pt x="7049088" y="7077744"/>
                </a:lnTo>
                <a:close/>
                <a:moveTo>
                  <a:pt x="3524545" y="1"/>
                </a:moveTo>
                <a:lnTo>
                  <a:pt x="6937446" y="1"/>
                </a:lnTo>
                <a:lnTo>
                  <a:pt x="6937446" y="3481373"/>
                </a:lnTo>
                <a:lnTo>
                  <a:pt x="3524545" y="3481373"/>
                </a:lnTo>
                <a:close/>
                <a:moveTo>
                  <a:pt x="1" y="1"/>
                </a:moveTo>
                <a:lnTo>
                  <a:pt x="3412904" y="1"/>
                </a:lnTo>
                <a:lnTo>
                  <a:pt x="3412904" y="3481373"/>
                </a:lnTo>
                <a:lnTo>
                  <a:pt x="1" y="3481373"/>
                </a:lnTo>
                <a:close/>
                <a:moveTo>
                  <a:pt x="7049088" y="0"/>
                </a:moveTo>
                <a:lnTo>
                  <a:pt x="10461990" y="0"/>
                </a:lnTo>
                <a:lnTo>
                  <a:pt x="10461990" y="3481372"/>
                </a:lnTo>
                <a:lnTo>
                  <a:pt x="7049088" y="3481372"/>
                </a:lnTo>
                <a:close/>
              </a:path>
            </a:pathLst>
          </a:custGeom>
          <a:pattFill prst="pct80">
            <a:fgClr>
              <a:schemeClr val="bg1">
                <a:lumMod val="75000"/>
              </a:schemeClr>
            </a:fgClr>
            <a:bgClr>
              <a:schemeClr val="bg1"/>
            </a:bgClr>
          </a:pattFill>
        </p:spPr>
      </p:pic>
      <p:sp>
        <p:nvSpPr>
          <p:cNvPr id="5" name="Text Box 7">
            <a:extLst>
              <a:ext uri="{FF2B5EF4-FFF2-40B4-BE49-F238E27FC236}">
                <a16:creationId xmlns:a16="http://schemas.microsoft.com/office/drawing/2014/main" id="{7A8E045F-4F18-D8FE-BC40-94682F6959DA}"/>
              </a:ext>
            </a:extLst>
          </p:cNvPr>
          <p:cNvSpPr txBox="1">
            <a:spLocks noChangeArrowheads="1"/>
          </p:cNvSpPr>
          <p:nvPr/>
        </p:nvSpPr>
        <p:spPr bwMode="auto">
          <a:xfrm>
            <a:off x="11491016" y="7922062"/>
            <a:ext cx="2691251" cy="467820"/>
          </a:xfrm>
          <a:prstGeom prst="rect">
            <a:avLst/>
          </a:prstGeom>
          <a:noFill/>
          <a:ln w="9525">
            <a:noFill/>
            <a:miter lim="800000"/>
            <a:headEnd/>
            <a:tailEnd/>
          </a:ln>
        </p:spPr>
        <p:txBody>
          <a:bodyPr wrap="none" lIns="97536" tIns="48768" rIns="97536" bIns="48768">
            <a:spAutoFit/>
          </a:bodyPr>
          <a:lstStyle/>
          <a:p>
            <a:pPr algn="ctr" defTabSz="2321446"/>
            <a:r>
              <a:rPr lang="en-CA" sz="2400" b="1" dirty="0">
                <a:solidFill>
                  <a:srgbClr val="57612A"/>
                </a:solidFill>
                <a:latin typeface="Arial" panose="020B0604020202020204" pitchFamily="34" charset="0"/>
                <a:ea typeface="Open Sans Light" panose="020B0306030504020204" pitchFamily="34" charset="0"/>
                <a:cs typeface="Arial" panose="020B0604020202020204" pitchFamily="34" charset="0"/>
              </a:rPr>
              <a:t>nearly 3.5 million</a:t>
            </a:r>
          </a:p>
        </p:txBody>
      </p:sp>
      <p:sp>
        <p:nvSpPr>
          <p:cNvPr id="10" name="Text Box 10">
            <a:extLst>
              <a:ext uri="{FF2B5EF4-FFF2-40B4-BE49-F238E27FC236}">
                <a16:creationId xmlns:a16="http://schemas.microsoft.com/office/drawing/2014/main" id="{8812EF58-8E4F-E39B-CB28-CEC863085E88}"/>
              </a:ext>
            </a:extLst>
          </p:cNvPr>
          <p:cNvSpPr txBox="1">
            <a:spLocks noChangeArrowheads="1"/>
          </p:cNvSpPr>
          <p:nvPr/>
        </p:nvSpPr>
        <p:spPr bwMode="auto">
          <a:xfrm>
            <a:off x="11567160" y="8772713"/>
            <a:ext cx="7437120"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2018,</a:t>
            </a:r>
          </a:p>
        </p:txBody>
      </p:sp>
      <p:sp>
        <p:nvSpPr>
          <p:cNvPr id="11" name="Text Box 10">
            <a:extLst>
              <a:ext uri="{FF2B5EF4-FFF2-40B4-BE49-F238E27FC236}">
                <a16:creationId xmlns:a16="http://schemas.microsoft.com/office/drawing/2014/main" id="{4F3BCBF3-ACBA-8990-95F6-0717A7CCF699}"/>
              </a:ext>
            </a:extLst>
          </p:cNvPr>
          <p:cNvSpPr txBox="1">
            <a:spLocks noChangeArrowheads="1"/>
          </p:cNvSpPr>
          <p:nvPr/>
        </p:nvSpPr>
        <p:spPr bwMode="auto">
          <a:xfrm>
            <a:off x="13701849" y="9287529"/>
            <a:ext cx="4219104"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of females reported using prescription opioids.</a:t>
            </a:r>
          </a:p>
        </p:txBody>
      </p:sp>
    </p:spTree>
    <p:extLst>
      <p:ext uri="{BB962C8B-B14F-4D97-AF65-F5344CB8AC3E}">
        <p14:creationId xmlns:p14="http://schemas.microsoft.com/office/powerpoint/2010/main" val="27577510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par>
                                <p:cTn id="14" presetID="17"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childTnLst>
                                </p:cTn>
                              </p:par>
                              <p:par>
                                <p:cTn id="18" presetID="17"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strVal val="#ppt_h"/>
                                          </p:val>
                                        </p:tav>
                                        <p:tav tm="100000">
                                          <p:val>
                                            <p:strVal val="#ppt_h"/>
                                          </p:val>
                                        </p:tav>
                                      </p:tavLst>
                                    </p:anim>
                                  </p:childTnLst>
                                </p:cTn>
                              </p:par>
                              <p:par>
                                <p:cTn id="22" presetID="53"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17" presetClass="entr" presetSubtype="1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strVal val="#ppt_h"/>
                                          </p:val>
                                        </p:tav>
                                        <p:tav tm="100000">
                                          <p:val>
                                            <p:strVal val="#ppt_h"/>
                                          </p:val>
                                        </p:tav>
                                      </p:tavLst>
                                    </p:anim>
                                  </p:childTnLst>
                                </p:cTn>
                              </p:par>
                              <p:par>
                                <p:cTn id="31" presetID="53" presetClass="entr" presetSubtype="16"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 grpId="0"/>
      <p:bldP spid="7" grpId="0"/>
      <p:bldP spid="8" grpId="0"/>
      <p:bldP spid="5" grpId="0"/>
      <p:bldP spid="10" grpId="0"/>
      <p:bldP spid="1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Box 10"/>
          <p:cNvSpPr txBox="1">
            <a:spLocks noChangeArrowheads="1"/>
          </p:cNvSpPr>
          <p:nvPr/>
        </p:nvSpPr>
        <p:spPr bwMode="auto">
          <a:xfrm>
            <a:off x="3585928" y="4627469"/>
            <a:ext cx="8497216"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rgbClr val="57612A"/>
                </a:solidFill>
                <a:latin typeface="Calibri" panose="020F0502020204030204" pitchFamily="34" charset="0"/>
                <a:ea typeface="Open Sans" panose="020B0606030504020204" pitchFamily="34" charset="0"/>
                <a:cs typeface="Calibri" panose="020F0502020204030204" pitchFamily="34" charset="0"/>
              </a:rPr>
              <a:t>Some opioids in certain doses may cause birth defects such as clubfoot, or problems with the infant’s heart, brain and spine (neural tube defects) or lungs.</a:t>
            </a:r>
          </a:p>
        </p:txBody>
      </p:sp>
      <p:sp>
        <p:nvSpPr>
          <p:cNvPr id="35" name="Rectangle 34">
            <a:extLst>
              <a:ext uri="{FF2B5EF4-FFF2-40B4-BE49-F238E27FC236}">
                <a16:creationId xmlns:a16="http://schemas.microsoft.com/office/drawing/2014/main" id="{8009AA92-BAC9-8749-A57D-994B11603FAC}"/>
              </a:ext>
            </a:extLst>
          </p:cNvPr>
          <p:cNvSpPr/>
          <p:nvPr/>
        </p:nvSpPr>
        <p:spPr>
          <a:xfrm>
            <a:off x="1557323" y="553608"/>
            <a:ext cx="16907665" cy="1160959"/>
          </a:xfrm>
          <a:prstGeom prst="rect">
            <a:avLst/>
          </a:prstGeom>
        </p:spPr>
        <p:txBody>
          <a:bodyPr wrap="square">
            <a:spAutoFit/>
          </a:bodyPr>
          <a:lstStyle/>
          <a:p>
            <a:pPr>
              <a:lnSpc>
                <a:spcPct val="115000"/>
              </a:lnSpc>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Opioids and Pregnancy</a:t>
            </a:r>
          </a:p>
        </p:txBody>
      </p:sp>
      <p:sp>
        <p:nvSpPr>
          <p:cNvPr id="36" name="Rectangle 35">
            <a:extLst>
              <a:ext uri="{FF2B5EF4-FFF2-40B4-BE49-F238E27FC236}">
                <a16:creationId xmlns:a16="http://schemas.microsoft.com/office/drawing/2014/main" id="{15FF1842-45B2-B343-8DD2-38A8E186E756}"/>
              </a:ext>
            </a:extLst>
          </p:cNvPr>
          <p:cNvSpPr/>
          <p:nvPr/>
        </p:nvSpPr>
        <p:spPr>
          <a:xfrm>
            <a:off x="1670838" y="1960662"/>
            <a:ext cx="16026612" cy="1971502"/>
          </a:xfrm>
          <a:prstGeom prst="rect">
            <a:avLst/>
          </a:prstGeom>
        </p:spPr>
        <p:txBody>
          <a:bodyPr wrap="square">
            <a:spAutoFit/>
          </a:bodyPr>
          <a:lstStyle/>
          <a:p>
            <a:pPr>
              <a:lnSpc>
                <a:spcPct val="115000"/>
              </a:lnSpc>
              <a:spcAft>
                <a:spcPts val="1600"/>
              </a:spcAft>
            </a:pPr>
            <a:r>
              <a:rPr lang="en-US" sz="24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Many women are prescribed opioids before they become pregnant for a variety of reasons and will use opioids during pregnancy.</a:t>
            </a:r>
          </a:p>
          <a:p>
            <a:pPr>
              <a:lnSpc>
                <a:spcPct val="115000"/>
              </a:lnSpc>
              <a:spcAft>
                <a:spcPts val="1600"/>
              </a:spcAft>
            </a:pPr>
            <a:r>
              <a:rPr lang="en-US" sz="2400" dirty="0">
                <a:solidFill>
                  <a:schemeClr val="tx1">
                    <a:lumMod val="65000"/>
                    <a:lumOff val="35000"/>
                  </a:schemeClr>
                </a:solidFill>
                <a:ea typeface="Open Sans" panose="020B0606030504020204" pitchFamily="34" charset="0"/>
                <a:cs typeface="Calibri" panose="020F0502020204030204" pitchFamily="34" charset="0"/>
              </a:rPr>
              <a:t>Taking opioids during pregnancy can increase the chance that your baby will be born too early, be born at a low birth weight or experience symptoms of withdrawal from the medications you are taking.</a:t>
            </a:r>
          </a:p>
        </p:txBody>
      </p:sp>
      <p:grpSp>
        <p:nvGrpSpPr>
          <p:cNvPr id="34" name="Group 33">
            <a:extLst>
              <a:ext uri="{FF2B5EF4-FFF2-40B4-BE49-F238E27FC236}">
                <a16:creationId xmlns:a16="http://schemas.microsoft.com/office/drawing/2014/main" id="{91213EA8-0D56-994A-970E-86250481F695}"/>
              </a:ext>
            </a:extLst>
          </p:cNvPr>
          <p:cNvGrpSpPr/>
          <p:nvPr/>
        </p:nvGrpSpPr>
        <p:grpSpPr>
          <a:xfrm>
            <a:off x="1670838" y="4521159"/>
            <a:ext cx="1483392" cy="1483392"/>
            <a:chOff x="1363164" y="3370555"/>
            <a:chExt cx="1679492" cy="1679492"/>
          </a:xfrm>
        </p:grpSpPr>
        <p:sp>
          <p:nvSpPr>
            <p:cNvPr id="39" name="Oval 38">
              <a:extLst>
                <a:ext uri="{FF2B5EF4-FFF2-40B4-BE49-F238E27FC236}">
                  <a16:creationId xmlns:a16="http://schemas.microsoft.com/office/drawing/2014/main" id="{3706770A-A661-B740-9E1A-FB7CA7E35C42}"/>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50A4F292-82AF-B742-9A5D-0CCCEC128E75}"/>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B4C0D85-ACD3-6A47-AF87-0BB6F8BEB60B}"/>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Box 10">
            <a:extLst>
              <a:ext uri="{FF2B5EF4-FFF2-40B4-BE49-F238E27FC236}">
                <a16:creationId xmlns:a16="http://schemas.microsoft.com/office/drawing/2014/main" id="{119F0880-8D7A-33BF-38E2-6023765F601E}"/>
              </a:ext>
            </a:extLst>
          </p:cNvPr>
          <p:cNvSpPr txBox="1">
            <a:spLocks noChangeArrowheads="1"/>
          </p:cNvSpPr>
          <p:nvPr/>
        </p:nvSpPr>
        <p:spPr bwMode="auto">
          <a:xfrm>
            <a:off x="11359789" y="9997401"/>
            <a:ext cx="7424056" cy="714042"/>
          </a:xfrm>
          <a:prstGeom prst="rect">
            <a:avLst/>
          </a:prstGeom>
          <a:noFill/>
          <a:ln w="9525">
            <a:noFill/>
            <a:miter lim="800000"/>
            <a:headEnd/>
            <a:tailEnd/>
          </a:ln>
        </p:spPr>
        <p:txBody>
          <a:bodyPr wrap="square" lIns="97536" tIns="48768" rIns="97536" bIns="48768">
            <a:spAutoFit/>
          </a:bodyPr>
          <a:lstStyle/>
          <a:p>
            <a:pPr algn="r"/>
            <a:r>
              <a:rPr lang="en-CA" sz="2400" dirty="0"/>
              <a:t>Resource:</a:t>
            </a:r>
          </a:p>
          <a:p>
            <a:pPr algn="r"/>
            <a:r>
              <a:rPr lang="en-CA" sz="1600" dirty="0">
                <a:hlinkClick r:id="rId3"/>
              </a:rPr>
              <a:t>https://</a:t>
            </a:r>
            <a:r>
              <a:rPr lang="en-CA" sz="1600" dirty="0" err="1">
                <a:hlinkClick r:id="rId3"/>
              </a:rPr>
              <a:t>cewh.ca</a:t>
            </a:r>
            <a:r>
              <a:rPr lang="en-CA" sz="1600" dirty="0">
                <a:hlinkClick r:id="rId3"/>
              </a:rPr>
              <a:t>/wp-content/uploads/2018/03/InfoSheet-Women-Opioids0308.pdf</a:t>
            </a:r>
            <a:endParaRPr lang="en-CA" sz="1600" dirty="0"/>
          </a:p>
        </p:txBody>
      </p:sp>
      <p:sp>
        <p:nvSpPr>
          <p:cNvPr id="2" name="Text Box 10">
            <a:extLst>
              <a:ext uri="{FF2B5EF4-FFF2-40B4-BE49-F238E27FC236}">
                <a16:creationId xmlns:a16="http://schemas.microsoft.com/office/drawing/2014/main" id="{05A99074-F666-A5F8-F2A2-7E8BADA31B40}"/>
              </a:ext>
            </a:extLst>
          </p:cNvPr>
          <p:cNvSpPr txBox="1">
            <a:spLocks noChangeArrowheads="1"/>
          </p:cNvSpPr>
          <p:nvPr/>
        </p:nvSpPr>
        <p:spPr bwMode="auto">
          <a:xfrm>
            <a:off x="3585928" y="6508151"/>
            <a:ext cx="9917801"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rgbClr val="57612A"/>
                </a:solidFill>
                <a:latin typeface="Calibri" panose="020F0502020204030204" pitchFamily="34" charset="0"/>
                <a:ea typeface="Open Sans" panose="020B0606030504020204" pitchFamily="34" charset="0"/>
                <a:cs typeface="Calibri" panose="020F0502020204030204" pitchFamily="34" charset="0"/>
              </a:rPr>
              <a:t>Pregnant women with an opioid addiction should gradually reduce their substance use as acute, severe opioid withdrawal can result in miscarriage and premature </a:t>
            </a:r>
            <a:r>
              <a:rPr lang="en-US" sz="2400" dirty="0" err="1">
                <a:solidFill>
                  <a:srgbClr val="57612A"/>
                </a:solidFill>
                <a:latin typeface="Calibri" panose="020F0502020204030204" pitchFamily="34" charset="0"/>
                <a:ea typeface="Open Sans" panose="020B0606030504020204" pitchFamily="34" charset="0"/>
                <a:cs typeface="Calibri" panose="020F0502020204030204" pitchFamily="34" charset="0"/>
              </a:rPr>
              <a:t>labour</a:t>
            </a:r>
            <a:r>
              <a:rPr lang="en-US" sz="2400" dirty="0">
                <a:solidFill>
                  <a:srgbClr val="57612A"/>
                </a:solidFill>
                <a:latin typeface="Calibri" panose="020F0502020204030204" pitchFamily="34" charset="0"/>
                <a:ea typeface="Open Sans" panose="020B0606030504020204" pitchFamily="34" charset="0"/>
                <a:cs typeface="Calibri" panose="020F0502020204030204" pitchFamily="34" charset="0"/>
              </a:rPr>
              <a:t>. Women should seek medical assistance rather than stopping taking opioids on their own or going “cold turkey.”</a:t>
            </a:r>
          </a:p>
        </p:txBody>
      </p:sp>
      <p:sp>
        <p:nvSpPr>
          <p:cNvPr id="4" name="Text Box 10">
            <a:extLst>
              <a:ext uri="{FF2B5EF4-FFF2-40B4-BE49-F238E27FC236}">
                <a16:creationId xmlns:a16="http://schemas.microsoft.com/office/drawing/2014/main" id="{3D254661-0655-4F7C-4905-95B6A0A58F0A}"/>
              </a:ext>
            </a:extLst>
          </p:cNvPr>
          <p:cNvSpPr txBox="1">
            <a:spLocks noChangeArrowheads="1"/>
          </p:cNvSpPr>
          <p:nvPr/>
        </p:nvSpPr>
        <p:spPr bwMode="auto">
          <a:xfrm>
            <a:off x="3585928" y="8643271"/>
            <a:ext cx="10309686"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rgbClr val="57612A"/>
                </a:solidFill>
                <a:latin typeface="Calibri" panose="020F0502020204030204" pitchFamily="34" charset="0"/>
                <a:ea typeface="Open Sans" panose="020B0606030504020204" pitchFamily="34" charset="0"/>
                <a:cs typeface="Calibri" panose="020F0502020204030204" pitchFamily="34" charset="0"/>
              </a:rPr>
              <a:t>Prescribed medications such as methadone, buprenorphine and buprenorphine/naloxone (“opioid agonists”) can help pregnant women who are addicted to opioids manage withdrawal and support treatment and recovery.</a:t>
            </a:r>
          </a:p>
        </p:txBody>
      </p:sp>
      <p:pic>
        <p:nvPicPr>
          <p:cNvPr id="10" name="Picture 9" descr="Text&#10;&#10;Description automatically generated">
            <a:extLst>
              <a:ext uri="{FF2B5EF4-FFF2-40B4-BE49-F238E27FC236}">
                <a16:creationId xmlns:a16="http://schemas.microsoft.com/office/drawing/2014/main" id="{E1033F31-C547-F87D-D71A-A36758B16AF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353292" y="4022139"/>
            <a:ext cx="4430553" cy="5726953"/>
          </a:xfrm>
          <a:prstGeom prst="rect">
            <a:avLst/>
          </a:prstGeom>
        </p:spPr>
      </p:pic>
      <p:grpSp>
        <p:nvGrpSpPr>
          <p:cNvPr id="11" name="Group 10">
            <a:extLst>
              <a:ext uri="{FF2B5EF4-FFF2-40B4-BE49-F238E27FC236}">
                <a16:creationId xmlns:a16="http://schemas.microsoft.com/office/drawing/2014/main" id="{08F78CF5-3F21-D8B5-3771-71C1F4AF2B96}"/>
              </a:ext>
            </a:extLst>
          </p:cNvPr>
          <p:cNvGrpSpPr/>
          <p:nvPr/>
        </p:nvGrpSpPr>
        <p:grpSpPr>
          <a:xfrm>
            <a:off x="1670838" y="6431602"/>
            <a:ext cx="1483392" cy="1483392"/>
            <a:chOff x="1363164" y="3370555"/>
            <a:chExt cx="1679492" cy="1679492"/>
          </a:xfrm>
        </p:grpSpPr>
        <p:sp>
          <p:nvSpPr>
            <p:cNvPr id="12" name="Oval 11">
              <a:extLst>
                <a:ext uri="{FF2B5EF4-FFF2-40B4-BE49-F238E27FC236}">
                  <a16:creationId xmlns:a16="http://schemas.microsoft.com/office/drawing/2014/main" id="{5A144A78-6A4B-4BB0-3D97-CF75130E2C53}"/>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12E8BAF-F45D-00C8-07EB-AC16CCD0DABE}"/>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78D156C-E935-07FC-2D38-D18C51BDBFFB}"/>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3E4B4F89-0B3F-FC62-BF5C-FAAEB415ED64}"/>
              </a:ext>
            </a:extLst>
          </p:cNvPr>
          <p:cNvGrpSpPr/>
          <p:nvPr/>
        </p:nvGrpSpPr>
        <p:grpSpPr>
          <a:xfrm>
            <a:off x="1670838" y="8472673"/>
            <a:ext cx="1483392" cy="1483392"/>
            <a:chOff x="1363164" y="3370555"/>
            <a:chExt cx="1679492" cy="1679492"/>
          </a:xfrm>
        </p:grpSpPr>
        <p:sp>
          <p:nvSpPr>
            <p:cNvPr id="16" name="Oval 15">
              <a:extLst>
                <a:ext uri="{FF2B5EF4-FFF2-40B4-BE49-F238E27FC236}">
                  <a16:creationId xmlns:a16="http://schemas.microsoft.com/office/drawing/2014/main" id="{2E342BD3-88B7-62C3-3601-7903787828C8}"/>
                </a:ext>
              </a:extLst>
            </p:cNvPr>
            <p:cNvSpPr/>
            <p:nvPr/>
          </p:nvSpPr>
          <p:spPr>
            <a:xfrm>
              <a:off x="1363164" y="3370555"/>
              <a:ext cx="1679492" cy="1679492"/>
            </a:xfrm>
            <a:prstGeom prst="ellipse">
              <a:avLst/>
            </a:prstGeom>
            <a:solidFill>
              <a:srgbClr val="88BB3B">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57B2017-226C-2D29-9308-EB7F7D6873B5}"/>
                </a:ext>
              </a:extLst>
            </p:cNvPr>
            <p:cNvSpPr/>
            <p:nvPr/>
          </p:nvSpPr>
          <p:spPr>
            <a:xfrm>
              <a:off x="1483528" y="3490919"/>
              <a:ext cx="1438764" cy="1438764"/>
            </a:xfrm>
            <a:prstGeom prst="ellipse">
              <a:avLst/>
            </a:prstGeom>
            <a:solidFill>
              <a:srgbClr val="88BB3B">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401E579-97B5-796B-F5F7-75E996F142D7}"/>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66356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900" decel="100000" fill="hold"/>
                                        <p:tgtEl>
                                          <p:spTgt spid="3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11" presetID="17" presetClass="entr" presetSubtype="1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strVal val="#ppt_h"/>
                                          </p:val>
                                        </p:tav>
                                        <p:tav tm="100000">
                                          <p:val>
                                            <p:strVal val="#ppt_h"/>
                                          </p:val>
                                        </p:tav>
                                      </p:tavLst>
                                    </p:anim>
                                  </p:childTnLst>
                                </p:cTn>
                              </p:par>
                              <p:par>
                                <p:cTn id="19" presetID="17" presetClass="entr" presetSubtype="1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strVal val="#ppt_h"/>
                                          </p:val>
                                        </p:tav>
                                        <p:tav tm="100000">
                                          <p:val>
                                            <p:strVal val="#ppt_h"/>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900" decel="100000" fill="hold"/>
                                        <p:tgtEl>
                                          <p:spTgt spid="3"/>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900" decel="100000" fill="hold"/>
                                        <p:tgtEl>
                                          <p:spTgt spid="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900" decel="100000" fill="hold"/>
                                        <p:tgtEl>
                                          <p:spTgt spid="4"/>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1" presetID="17" presetClass="entr" presetSubtype="1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strVal val="#ppt_h"/>
                                          </p:val>
                                        </p:tav>
                                        <p:tav tm="100000">
                                          <p:val>
                                            <p:strVal val="#ppt_h"/>
                                          </p:val>
                                        </p:tav>
                                      </p:tavLst>
                                    </p:anim>
                                  </p:childTnLst>
                                </p:cTn>
                              </p:par>
                              <p:par>
                                <p:cTn id="45" presetID="17" presetClass="entr" presetSubtype="1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P spid="36" grpId="0"/>
      <p:bldP spid="3" grpId="0"/>
      <p:bldP spid="2" grpId="0"/>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735287"/>
            <a:ext cx="19507200" cy="4914900"/>
          </a:xfrm>
          <a:prstGeom prst="rect">
            <a:avLst/>
          </a:prstGeom>
          <a:gradFill>
            <a:gsLst>
              <a:gs pos="0">
                <a:srgbClr val="57612A"/>
              </a:gs>
              <a:gs pos="100000">
                <a:srgbClr val="88BB3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a:extLst>
              <a:ext uri="{FF2B5EF4-FFF2-40B4-BE49-F238E27FC236}">
                <a16:creationId xmlns:a16="http://schemas.microsoft.com/office/drawing/2014/main" id="{C349EFCA-2999-6F4A-BA83-963DB0ECAC70}"/>
              </a:ext>
            </a:extLst>
          </p:cNvPr>
          <p:cNvSpPr/>
          <p:nvPr/>
        </p:nvSpPr>
        <p:spPr>
          <a:xfrm>
            <a:off x="1197518" y="596460"/>
            <a:ext cx="13073653" cy="2123658"/>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Harm Reduction and Polysubstance Use</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427254" y="5318385"/>
            <a:ext cx="8794432" cy="3791807"/>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Alcohol and tobacco </a:t>
            </a: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are the two substances that can be most harmful for fetal health and in the long-term for infants who are exposed in utero. This information may help women prioritize the changes that they are making in their lives.</a:t>
            </a:r>
          </a:p>
          <a:p>
            <a:pPr marL="457200" indent="-4572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If women are using illicit substances (such as heroin or cocaine), some potential harms can be addressed through safer substance use (e.g., clean needles or safe supply), safer sex, and supports such as testing substances before use, and for sexually transmitted and blood-borne infections (STBBIs).</a:t>
            </a:r>
          </a:p>
        </p:txBody>
      </p:sp>
      <p:sp>
        <p:nvSpPr>
          <p:cNvPr id="2" name="Text Box 10">
            <a:extLst>
              <a:ext uri="{FF2B5EF4-FFF2-40B4-BE49-F238E27FC236}">
                <a16:creationId xmlns:a16="http://schemas.microsoft.com/office/drawing/2014/main" id="{776DBA91-5441-12EC-5BD2-0295217C946D}"/>
              </a:ext>
            </a:extLst>
          </p:cNvPr>
          <p:cNvSpPr txBox="1">
            <a:spLocks noChangeArrowheads="1"/>
          </p:cNvSpPr>
          <p:nvPr/>
        </p:nvSpPr>
        <p:spPr bwMode="auto">
          <a:xfrm>
            <a:off x="1197518" y="2834420"/>
            <a:ext cx="10314125"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Many pregnant women can reduce or quit substance use for all or part of their pregnancy. For women who are making changes to their substance use, it may be helpful for them to know about the relative harms of various substances and the potential impact on the fetus.</a:t>
            </a:r>
            <a:endParaRPr lang="en-US" sz="2400" b="1" dirty="0">
              <a:solidFill>
                <a:srgbClr val="57612A"/>
              </a:solidFill>
            </a:endParaRPr>
          </a:p>
        </p:txBody>
      </p:sp>
      <p:pic>
        <p:nvPicPr>
          <p:cNvPr id="14" name="Picture Placeholder 13" descr="A person sitting on a couch reading a book&#10;&#10;Description automatically generated with low confidence">
            <a:extLst>
              <a:ext uri="{FF2B5EF4-FFF2-40B4-BE49-F238E27FC236}">
                <a16:creationId xmlns:a16="http://schemas.microsoft.com/office/drawing/2014/main" id="{F0214866-A91F-67BB-29E3-4FD9BB05E22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760529" y="1696678"/>
            <a:ext cx="8518292" cy="8518292"/>
          </a:xfrm>
        </p:spPr>
      </p:pic>
    </p:spTree>
    <p:extLst>
      <p:ext uri="{BB962C8B-B14F-4D97-AF65-F5344CB8AC3E}">
        <p14:creationId xmlns:p14="http://schemas.microsoft.com/office/powerpoint/2010/main" val="32520703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492430" y="3663768"/>
            <a:ext cx="2014770" cy="1551544"/>
          </a:xfrm>
          <a:prstGeom prst="rect">
            <a:avLst/>
          </a:prstGeom>
          <a:gradFill flip="none" rotWithShape="1">
            <a:gsLst>
              <a:gs pos="100000">
                <a:srgbClr val="BD631D"/>
              </a:gs>
              <a:gs pos="0">
                <a:srgbClr val="FF99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10" name="Right Triangle 9"/>
          <p:cNvSpPr/>
          <p:nvPr/>
        </p:nvSpPr>
        <p:spPr>
          <a:xfrm flipV="1">
            <a:off x="17492429" y="4756055"/>
            <a:ext cx="763541" cy="459258"/>
          </a:xfrm>
          <a:prstGeom prst="rtTriangle">
            <a:avLst/>
          </a:prstGeom>
          <a:solidFill>
            <a:srgbClr val="BD6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p:cNvSpPr/>
          <p:nvPr/>
        </p:nvSpPr>
        <p:spPr>
          <a:xfrm>
            <a:off x="14253508" y="3198306"/>
            <a:ext cx="4002465" cy="1551544"/>
          </a:xfrm>
          <a:prstGeom prst="rect">
            <a:avLst/>
          </a:prstGeom>
          <a:gradFill flip="none" rotWithShape="1">
            <a:gsLst>
              <a:gs pos="0">
                <a:srgbClr val="BD631D"/>
              </a:gs>
              <a:gs pos="100000">
                <a:srgbClr val="FF9900"/>
              </a:gs>
            </a:gsLst>
            <a:lin ang="108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608" rIns="292608" rtlCol="0" anchor="ctr"/>
          <a:lstStyle/>
          <a:p>
            <a:endParaRPr lang="en-US" sz="2240" i="1" dirty="0">
              <a:solidFill>
                <a:schemeClr val="bg1"/>
              </a:solidFill>
              <a:latin typeface="Open Sans" pitchFamily="34" charset="0"/>
              <a:ea typeface="Open Sans" pitchFamily="34" charset="0"/>
              <a:cs typeface="Open Sans" pitchFamily="34" charset="0"/>
            </a:endParaRPr>
          </a:p>
        </p:txBody>
      </p:sp>
      <p:sp>
        <p:nvSpPr>
          <p:cNvPr id="21" name="Rectangle 20"/>
          <p:cNvSpPr/>
          <p:nvPr/>
        </p:nvSpPr>
        <p:spPr>
          <a:xfrm>
            <a:off x="17492430" y="5842731"/>
            <a:ext cx="2014770" cy="1551544"/>
          </a:xfrm>
          <a:prstGeom prst="rect">
            <a:avLst/>
          </a:prstGeom>
          <a:gradFill>
            <a:gsLst>
              <a:gs pos="0">
                <a:srgbClr val="FFC000"/>
              </a:gs>
              <a:gs pos="100000">
                <a:srgbClr val="BD631D"/>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2" name="Right Triangle 21"/>
          <p:cNvSpPr/>
          <p:nvPr/>
        </p:nvSpPr>
        <p:spPr>
          <a:xfrm flipV="1">
            <a:off x="17492429" y="6935018"/>
            <a:ext cx="763541" cy="459258"/>
          </a:xfrm>
          <a:prstGeom prst="rtTriangle">
            <a:avLst/>
          </a:prstGeom>
          <a:solidFill>
            <a:srgbClr val="BD6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3" name="Rectangle 22"/>
          <p:cNvSpPr/>
          <p:nvPr/>
        </p:nvSpPr>
        <p:spPr>
          <a:xfrm>
            <a:off x="14253508" y="5377268"/>
            <a:ext cx="4002465" cy="1551544"/>
          </a:xfrm>
          <a:prstGeom prst="rect">
            <a:avLst/>
          </a:prstGeom>
          <a:gradFill>
            <a:gsLst>
              <a:gs pos="0">
                <a:srgbClr val="FFC000"/>
              </a:gs>
              <a:gs pos="100000">
                <a:srgbClr val="BD631D"/>
              </a:gs>
            </a:gsLst>
            <a:lin ang="10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608" rIns="292608" rtlCol="0" anchor="ctr"/>
          <a:lstStyle/>
          <a:p>
            <a:endParaRPr lang="en-US" sz="2240" i="1" dirty="0">
              <a:solidFill>
                <a:schemeClr val="bg1"/>
              </a:solidFill>
              <a:latin typeface="Open Sans" pitchFamily="34" charset="0"/>
              <a:ea typeface="Open Sans" pitchFamily="34" charset="0"/>
              <a:cs typeface="Open Sans" pitchFamily="34" charset="0"/>
            </a:endParaRPr>
          </a:p>
        </p:txBody>
      </p:sp>
      <p:sp>
        <p:nvSpPr>
          <p:cNvPr id="25" name="Rectangle 24"/>
          <p:cNvSpPr/>
          <p:nvPr/>
        </p:nvSpPr>
        <p:spPr>
          <a:xfrm>
            <a:off x="17492430" y="8051176"/>
            <a:ext cx="2014770" cy="1551544"/>
          </a:xfrm>
          <a:prstGeom prst="rect">
            <a:avLst/>
          </a:prstGeom>
          <a:gradFill>
            <a:gsLst>
              <a:gs pos="100000">
                <a:srgbClr val="FFC000"/>
              </a:gs>
              <a:gs pos="0">
                <a:srgbClr val="FF9900"/>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6" name="Right Triangle 25"/>
          <p:cNvSpPr/>
          <p:nvPr/>
        </p:nvSpPr>
        <p:spPr>
          <a:xfrm flipV="1">
            <a:off x="17492429" y="9143463"/>
            <a:ext cx="763541" cy="459258"/>
          </a:xfrm>
          <a:prstGeom prst="rtTriangle">
            <a:avLst/>
          </a:prstGeom>
          <a:solidFill>
            <a:srgbClr val="BD6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7" name="Rectangle 26"/>
          <p:cNvSpPr/>
          <p:nvPr/>
        </p:nvSpPr>
        <p:spPr>
          <a:xfrm>
            <a:off x="14253508" y="7585713"/>
            <a:ext cx="4002465" cy="1551544"/>
          </a:xfrm>
          <a:prstGeom prst="rect">
            <a:avLst/>
          </a:prstGeom>
          <a:gradFill>
            <a:gsLst>
              <a:gs pos="0">
                <a:srgbClr val="FFC000"/>
              </a:gs>
              <a:gs pos="100000">
                <a:srgbClr val="FF9900"/>
              </a:gs>
            </a:gsLst>
            <a:lin ang="10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608" rIns="292608" rtlCol="0" anchor="ctr"/>
          <a:lstStyle/>
          <a:p>
            <a:endParaRPr lang="en-US" sz="2240" i="1" dirty="0">
              <a:solidFill>
                <a:schemeClr val="bg1"/>
              </a:solidFill>
              <a:latin typeface="Open Sans" pitchFamily="34" charset="0"/>
              <a:ea typeface="Open Sans" pitchFamily="34" charset="0"/>
              <a:cs typeface="Open Sans" pitchFamily="34" charset="0"/>
            </a:endParaRPr>
          </a:p>
        </p:txBody>
      </p:sp>
      <p:sp>
        <p:nvSpPr>
          <p:cNvPr id="40" name="Rectangle 39"/>
          <p:cNvSpPr/>
          <p:nvPr/>
        </p:nvSpPr>
        <p:spPr>
          <a:xfrm>
            <a:off x="3999789" y="3149306"/>
            <a:ext cx="1483098" cy="400110"/>
          </a:xfrm>
          <a:prstGeom prst="rect">
            <a:avLst/>
          </a:prstGeom>
          <a:noFill/>
        </p:spPr>
        <p:txBody>
          <a:bodyPr wrap="none">
            <a:spAutoFit/>
          </a:bodyPr>
          <a:lstStyle/>
          <a:p>
            <a:pPr defTabSz="2321446"/>
            <a:r>
              <a:rPr lang="en-US" sz="2000" b="1" dirty="0">
                <a:latin typeface="Arial" panose="020B0604020202020204" pitchFamily="34" charset="0"/>
                <a:ea typeface="Open Sans" pitchFamily="34" charset="0"/>
                <a:cs typeface="Arial" panose="020B0604020202020204" pitchFamily="34" charset="0"/>
              </a:rPr>
              <a:t>Frequency</a:t>
            </a:r>
          </a:p>
        </p:txBody>
      </p:sp>
      <p:sp>
        <p:nvSpPr>
          <p:cNvPr id="41" name="Text Box 10"/>
          <p:cNvSpPr txBox="1">
            <a:spLocks noChangeArrowheads="1"/>
          </p:cNvSpPr>
          <p:nvPr/>
        </p:nvSpPr>
        <p:spPr bwMode="auto">
          <a:xfrm>
            <a:off x="4030512" y="3411604"/>
            <a:ext cx="9624393" cy="97411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 message can become top of mind only if it repeatedly reaches its target audience with relevant and memorable messages.</a:t>
            </a:r>
          </a:p>
        </p:txBody>
      </p:sp>
      <p:sp>
        <p:nvSpPr>
          <p:cNvPr id="2" name="Rectangle 1">
            <a:extLst>
              <a:ext uri="{FF2B5EF4-FFF2-40B4-BE49-F238E27FC236}">
                <a16:creationId xmlns:a16="http://schemas.microsoft.com/office/drawing/2014/main" id="{585A2D73-8EF0-1532-7C77-4A90E367C208}"/>
              </a:ext>
            </a:extLst>
          </p:cNvPr>
          <p:cNvSpPr/>
          <p:nvPr/>
        </p:nvSpPr>
        <p:spPr>
          <a:xfrm>
            <a:off x="1282752" y="519108"/>
            <a:ext cx="9982200" cy="1160959"/>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Consistency is Crucial</a:t>
            </a:r>
          </a:p>
        </p:txBody>
      </p:sp>
      <p:sp>
        <p:nvSpPr>
          <p:cNvPr id="3" name="Text Box 10">
            <a:extLst>
              <a:ext uri="{FF2B5EF4-FFF2-40B4-BE49-F238E27FC236}">
                <a16:creationId xmlns:a16="http://schemas.microsoft.com/office/drawing/2014/main" id="{3693BE5A-BD17-E468-AC78-E46A44DA452C}"/>
              </a:ext>
            </a:extLst>
          </p:cNvPr>
          <p:cNvSpPr txBox="1">
            <a:spLocks noChangeArrowheads="1"/>
          </p:cNvSpPr>
          <p:nvPr/>
        </p:nvSpPr>
        <p:spPr bwMode="auto">
          <a:xfrm>
            <a:off x="1343453" y="1646540"/>
            <a:ext cx="12723067" cy="114922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effectiveness of a campaign or communications initiative that aims to raise awareness and prompt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behaviour</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change is tied directly to three factors: frequency, impact and consistency.</a:t>
            </a:r>
          </a:p>
        </p:txBody>
      </p:sp>
      <p:sp>
        <p:nvSpPr>
          <p:cNvPr id="4" name="Rectangle 3">
            <a:extLst>
              <a:ext uri="{FF2B5EF4-FFF2-40B4-BE49-F238E27FC236}">
                <a16:creationId xmlns:a16="http://schemas.microsoft.com/office/drawing/2014/main" id="{E63C6C1E-97E4-5197-ED6A-A83328D41469}"/>
              </a:ext>
            </a:extLst>
          </p:cNvPr>
          <p:cNvSpPr/>
          <p:nvPr/>
        </p:nvSpPr>
        <p:spPr>
          <a:xfrm>
            <a:off x="14601759" y="3620898"/>
            <a:ext cx="4002465" cy="707886"/>
          </a:xfrm>
          <a:prstGeom prst="rect">
            <a:avLst/>
          </a:prstGeom>
          <a:noFill/>
        </p:spPr>
        <p:txBody>
          <a:bodyPr wrap="square">
            <a:spAutoFit/>
          </a:bodyPr>
          <a:lstStyle/>
          <a:p>
            <a:pPr defTabSz="2321446"/>
            <a:r>
              <a:rPr lang="en-US" sz="4000" b="1" dirty="0">
                <a:solidFill>
                  <a:schemeClr val="bg1"/>
                </a:solidFill>
                <a:latin typeface="Arial" panose="020B0604020202020204" pitchFamily="34" charset="0"/>
                <a:ea typeface="Open Sans" pitchFamily="34" charset="0"/>
                <a:cs typeface="Arial" panose="020B0604020202020204" pitchFamily="34" charset="0"/>
              </a:rPr>
              <a:t>Frequency</a:t>
            </a:r>
          </a:p>
        </p:txBody>
      </p:sp>
      <p:sp>
        <p:nvSpPr>
          <p:cNvPr id="5" name="Rectangle 4">
            <a:extLst>
              <a:ext uri="{FF2B5EF4-FFF2-40B4-BE49-F238E27FC236}">
                <a16:creationId xmlns:a16="http://schemas.microsoft.com/office/drawing/2014/main" id="{BAF0A377-3F86-E5E1-E1CB-CC62E7F441E8}"/>
              </a:ext>
            </a:extLst>
          </p:cNvPr>
          <p:cNvSpPr/>
          <p:nvPr/>
        </p:nvSpPr>
        <p:spPr>
          <a:xfrm>
            <a:off x="14601760" y="5827642"/>
            <a:ext cx="1838965" cy="707886"/>
          </a:xfrm>
          <a:prstGeom prst="rect">
            <a:avLst/>
          </a:prstGeom>
          <a:noFill/>
        </p:spPr>
        <p:txBody>
          <a:bodyPr wrap="none">
            <a:spAutoFit/>
          </a:bodyPr>
          <a:lstStyle/>
          <a:p>
            <a:pPr defTabSz="2321446"/>
            <a:r>
              <a:rPr lang="en-US" sz="4000" b="1" dirty="0">
                <a:solidFill>
                  <a:schemeClr val="bg1"/>
                </a:solidFill>
                <a:latin typeface="Arial" panose="020B0604020202020204" pitchFamily="34" charset="0"/>
                <a:ea typeface="Open Sans" pitchFamily="34" charset="0"/>
                <a:cs typeface="Arial" panose="020B0604020202020204" pitchFamily="34" charset="0"/>
              </a:rPr>
              <a:t>Impact</a:t>
            </a:r>
          </a:p>
        </p:txBody>
      </p:sp>
      <p:sp>
        <p:nvSpPr>
          <p:cNvPr id="6" name="Rectangle 5">
            <a:extLst>
              <a:ext uri="{FF2B5EF4-FFF2-40B4-BE49-F238E27FC236}">
                <a16:creationId xmlns:a16="http://schemas.microsoft.com/office/drawing/2014/main" id="{C02FB9CC-8A6C-625D-103C-D184F409A702}"/>
              </a:ext>
            </a:extLst>
          </p:cNvPr>
          <p:cNvSpPr/>
          <p:nvPr/>
        </p:nvSpPr>
        <p:spPr>
          <a:xfrm>
            <a:off x="14601760" y="8038086"/>
            <a:ext cx="3233578" cy="707886"/>
          </a:xfrm>
          <a:prstGeom prst="rect">
            <a:avLst/>
          </a:prstGeom>
          <a:noFill/>
        </p:spPr>
        <p:txBody>
          <a:bodyPr wrap="none">
            <a:spAutoFit/>
          </a:bodyPr>
          <a:lstStyle/>
          <a:p>
            <a:pPr defTabSz="2321446"/>
            <a:r>
              <a:rPr lang="en-US" sz="4000" b="1" dirty="0">
                <a:solidFill>
                  <a:schemeClr val="bg1"/>
                </a:solidFill>
                <a:latin typeface="Arial" panose="020B0604020202020204" pitchFamily="34" charset="0"/>
                <a:ea typeface="Open Sans" pitchFamily="34" charset="0"/>
                <a:cs typeface="Arial" panose="020B0604020202020204" pitchFamily="34" charset="0"/>
              </a:rPr>
              <a:t>Consistency</a:t>
            </a:r>
          </a:p>
        </p:txBody>
      </p:sp>
      <p:sp>
        <p:nvSpPr>
          <p:cNvPr id="7" name="Freeform 6">
            <a:extLst>
              <a:ext uri="{FF2B5EF4-FFF2-40B4-BE49-F238E27FC236}">
                <a16:creationId xmlns:a16="http://schemas.microsoft.com/office/drawing/2014/main" id="{618F2870-1751-DCBE-18A3-3A45BB063BAB}"/>
              </a:ext>
            </a:extLst>
          </p:cNvPr>
          <p:cNvSpPr>
            <a:spLocks noEditPoints="1"/>
          </p:cNvSpPr>
          <p:nvPr/>
        </p:nvSpPr>
        <p:spPr bwMode="auto">
          <a:xfrm>
            <a:off x="3345125" y="3155020"/>
            <a:ext cx="555458" cy="560415"/>
          </a:xfrm>
          <a:custGeom>
            <a:avLst/>
            <a:gdLst>
              <a:gd name="T0" fmla="*/ 577 w 590"/>
              <a:gd name="T1" fmla="*/ 251 h 590"/>
              <a:gd name="T2" fmla="*/ 541 w 590"/>
              <a:gd name="T3" fmla="*/ 251 h 590"/>
              <a:gd name="T4" fmla="*/ 498 w 590"/>
              <a:gd name="T5" fmla="*/ 151 h 590"/>
              <a:gd name="T6" fmla="*/ 523 w 590"/>
              <a:gd name="T7" fmla="*/ 126 h 590"/>
              <a:gd name="T8" fmla="*/ 527 w 590"/>
              <a:gd name="T9" fmla="*/ 117 h 590"/>
              <a:gd name="T10" fmla="*/ 523 w 590"/>
              <a:gd name="T11" fmla="*/ 108 h 590"/>
              <a:gd name="T12" fmla="*/ 480 w 590"/>
              <a:gd name="T13" fmla="*/ 64 h 590"/>
              <a:gd name="T14" fmla="*/ 461 w 590"/>
              <a:gd name="T15" fmla="*/ 64 h 590"/>
              <a:gd name="T16" fmla="*/ 435 w 590"/>
              <a:gd name="T17" fmla="*/ 90 h 590"/>
              <a:gd name="T18" fmla="*/ 338 w 590"/>
              <a:gd name="T19" fmla="*/ 50 h 590"/>
              <a:gd name="T20" fmla="*/ 338 w 590"/>
              <a:gd name="T21" fmla="*/ 13 h 590"/>
              <a:gd name="T22" fmla="*/ 325 w 590"/>
              <a:gd name="T23" fmla="*/ 0 h 590"/>
              <a:gd name="T24" fmla="*/ 263 w 590"/>
              <a:gd name="T25" fmla="*/ 0 h 590"/>
              <a:gd name="T26" fmla="*/ 249 w 590"/>
              <a:gd name="T27" fmla="*/ 13 h 590"/>
              <a:gd name="T28" fmla="*/ 249 w 590"/>
              <a:gd name="T29" fmla="*/ 50 h 590"/>
              <a:gd name="T30" fmla="*/ 151 w 590"/>
              <a:gd name="T31" fmla="*/ 90 h 590"/>
              <a:gd name="T32" fmla="*/ 126 w 590"/>
              <a:gd name="T33" fmla="*/ 65 h 590"/>
              <a:gd name="T34" fmla="*/ 107 w 590"/>
              <a:gd name="T35" fmla="*/ 65 h 590"/>
              <a:gd name="T36" fmla="*/ 64 w 590"/>
              <a:gd name="T37" fmla="*/ 109 h 590"/>
              <a:gd name="T38" fmla="*/ 60 w 590"/>
              <a:gd name="T39" fmla="*/ 118 h 590"/>
              <a:gd name="T40" fmla="*/ 64 w 590"/>
              <a:gd name="T41" fmla="*/ 127 h 590"/>
              <a:gd name="T42" fmla="*/ 88 w 590"/>
              <a:gd name="T43" fmla="*/ 152 h 590"/>
              <a:gd name="T44" fmla="*/ 46 w 590"/>
              <a:gd name="T45" fmla="*/ 251 h 590"/>
              <a:gd name="T46" fmla="*/ 13 w 590"/>
              <a:gd name="T47" fmla="*/ 251 h 590"/>
              <a:gd name="T48" fmla="*/ 0 w 590"/>
              <a:gd name="T49" fmla="*/ 264 h 590"/>
              <a:gd name="T50" fmla="*/ 0 w 590"/>
              <a:gd name="T51" fmla="*/ 326 h 590"/>
              <a:gd name="T52" fmla="*/ 13 w 590"/>
              <a:gd name="T53" fmla="*/ 339 h 590"/>
              <a:gd name="T54" fmla="*/ 45 w 590"/>
              <a:gd name="T55" fmla="*/ 339 h 590"/>
              <a:gd name="T56" fmla="*/ 85 w 590"/>
              <a:gd name="T57" fmla="*/ 440 h 590"/>
              <a:gd name="T58" fmla="*/ 62 w 590"/>
              <a:gd name="T59" fmla="*/ 463 h 590"/>
              <a:gd name="T60" fmla="*/ 62 w 590"/>
              <a:gd name="T61" fmla="*/ 481 h 590"/>
              <a:gd name="T62" fmla="*/ 106 w 590"/>
              <a:gd name="T63" fmla="*/ 525 h 590"/>
              <a:gd name="T64" fmla="*/ 115 w 590"/>
              <a:gd name="T65" fmla="*/ 529 h 590"/>
              <a:gd name="T66" fmla="*/ 125 w 590"/>
              <a:gd name="T67" fmla="*/ 525 h 590"/>
              <a:gd name="T68" fmla="*/ 147 w 590"/>
              <a:gd name="T69" fmla="*/ 503 h 590"/>
              <a:gd name="T70" fmla="*/ 249 w 590"/>
              <a:gd name="T71" fmla="*/ 546 h 590"/>
              <a:gd name="T72" fmla="*/ 249 w 590"/>
              <a:gd name="T73" fmla="*/ 577 h 590"/>
              <a:gd name="T74" fmla="*/ 263 w 590"/>
              <a:gd name="T75" fmla="*/ 590 h 590"/>
              <a:gd name="T76" fmla="*/ 325 w 590"/>
              <a:gd name="T77" fmla="*/ 590 h 590"/>
              <a:gd name="T78" fmla="*/ 338 w 590"/>
              <a:gd name="T79" fmla="*/ 577 h 590"/>
              <a:gd name="T80" fmla="*/ 338 w 590"/>
              <a:gd name="T81" fmla="*/ 546 h 590"/>
              <a:gd name="T82" fmla="*/ 439 w 590"/>
              <a:gd name="T83" fmla="*/ 503 h 590"/>
              <a:gd name="T84" fmla="*/ 462 w 590"/>
              <a:gd name="T85" fmla="*/ 526 h 590"/>
              <a:gd name="T86" fmla="*/ 481 w 590"/>
              <a:gd name="T87" fmla="*/ 526 h 590"/>
              <a:gd name="T88" fmla="*/ 525 w 590"/>
              <a:gd name="T89" fmla="*/ 483 h 590"/>
              <a:gd name="T90" fmla="*/ 525 w 590"/>
              <a:gd name="T91" fmla="*/ 464 h 590"/>
              <a:gd name="T92" fmla="*/ 501 w 590"/>
              <a:gd name="T93" fmla="*/ 441 h 590"/>
              <a:gd name="T94" fmla="*/ 542 w 590"/>
              <a:gd name="T95" fmla="*/ 339 h 590"/>
              <a:gd name="T96" fmla="*/ 577 w 590"/>
              <a:gd name="T97" fmla="*/ 339 h 590"/>
              <a:gd name="T98" fmla="*/ 590 w 590"/>
              <a:gd name="T99" fmla="*/ 326 h 590"/>
              <a:gd name="T100" fmla="*/ 590 w 590"/>
              <a:gd name="T101" fmla="*/ 264 h 590"/>
              <a:gd name="T102" fmla="*/ 577 w 590"/>
              <a:gd name="T103" fmla="*/ 251 h 590"/>
              <a:gd name="T104" fmla="*/ 347 w 590"/>
              <a:gd name="T105" fmla="*/ 295 h 590"/>
              <a:gd name="T106" fmla="*/ 295 w 590"/>
              <a:gd name="T107" fmla="*/ 347 h 590"/>
              <a:gd name="T108" fmla="*/ 243 w 590"/>
              <a:gd name="T109" fmla="*/ 295 h 590"/>
              <a:gd name="T110" fmla="*/ 295 w 590"/>
              <a:gd name="T111" fmla="*/ 243 h 590"/>
              <a:gd name="T112" fmla="*/ 347 w 590"/>
              <a:gd name="T113" fmla="*/ 295 h 590"/>
              <a:gd name="T114" fmla="*/ 295 w 590"/>
              <a:gd name="T115" fmla="*/ 433 h 590"/>
              <a:gd name="T116" fmla="*/ 158 w 590"/>
              <a:gd name="T117" fmla="*/ 295 h 590"/>
              <a:gd name="T118" fmla="*/ 295 w 590"/>
              <a:gd name="T119" fmla="*/ 158 h 590"/>
              <a:gd name="T120" fmla="*/ 433 w 590"/>
              <a:gd name="T121" fmla="*/ 295 h 590"/>
              <a:gd name="T122" fmla="*/ 295 w 590"/>
              <a:gd name="T123" fmla="*/ 433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0" h="590">
                <a:moveTo>
                  <a:pt x="577" y="251"/>
                </a:moveTo>
                <a:lnTo>
                  <a:pt x="541" y="251"/>
                </a:lnTo>
                <a:cubicBezTo>
                  <a:pt x="534" y="215"/>
                  <a:pt x="520" y="181"/>
                  <a:pt x="498" y="151"/>
                </a:cubicBezTo>
                <a:lnTo>
                  <a:pt x="523" y="126"/>
                </a:lnTo>
                <a:cubicBezTo>
                  <a:pt x="526" y="124"/>
                  <a:pt x="527" y="121"/>
                  <a:pt x="527" y="117"/>
                </a:cubicBezTo>
                <a:cubicBezTo>
                  <a:pt x="527" y="114"/>
                  <a:pt x="526" y="110"/>
                  <a:pt x="523" y="108"/>
                </a:cubicBezTo>
                <a:lnTo>
                  <a:pt x="480" y="64"/>
                </a:lnTo>
                <a:cubicBezTo>
                  <a:pt x="475" y="59"/>
                  <a:pt x="466" y="59"/>
                  <a:pt x="461" y="64"/>
                </a:cubicBezTo>
                <a:lnTo>
                  <a:pt x="435" y="90"/>
                </a:lnTo>
                <a:cubicBezTo>
                  <a:pt x="406" y="70"/>
                  <a:pt x="373" y="56"/>
                  <a:pt x="338" y="50"/>
                </a:cubicBezTo>
                <a:lnTo>
                  <a:pt x="338" y="13"/>
                </a:lnTo>
                <a:cubicBezTo>
                  <a:pt x="338" y="6"/>
                  <a:pt x="332" y="0"/>
                  <a:pt x="325" y="0"/>
                </a:cubicBezTo>
                <a:lnTo>
                  <a:pt x="263" y="0"/>
                </a:lnTo>
                <a:cubicBezTo>
                  <a:pt x="255" y="0"/>
                  <a:pt x="249" y="6"/>
                  <a:pt x="249" y="13"/>
                </a:cubicBezTo>
                <a:lnTo>
                  <a:pt x="249" y="50"/>
                </a:lnTo>
                <a:cubicBezTo>
                  <a:pt x="214" y="56"/>
                  <a:pt x="181" y="70"/>
                  <a:pt x="151" y="90"/>
                </a:cubicBezTo>
                <a:lnTo>
                  <a:pt x="126" y="65"/>
                </a:lnTo>
                <a:cubicBezTo>
                  <a:pt x="121" y="60"/>
                  <a:pt x="112" y="60"/>
                  <a:pt x="107" y="65"/>
                </a:cubicBezTo>
                <a:lnTo>
                  <a:pt x="64" y="109"/>
                </a:lnTo>
                <a:cubicBezTo>
                  <a:pt x="61" y="111"/>
                  <a:pt x="60" y="115"/>
                  <a:pt x="60" y="118"/>
                </a:cubicBezTo>
                <a:cubicBezTo>
                  <a:pt x="60" y="122"/>
                  <a:pt x="61" y="125"/>
                  <a:pt x="64" y="127"/>
                </a:cubicBezTo>
                <a:lnTo>
                  <a:pt x="88" y="152"/>
                </a:lnTo>
                <a:cubicBezTo>
                  <a:pt x="67" y="182"/>
                  <a:pt x="53" y="216"/>
                  <a:pt x="46" y="251"/>
                </a:cubicBezTo>
                <a:lnTo>
                  <a:pt x="13" y="251"/>
                </a:lnTo>
                <a:cubicBezTo>
                  <a:pt x="6" y="251"/>
                  <a:pt x="0" y="257"/>
                  <a:pt x="0" y="264"/>
                </a:cubicBezTo>
                <a:lnTo>
                  <a:pt x="0" y="326"/>
                </a:lnTo>
                <a:cubicBezTo>
                  <a:pt x="0" y="333"/>
                  <a:pt x="6" y="339"/>
                  <a:pt x="13" y="339"/>
                </a:cubicBezTo>
                <a:lnTo>
                  <a:pt x="45" y="339"/>
                </a:lnTo>
                <a:cubicBezTo>
                  <a:pt x="51" y="375"/>
                  <a:pt x="65" y="410"/>
                  <a:pt x="85" y="440"/>
                </a:cubicBezTo>
                <a:lnTo>
                  <a:pt x="62" y="463"/>
                </a:lnTo>
                <a:cubicBezTo>
                  <a:pt x="57" y="468"/>
                  <a:pt x="57" y="476"/>
                  <a:pt x="62" y="481"/>
                </a:cubicBezTo>
                <a:lnTo>
                  <a:pt x="106" y="525"/>
                </a:lnTo>
                <a:cubicBezTo>
                  <a:pt x="109" y="528"/>
                  <a:pt x="112" y="529"/>
                  <a:pt x="115" y="529"/>
                </a:cubicBezTo>
                <a:cubicBezTo>
                  <a:pt x="119" y="529"/>
                  <a:pt x="122" y="528"/>
                  <a:pt x="125" y="525"/>
                </a:cubicBezTo>
                <a:lnTo>
                  <a:pt x="147" y="503"/>
                </a:lnTo>
                <a:cubicBezTo>
                  <a:pt x="178" y="525"/>
                  <a:pt x="213" y="539"/>
                  <a:pt x="249" y="546"/>
                </a:cubicBezTo>
                <a:lnTo>
                  <a:pt x="249" y="577"/>
                </a:lnTo>
                <a:cubicBezTo>
                  <a:pt x="249" y="584"/>
                  <a:pt x="255" y="590"/>
                  <a:pt x="263" y="590"/>
                </a:cubicBezTo>
                <a:lnTo>
                  <a:pt x="325" y="590"/>
                </a:lnTo>
                <a:cubicBezTo>
                  <a:pt x="332" y="590"/>
                  <a:pt x="338" y="584"/>
                  <a:pt x="338" y="577"/>
                </a:cubicBezTo>
                <a:lnTo>
                  <a:pt x="338" y="546"/>
                </a:lnTo>
                <a:cubicBezTo>
                  <a:pt x="374" y="540"/>
                  <a:pt x="409" y="525"/>
                  <a:pt x="439" y="503"/>
                </a:cubicBezTo>
                <a:lnTo>
                  <a:pt x="462" y="526"/>
                </a:lnTo>
                <a:cubicBezTo>
                  <a:pt x="467" y="531"/>
                  <a:pt x="476" y="531"/>
                  <a:pt x="481" y="526"/>
                </a:cubicBezTo>
                <a:lnTo>
                  <a:pt x="525" y="483"/>
                </a:lnTo>
                <a:cubicBezTo>
                  <a:pt x="530" y="477"/>
                  <a:pt x="530" y="469"/>
                  <a:pt x="525" y="464"/>
                </a:cubicBezTo>
                <a:lnTo>
                  <a:pt x="501" y="441"/>
                </a:lnTo>
                <a:cubicBezTo>
                  <a:pt x="522" y="410"/>
                  <a:pt x="536" y="375"/>
                  <a:pt x="542" y="339"/>
                </a:cubicBezTo>
                <a:lnTo>
                  <a:pt x="577" y="339"/>
                </a:lnTo>
                <a:cubicBezTo>
                  <a:pt x="584" y="339"/>
                  <a:pt x="590" y="333"/>
                  <a:pt x="590" y="326"/>
                </a:cubicBezTo>
                <a:lnTo>
                  <a:pt x="590" y="264"/>
                </a:lnTo>
                <a:cubicBezTo>
                  <a:pt x="590" y="257"/>
                  <a:pt x="584" y="251"/>
                  <a:pt x="577" y="251"/>
                </a:cubicBezTo>
                <a:close/>
                <a:moveTo>
                  <a:pt x="347" y="295"/>
                </a:moveTo>
                <a:cubicBezTo>
                  <a:pt x="347" y="324"/>
                  <a:pt x="324" y="347"/>
                  <a:pt x="295" y="347"/>
                </a:cubicBezTo>
                <a:cubicBezTo>
                  <a:pt x="266" y="347"/>
                  <a:pt x="243" y="324"/>
                  <a:pt x="243" y="295"/>
                </a:cubicBezTo>
                <a:cubicBezTo>
                  <a:pt x="243" y="266"/>
                  <a:pt x="266" y="243"/>
                  <a:pt x="295" y="243"/>
                </a:cubicBezTo>
                <a:cubicBezTo>
                  <a:pt x="324" y="243"/>
                  <a:pt x="347" y="266"/>
                  <a:pt x="347" y="295"/>
                </a:cubicBezTo>
                <a:close/>
                <a:moveTo>
                  <a:pt x="295" y="433"/>
                </a:moveTo>
                <a:cubicBezTo>
                  <a:pt x="219" y="433"/>
                  <a:pt x="158" y="371"/>
                  <a:pt x="158" y="295"/>
                </a:cubicBezTo>
                <a:cubicBezTo>
                  <a:pt x="158" y="219"/>
                  <a:pt x="219" y="158"/>
                  <a:pt x="295" y="158"/>
                </a:cubicBezTo>
                <a:cubicBezTo>
                  <a:pt x="371" y="158"/>
                  <a:pt x="433" y="219"/>
                  <a:pt x="433" y="295"/>
                </a:cubicBezTo>
                <a:cubicBezTo>
                  <a:pt x="433" y="371"/>
                  <a:pt x="371" y="433"/>
                  <a:pt x="295" y="433"/>
                </a:cubicBezTo>
                <a:close/>
              </a:path>
            </a:pathLst>
          </a:custGeom>
          <a:solidFill>
            <a:srgbClr val="BD631D"/>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11" name="Rectangle 10">
            <a:extLst>
              <a:ext uri="{FF2B5EF4-FFF2-40B4-BE49-F238E27FC236}">
                <a16:creationId xmlns:a16="http://schemas.microsoft.com/office/drawing/2014/main" id="{53E4FC4E-1D8A-111A-839D-72D948B26F98}"/>
              </a:ext>
            </a:extLst>
          </p:cNvPr>
          <p:cNvSpPr/>
          <p:nvPr/>
        </p:nvSpPr>
        <p:spPr>
          <a:xfrm>
            <a:off x="3999789" y="4688546"/>
            <a:ext cx="1010213" cy="400110"/>
          </a:xfrm>
          <a:prstGeom prst="rect">
            <a:avLst/>
          </a:prstGeom>
          <a:noFill/>
        </p:spPr>
        <p:txBody>
          <a:bodyPr wrap="none">
            <a:spAutoFit/>
          </a:bodyPr>
          <a:lstStyle/>
          <a:p>
            <a:pPr defTabSz="2321446"/>
            <a:r>
              <a:rPr lang="en-US" sz="2000" b="1" dirty="0">
                <a:latin typeface="Arial" panose="020B0604020202020204" pitchFamily="34" charset="0"/>
                <a:ea typeface="Open Sans" pitchFamily="34" charset="0"/>
                <a:cs typeface="Arial" panose="020B0604020202020204" pitchFamily="34" charset="0"/>
              </a:rPr>
              <a:t>Impact</a:t>
            </a:r>
          </a:p>
        </p:txBody>
      </p:sp>
      <p:sp>
        <p:nvSpPr>
          <p:cNvPr id="12" name="Text Box 10">
            <a:extLst>
              <a:ext uri="{FF2B5EF4-FFF2-40B4-BE49-F238E27FC236}">
                <a16:creationId xmlns:a16="http://schemas.microsoft.com/office/drawing/2014/main" id="{05A261C1-4425-F663-B43B-C73C66674C4C}"/>
              </a:ext>
            </a:extLst>
          </p:cNvPr>
          <p:cNvSpPr txBox="1">
            <a:spLocks noChangeArrowheads="1"/>
          </p:cNvSpPr>
          <p:nvPr/>
        </p:nvSpPr>
        <p:spPr bwMode="auto">
          <a:xfrm>
            <a:off x="3999789" y="4982419"/>
            <a:ext cx="9624393" cy="97411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To make a lasting impression, a message must be far more than ‘clever’ or ‘catchy’. It must be clear, compelling, and memorable. It must be authentic. And above all, it must matter.</a:t>
            </a:r>
          </a:p>
        </p:txBody>
      </p:sp>
      <p:sp>
        <p:nvSpPr>
          <p:cNvPr id="13" name="Freeform 12">
            <a:extLst>
              <a:ext uri="{FF2B5EF4-FFF2-40B4-BE49-F238E27FC236}">
                <a16:creationId xmlns:a16="http://schemas.microsoft.com/office/drawing/2014/main" id="{927C3992-8B92-5F2D-FBA1-780AF1DBA1BD}"/>
              </a:ext>
            </a:extLst>
          </p:cNvPr>
          <p:cNvSpPr>
            <a:spLocks noEditPoints="1"/>
          </p:cNvSpPr>
          <p:nvPr/>
        </p:nvSpPr>
        <p:spPr bwMode="auto">
          <a:xfrm>
            <a:off x="3345125" y="4694260"/>
            <a:ext cx="555458" cy="560415"/>
          </a:xfrm>
          <a:custGeom>
            <a:avLst/>
            <a:gdLst>
              <a:gd name="T0" fmla="*/ 577 w 590"/>
              <a:gd name="T1" fmla="*/ 251 h 590"/>
              <a:gd name="T2" fmla="*/ 541 w 590"/>
              <a:gd name="T3" fmla="*/ 251 h 590"/>
              <a:gd name="T4" fmla="*/ 498 w 590"/>
              <a:gd name="T5" fmla="*/ 151 h 590"/>
              <a:gd name="T6" fmla="*/ 523 w 590"/>
              <a:gd name="T7" fmla="*/ 126 h 590"/>
              <a:gd name="T8" fmla="*/ 527 w 590"/>
              <a:gd name="T9" fmla="*/ 117 h 590"/>
              <a:gd name="T10" fmla="*/ 523 w 590"/>
              <a:gd name="T11" fmla="*/ 108 h 590"/>
              <a:gd name="T12" fmla="*/ 480 w 590"/>
              <a:gd name="T13" fmla="*/ 64 h 590"/>
              <a:gd name="T14" fmla="*/ 461 w 590"/>
              <a:gd name="T15" fmla="*/ 64 h 590"/>
              <a:gd name="T16" fmla="*/ 435 w 590"/>
              <a:gd name="T17" fmla="*/ 90 h 590"/>
              <a:gd name="T18" fmla="*/ 338 w 590"/>
              <a:gd name="T19" fmla="*/ 50 h 590"/>
              <a:gd name="T20" fmla="*/ 338 w 590"/>
              <a:gd name="T21" fmla="*/ 13 h 590"/>
              <a:gd name="T22" fmla="*/ 325 w 590"/>
              <a:gd name="T23" fmla="*/ 0 h 590"/>
              <a:gd name="T24" fmla="*/ 263 w 590"/>
              <a:gd name="T25" fmla="*/ 0 h 590"/>
              <a:gd name="T26" fmla="*/ 249 w 590"/>
              <a:gd name="T27" fmla="*/ 13 h 590"/>
              <a:gd name="T28" fmla="*/ 249 w 590"/>
              <a:gd name="T29" fmla="*/ 50 h 590"/>
              <a:gd name="T30" fmla="*/ 151 w 590"/>
              <a:gd name="T31" fmla="*/ 90 h 590"/>
              <a:gd name="T32" fmla="*/ 126 w 590"/>
              <a:gd name="T33" fmla="*/ 65 h 590"/>
              <a:gd name="T34" fmla="*/ 107 w 590"/>
              <a:gd name="T35" fmla="*/ 65 h 590"/>
              <a:gd name="T36" fmla="*/ 64 w 590"/>
              <a:gd name="T37" fmla="*/ 109 h 590"/>
              <a:gd name="T38" fmla="*/ 60 w 590"/>
              <a:gd name="T39" fmla="*/ 118 h 590"/>
              <a:gd name="T40" fmla="*/ 64 w 590"/>
              <a:gd name="T41" fmla="*/ 127 h 590"/>
              <a:gd name="T42" fmla="*/ 88 w 590"/>
              <a:gd name="T43" fmla="*/ 152 h 590"/>
              <a:gd name="T44" fmla="*/ 46 w 590"/>
              <a:gd name="T45" fmla="*/ 251 h 590"/>
              <a:gd name="T46" fmla="*/ 13 w 590"/>
              <a:gd name="T47" fmla="*/ 251 h 590"/>
              <a:gd name="T48" fmla="*/ 0 w 590"/>
              <a:gd name="T49" fmla="*/ 264 h 590"/>
              <a:gd name="T50" fmla="*/ 0 w 590"/>
              <a:gd name="T51" fmla="*/ 326 h 590"/>
              <a:gd name="T52" fmla="*/ 13 w 590"/>
              <a:gd name="T53" fmla="*/ 339 h 590"/>
              <a:gd name="T54" fmla="*/ 45 w 590"/>
              <a:gd name="T55" fmla="*/ 339 h 590"/>
              <a:gd name="T56" fmla="*/ 85 w 590"/>
              <a:gd name="T57" fmla="*/ 440 h 590"/>
              <a:gd name="T58" fmla="*/ 62 w 590"/>
              <a:gd name="T59" fmla="*/ 463 h 590"/>
              <a:gd name="T60" fmla="*/ 62 w 590"/>
              <a:gd name="T61" fmla="*/ 481 h 590"/>
              <a:gd name="T62" fmla="*/ 106 w 590"/>
              <a:gd name="T63" fmla="*/ 525 h 590"/>
              <a:gd name="T64" fmla="*/ 115 w 590"/>
              <a:gd name="T65" fmla="*/ 529 h 590"/>
              <a:gd name="T66" fmla="*/ 125 w 590"/>
              <a:gd name="T67" fmla="*/ 525 h 590"/>
              <a:gd name="T68" fmla="*/ 147 w 590"/>
              <a:gd name="T69" fmla="*/ 503 h 590"/>
              <a:gd name="T70" fmla="*/ 249 w 590"/>
              <a:gd name="T71" fmla="*/ 546 h 590"/>
              <a:gd name="T72" fmla="*/ 249 w 590"/>
              <a:gd name="T73" fmla="*/ 577 h 590"/>
              <a:gd name="T74" fmla="*/ 263 w 590"/>
              <a:gd name="T75" fmla="*/ 590 h 590"/>
              <a:gd name="T76" fmla="*/ 325 w 590"/>
              <a:gd name="T77" fmla="*/ 590 h 590"/>
              <a:gd name="T78" fmla="*/ 338 w 590"/>
              <a:gd name="T79" fmla="*/ 577 h 590"/>
              <a:gd name="T80" fmla="*/ 338 w 590"/>
              <a:gd name="T81" fmla="*/ 546 h 590"/>
              <a:gd name="T82" fmla="*/ 439 w 590"/>
              <a:gd name="T83" fmla="*/ 503 h 590"/>
              <a:gd name="T84" fmla="*/ 462 w 590"/>
              <a:gd name="T85" fmla="*/ 526 h 590"/>
              <a:gd name="T86" fmla="*/ 481 w 590"/>
              <a:gd name="T87" fmla="*/ 526 h 590"/>
              <a:gd name="T88" fmla="*/ 525 w 590"/>
              <a:gd name="T89" fmla="*/ 483 h 590"/>
              <a:gd name="T90" fmla="*/ 525 w 590"/>
              <a:gd name="T91" fmla="*/ 464 h 590"/>
              <a:gd name="T92" fmla="*/ 501 w 590"/>
              <a:gd name="T93" fmla="*/ 441 h 590"/>
              <a:gd name="T94" fmla="*/ 542 w 590"/>
              <a:gd name="T95" fmla="*/ 339 h 590"/>
              <a:gd name="T96" fmla="*/ 577 w 590"/>
              <a:gd name="T97" fmla="*/ 339 h 590"/>
              <a:gd name="T98" fmla="*/ 590 w 590"/>
              <a:gd name="T99" fmla="*/ 326 h 590"/>
              <a:gd name="T100" fmla="*/ 590 w 590"/>
              <a:gd name="T101" fmla="*/ 264 h 590"/>
              <a:gd name="T102" fmla="*/ 577 w 590"/>
              <a:gd name="T103" fmla="*/ 251 h 590"/>
              <a:gd name="T104" fmla="*/ 347 w 590"/>
              <a:gd name="T105" fmla="*/ 295 h 590"/>
              <a:gd name="T106" fmla="*/ 295 w 590"/>
              <a:gd name="T107" fmla="*/ 347 h 590"/>
              <a:gd name="T108" fmla="*/ 243 w 590"/>
              <a:gd name="T109" fmla="*/ 295 h 590"/>
              <a:gd name="T110" fmla="*/ 295 w 590"/>
              <a:gd name="T111" fmla="*/ 243 h 590"/>
              <a:gd name="T112" fmla="*/ 347 w 590"/>
              <a:gd name="T113" fmla="*/ 295 h 590"/>
              <a:gd name="T114" fmla="*/ 295 w 590"/>
              <a:gd name="T115" fmla="*/ 433 h 590"/>
              <a:gd name="T116" fmla="*/ 158 w 590"/>
              <a:gd name="T117" fmla="*/ 295 h 590"/>
              <a:gd name="T118" fmla="*/ 295 w 590"/>
              <a:gd name="T119" fmla="*/ 158 h 590"/>
              <a:gd name="T120" fmla="*/ 433 w 590"/>
              <a:gd name="T121" fmla="*/ 295 h 590"/>
              <a:gd name="T122" fmla="*/ 295 w 590"/>
              <a:gd name="T123" fmla="*/ 433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0" h="590">
                <a:moveTo>
                  <a:pt x="577" y="251"/>
                </a:moveTo>
                <a:lnTo>
                  <a:pt x="541" y="251"/>
                </a:lnTo>
                <a:cubicBezTo>
                  <a:pt x="534" y="215"/>
                  <a:pt x="520" y="181"/>
                  <a:pt x="498" y="151"/>
                </a:cubicBezTo>
                <a:lnTo>
                  <a:pt x="523" y="126"/>
                </a:lnTo>
                <a:cubicBezTo>
                  <a:pt x="526" y="124"/>
                  <a:pt x="527" y="121"/>
                  <a:pt x="527" y="117"/>
                </a:cubicBezTo>
                <a:cubicBezTo>
                  <a:pt x="527" y="114"/>
                  <a:pt x="526" y="110"/>
                  <a:pt x="523" y="108"/>
                </a:cubicBezTo>
                <a:lnTo>
                  <a:pt x="480" y="64"/>
                </a:lnTo>
                <a:cubicBezTo>
                  <a:pt x="475" y="59"/>
                  <a:pt x="466" y="59"/>
                  <a:pt x="461" y="64"/>
                </a:cubicBezTo>
                <a:lnTo>
                  <a:pt x="435" y="90"/>
                </a:lnTo>
                <a:cubicBezTo>
                  <a:pt x="406" y="70"/>
                  <a:pt x="373" y="56"/>
                  <a:pt x="338" y="50"/>
                </a:cubicBezTo>
                <a:lnTo>
                  <a:pt x="338" y="13"/>
                </a:lnTo>
                <a:cubicBezTo>
                  <a:pt x="338" y="6"/>
                  <a:pt x="332" y="0"/>
                  <a:pt x="325" y="0"/>
                </a:cubicBezTo>
                <a:lnTo>
                  <a:pt x="263" y="0"/>
                </a:lnTo>
                <a:cubicBezTo>
                  <a:pt x="255" y="0"/>
                  <a:pt x="249" y="6"/>
                  <a:pt x="249" y="13"/>
                </a:cubicBezTo>
                <a:lnTo>
                  <a:pt x="249" y="50"/>
                </a:lnTo>
                <a:cubicBezTo>
                  <a:pt x="214" y="56"/>
                  <a:pt x="181" y="70"/>
                  <a:pt x="151" y="90"/>
                </a:cubicBezTo>
                <a:lnTo>
                  <a:pt x="126" y="65"/>
                </a:lnTo>
                <a:cubicBezTo>
                  <a:pt x="121" y="60"/>
                  <a:pt x="112" y="60"/>
                  <a:pt x="107" y="65"/>
                </a:cubicBezTo>
                <a:lnTo>
                  <a:pt x="64" y="109"/>
                </a:lnTo>
                <a:cubicBezTo>
                  <a:pt x="61" y="111"/>
                  <a:pt x="60" y="115"/>
                  <a:pt x="60" y="118"/>
                </a:cubicBezTo>
                <a:cubicBezTo>
                  <a:pt x="60" y="122"/>
                  <a:pt x="61" y="125"/>
                  <a:pt x="64" y="127"/>
                </a:cubicBezTo>
                <a:lnTo>
                  <a:pt x="88" y="152"/>
                </a:lnTo>
                <a:cubicBezTo>
                  <a:pt x="67" y="182"/>
                  <a:pt x="53" y="216"/>
                  <a:pt x="46" y="251"/>
                </a:cubicBezTo>
                <a:lnTo>
                  <a:pt x="13" y="251"/>
                </a:lnTo>
                <a:cubicBezTo>
                  <a:pt x="6" y="251"/>
                  <a:pt x="0" y="257"/>
                  <a:pt x="0" y="264"/>
                </a:cubicBezTo>
                <a:lnTo>
                  <a:pt x="0" y="326"/>
                </a:lnTo>
                <a:cubicBezTo>
                  <a:pt x="0" y="333"/>
                  <a:pt x="6" y="339"/>
                  <a:pt x="13" y="339"/>
                </a:cubicBezTo>
                <a:lnTo>
                  <a:pt x="45" y="339"/>
                </a:lnTo>
                <a:cubicBezTo>
                  <a:pt x="51" y="375"/>
                  <a:pt x="65" y="410"/>
                  <a:pt x="85" y="440"/>
                </a:cubicBezTo>
                <a:lnTo>
                  <a:pt x="62" y="463"/>
                </a:lnTo>
                <a:cubicBezTo>
                  <a:pt x="57" y="468"/>
                  <a:pt x="57" y="476"/>
                  <a:pt x="62" y="481"/>
                </a:cubicBezTo>
                <a:lnTo>
                  <a:pt x="106" y="525"/>
                </a:lnTo>
                <a:cubicBezTo>
                  <a:pt x="109" y="528"/>
                  <a:pt x="112" y="529"/>
                  <a:pt x="115" y="529"/>
                </a:cubicBezTo>
                <a:cubicBezTo>
                  <a:pt x="119" y="529"/>
                  <a:pt x="122" y="528"/>
                  <a:pt x="125" y="525"/>
                </a:cubicBezTo>
                <a:lnTo>
                  <a:pt x="147" y="503"/>
                </a:lnTo>
                <a:cubicBezTo>
                  <a:pt x="178" y="525"/>
                  <a:pt x="213" y="539"/>
                  <a:pt x="249" y="546"/>
                </a:cubicBezTo>
                <a:lnTo>
                  <a:pt x="249" y="577"/>
                </a:lnTo>
                <a:cubicBezTo>
                  <a:pt x="249" y="584"/>
                  <a:pt x="255" y="590"/>
                  <a:pt x="263" y="590"/>
                </a:cubicBezTo>
                <a:lnTo>
                  <a:pt x="325" y="590"/>
                </a:lnTo>
                <a:cubicBezTo>
                  <a:pt x="332" y="590"/>
                  <a:pt x="338" y="584"/>
                  <a:pt x="338" y="577"/>
                </a:cubicBezTo>
                <a:lnTo>
                  <a:pt x="338" y="546"/>
                </a:lnTo>
                <a:cubicBezTo>
                  <a:pt x="374" y="540"/>
                  <a:pt x="409" y="525"/>
                  <a:pt x="439" y="503"/>
                </a:cubicBezTo>
                <a:lnTo>
                  <a:pt x="462" y="526"/>
                </a:lnTo>
                <a:cubicBezTo>
                  <a:pt x="467" y="531"/>
                  <a:pt x="476" y="531"/>
                  <a:pt x="481" y="526"/>
                </a:cubicBezTo>
                <a:lnTo>
                  <a:pt x="525" y="483"/>
                </a:lnTo>
                <a:cubicBezTo>
                  <a:pt x="530" y="477"/>
                  <a:pt x="530" y="469"/>
                  <a:pt x="525" y="464"/>
                </a:cubicBezTo>
                <a:lnTo>
                  <a:pt x="501" y="441"/>
                </a:lnTo>
                <a:cubicBezTo>
                  <a:pt x="522" y="410"/>
                  <a:pt x="536" y="375"/>
                  <a:pt x="542" y="339"/>
                </a:cubicBezTo>
                <a:lnTo>
                  <a:pt x="577" y="339"/>
                </a:lnTo>
                <a:cubicBezTo>
                  <a:pt x="584" y="339"/>
                  <a:pt x="590" y="333"/>
                  <a:pt x="590" y="326"/>
                </a:cubicBezTo>
                <a:lnTo>
                  <a:pt x="590" y="264"/>
                </a:lnTo>
                <a:cubicBezTo>
                  <a:pt x="590" y="257"/>
                  <a:pt x="584" y="251"/>
                  <a:pt x="577" y="251"/>
                </a:cubicBezTo>
                <a:close/>
                <a:moveTo>
                  <a:pt x="347" y="295"/>
                </a:moveTo>
                <a:cubicBezTo>
                  <a:pt x="347" y="324"/>
                  <a:pt x="324" y="347"/>
                  <a:pt x="295" y="347"/>
                </a:cubicBezTo>
                <a:cubicBezTo>
                  <a:pt x="266" y="347"/>
                  <a:pt x="243" y="324"/>
                  <a:pt x="243" y="295"/>
                </a:cubicBezTo>
                <a:cubicBezTo>
                  <a:pt x="243" y="266"/>
                  <a:pt x="266" y="243"/>
                  <a:pt x="295" y="243"/>
                </a:cubicBezTo>
                <a:cubicBezTo>
                  <a:pt x="324" y="243"/>
                  <a:pt x="347" y="266"/>
                  <a:pt x="347" y="295"/>
                </a:cubicBezTo>
                <a:close/>
                <a:moveTo>
                  <a:pt x="295" y="433"/>
                </a:moveTo>
                <a:cubicBezTo>
                  <a:pt x="219" y="433"/>
                  <a:pt x="158" y="371"/>
                  <a:pt x="158" y="295"/>
                </a:cubicBezTo>
                <a:cubicBezTo>
                  <a:pt x="158" y="219"/>
                  <a:pt x="219" y="158"/>
                  <a:pt x="295" y="158"/>
                </a:cubicBezTo>
                <a:cubicBezTo>
                  <a:pt x="371" y="158"/>
                  <a:pt x="433" y="219"/>
                  <a:pt x="433" y="295"/>
                </a:cubicBezTo>
                <a:cubicBezTo>
                  <a:pt x="433" y="371"/>
                  <a:pt x="371" y="433"/>
                  <a:pt x="295" y="433"/>
                </a:cubicBezTo>
                <a:close/>
              </a:path>
            </a:pathLst>
          </a:custGeom>
          <a:solidFill>
            <a:srgbClr val="BD631D"/>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14" name="Rectangle 13">
            <a:extLst>
              <a:ext uri="{FF2B5EF4-FFF2-40B4-BE49-F238E27FC236}">
                <a16:creationId xmlns:a16="http://schemas.microsoft.com/office/drawing/2014/main" id="{D9C83DB7-3D19-35E2-8D33-F7CD45B69124}"/>
              </a:ext>
            </a:extLst>
          </p:cNvPr>
          <p:cNvSpPr/>
          <p:nvPr/>
        </p:nvSpPr>
        <p:spPr>
          <a:xfrm>
            <a:off x="3999789" y="6235878"/>
            <a:ext cx="1710725" cy="400110"/>
          </a:xfrm>
          <a:prstGeom prst="rect">
            <a:avLst/>
          </a:prstGeom>
          <a:noFill/>
        </p:spPr>
        <p:txBody>
          <a:bodyPr wrap="none">
            <a:spAutoFit/>
          </a:bodyPr>
          <a:lstStyle/>
          <a:p>
            <a:pPr defTabSz="2321446"/>
            <a:r>
              <a:rPr lang="en-US" sz="2000" b="1" dirty="0">
                <a:latin typeface="Arial" panose="020B0604020202020204" pitchFamily="34" charset="0"/>
                <a:ea typeface="Open Sans" pitchFamily="34" charset="0"/>
                <a:cs typeface="Arial" panose="020B0604020202020204" pitchFamily="34" charset="0"/>
              </a:rPr>
              <a:t>Consistency</a:t>
            </a:r>
          </a:p>
        </p:txBody>
      </p:sp>
      <p:sp>
        <p:nvSpPr>
          <p:cNvPr id="15" name="Text Box 10">
            <a:extLst>
              <a:ext uri="{FF2B5EF4-FFF2-40B4-BE49-F238E27FC236}">
                <a16:creationId xmlns:a16="http://schemas.microsoft.com/office/drawing/2014/main" id="{00B9BDEE-97BF-6E16-4CE9-FF094BFAF4AF}"/>
              </a:ext>
            </a:extLst>
          </p:cNvPr>
          <p:cNvSpPr txBox="1">
            <a:spLocks noChangeArrowheads="1"/>
          </p:cNvSpPr>
          <p:nvPr/>
        </p:nvSpPr>
        <p:spPr bwMode="auto">
          <a:xfrm>
            <a:off x="3999789" y="6529751"/>
            <a:ext cx="9624393" cy="4205767"/>
          </a:xfrm>
          <a:prstGeom prst="rect">
            <a:avLst/>
          </a:prstGeom>
          <a:noFill/>
          <a:ln w="9525">
            <a:noFill/>
            <a:miter lim="800000"/>
            <a:headEnd/>
            <a:tailEnd/>
          </a:ln>
        </p:spPr>
        <p:txBody>
          <a:bodyPr wrap="square" lIns="97536" tIns="48768" rIns="97536" bIns="48768">
            <a:spAutoFit/>
          </a:bodyPr>
          <a:lstStyle/>
          <a:p>
            <a:pPr marL="342900" indent="-342900" defTabSz="2321446">
              <a:lnSpc>
                <a:spcPct val="150000"/>
              </a:lnSpc>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Rigorous adherence to a consistent message through all communication activities is crucial to making an impression and effecting a change of thinking, attitude, belief, or behavior.</a:t>
            </a:r>
          </a:p>
          <a:p>
            <a:pPr marL="342900" indent="-342900" defTabSz="2321446">
              <a:lnSpc>
                <a:spcPct val="150000"/>
              </a:lnSpc>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is true for any communications initiative, but it’s especially true for one that must stand up against a glut of mixed, often contradictory messages in the public realm.</a:t>
            </a:r>
          </a:p>
          <a:p>
            <a:pPr marL="342900" indent="-342900" defTabSz="2321446">
              <a:lnSpc>
                <a:spcPct val="150000"/>
              </a:lnSpc>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core messages of </a:t>
            </a:r>
            <a:r>
              <a:rPr lang="en-US" sz="20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Prevention Conversation </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must compete with countless mixed messages perpetuated on social media and websites, by physicians, researchers, authors, in the news, and so on. To stand any chance of being heard above the noise, consistency is absolutely crucial.</a:t>
            </a:r>
          </a:p>
        </p:txBody>
      </p:sp>
      <p:sp>
        <p:nvSpPr>
          <p:cNvPr id="16" name="Freeform 15">
            <a:extLst>
              <a:ext uri="{FF2B5EF4-FFF2-40B4-BE49-F238E27FC236}">
                <a16:creationId xmlns:a16="http://schemas.microsoft.com/office/drawing/2014/main" id="{47037F7E-9C0E-3135-FBA8-0A61C0D44E0D}"/>
              </a:ext>
            </a:extLst>
          </p:cNvPr>
          <p:cNvSpPr>
            <a:spLocks noEditPoints="1"/>
          </p:cNvSpPr>
          <p:nvPr/>
        </p:nvSpPr>
        <p:spPr bwMode="auto">
          <a:xfrm>
            <a:off x="3345125" y="6241592"/>
            <a:ext cx="555458" cy="560415"/>
          </a:xfrm>
          <a:custGeom>
            <a:avLst/>
            <a:gdLst>
              <a:gd name="T0" fmla="*/ 577 w 590"/>
              <a:gd name="T1" fmla="*/ 251 h 590"/>
              <a:gd name="T2" fmla="*/ 541 w 590"/>
              <a:gd name="T3" fmla="*/ 251 h 590"/>
              <a:gd name="T4" fmla="*/ 498 w 590"/>
              <a:gd name="T5" fmla="*/ 151 h 590"/>
              <a:gd name="T6" fmla="*/ 523 w 590"/>
              <a:gd name="T7" fmla="*/ 126 h 590"/>
              <a:gd name="T8" fmla="*/ 527 w 590"/>
              <a:gd name="T9" fmla="*/ 117 h 590"/>
              <a:gd name="T10" fmla="*/ 523 w 590"/>
              <a:gd name="T11" fmla="*/ 108 h 590"/>
              <a:gd name="T12" fmla="*/ 480 w 590"/>
              <a:gd name="T13" fmla="*/ 64 h 590"/>
              <a:gd name="T14" fmla="*/ 461 w 590"/>
              <a:gd name="T15" fmla="*/ 64 h 590"/>
              <a:gd name="T16" fmla="*/ 435 w 590"/>
              <a:gd name="T17" fmla="*/ 90 h 590"/>
              <a:gd name="T18" fmla="*/ 338 w 590"/>
              <a:gd name="T19" fmla="*/ 50 h 590"/>
              <a:gd name="T20" fmla="*/ 338 w 590"/>
              <a:gd name="T21" fmla="*/ 13 h 590"/>
              <a:gd name="T22" fmla="*/ 325 w 590"/>
              <a:gd name="T23" fmla="*/ 0 h 590"/>
              <a:gd name="T24" fmla="*/ 263 w 590"/>
              <a:gd name="T25" fmla="*/ 0 h 590"/>
              <a:gd name="T26" fmla="*/ 249 w 590"/>
              <a:gd name="T27" fmla="*/ 13 h 590"/>
              <a:gd name="T28" fmla="*/ 249 w 590"/>
              <a:gd name="T29" fmla="*/ 50 h 590"/>
              <a:gd name="T30" fmla="*/ 151 w 590"/>
              <a:gd name="T31" fmla="*/ 90 h 590"/>
              <a:gd name="T32" fmla="*/ 126 w 590"/>
              <a:gd name="T33" fmla="*/ 65 h 590"/>
              <a:gd name="T34" fmla="*/ 107 w 590"/>
              <a:gd name="T35" fmla="*/ 65 h 590"/>
              <a:gd name="T36" fmla="*/ 64 w 590"/>
              <a:gd name="T37" fmla="*/ 109 h 590"/>
              <a:gd name="T38" fmla="*/ 60 w 590"/>
              <a:gd name="T39" fmla="*/ 118 h 590"/>
              <a:gd name="T40" fmla="*/ 64 w 590"/>
              <a:gd name="T41" fmla="*/ 127 h 590"/>
              <a:gd name="T42" fmla="*/ 88 w 590"/>
              <a:gd name="T43" fmla="*/ 152 h 590"/>
              <a:gd name="T44" fmla="*/ 46 w 590"/>
              <a:gd name="T45" fmla="*/ 251 h 590"/>
              <a:gd name="T46" fmla="*/ 13 w 590"/>
              <a:gd name="T47" fmla="*/ 251 h 590"/>
              <a:gd name="T48" fmla="*/ 0 w 590"/>
              <a:gd name="T49" fmla="*/ 264 h 590"/>
              <a:gd name="T50" fmla="*/ 0 w 590"/>
              <a:gd name="T51" fmla="*/ 326 h 590"/>
              <a:gd name="T52" fmla="*/ 13 w 590"/>
              <a:gd name="T53" fmla="*/ 339 h 590"/>
              <a:gd name="T54" fmla="*/ 45 w 590"/>
              <a:gd name="T55" fmla="*/ 339 h 590"/>
              <a:gd name="T56" fmla="*/ 85 w 590"/>
              <a:gd name="T57" fmla="*/ 440 h 590"/>
              <a:gd name="T58" fmla="*/ 62 w 590"/>
              <a:gd name="T59" fmla="*/ 463 h 590"/>
              <a:gd name="T60" fmla="*/ 62 w 590"/>
              <a:gd name="T61" fmla="*/ 481 h 590"/>
              <a:gd name="T62" fmla="*/ 106 w 590"/>
              <a:gd name="T63" fmla="*/ 525 h 590"/>
              <a:gd name="T64" fmla="*/ 115 w 590"/>
              <a:gd name="T65" fmla="*/ 529 h 590"/>
              <a:gd name="T66" fmla="*/ 125 w 590"/>
              <a:gd name="T67" fmla="*/ 525 h 590"/>
              <a:gd name="T68" fmla="*/ 147 w 590"/>
              <a:gd name="T69" fmla="*/ 503 h 590"/>
              <a:gd name="T70" fmla="*/ 249 w 590"/>
              <a:gd name="T71" fmla="*/ 546 h 590"/>
              <a:gd name="T72" fmla="*/ 249 w 590"/>
              <a:gd name="T73" fmla="*/ 577 h 590"/>
              <a:gd name="T74" fmla="*/ 263 w 590"/>
              <a:gd name="T75" fmla="*/ 590 h 590"/>
              <a:gd name="T76" fmla="*/ 325 w 590"/>
              <a:gd name="T77" fmla="*/ 590 h 590"/>
              <a:gd name="T78" fmla="*/ 338 w 590"/>
              <a:gd name="T79" fmla="*/ 577 h 590"/>
              <a:gd name="T80" fmla="*/ 338 w 590"/>
              <a:gd name="T81" fmla="*/ 546 h 590"/>
              <a:gd name="T82" fmla="*/ 439 w 590"/>
              <a:gd name="T83" fmla="*/ 503 h 590"/>
              <a:gd name="T84" fmla="*/ 462 w 590"/>
              <a:gd name="T85" fmla="*/ 526 h 590"/>
              <a:gd name="T86" fmla="*/ 481 w 590"/>
              <a:gd name="T87" fmla="*/ 526 h 590"/>
              <a:gd name="T88" fmla="*/ 525 w 590"/>
              <a:gd name="T89" fmla="*/ 483 h 590"/>
              <a:gd name="T90" fmla="*/ 525 w 590"/>
              <a:gd name="T91" fmla="*/ 464 h 590"/>
              <a:gd name="T92" fmla="*/ 501 w 590"/>
              <a:gd name="T93" fmla="*/ 441 h 590"/>
              <a:gd name="T94" fmla="*/ 542 w 590"/>
              <a:gd name="T95" fmla="*/ 339 h 590"/>
              <a:gd name="T96" fmla="*/ 577 w 590"/>
              <a:gd name="T97" fmla="*/ 339 h 590"/>
              <a:gd name="T98" fmla="*/ 590 w 590"/>
              <a:gd name="T99" fmla="*/ 326 h 590"/>
              <a:gd name="T100" fmla="*/ 590 w 590"/>
              <a:gd name="T101" fmla="*/ 264 h 590"/>
              <a:gd name="T102" fmla="*/ 577 w 590"/>
              <a:gd name="T103" fmla="*/ 251 h 590"/>
              <a:gd name="T104" fmla="*/ 347 w 590"/>
              <a:gd name="T105" fmla="*/ 295 h 590"/>
              <a:gd name="T106" fmla="*/ 295 w 590"/>
              <a:gd name="T107" fmla="*/ 347 h 590"/>
              <a:gd name="T108" fmla="*/ 243 w 590"/>
              <a:gd name="T109" fmla="*/ 295 h 590"/>
              <a:gd name="T110" fmla="*/ 295 w 590"/>
              <a:gd name="T111" fmla="*/ 243 h 590"/>
              <a:gd name="T112" fmla="*/ 347 w 590"/>
              <a:gd name="T113" fmla="*/ 295 h 590"/>
              <a:gd name="T114" fmla="*/ 295 w 590"/>
              <a:gd name="T115" fmla="*/ 433 h 590"/>
              <a:gd name="T116" fmla="*/ 158 w 590"/>
              <a:gd name="T117" fmla="*/ 295 h 590"/>
              <a:gd name="T118" fmla="*/ 295 w 590"/>
              <a:gd name="T119" fmla="*/ 158 h 590"/>
              <a:gd name="T120" fmla="*/ 433 w 590"/>
              <a:gd name="T121" fmla="*/ 295 h 590"/>
              <a:gd name="T122" fmla="*/ 295 w 590"/>
              <a:gd name="T123" fmla="*/ 433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0" h="590">
                <a:moveTo>
                  <a:pt x="577" y="251"/>
                </a:moveTo>
                <a:lnTo>
                  <a:pt x="541" y="251"/>
                </a:lnTo>
                <a:cubicBezTo>
                  <a:pt x="534" y="215"/>
                  <a:pt x="520" y="181"/>
                  <a:pt x="498" y="151"/>
                </a:cubicBezTo>
                <a:lnTo>
                  <a:pt x="523" y="126"/>
                </a:lnTo>
                <a:cubicBezTo>
                  <a:pt x="526" y="124"/>
                  <a:pt x="527" y="121"/>
                  <a:pt x="527" y="117"/>
                </a:cubicBezTo>
                <a:cubicBezTo>
                  <a:pt x="527" y="114"/>
                  <a:pt x="526" y="110"/>
                  <a:pt x="523" y="108"/>
                </a:cubicBezTo>
                <a:lnTo>
                  <a:pt x="480" y="64"/>
                </a:lnTo>
                <a:cubicBezTo>
                  <a:pt x="475" y="59"/>
                  <a:pt x="466" y="59"/>
                  <a:pt x="461" y="64"/>
                </a:cubicBezTo>
                <a:lnTo>
                  <a:pt x="435" y="90"/>
                </a:lnTo>
                <a:cubicBezTo>
                  <a:pt x="406" y="70"/>
                  <a:pt x="373" y="56"/>
                  <a:pt x="338" y="50"/>
                </a:cubicBezTo>
                <a:lnTo>
                  <a:pt x="338" y="13"/>
                </a:lnTo>
                <a:cubicBezTo>
                  <a:pt x="338" y="6"/>
                  <a:pt x="332" y="0"/>
                  <a:pt x="325" y="0"/>
                </a:cubicBezTo>
                <a:lnTo>
                  <a:pt x="263" y="0"/>
                </a:lnTo>
                <a:cubicBezTo>
                  <a:pt x="255" y="0"/>
                  <a:pt x="249" y="6"/>
                  <a:pt x="249" y="13"/>
                </a:cubicBezTo>
                <a:lnTo>
                  <a:pt x="249" y="50"/>
                </a:lnTo>
                <a:cubicBezTo>
                  <a:pt x="214" y="56"/>
                  <a:pt x="181" y="70"/>
                  <a:pt x="151" y="90"/>
                </a:cubicBezTo>
                <a:lnTo>
                  <a:pt x="126" y="65"/>
                </a:lnTo>
                <a:cubicBezTo>
                  <a:pt x="121" y="60"/>
                  <a:pt x="112" y="60"/>
                  <a:pt x="107" y="65"/>
                </a:cubicBezTo>
                <a:lnTo>
                  <a:pt x="64" y="109"/>
                </a:lnTo>
                <a:cubicBezTo>
                  <a:pt x="61" y="111"/>
                  <a:pt x="60" y="115"/>
                  <a:pt x="60" y="118"/>
                </a:cubicBezTo>
                <a:cubicBezTo>
                  <a:pt x="60" y="122"/>
                  <a:pt x="61" y="125"/>
                  <a:pt x="64" y="127"/>
                </a:cubicBezTo>
                <a:lnTo>
                  <a:pt x="88" y="152"/>
                </a:lnTo>
                <a:cubicBezTo>
                  <a:pt x="67" y="182"/>
                  <a:pt x="53" y="216"/>
                  <a:pt x="46" y="251"/>
                </a:cubicBezTo>
                <a:lnTo>
                  <a:pt x="13" y="251"/>
                </a:lnTo>
                <a:cubicBezTo>
                  <a:pt x="6" y="251"/>
                  <a:pt x="0" y="257"/>
                  <a:pt x="0" y="264"/>
                </a:cubicBezTo>
                <a:lnTo>
                  <a:pt x="0" y="326"/>
                </a:lnTo>
                <a:cubicBezTo>
                  <a:pt x="0" y="333"/>
                  <a:pt x="6" y="339"/>
                  <a:pt x="13" y="339"/>
                </a:cubicBezTo>
                <a:lnTo>
                  <a:pt x="45" y="339"/>
                </a:lnTo>
                <a:cubicBezTo>
                  <a:pt x="51" y="375"/>
                  <a:pt x="65" y="410"/>
                  <a:pt x="85" y="440"/>
                </a:cubicBezTo>
                <a:lnTo>
                  <a:pt x="62" y="463"/>
                </a:lnTo>
                <a:cubicBezTo>
                  <a:pt x="57" y="468"/>
                  <a:pt x="57" y="476"/>
                  <a:pt x="62" y="481"/>
                </a:cubicBezTo>
                <a:lnTo>
                  <a:pt x="106" y="525"/>
                </a:lnTo>
                <a:cubicBezTo>
                  <a:pt x="109" y="528"/>
                  <a:pt x="112" y="529"/>
                  <a:pt x="115" y="529"/>
                </a:cubicBezTo>
                <a:cubicBezTo>
                  <a:pt x="119" y="529"/>
                  <a:pt x="122" y="528"/>
                  <a:pt x="125" y="525"/>
                </a:cubicBezTo>
                <a:lnTo>
                  <a:pt x="147" y="503"/>
                </a:lnTo>
                <a:cubicBezTo>
                  <a:pt x="178" y="525"/>
                  <a:pt x="213" y="539"/>
                  <a:pt x="249" y="546"/>
                </a:cubicBezTo>
                <a:lnTo>
                  <a:pt x="249" y="577"/>
                </a:lnTo>
                <a:cubicBezTo>
                  <a:pt x="249" y="584"/>
                  <a:pt x="255" y="590"/>
                  <a:pt x="263" y="590"/>
                </a:cubicBezTo>
                <a:lnTo>
                  <a:pt x="325" y="590"/>
                </a:lnTo>
                <a:cubicBezTo>
                  <a:pt x="332" y="590"/>
                  <a:pt x="338" y="584"/>
                  <a:pt x="338" y="577"/>
                </a:cubicBezTo>
                <a:lnTo>
                  <a:pt x="338" y="546"/>
                </a:lnTo>
                <a:cubicBezTo>
                  <a:pt x="374" y="540"/>
                  <a:pt x="409" y="525"/>
                  <a:pt x="439" y="503"/>
                </a:cubicBezTo>
                <a:lnTo>
                  <a:pt x="462" y="526"/>
                </a:lnTo>
                <a:cubicBezTo>
                  <a:pt x="467" y="531"/>
                  <a:pt x="476" y="531"/>
                  <a:pt x="481" y="526"/>
                </a:cubicBezTo>
                <a:lnTo>
                  <a:pt x="525" y="483"/>
                </a:lnTo>
                <a:cubicBezTo>
                  <a:pt x="530" y="477"/>
                  <a:pt x="530" y="469"/>
                  <a:pt x="525" y="464"/>
                </a:cubicBezTo>
                <a:lnTo>
                  <a:pt x="501" y="441"/>
                </a:lnTo>
                <a:cubicBezTo>
                  <a:pt x="522" y="410"/>
                  <a:pt x="536" y="375"/>
                  <a:pt x="542" y="339"/>
                </a:cubicBezTo>
                <a:lnTo>
                  <a:pt x="577" y="339"/>
                </a:lnTo>
                <a:cubicBezTo>
                  <a:pt x="584" y="339"/>
                  <a:pt x="590" y="333"/>
                  <a:pt x="590" y="326"/>
                </a:cubicBezTo>
                <a:lnTo>
                  <a:pt x="590" y="264"/>
                </a:lnTo>
                <a:cubicBezTo>
                  <a:pt x="590" y="257"/>
                  <a:pt x="584" y="251"/>
                  <a:pt x="577" y="251"/>
                </a:cubicBezTo>
                <a:close/>
                <a:moveTo>
                  <a:pt x="347" y="295"/>
                </a:moveTo>
                <a:cubicBezTo>
                  <a:pt x="347" y="324"/>
                  <a:pt x="324" y="347"/>
                  <a:pt x="295" y="347"/>
                </a:cubicBezTo>
                <a:cubicBezTo>
                  <a:pt x="266" y="347"/>
                  <a:pt x="243" y="324"/>
                  <a:pt x="243" y="295"/>
                </a:cubicBezTo>
                <a:cubicBezTo>
                  <a:pt x="243" y="266"/>
                  <a:pt x="266" y="243"/>
                  <a:pt x="295" y="243"/>
                </a:cubicBezTo>
                <a:cubicBezTo>
                  <a:pt x="324" y="243"/>
                  <a:pt x="347" y="266"/>
                  <a:pt x="347" y="295"/>
                </a:cubicBezTo>
                <a:close/>
                <a:moveTo>
                  <a:pt x="295" y="433"/>
                </a:moveTo>
                <a:cubicBezTo>
                  <a:pt x="219" y="433"/>
                  <a:pt x="158" y="371"/>
                  <a:pt x="158" y="295"/>
                </a:cubicBezTo>
                <a:cubicBezTo>
                  <a:pt x="158" y="219"/>
                  <a:pt x="219" y="158"/>
                  <a:pt x="295" y="158"/>
                </a:cubicBezTo>
                <a:cubicBezTo>
                  <a:pt x="371" y="158"/>
                  <a:pt x="433" y="219"/>
                  <a:pt x="433" y="295"/>
                </a:cubicBezTo>
                <a:cubicBezTo>
                  <a:pt x="433" y="371"/>
                  <a:pt x="371" y="433"/>
                  <a:pt x="295" y="433"/>
                </a:cubicBezTo>
                <a:close/>
              </a:path>
            </a:pathLst>
          </a:custGeom>
          <a:solidFill>
            <a:srgbClr val="BD631D"/>
          </a:solidFill>
          <a:ln>
            <a:noFill/>
          </a:ln>
        </p:spPr>
        <p:txBody>
          <a:bodyPr vert="horz" wrap="square" lIns="146304" tIns="73152" rIns="146304" bIns="73152" numCol="1" anchor="t" anchorCtr="0" compatLnSpc="1">
            <a:prstTxWarp prst="textNoShape">
              <a:avLst/>
            </a:prstTxWarp>
          </a:bodyPr>
          <a:lstStyle/>
          <a:p>
            <a:endParaRPr lang="en-US" sz="4608"/>
          </a:p>
        </p:txBody>
      </p:sp>
      <p:pic>
        <p:nvPicPr>
          <p:cNvPr id="17" name="Picture 16" descr="Text&#10;&#10;Description automatically generated with low confidence">
            <a:hlinkClick r:id="rId3"/>
            <a:extLst>
              <a:ext uri="{FF2B5EF4-FFF2-40B4-BE49-F238E27FC236}">
                <a16:creationId xmlns:a16="http://schemas.microsoft.com/office/drawing/2014/main" id="{B08D26F7-55DD-CD5F-800A-1D5D388F0A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6775" y="3149306"/>
            <a:ext cx="2602245" cy="6425299"/>
          </a:xfrm>
          <a:prstGeom prst="rect">
            <a:avLst/>
          </a:prstGeom>
        </p:spPr>
      </p:pic>
      <p:sp>
        <p:nvSpPr>
          <p:cNvPr id="18" name="Action Button: Document 17">
            <a:hlinkClick r:id="rId3" highlightClick="1"/>
            <a:extLst>
              <a:ext uri="{FF2B5EF4-FFF2-40B4-BE49-F238E27FC236}">
                <a16:creationId xmlns:a16="http://schemas.microsoft.com/office/drawing/2014/main" id="{36A9C8FA-1D79-FF19-2B58-B00D3EDCCE33}"/>
              </a:ext>
            </a:extLst>
          </p:cNvPr>
          <p:cNvSpPr/>
          <p:nvPr/>
        </p:nvSpPr>
        <p:spPr>
          <a:xfrm>
            <a:off x="346775" y="9587480"/>
            <a:ext cx="2602245" cy="548640"/>
          </a:xfrm>
          <a:prstGeom prst="actionButtonDocumen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 Box 10">
            <a:extLst>
              <a:ext uri="{FF2B5EF4-FFF2-40B4-BE49-F238E27FC236}">
                <a16:creationId xmlns:a16="http://schemas.microsoft.com/office/drawing/2014/main" id="{82E061D8-1A87-573A-A329-69E28275ED8C}"/>
              </a:ext>
            </a:extLst>
          </p:cNvPr>
          <p:cNvSpPr txBox="1">
            <a:spLocks noChangeArrowheads="1"/>
          </p:cNvSpPr>
          <p:nvPr/>
        </p:nvSpPr>
        <p:spPr bwMode="auto">
          <a:xfrm>
            <a:off x="346776" y="10247590"/>
            <a:ext cx="3248832" cy="652486"/>
          </a:xfrm>
          <a:prstGeom prst="rect">
            <a:avLst/>
          </a:prstGeom>
          <a:noFill/>
          <a:ln w="9525">
            <a:noFill/>
            <a:miter lim="800000"/>
            <a:headEnd/>
            <a:tailEnd/>
          </a:ln>
        </p:spPr>
        <p:txBody>
          <a:bodyPr wrap="square" lIns="97536" tIns="48768" rIns="97536" bIns="48768">
            <a:spAutoFit/>
          </a:bodyPr>
          <a:lstStyle/>
          <a:p>
            <a:pPr lvl="0">
              <a:defRPr/>
            </a:pPr>
            <a:r>
              <a:rPr lang="en-US" sz="1200" dirty="0">
                <a:hlinkClick r:id="rId3"/>
              </a:rPr>
              <a:t>https://</a:t>
            </a:r>
            <a:r>
              <a:rPr lang="en-US" sz="1200" dirty="0" err="1">
                <a:hlinkClick r:id="rId3"/>
              </a:rPr>
              <a:t>canfasd.ca</a:t>
            </a:r>
            <a:r>
              <a:rPr lang="en-US" sz="1200" dirty="0">
                <a:hlinkClick r:id="rId3"/>
              </a:rPr>
              <a:t>/wp-content/uploads/publications/What-we-know-about-alcohol-and-</a:t>
            </a:r>
            <a:r>
              <a:rPr lang="en-US" sz="1200" dirty="0" err="1">
                <a:hlinkClick r:id="rId3"/>
              </a:rPr>
              <a:t>pregnancy.pdf</a:t>
            </a:r>
            <a:endParaRPr lang="en-US" sz="1200" dirty="0"/>
          </a:p>
        </p:txBody>
      </p:sp>
    </p:spTree>
    <p:extLst>
      <p:ext uri="{BB962C8B-B14F-4D97-AF65-F5344CB8AC3E}">
        <p14:creationId xmlns:p14="http://schemas.microsoft.com/office/powerpoint/2010/main" val="22826658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ppt_w</p:attrName>
                                        </p:attrNameLst>
                                      </p:cBhvr>
                                      <p:tavLst>
                                        <p:tav tm="0">
                                          <p:val>
                                            <p:fltVal val="0"/>
                                          </p:val>
                                        </p:tav>
                                        <p:tav tm="100000">
                                          <p:val>
                                            <p:strVal val="#ppt_w"/>
                                          </p:val>
                                        </p:tav>
                                      </p:tavLst>
                                    </p:anim>
                                    <p:anim calcmode="lin" valueType="num">
                                      <p:cBhvr>
                                        <p:cTn id="32" dur="500" fill="hold"/>
                                        <p:tgtEl>
                                          <p:spTgt spid="25"/>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p:cTn id="51" dur="500" fill="hold"/>
                                        <p:tgtEl>
                                          <p:spTgt spid="2"/>
                                        </p:tgtEl>
                                        <p:attrNameLst>
                                          <p:attrName>ppt_w</p:attrName>
                                        </p:attrNameLst>
                                      </p:cBhvr>
                                      <p:tavLst>
                                        <p:tav tm="0">
                                          <p:val>
                                            <p:fltVal val="0"/>
                                          </p:val>
                                        </p:tav>
                                        <p:tav tm="100000">
                                          <p:val>
                                            <p:strVal val="#ppt_w"/>
                                          </p:val>
                                        </p:tav>
                                      </p:tavLst>
                                    </p:anim>
                                    <p:anim calcmode="lin" valueType="num">
                                      <p:cBhvr>
                                        <p:cTn id="52" dur="500" fill="hold"/>
                                        <p:tgtEl>
                                          <p:spTgt spid="2"/>
                                        </p:tgtEl>
                                        <p:attrNameLst>
                                          <p:attrName>ppt_h</p:attrName>
                                        </p:attrNameLst>
                                      </p:cBhvr>
                                      <p:tavLst>
                                        <p:tav tm="0">
                                          <p:val>
                                            <p:strVal val="#ppt_h"/>
                                          </p:val>
                                        </p:tav>
                                        <p:tav tm="100000">
                                          <p:val>
                                            <p:strVal val="#ppt_h"/>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p:cTn id="59" dur="500" fill="hold"/>
                                        <p:tgtEl>
                                          <p:spTgt spid="4"/>
                                        </p:tgtEl>
                                        <p:attrNameLst>
                                          <p:attrName>ppt_w</p:attrName>
                                        </p:attrNameLst>
                                      </p:cBhvr>
                                      <p:tavLst>
                                        <p:tav tm="0">
                                          <p:val>
                                            <p:fltVal val="0"/>
                                          </p:val>
                                        </p:tav>
                                        <p:tav tm="100000">
                                          <p:val>
                                            <p:strVal val="#ppt_w"/>
                                          </p:val>
                                        </p:tav>
                                      </p:tavLst>
                                    </p:anim>
                                    <p:anim calcmode="lin" valueType="num">
                                      <p:cBhvr>
                                        <p:cTn id="60" dur="500" fill="hold"/>
                                        <p:tgtEl>
                                          <p:spTgt spid="4"/>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p:cTn id="63" dur="500" fill="hold"/>
                                        <p:tgtEl>
                                          <p:spTgt spid="5"/>
                                        </p:tgtEl>
                                        <p:attrNameLst>
                                          <p:attrName>ppt_w</p:attrName>
                                        </p:attrNameLst>
                                      </p:cBhvr>
                                      <p:tavLst>
                                        <p:tav tm="0">
                                          <p:val>
                                            <p:fltVal val="0"/>
                                          </p:val>
                                        </p:tav>
                                        <p:tav tm="100000">
                                          <p:val>
                                            <p:strVal val="#ppt_w"/>
                                          </p:val>
                                        </p:tav>
                                      </p:tavLst>
                                    </p:anim>
                                    <p:anim calcmode="lin" valueType="num">
                                      <p:cBhvr>
                                        <p:cTn id="64" dur="500" fill="hold"/>
                                        <p:tgtEl>
                                          <p:spTgt spid="5"/>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p:cTn id="67" dur="500" fill="hold"/>
                                        <p:tgtEl>
                                          <p:spTgt spid="6"/>
                                        </p:tgtEl>
                                        <p:attrNameLst>
                                          <p:attrName>ppt_w</p:attrName>
                                        </p:attrNameLst>
                                      </p:cBhvr>
                                      <p:tavLst>
                                        <p:tav tm="0">
                                          <p:val>
                                            <p:fltVal val="0"/>
                                          </p:val>
                                        </p:tav>
                                        <p:tav tm="100000">
                                          <p:val>
                                            <p:strVal val="#ppt_w"/>
                                          </p:val>
                                        </p:tav>
                                      </p:tavLst>
                                    </p:anim>
                                    <p:anim calcmode="lin" valueType="num">
                                      <p:cBhvr>
                                        <p:cTn id="68" dur="500" fill="hold"/>
                                        <p:tgtEl>
                                          <p:spTgt spid="6"/>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p:cTn id="71" dur="500" fill="hold"/>
                                        <p:tgtEl>
                                          <p:spTgt spid="11"/>
                                        </p:tgtEl>
                                        <p:attrNameLst>
                                          <p:attrName>ppt_w</p:attrName>
                                        </p:attrNameLst>
                                      </p:cBhvr>
                                      <p:tavLst>
                                        <p:tav tm="0">
                                          <p:val>
                                            <p:fltVal val="0"/>
                                          </p:val>
                                        </p:tav>
                                        <p:tav tm="100000">
                                          <p:val>
                                            <p:strVal val="#ppt_w"/>
                                          </p:val>
                                        </p:tav>
                                      </p:tavLst>
                                    </p:anim>
                                    <p:anim calcmode="lin" valueType="num">
                                      <p:cBhvr>
                                        <p:cTn id="72" dur="500" fill="hold"/>
                                        <p:tgtEl>
                                          <p:spTgt spid="11"/>
                                        </p:tgtEl>
                                        <p:attrNameLst>
                                          <p:attrName>ppt_h</p:attrName>
                                        </p:attrNameLst>
                                      </p:cBhvr>
                                      <p:tavLst>
                                        <p:tav tm="0">
                                          <p:val>
                                            <p:strVal val="#ppt_h"/>
                                          </p:val>
                                        </p:tav>
                                        <p:tav tm="100000">
                                          <p:val>
                                            <p:strVal val="#ppt_h"/>
                                          </p:val>
                                        </p:tav>
                                      </p:tavLst>
                                    </p:anim>
                                  </p:childTnLst>
                                </p:cTn>
                              </p:par>
                              <p:par>
                                <p:cTn id="73" presetID="17" presetClass="entr" presetSubtype="10" fill="hold" grpId="0" nodeType="with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p:cTn id="75" dur="500" fill="hold"/>
                                        <p:tgtEl>
                                          <p:spTgt spid="12"/>
                                        </p:tgtEl>
                                        <p:attrNameLst>
                                          <p:attrName>ppt_w</p:attrName>
                                        </p:attrNameLst>
                                      </p:cBhvr>
                                      <p:tavLst>
                                        <p:tav tm="0">
                                          <p:val>
                                            <p:fltVal val="0"/>
                                          </p:val>
                                        </p:tav>
                                        <p:tav tm="100000">
                                          <p:val>
                                            <p:strVal val="#ppt_w"/>
                                          </p:val>
                                        </p:tav>
                                      </p:tavLst>
                                    </p:anim>
                                    <p:anim calcmode="lin" valueType="num">
                                      <p:cBhvr>
                                        <p:cTn id="76" dur="500" fill="hold"/>
                                        <p:tgtEl>
                                          <p:spTgt spid="12"/>
                                        </p:tgtEl>
                                        <p:attrNameLst>
                                          <p:attrName>ppt_h</p:attrName>
                                        </p:attrNameLst>
                                      </p:cBhvr>
                                      <p:tavLst>
                                        <p:tav tm="0">
                                          <p:val>
                                            <p:strVal val="#ppt_h"/>
                                          </p:val>
                                        </p:tav>
                                        <p:tav tm="100000">
                                          <p:val>
                                            <p:strVal val="#ppt_h"/>
                                          </p:val>
                                        </p:tav>
                                      </p:tavLst>
                                    </p:anim>
                                  </p:childTnLst>
                                </p:cTn>
                              </p:par>
                              <p:par>
                                <p:cTn id="77" presetID="17" presetClass="entr" presetSubtype="10"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strVal val="#ppt_h"/>
                                          </p:val>
                                        </p:tav>
                                        <p:tav tm="100000">
                                          <p:val>
                                            <p:strVal val="#ppt_h"/>
                                          </p:val>
                                        </p:tav>
                                      </p:tavLst>
                                    </p:anim>
                                  </p:childTnLst>
                                </p:cTn>
                              </p:par>
                              <p:par>
                                <p:cTn id="81" presetID="17" presetClass="entr" presetSubtype="10"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p:cTn id="83" dur="500" fill="hold"/>
                                        <p:tgtEl>
                                          <p:spTgt spid="15"/>
                                        </p:tgtEl>
                                        <p:attrNameLst>
                                          <p:attrName>ppt_w</p:attrName>
                                        </p:attrNameLst>
                                      </p:cBhvr>
                                      <p:tavLst>
                                        <p:tav tm="0">
                                          <p:val>
                                            <p:fltVal val="0"/>
                                          </p:val>
                                        </p:tav>
                                        <p:tav tm="100000">
                                          <p:val>
                                            <p:strVal val="#ppt_w"/>
                                          </p:val>
                                        </p:tav>
                                      </p:tavLst>
                                    </p:anim>
                                    <p:anim calcmode="lin" valueType="num">
                                      <p:cBhvr>
                                        <p:cTn id="84" dur="500" fill="hold"/>
                                        <p:tgtEl>
                                          <p:spTgt spid="15"/>
                                        </p:tgtEl>
                                        <p:attrNameLst>
                                          <p:attrName>ppt_h</p:attrName>
                                        </p:attrNameLst>
                                      </p:cBhvr>
                                      <p:tavLst>
                                        <p:tav tm="0">
                                          <p:val>
                                            <p:strVal val="#ppt_h"/>
                                          </p:val>
                                        </p:tav>
                                        <p:tav tm="100000">
                                          <p:val>
                                            <p:strVal val="#ppt_h"/>
                                          </p:val>
                                        </p:tav>
                                      </p:tavLst>
                                    </p:anim>
                                  </p:childTnLst>
                                </p:cTn>
                              </p:par>
                              <p:par>
                                <p:cTn id="85" presetID="17" presetClass="entr" presetSubtype="10" fill="hold" grpId="0" nodeType="with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animBg="1"/>
      <p:bldP spid="21" grpId="0" animBg="1"/>
      <p:bldP spid="22" grpId="0" animBg="1"/>
      <p:bldP spid="23" grpId="0" animBg="1"/>
      <p:bldP spid="25" grpId="0" animBg="1"/>
      <p:bldP spid="26" grpId="0" animBg="1"/>
      <p:bldP spid="27" grpId="0" animBg="1"/>
      <p:bldP spid="40" grpId="0"/>
      <p:bldP spid="41" grpId="0"/>
      <p:bldP spid="2" grpId="0"/>
      <p:bldP spid="3" grpId="0"/>
      <p:bldP spid="4" grpId="0"/>
      <p:bldP spid="5" grpId="0"/>
      <p:bldP spid="6" grpId="0"/>
      <p:bldP spid="11" grpId="0"/>
      <p:bldP spid="12" grpId="0"/>
      <p:bldP spid="14" grpId="0"/>
      <p:bldP spid="15" grpId="0"/>
      <p:bldP spid="19"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31" descr="Background pattern&#10;&#10;Description automatically generated">
            <a:extLst>
              <a:ext uri="{FF2B5EF4-FFF2-40B4-BE49-F238E27FC236}">
                <a16:creationId xmlns:a16="http://schemas.microsoft.com/office/drawing/2014/main" id="{4E662F25-8C87-BC34-8279-1B3C31DD9610}"/>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3" y="462901"/>
            <a:ext cx="7315197" cy="8704807"/>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7" name="Picture Placeholder 34" descr="Background pattern&#10;&#10;Description automatically generated">
            <a:extLst>
              <a:ext uri="{FF2B5EF4-FFF2-40B4-BE49-F238E27FC236}">
                <a16:creationId xmlns:a16="http://schemas.microsoft.com/office/drawing/2014/main" id="{EDC50709-3B75-5FF4-5973-2AEB002D84F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flipH="1">
            <a:off x="4073070" y="-17429"/>
            <a:ext cx="8328050" cy="6998584"/>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91005D"/>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6721451" cy="2909034"/>
          </a:xfrm>
          <a:prstGeom prst="rect">
            <a:avLst/>
          </a:prstGeom>
          <a:noFill/>
          <a:ln w="9525">
            <a:noFill/>
            <a:miter lim="800000"/>
            <a:headEnd/>
            <a:tailEnd/>
          </a:ln>
        </p:spPr>
        <p:txBody>
          <a:bodyPr wrap="square" lIns="97536" tIns="48768" rIns="97536" bIns="48768">
            <a:normAutofit lnSpcReduction="10000"/>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Prenatal and Postnatal Support</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303573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91005D"/>
                </a:solidFill>
                <a:latin typeface="Calibri" panose="020F0502020204030204" pitchFamily="34" charset="0"/>
                <a:ea typeface="Open Sans" panose="020B0606030504020204" pitchFamily="34" charset="0"/>
                <a:cs typeface="Calibri" panose="020F0502020204030204" pitchFamily="34" charset="0"/>
              </a:rPr>
              <a:t>11</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602657" y="8788952"/>
            <a:ext cx="8555349"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Weeping Willow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Shawn Howe</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681583" y="7139614"/>
            <a:ext cx="6450774" cy="1114151"/>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Prenatal and postnatal programs for women and their support networks with substance use concerns</a:t>
            </a:r>
          </a:p>
        </p:txBody>
      </p:sp>
      <p:sp>
        <p:nvSpPr>
          <p:cNvPr id="4" name="Text Box 10">
            <a:extLst>
              <a:ext uri="{FF2B5EF4-FFF2-40B4-BE49-F238E27FC236}">
                <a16:creationId xmlns:a16="http://schemas.microsoft.com/office/drawing/2014/main" id="{BD210AFA-CFB4-BB2E-4148-2B0364F4E292}"/>
              </a:ext>
            </a:extLst>
          </p:cNvPr>
          <p:cNvSpPr txBox="1">
            <a:spLocks noChangeArrowheads="1"/>
          </p:cNvSpPr>
          <p:nvPr/>
        </p:nvSpPr>
        <p:spPr bwMode="auto">
          <a:xfrm>
            <a:off x="1602658" y="9467850"/>
            <a:ext cx="10735248"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Artist Description of ‘Weeping Willow’</a:t>
            </a:r>
          </a:p>
          <a:p>
            <a:r>
              <a:rPr lang="en-CA" sz="2000" dirty="0">
                <a:hlinkClick r:id="rId5"/>
              </a:rPr>
              <a:t>https://elearning.canfasd.ca/portals/salus/audio/CanFASD/Weeping_Willow_Oral_Story.m4a</a:t>
            </a:r>
            <a:endParaRPr lang="en-CA" sz="2000" dirty="0"/>
          </a:p>
        </p:txBody>
      </p:sp>
      <p:pic>
        <p:nvPicPr>
          <p:cNvPr id="3" name="Picture 2" descr="Background pattern&#10;&#10;Description automatically generated">
            <a:extLst>
              <a:ext uri="{FF2B5EF4-FFF2-40B4-BE49-F238E27FC236}">
                <a16:creationId xmlns:a16="http://schemas.microsoft.com/office/drawing/2014/main" id="{D0DEEB5D-CB9D-ED88-F5B4-0EF56995D1E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602657" y="634877"/>
            <a:ext cx="6088099" cy="7618888"/>
          </a:xfrm>
          <a:prstGeom prst="rect">
            <a:avLst/>
          </a:prstGeom>
        </p:spPr>
      </p:pic>
    </p:spTree>
    <p:extLst>
      <p:ext uri="{BB962C8B-B14F-4D97-AF65-F5344CB8AC3E}">
        <p14:creationId xmlns:p14="http://schemas.microsoft.com/office/powerpoint/2010/main" val="40787170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a:xfrm>
            <a:off x="0" y="-20616"/>
            <a:ext cx="19507200" cy="8539774"/>
          </a:xfrm>
          <a:prstGeom prst="rect">
            <a:avLst/>
          </a:prstGeom>
          <a:gradFill>
            <a:gsLst>
              <a:gs pos="0">
                <a:srgbClr val="FF2F92"/>
              </a:gs>
              <a:gs pos="100000">
                <a:schemeClr val="accent1">
                  <a:lumMod val="7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solidFill>
                <a:schemeClr val="bg1"/>
              </a:solidFill>
            </a:endParaRPr>
          </a:p>
        </p:txBody>
      </p:sp>
      <p:sp>
        <p:nvSpPr>
          <p:cNvPr id="21" name="Freeform 19"/>
          <p:cNvSpPr>
            <a:spLocks/>
          </p:cNvSpPr>
          <p:nvPr/>
        </p:nvSpPr>
        <p:spPr bwMode="auto">
          <a:xfrm>
            <a:off x="9592486" y="3245819"/>
            <a:ext cx="885256" cy="5273338"/>
          </a:xfrm>
          <a:custGeom>
            <a:avLst/>
            <a:gdLst>
              <a:gd name="T0" fmla="*/ 165 w 329"/>
              <a:gd name="T1" fmla="*/ 0 h 2167"/>
              <a:gd name="T2" fmla="*/ 0 w 329"/>
              <a:gd name="T3" fmla="*/ 165 h 2167"/>
              <a:gd name="T4" fmla="*/ 96 w 329"/>
              <a:gd name="T5" fmla="*/ 165 h 2167"/>
              <a:gd name="T6" fmla="*/ 96 w 329"/>
              <a:gd name="T7" fmla="*/ 2167 h 2167"/>
              <a:gd name="T8" fmla="*/ 236 w 329"/>
              <a:gd name="T9" fmla="*/ 2167 h 2167"/>
              <a:gd name="T10" fmla="*/ 236 w 329"/>
              <a:gd name="T11" fmla="*/ 165 h 2167"/>
              <a:gd name="T12" fmla="*/ 329 w 329"/>
              <a:gd name="T13" fmla="*/ 165 h 2167"/>
              <a:gd name="T14" fmla="*/ 165 w 329"/>
              <a:gd name="T15" fmla="*/ 0 h 2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 h="2167">
                <a:moveTo>
                  <a:pt x="165" y="0"/>
                </a:moveTo>
                <a:lnTo>
                  <a:pt x="0" y="165"/>
                </a:lnTo>
                <a:lnTo>
                  <a:pt x="96" y="165"/>
                </a:lnTo>
                <a:lnTo>
                  <a:pt x="96" y="2167"/>
                </a:lnTo>
                <a:lnTo>
                  <a:pt x="236" y="2167"/>
                </a:lnTo>
                <a:lnTo>
                  <a:pt x="236" y="165"/>
                </a:lnTo>
                <a:lnTo>
                  <a:pt x="329" y="165"/>
                </a:lnTo>
                <a:lnTo>
                  <a:pt x="165" y="0"/>
                </a:lnTo>
                <a:close/>
              </a:path>
            </a:pathLst>
          </a:custGeom>
          <a:solidFill>
            <a:srgbClr val="FF2F92"/>
          </a:soli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solidFill>
                <a:srgbClr val="FF2F92"/>
              </a:solidFill>
            </a:endParaRPr>
          </a:p>
        </p:txBody>
      </p:sp>
      <p:sp>
        <p:nvSpPr>
          <p:cNvPr id="24" name="Freeform 22"/>
          <p:cNvSpPr>
            <a:spLocks/>
          </p:cNvSpPr>
          <p:nvPr/>
        </p:nvSpPr>
        <p:spPr bwMode="auto">
          <a:xfrm>
            <a:off x="7300933" y="5899313"/>
            <a:ext cx="1767821" cy="2619847"/>
          </a:xfrm>
          <a:custGeom>
            <a:avLst/>
            <a:gdLst>
              <a:gd name="T0" fmla="*/ 196 w 724"/>
              <a:gd name="T1" fmla="*/ 0 h 1404"/>
              <a:gd name="T2" fmla="*/ 0 w 724"/>
              <a:gd name="T3" fmla="*/ 170 h 1404"/>
              <a:gd name="T4" fmla="*/ 196 w 724"/>
              <a:gd name="T5" fmla="*/ 339 h 1404"/>
              <a:gd name="T6" fmla="*/ 196 w 724"/>
              <a:gd name="T7" fmla="*/ 233 h 1404"/>
              <a:gd name="T8" fmla="*/ 569 w 724"/>
              <a:gd name="T9" fmla="*/ 422 h 1404"/>
              <a:gd name="T10" fmla="*/ 569 w 724"/>
              <a:gd name="T11" fmla="*/ 1404 h 1404"/>
              <a:gd name="T12" fmla="*/ 724 w 724"/>
              <a:gd name="T13" fmla="*/ 1404 h 1404"/>
              <a:gd name="T14" fmla="*/ 724 w 724"/>
              <a:gd name="T15" fmla="*/ 402 h 1404"/>
              <a:gd name="T16" fmla="*/ 722 w 724"/>
              <a:gd name="T17" fmla="*/ 394 h 1404"/>
              <a:gd name="T18" fmla="*/ 617 w 724"/>
              <a:gd name="T19" fmla="*/ 234 h 1404"/>
              <a:gd name="T20" fmla="*/ 196 w 724"/>
              <a:gd name="T21" fmla="*/ 89 h 1404"/>
              <a:gd name="T22" fmla="*/ 196 w 724"/>
              <a:gd name="T23" fmla="*/ 0 h 1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4" h="1404">
                <a:moveTo>
                  <a:pt x="196" y="0"/>
                </a:moveTo>
                <a:cubicBezTo>
                  <a:pt x="0" y="170"/>
                  <a:pt x="0" y="170"/>
                  <a:pt x="0" y="170"/>
                </a:cubicBezTo>
                <a:cubicBezTo>
                  <a:pt x="196" y="339"/>
                  <a:pt x="196" y="339"/>
                  <a:pt x="196" y="339"/>
                </a:cubicBezTo>
                <a:cubicBezTo>
                  <a:pt x="196" y="233"/>
                  <a:pt x="196" y="233"/>
                  <a:pt x="196" y="233"/>
                </a:cubicBezTo>
                <a:cubicBezTo>
                  <a:pt x="483" y="242"/>
                  <a:pt x="556" y="388"/>
                  <a:pt x="569" y="422"/>
                </a:cubicBezTo>
                <a:cubicBezTo>
                  <a:pt x="569" y="1404"/>
                  <a:pt x="569" y="1404"/>
                  <a:pt x="569" y="1404"/>
                </a:cubicBezTo>
                <a:cubicBezTo>
                  <a:pt x="724" y="1404"/>
                  <a:pt x="724" y="1404"/>
                  <a:pt x="724" y="1404"/>
                </a:cubicBezTo>
                <a:cubicBezTo>
                  <a:pt x="724" y="402"/>
                  <a:pt x="724" y="402"/>
                  <a:pt x="724" y="402"/>
                </a:cubicBezTo>
                <a:cubicBezTo>
                  <a:pt x="722" y="394"/>
                  <a:pt x="722" y="394"/>
                  <a:pt x="722" y="394"/>
                </a:cubicBezTo>
                <a:cubicBezTo>
                  <a:pt x="720" y="386"/>
                  <a:pt x="699" y="309"/>
                  <a:pt x="617" y="234"/>
                </a:cubicBezTo>
                <a:cubicBezTo>
                  <a:pt x="548" y="170"/>
                  <a:pt x="419" y="95"/>
                  <a:pt x="196" y="89"/>
                </a:cubicBezTo>
                <a:cubicBezTo>
                  <a:pt x="196" y="0"/>
                  <a:pt x="196" y="0"/>
                  <a:pt x="196" y="0"/>
                </a:cubicBezTo>
              </a:path>
            </a:pathLst>
          </a:custGeom>
          <a:solidFill>
            <a:srgbClr val="FF2F92"/>
          </a:soli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6" name="Freeform 24"/>
          <p:cNvSpPr>
            <a:spLocks/>
          </p:cNvSpPr>
          <p:nvPr/>
        </p:nvSpPr>
        <p:spPr bwMode="auto">
          <a:xfrm>
            <a:off x="10935083" y="6531010"/>
            <a:ext cx="1818944" cy="1988150"/>
          </a:xfrm>
          <a:custGeom>
            <a:avLst/>
            <a:gdLst>
              <a:gd name="T0" fmla="*/ 548 w 744"/>
              <a:gd name="T1" fmla="*/ 0 h 899"/>
              <a:gd name="T2" fmla="*/ 548 w 744"/>
              <a:gd name="T3" fmla="*/ 107 h 899"/>
              <a:gd name="T4" fmla="*/ 232 w 744"/>
              <a:gd name="T5" fmla="*/ 107 h 899"/>
              <a:gd name="T6" fmla="*/ 61 w 744"/>
              <a:gd name="T7" fmla="*/ 171 h 899"/>
              <a:gd name="T8" fmla="*/ 4 w 744"/>
              <a:gd name="T9" fmla="*/ 342 h 899"/>
              <a:gd name="T10" fmla="*/ 4 w 744"/>
              <a:gd name="T11" fmla="*/ 899 h 899"/>
              <a:gd name="T12" fmla="*/ 158 w 744"/>
              <a:gd name="T13" fmla="*/ 899 h 899"/>
              <a:gd name="T14" fmla="*/ 158 w 744"/>
              <a:gd name="T15" fmla="*/ 334 h 899"/>
              <a:gd name="T16" fmla="*/ 157 w 744"/>
              <a:gd name="T17" fmla="*/ 331 h 899"/>
              <a:gd name="T18" fmla="*/ 176 w 744"/>
              <a:gd name="T19" fmla="*/ 267 h 899"/>
              <a:gd name="T20" fmla="*/ 232 w 744"/>
              <a:gd name="T21" fmla="*/ 251 h 899"/>
              <a:gd name="T22" fmla="*/ 548 w 744"/>
              <a:gd name="T23" fmla="*/ 251 h 899"/>
              <a:gd name="T24" fmla="*/ 548 w 744"/>
              <a:gd name="T25" fmla="*/ 339 h 899"/>
              <a:gd name="T26" fmla="*/ 744 w 744"/>
              <a:gd name="T27" fmla="*/ 170 h 899"/>
              <a:gd name="T28" fmla="*/ 548 w 744"/>
              <a:gd name="T29"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4" h="899">
                <a:moveTo>
                  <a:pt x="548" y="0"/>
                </a:moveTo>
                <a:cubicBezTo>
                  <a:pt x="548" y="107"/>
                  <a:pt x="548" y="107"/>
                  <a:pt x="548" y="107"/>
                </a:cubicBezTo>
                <a:cubicBezTo>
                  <a:pt x="232" y="107"/>
                  <a:pt x="232" y="107"/>
                  <a:pt x="232" y="107"/>
                </a:cubicBezTo>
                <a:cubicBezTo>
                  <a:pt x="142" y="107"/>
                  <a:pt x="89" y="141"/>
                  <a:pt x="61" y="171"/>
                </a:cubicBezTo>
                <a:cubicBezTo>
                  <a:pt x="0" y="234"/>
                  <a:pt x="4" y="319"/>
                  <a:pt x="4" y="342"/>
                </a:cubicBezTo>
                <a:cubicBezTo>
                  <a:pt x="4" y="899"/>
                  <a:pt x="4" y="899"/>
                  <a:pt x="4" y="899"/>
                </a:cubicBezTo>
                <a:cubicBezTo>
                  <a:pt x="158" y="899"/>
                  <a:pt x="158" y="899"/>
                  <a:pt x="158" y="899"/>
                </a:cubicBezTo>
                <a:cubicBezTo>
                  <a:pt x="158" y="334"/>
                  <a:pt x="158" y="334"/>
                  <a:pt x="158" y="334"/>
                </a:cubicBezTo>
                <a:cubicBezTo>
                  <a:pt x="157" y="331"/>
                  <a:pt x="157" y="331"/>
                  <a:pt x="157" y="331"/>
                </a:cubicBezTo>
                <a:cubicBezTo>
                  <a:pt x="156" y="320"/>
                  <a:pt x="157" y="285"/>
                  <a:pt x="176" y="267"/>
                </a:cubicBezTo>
                <a:cubicBezTo>
                  <a:pt x="180" y="263"/>
                  <a:pt x="192" y="251"/>
                  <a:pt x="232" y="251"/>
                </a:cubicBezTo>
                <a:cubicBezTo>
                  <a:pt x="548" y="251"/>
                  <a:pt x="548" y="251"/>
                  <a:pt x="548" y="251"/>
                </a:cubicBezTo>
                <a:cubicBezTo>
                  <a:pt x="548" y="339"/>
                  <a:pt x="548" y="339"/>
                  <a:pt x="548" y="339"/>
                </a:cubicBezTo>
                <a:cubicBezTo>
                  <a:pt x="744" y="170"/>
                  <a:pt x="744" y="170"/>
                  <a:pt x="744" y="170"/>
                </a:cubicBezTo>
                <a:cubicBezTo>
                  <a:pt x="548" y="0"/>
                  <a:pt x="548" y="0"/>
                  <a:pt x="548" y="0"/>
                </a:cubicBezTo>
              </a:path>
            </a:pathLst>
          </a:custGeom>
          <a:solidFill>
            <a:srgbClr val="C10077"/>
          </a:soli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3" name="Freeform 21"/>
          <p:cNvSpPr>
            <a:spLocks/>
          </p:cNvSpPr>
          <p:nvPr/>
        </p:nvSpPr>
        <p:spPr bwMode="auto">
          <a:xfrm>
            <a:off x="6722527" y="4530695"/>
            <a:ext cx="4092626" cy="3988464"/>
          </a:xfrm>
          <a:custGeom>
            <a:avLst/>
            <a:gdLst>
              <a:gd name="T0" fmla="*/ 196 w 1676"/>
              <a:gd name="T1" fmla="*/ 0 h 1805"/>
              <a:gd name="T2" fmla="*/ 0 w 1676"/>
              <a:gd name="T3" fmla="*/ 169 h 1805"/>
              <a:gd name="T4" fmla="*/ 196 w 1676"/>
              <a:gd name="T5" fmla="*/ 338 h 1805"/>
              <a:gd name="T6" fmla="*/ 196 w 1676"/>
              <a:gd name="T7" fmla="*/ 237 h 1805"/>
              <a:gd name="T8" fmla="*/ 748 w 1676"/>
              <a:gd name="T9" fmla="*/ 237 h 1805"/>
              <a:gd name="T10" fmla="*/ 1411 w 1676"/>
              <a:gd name="T11" fmla="*/ 538 h 1805"/>
              <a:gd name="T12" fmla="*/ 1521 w 1676"/>
              <a:gd name="T13" fmla="*/ 848 h 1805"/>
              <a:gd name="T14" fmla="*/ 1521 w 1676"/>
              <a:gd name="T15" fmla="*/ 1805 h 1805"/>
              <a:gd name="T16" fmla="*/ 1676 w 1676"/>
              <a:gd name="T17" fmla="*/ 1805 h 1805"/>
              <a:gd name="T18" fmla="*/ 1676 w 1676"/>
              <a:gd name="T19" fmla="*/ 844 h 1805"/>
              <a:gd name="T20" fmla="*/ 1676 w 1676"/>
              <a:gd name="T21" fmla="*/ 843 h 1805"/>
              <a:gd name="T22" fmla="*/ 1546 w 1676"/>
              <a:gd name="T23" fmla="*/ 468 h 1805"/>
              <a:gd name="T24" fmla="*/ 748 w 1676"/>
              <a:gd name="T25" fmla="*/ 93 h 1805"/>
              <a:gd name="T26" fmla="*/ 196 w 1676"/>
              <a:gd name="T27" fmla="*/ 93 h 1805"/>
              <a:gd name="T28" fmla="*/ 196 w 1676"/>
              <a:gd name="T29" fmla="*/ 0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6" h="1805">
                <a:moveTo>
                  <a:pt x="196" y="0"/>
                </a:moveTo>
                <a:cubicBezTo>
                  <a:pt x="0" y="169"/>
                  <a:pt x="0" y="169"/>
                  <a:pt x="0" y="169"/>
                </a:cubicBezTo>
                <a:cubicBezTo>
                  <a:pt x="196" y="338"/>
                  <a:pt x="196" y="338"/>
                  <a:pt x="196" y="338"/>
                </a:cubicBezTo>
                <a:cubicBezTo>
                  <a:pt x="196" y="237"/>
                  <a:pt x="196" y="237"/>
                  <a:pt x="196" y="237"/>
                </a:cubicBezTo>
                <a:cubicBezTo>
                  <a:pt x="748" y="237"/>
                  <a:pt x="748" y="237"/>
                  <a:pt x="748" y="237"/>
                </a:cubicBezTo>
                <a:cubicBezTo>
                  <a:pt x="1056" y="237"/>
                  <a:pt x="1279" y="339"/>
                  <a:pt x="1411" y="538"/>
                </a:cubicBezTo>
                <a:cubicBezTo>
                  <a:pt x="1507" y="683"/>
                  <a:pt x="1521" y="833"/>
                  <a:pt x="1521" y="848"/>
                </a:cubicBezTo>
                <a:cubicBezTo>
                  <a:pt x="1521" y="1805"/>
                  <a:pt x="1521" y="1805"/>
                  <a:pt x="1521" y="1805"/>
                </a:cubicBezTo>
                <a:cubicBezTo>
                  <a:pt x="1676" y="1805"/>
                  <a:pt x="1676" y="1805"/>
                  <a:pt x="1676" y="1805"/>
                </a:cubicBezTo>
                <a:cubicBezTo>
                  <a:pt x="1676" y="844"/>
                  <a:pt x="1676" y="844"/>
                  <a:pt x="1676" y="844"/>
                </a:cubicBezTo>
                <a:cubicBezTo>
                  <a:pt x="1676" y="843"/>
                  <a:pt x="1676" y="843"/>
                  <a:pt x="1676" y="843"/>
                </a:cubicBezTo>
                <a:cubicBezTo>
                  <a:pt x="1675" y="835"/>
                  <a:pt x="1665" y="652"/>
                  <a:pt x="1546" y="468"/>
                </a:cubicBezTo>
                <a:cubicBezTo>
                  <a:pt x="1435" y="297"/>
                  <a:pt x="1207" y="93"/>
                  <a:pt x="748" y="93"/>
                </a:cubicBezTo>
                <a:cubicBezTo>
                  <a:pt x="196" y="93"/>
                  <a:pt x="196" y="93"/>
                  <a:pt x="196" y="93"/>
                </a:cubicBezTo>
                <a:cubicBezTo>
                  <a:pt x="196" y="0"/>
                  <a:pt x="196" y="0"/>
                  <a:pt x="196" y="0"/>
                </a:cubicBezTo>
              </a:path>
            </a:pathLst>
          </a:custGeom>
          <a:solidFill>
            <a:srgbClr val="FF9DE9"/>
          </a:soli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5" name="Freeform 23"/>
          <p:cNvSpPr>
            <a:spLocks/>
          </p:cNvSpPr>
          <p:nvPr/>
        </p:nvSpPr>
        <p:spPr bwMode="auto">
          <a:xfrm>
            <a:off x="9123737" y="4830978"/>
            <a:ext cx="3546405" cy="3688182"/>
          </a:xfrm>
          <a:custGeom>
            <a:avLst/>
            <a:gdLst>
              <a:gd name="T0" fmla="*/ 1257 w 1452"/>
              <a:gd name="T1" fmla="*/ 0 h 1429"/>
              <a:gd name="T2" fmla="*/ 1257 w 1452"/>
              <a:gd name="T3" fmla="*/ 101 h 1429"/>
              <a:gd name="T4" fmla="*/ 779 w 1452"/>
              <a:gd name="T5" fmla="*/ 101 h 1429"/>
              <a:gd name="T6" fmla="*/ 95 w 1452"/>
              <a:gd name="T7" fmla="*/ 465 h 1429"/>
              <a:gd name="T8" fmla="*/ 0 w 1452"/>
              <a:gd name="T9" fmla="*/ 822 h 1429"/>
              <a:gd name="T10" fmla="*/ 0 w 1452"/>
              <a:gd name="T11" fmla="*/ 1429 h 1429"/>
              <a:gd name="T12" fmla="*/ 154 w 1452"/>
              <a:gd name="T13" fmla="*/ 1429 h 1429"/>
              <a:gd name="T14" fmla="*/ 154 w 1452"/>
              <a:gd name="T15" fmla="*/ 822 h 1429"/>
              <a:gd name="T16" fmla="*/ 235 w 1452"/>
              <a:gd name="T17" fmla="*/ 525 h 1429"/>
              <a:gd name="T18" fmla="*/ 779 w 1452"/>
              <a:gd name="T19" fmla="*/ 245 h 1429"/>
              <a:gd name="T20" fmla="*/ 1257 w 1452"/>
              <a:gd name="T21" fmla="*/ 245 h 1429"/>
              <a:gd name="T22" fmla="*/ 1257 w 1452"/>
              <a:gd name="T23" fmla="*/ 338 h 1429"/>
              <a:gd name="T24" fmla="*/ 1452 w 1452"/>
              <a:gd name="T25" fmla="*/ 169 h 1429"/>
              <a:gd name="T26" fmla="*/ 1257 w 1452"/>
              <a:gd name="T27" fmla="*/ 0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2" h="1429">
                <a:moveTo>
                  <a:pt x="1257" y="0"/>
                </a:moveTo>
                <a:cubicBezTo>
                  <a:pt x="1257" y="101"/>
                  <a:pt x="1257" y="101"/>
                  <a:pt x="1257" y="101"/>
                </a:cubicBezTo>
                <a:cubicBezTo>
                  <a:pt x="779" y="101"/>
                  <a:pt x="779" y="101"/>
                  <a:pt x="779" y="101"/>
                </a:cubicBezTo>
                <a:cubicBezTo>
                  <a:pt x="376" y="101"/>
                  <a:pt x="185" y="298"/>
                  <a:pt x="95" y="465"/>
                </a:cubicBezTo>
                <a:cubicBezTo>
                  <a:pt x="0" y="640"/>
                  <a:pt x="0" y="814"/>
                  <a:pt x="0" y="822"/>
                </a:cubicBezTo>
                <a:cubicBezTo>
                  <a:pt x="0" y="1429"/>
                  <a:pt x="0" y="1429"/>
                  <a:pt x="0" y="1429"/>
                </a:cubicBezTo>
                <a:cubicBezTo>
                  <a:pt x="154" y="1429"/>
                  <a:pt x="154" y="1429"/>
                  <a:pt x="154" y="1429"/>
                </a:cubicBezTo>
                <a:cubicBezTo>
                  <a:pt x="154" y="822"/>
                  <a:pt x="154" y="822"/>
                  <a:pt x="154" y="822"/>
                </a:cubicBezTo>
                <a:cubicBezTo>
                  <a:pt x="154" y="820"/>
                  <a:pt x="155" y="671"/>
                  <a:pt x="235" y="525"/>
                </a:cubicBezTo>
                <a:cubicBezTo>
                  <a:pt x="338" y="339"/>
                  <a:pt x="521" y="245"/>
                  <a:pt x="779" y="245"/>
                </a:cubicBezTo>
                <a:cubicBezTo>
                  <a:pt x="1257" y="245"/>
                  <a:pt x="1257" y="245"/>
                  <a:pt x="1257" y="245"/>
                </a:cubicBezTo>
                <a:cubicBezTo>
                  <a:pt x="1257" y="338"/>
                  <a:pt x="1257" y="338"/>
                  <a:pt x="1257" y="338"/>
                </a:cubicBezTo>
                <a:cubicBezTo>
                  <a:pt x="1452" y="169"/>
                  <a:pt x="1452" y="169"/>
                  <a:pt x="1452" y="169"/>
                </a:cubicBezTo>
                <a:cubicBezTo>
                  <a:pt x="1257" y="0"/>
                  <a:pt x="1257" y="0"/>
                  <a:pt x="1257" y="0"/>
                </a:cubicBezTo>
              </a:path>
            </a:pathLst>
          </a:custGeom>
          <a:solidFill>
            <a:srgbClr val="91005D"/>
          </a:soli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38" name="Freeform 72"/>
          <p:cNvSpPr>
            <a:spLocks noEditPoints="1"/>
          </p:cNvSpPr>
          <p:nvPr/>
        </p:nvSpPr>
        <p:spPr bwMode="auto">
          <a:xfrm>
            <a:off x="5704190" y="4634541"/>
            <a:ext cx="680926" cy="482322"/>
          </a:xfrm>
          <a:custGeom>
            <a:avLst/>
            <a:gdLst>
              <a:gd name="T0" fmla="*/ 73 w 132"/>
              <a:gd name="T1" fmla="*/ 52 h 93"/>
              <a:gd name="T2" fmla="*/ 108 w 132"/>
              <a:gd name="T3" fmla="*/ 30 h 93"/>
              <a:gd name="T4" fmla="*/ 104 w 132"/>
              <a:gd name="T5" fmla="*/ 41 h 93"/>
              <a:gd name="T6" fmla="*/ 104 w 132"/>
              <a:gd name="T7" fmla="*/ 43 h 93"/>
              <a:gd name="T8" fmla="*/ 105 w 132"/>
              <a:gd name="T9" fmla="*/ 43 h 93"/>
              <a:gd name="T10" fmla="*/ 105 w 132"/>
              <a:gd name="T11" fmla="*/ 43 h 93"/>
              <a:gd name="T12" fmla="*/ 132 w 132"/>
              <a:gd name="T13" fmla="*/ 22 h 93"/>
              <a:gd name="T14" fmla="*/ 132 w 132"/>
              <a:gd name="T15" fmla="*/ 21 h 93"/>
              <a:gd name="T16" fmla="*/ 132 w 132"/>
              <a:gd name="T17" fmla="*/ 21 h 93"/>
              <a:gd name="T18" fmla="*/ 105 w 132"/>
              <a:gd name="T19" fmla="*/ 0 h 93"/>
              <a:gd name="T20" fmla="*/ 104 w 132"/>
              <a:gd name="T21" fmla="*/ 0 h 93"/>
              <a:gd name="T22" fmla="*/ 104 w 132"/>
              <a:gd name="T23" fmla="*/ 1 h 93"/>
              <a:gd name="T24" fmla="*/ 108 w 132"/>
              <a:gd name="T25" fmla="*/ 13 h 93"/>
              <a:gd name="T26" fmla="*/ 59 w 132"/>
              <a:gd name="T27" fmla="*/ 41 h 93"/>
              <a:gd name="T28" fmla="*/ 24 w 132"/>
              <a:gd name="T29" fmla="*/ 62 h 93"/>
              <a:gd name="T30" fmla="*/ 28 w 132"/>
              <a:gd name="T31" fmla="*/ 51 h 93"/>
              <a:gd name="T32" fmla="*/ 28 w 132"/>
              <a:gd name="T33" fmla="*/ 50 h 93"/>
              <a:gd name="T34" fmla="*/ 27 w 132"/>
              <a:gd name="T35" fmla="*/ 50 h 93"/>
              <a:gd name="T36" fmla="*/ 27 w 132"/>
              <a:gd name="T37" fmla="*/ 50 h 93"/>
              <a:gd name="T38" fmla="*/ 0 w 132"/>
              <a:gd name="T39" fmla="*/ 70 h 93"/>
              <a:gd name="T40" fmla="*/ 0 w 132"/>
              <a:gd name="T41" fmla="*/ 71 h 93"/>
              <a:gd name="T42" fmla="*/ 0 w 132"/>
              <a:gd name="T43" fmla="*/ 72 h 93"/>
              <a:gd name="T44" fmla="*/ 27 w 132"/>
              <a:gd name="T45" fmla="*/ 93 h 93"/>
              <a:gd name="T46" fmla="*/ 28 w 132"/>
              <a:gd name="T47" fmla="*/ 93 h 93"/>
              <a:gd name="T48" fmla="*/ 28 w 132"/>
              <a:gd name="T49" fmla="*/ 91 h 93"/>
              <a:gd name="T50" fmla="*/ 24 w 132"/>
              <a:gd name="T51" fmla="*/ 80 h 93"/>
              <a:gd name="T52" fmla="*/ 73 w 132"/>
              <a:gd name="T53" fmla="*/ 52 h 93"/>
              <a:gd name="T54" fmla="*/ 27 w 132"/>
              <a:gd name="T55" fmla="*/ 43 h 93"/>
              <a:gd name="T56" fmla="*/ 27 w 132"/>
              <a:gd name="T57" fmla="*/ 43 h 93"/>
              <a:gd name="T58" fmla="*/ 28 w 132"/>
              <a:gd name="T59" fmla="*/ 43 h 93"/>
              <a:gd name="T60" fmla="*/ 28 w 132"/>
              <a:gd name="T61" fmla="*/ 41 h 93"/>
              <a:gd name="T62" fmla="*/ 24 w 132"/>
              <a:gd name="T63" fmla="*/ 30 h 93"/>
              <a:gd name="T64" fmla="*/ 53 w 132"/>
              <a:gd name="T65" fmla="*/ 44 h 93"/>
              <a:gd name="T66" fmla="*/ 56 w 132"/>
              <a:gd name="T67" fmla="*/ 39 h 93"/>
              <a:gd name="T68" fmla="*/ 64 w 132"/>
              <a:gd name="T69" fmla="*/ 29 h 93"/>
              <a:gd name="T70" fmla="*/ 24 w 132"/>
              <a:gd name="T71" fmla="*/ 13 h 93"/>
              <a:gd name="T72" fmla="*/ 28 w 132"/>
              <a:gd name="T73" fmla="*/ 1 h 93"/>
              <a:gd name="T74" fmla="*/ 28 w 132"/>
              <a:gd name="T75" fmla="*/ 0 h 93"/>
              <a:gd name="T76" fmla="*/ 27 w 132"/>
              <a:gd name="T77" fmla="*/ 0 h 93"/>
              <a:gd name="T78" fmla="*/ 0 w 132"/>
              <a:gd name="T79" fmla="*/ 21 h 93"/>
              <a:gd name="T80" fmla="*/ 0 w 132"/>
              <a:gd name="T81" fmla="*/ 21 h 93"/>
              <a:gd name="T82" fmla="*/ 0 w 132"/>
              <a:gd name="T83" fmla="*/ 22 h 93"/>
              <a:gd name="T84" fmla="*/ 27 w 132"/>
              <a:gd name="T85" fmla="*/ 43 h 93"/>
              <a:gd name="T86" fmla="*/ 132 w 132"/>
              <a:gd name="T87" fmla="*/ 70 h 93"/>
              <a:gd name="T88" fmla="*/ 132 w 132"/>
              <a:gd name="T89" fmla="*/ 71 h 93"/>
              <a:gd name="T90" fmla="*/ 132 w 132"/>
              <a:gd name="T91" fmla="*/ 72 h 93"/>
              <a:gd name="T92" fmla="*/ 105 w 132"/>
              <a:gd name="T93" fmla="*/ 93 h 93"/>
              <a:gd name="T94" fmla="*/ 104 w 132"/>
              <a:gd name="T95" fmla="*/ 93 h 93"/>
              <a:gd name="T96" fmla="*/ 104 w 132"/>
              <a:gd name="T97" fmla="*/ 91 h 93"/>
              <a:gd name="T98" fmla="*/ 108 w 132"/>
              <a:gd name="T99" fmla="*/ 80 h 93"/>
              <a:gd name="T100" fmla="*/ 68 w 132"/>
              <a:gd name="T101" fmla="*/ 64 h 93"/>
              <a:gd name="T102" fmla="*/ 76 w 132"/>
              <a:gd name="T103" fmla="*/ 54 h 93"/>
              <a:gd name="T104" fmla="*/ 79 w 132"/>
              <a:gd name="T105" fmla="*/ 49 h 93"/>
              <a:gd name="T106" fmla="*/ 108 w 132"/>
              <a:gd name="T107" fmla="*/ 62 h 93"/>
              <a:gd name="T108" fmla="*/ 104 w 132"/>
              <a:gd name="T109" fmla="*/ 51 h 93"/>
              <a:gd name="T110" fmla="*/ 104 w 132"/>
              <a:gd name="T111" fmla="*/ 50 h 93"/>
              <a:gd name="T112" fmla="*/ 105 w 132"/>
              <a:gd name="T113" fmla="*/ 50 h 93"/>
              <a:gd name="T114" fmla="*/ 105 w 132"/>
              <a:gd name="T115" fmla="*/ 50 h 93"/>
              <a:gd name="T116" fmla="*/ 132 w 132"/>
              <a:gd name="T117" fmla="*/ 7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 h="93">
                <a:moveTo>
                  <a:pt x="73" y="52"/>
                </a:moveTo>
                <a:cubicBezTo>
                  <a:pt x="81" y="41"/>
                  <a:pt x="88" y="32"/>
                  <a:pt x="108" y="30"/>
                </a:cubicBezTo>
                <a:cubicBezTo>
                  <a:pt x="104" y="41"/>
                  <a:pt x="104" y="41"/>
                  <a:pt x="104" y="41"/>
                </a:cubicBezTo>
                <a:cubicBezTo>
                  <a:pt x="103" y="42"/>
                  <a:pt x="104" y="42"/>
                  <a:pt x="104" y="43"/>
                </a:cubicBezTo>
                <a:cubicBezTo>
                  <a:pt x="104" y="43"/>
                  <a:pt x="104" y="43"/>
                  <a:pt x="105" y="43"/>
                </a:cubicBezTo>
                <a:cubicBezTo>
                  <a:pt x="105" y="43"/>
                  <a:pt x="105" y="43"/>
                  <a:pt x="105" y="43"/>
                </a:cubicBezTo>
                <a:cubicBezTo>
                  <a:pt x="132" y="22"/>
                  <a:pt x="132" y="22"/>
                  <a:pt x="132" y="22"/>
                </a:cubicBezTo>
                <a:cubicBezTo>
                  <a:pt x="132" y="22"/>
                  <a:pt x="132" y="22"/>
                  <a:pt x="132" y="21"/>
                </a:cubicBezTo>
                <a:cubicBezTo>
                  <a:pt x="132" y="21"/>
                  <a:pt x="132" y="21"/>
                  <a:pt x="132" y="21"/>
                </a:cubicBezTo>
                <a:cubicBezTo>
                  <a:pt x="105" y="0"/>
                  <a:pt x="105" y="0"/>
                  <a:pt x="105" y="0"/>
                </a:cubicBezTo>
                <a:cubicBezTo>
                  <a:pt x="105" y="0"/>
                  <a:pt x="104" y="0"/>
                  <a:pt x="104" y="0"/>
                </a:cubicBezTo>
                <a:cubicBezTo>
                  <a:pt x="104" y="0"/>
                  <a:pt x="103" y="1"/>
                  <a:pt x="104" y="1"/>
                </a:cubicBezTo>
                <a:cubicBezTo>
                  <a:pt x="108" y="13"/>
                  <a:pt x="108" y="13"/>
                  <a:pt x="108" y="13"/>
                </a:cubicBezTo>
                <a:cubicBezTo>
                  <a:pt x="78" y="14"/>
                  <a:pt x="67" y="29"/>
                  <a:pt x="59" y="41"/>
                </a:cubicBezTo>
                <a:cubicBezTo>
                  <a:pt x="51" y="53"/>
                  <a:pt x="44" y="61"/>
                  <a:pt x="24" y="62"/>
                </a:cubicBezTo>
                <a:cubicBezTo>
                  <a:pt x="28" y="51"/>
                  <a:pt x="28" y="51"/>
                  <a:pt x="28" y="51"/>
                </a:cubicBezTo>
                <a:cubicBezTo>
                  <a:pt x="29" y="51"/>
                  <a:pt x="28" y="50"/>
                  <a:pt x="28" y="50"/>
                </a:cubicBezTo>
                <a:cubicBezTo>
                  <a:pt x="28" y="50"/>
                  <a:pt x="28" y="50"/>
                  <a:pt x="27" y="50"/>
                </a:cubicBezTo>
                <a:cubicBezTo>
                  <a:pt x="27" y="50"/>
                  <a:pt x="27" y="50"/>
                  <a:pt x="27" y="50"/>
                </a:cubicBezTo>
                <a:cubicBezTo>
                  <a:pt x="0" y="70"/>
                  <a:pt x="0" y="70"/>
                  <a:pt x="0" y="70"/>
                </a:cubicBezTo>
                <a:cubicBezTo>
                  <a:pt x="0" y="71"/>
                  <a:pt x="0" y="71"/>
                  <a:pt x="0" y="71"/>
                </a:cubicBezTo>
                <a:cubicBezTo>
                  <a:pt x="0" y="72"/>
                  <a:pt x="0" y="72"/>
                  <a:pt x="0" y="72"/>
                </a:cubicBezTo>
                <a:cubicBezTo>
                  <a:pt x="27" y="93"/>
                  <a:pt x="27" y="93"/>
                  <a:pt x="27" y="93"/>
                </a:cubicBezTo>
                <a:cubicBezTo>
                  <a:pt x="27" y="93"/>
                  <a:pt x="28" y="93"/>
                  <a:pt x="28" y="93"/>
                </a:cubicBezTo>
                <a:cubicBezTo>
                  <a:pt x="28" y="92"/>
                  <a:pt x="29" y="92"/>
                  <a:pt x="28" y="91"/>
                </a:cubicBezTo>
                <a:cubicBezTo>
                  <a:pt x="24" y="80"/>
                  <a:pt x="24" y="80"/>
                  <a:pt x="24" y="80"/>
                </a:cubicBezTo>
                <a:cubicBezTo>
                  <a:pt x="54" y="79"/>
                  <a:pt x="65" y="64"/>
                  <a:pt x="73" y="52"/>
                </a:cubicBezTo>
                <a:close/>
                <a:moveTo>
                  <a:pt x="27" y="43"/>
                </a:moveTo>
                <a:cubicBezTo>
                  <a:pt x="27" y="43"/>
                  <a:pt x="27" y="43"/>
                  <a:pt x="27" y="43"/>
                </a:cubicBezTo>
                <a:cubicBezTo>
                  <a:pt x="28" y="43"/>
                  <a:pt x="28" y="43"/>
                  <a:pt x="28" y="43"/>
                </a:cubicBezTo>
                <a:cubicBezTo>
                  <a:pt x="28" y="42"/>
                  <a:pt x="29" y="42"/>
                  <a:pt x="28" y="41"/>
                </a:cubicBezTo>
                <a:cubicBezTo>
                  <a:pt x="24" y="30"/>
                  <a:pt x="24" y="30"/>
                  <a:pt x="24" y="30"/>
                </a:cubicBezTo>
                <a:cubicBezTo>
                  <a:pt x="39" y="31"/>
                  <a:pt x="47" y="37"/>
                  <a:pt x="53" y="44"/>
                </a:cubicBezTo>
                <a:cubicBezTo>
                  <a:pt x="54" y="42"/>
                  <a:pt x="55" y="41"/>
                  <a:pt x="56" y="39"/>
                </a:cubicBezTo>
                <a:cubicBezTo>
                  <a:pt x="58" y="36"/>
                  <a:pt x="61" y="33"/>
                  <a:pt x="64" y="29"/>
                </a:cubicBezTo>
                <a:cubicBezTo>
                  <a:pt x="56" y="21"/>
                  <a:pt x="44" y="14"/>
                  <a:pt x="24" y="13"/>
                </a:cubicBezTo>
                <a:cubicBezTo>
                  <a:pt x="28" y="1"/>
                  <a:pt x="28" y="1"/>
                  <a:pt x="28" y="1"/>
                </a:cubicBezTo>
                <a:cubicBezTo>
                  <a:pt x="29" y="1"/>
                  <a:pt x="28" y="0"/>
                  <a:pt x="28" y="0"/>
                </a:cubicBezTo>
                <a:cubicBezTo>
                  <a:pt x="28" y="0"/>
                  <a:pt x="27" y="0"/>
                  <a:pt x="27" y="0"/>
                </a:cubicBezTo>
                <a:cubicBezTo>
                  <a:pt x="0" y="21"/>
                  <a:pt x="0" y="21"/>
                  <a:pt x="0" y="21"/>
                </a:cubicBezTo>
                <a:cubicBezTo>
                  <a:pt x="0" y="21"/>
                  <a:pt x="0" y="21"/>
                  <a:pt x="0" y="21"/>
                </a:cubicBezTo>
                <a:cubicBezTo>
                  <a:pt x="0" y="22"/>
                  <a:pt x="0" y="22"/>
                  <a:pt x="0" y="22"/>
                </a:cubicBezTo>
                <a:cubicBezTo>
                  <a:pt x="27" y="43"/>
                  <a:pt x="27" y="43"/>
                  <a:pt x="27" y="43"/>
                </a:cubicBezTo>
                <a:close/>
                <a:moveTo>
                  <a:pt x="132" y="70"/>
                </a:moveTo>
                <a:cubicBezTo>
                  <a:pt x="132" y="71"/>
                  <a:pt x="132" y="71"/>
                  <a:pt x="132" y="71"/>
                </a:cubicBezTo>
                <a:cubicBezTo>
                  <a:pt x="132" y="72"/>
                  <a:pt x="132" y="72"/>
                  <a:pt x="132" y="72"/>
                </a:cubicBezTo>
                <a:cubicBezTo>
                  <a:pt x="105" y="93"/>
                  <a:pt x="105" y="93"/>
                  <a:pt x="105" y="93"/>
                </a:cubicBezTo>
                <a:cubicBezTo>
                  <a:pt x="105" y="93"/>
                  <a:pt x="104" y="93"/>
                  <a:pt x="104" y="93"/>
                </a:cubicBezTo>
                <a:cubicBezTo>
                  <a:pt x="104" y="92"/>
                  <a:pt x="103" y="92"/>
                  <a:pt x="104" y="91"/>
                </a:cubicBezTo>
                <a:cubicBezTo>
                  <a:pt x="108" y="80"/>
                  <a:pt x="108" y="80"/>
                  <a:pt x="108" y="80"/>
                </a:cubicBezTo>
                <a:cubicBezTo>
                  <a:pt x="88" y="79"/>
                  <a:pt x="76" y="72"/>
                  <a:pt x="68" y="64"/>
                </a:cubicBezTo>
                <a:cubicBezTo>
                  <a:pt x="71" y="60"/>
                  <a:pt x="74" y="57"/>
                  <a:pt x="76" y="54"/>
                </a:cubicBezTo>
                <a:cubicBezTo>
                  <a:pt x="77" y="52"/>
                  <a:pt x="78" y="51"/>
                  <a:pt x="79" y="49"/>
                </a:cubicBezTo>
                <a:cubicBezTo>
                  <a:pt x="85" y="57"/>
                  <a:pt x="93" y="62"/>
                  <a:pt x="108" y="62"/>
                </a:cubicBezTo>
                <a:cubicBezTo>
                  <a:pt x="104" y="51"/>
                  <a:pt x="104" y="51"/>
                  <a:pt x="104" y="51"/>
                </a:cubicBezTo>
                <a:cubicBezTo>
                  <a:pt x="103" y="51"/>
                  <a:pt x="104" y="50"/>
                  <a:pt x="104" y="50"/>
                </a:cubicBezTo>
                <a:cubicBezTo>
                  <a:pt x="104" y="50"/>
                  <a:pt x="104" y="50"/>
                  <a:pt x="105" y="50"/>
                </a:cubicBezTo>
                <a:cubicBezTo>
                  <a:pt x="105" y="50"/>
                  <a:pt x="105" y="50"/>
                  <a:pt x="105" y="50"/>
                </a:cubicBezTo>
                <a:cubicBezTo>
                  <a:pt x="132" y="70"/>
                  <a:pt x="132" y="70"/>
                  <a:pt x="132" y="70"/>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p>
        </p:txBody>
      </p:sp>
      <p:sp>
        <p:nvSpPr>
          <p:cNvPr id="39" name="Freeform 144"/>
          <p:cNvSpPr>
            <a:spLocks noEditPoints="1"/>
          </p:cNvSpPr>
          <p:nvPr/>
        </p:nvSpPr>
        <p:spPr bwMode="auto">
          <a:xfrm>
            <a:off x="12725125" y="4740624"/>
            <a:ext cx="721458" cy="745776"/>
          </a:xfrm>
          <a:custGeom>
            <a:avLst/>
            <a:gdLst>
              <a:gd name="T0" fmla="*/ 126 w 140"/>
              <a:gd name="T1" fmla="*/ 93 h 145"/>
              <a:gd name="T2" fmla="*/ 101 w 140"/>
              <a:gd name="T3" fmla="*/ 68 h 145"/>
              <a:gd name="T4" fmla="*/ 96 w 140"/>
              <a:gd name="T5" fmla="*/ 63 h 145"/>
              <a:gd name="T6" fmla="*/ 71 w 140"/>
              <a:gd name="T7" fmla="*/ 34 h 145"/>
              <a:gd name="T8" fmla="*/ 60 w 140"/>
              <a:gd name="T9" fmla="*/ 9 h 145"/>
              <a:gd name="T10" fmla="*/ 46 w 140"/>
              <a:gd name="T11" fmla="*/ 8 h 145"/>
              <a:gd name="T12" fmla="*/ 42 w 140"/>
              <a:gd name="T13" fmla="*/ 19 h 145"/>
              <a:gd name="T14" fmla="*/ 50 w 140"/>
              <a:gd name="T15" fmla="*/ 38 h 145"/>
              <a:gd name="T16" fmla="*/ 50 w 140"/>
              <a:gd name="T17" fmla="*/ 51 h 145"/>
              <a:gd name="T18" fmla="*/ 12 w 140"/>
              <a:gd name="T19" fmla="*/ 51 h 145"/>
              <a:gd name="T20" fmla="*/ 3 w 140"/>
              <a:gd name="T21" fmla="*/ 64 h 145"/>
              <a:gd name="T22" fmla="*/ 22 w 140"/>
              <a:gd name="T23" fmla="*/ 118 h 145"/>
              <a:gd name="T24" fmla="*/ 30 w 140"/>
              <a:gd name="T25" fmla="*/ 124 h 145"/>
              <a:gd name="T26" fmla="*/ 77 w 140"/>
              <a:gd name="T27" fmla="*/ 124 h 145"/>
              <a:gd name="T28" fmla="*/ 87 w 140"/>
              <a:gd name="T29" fmla="*/ 128 h 145"/>
              <a:gd name="T30" fmla="*/ 89 w 140"/>
              <a:gd name="T31" fmla="*/ 130 h 145"/>
              <a:gd name="T32" fmla="*/ 97 w 140"/>
              <a:gd name="T33" fmla="*/ 130 h 145"/>
              <a:gd name="T34" fmla="*/ 126 w 140"/>
              <a:gd name="T35" fmla="*/ 101 h 145"/>
              <a:gd name="T36" fmla="*/ 126 w 140"/>
              <a:gd name="T37" fmla="*/ 93 h 145"/>
              <a:gd name="T38" fmla="*/ 106 w 140"/>
              <a:gd name="T39" fmla="*/ 145 h 145"/>
              <a:gd name="T40" fmla="*/ 98 w 140"/>
              <a:gd name="T41" fmla="*/ 137 h 145"/>
              <a:gd name="T42" fmla="*/ 132 w 140"/>
              <a:gd name="T43" fmla="*/ 103 h 145"/>
              <a:gd name="T44" fmla="*/ 140 w 140"/>
              <a:gd name="T45" fmla="*/ 111 h 145"/>
              <a:gd name="T46" fmla="*/ 106 w 140"/>
              <a:gd name="T47"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126" y="93"/>
                </a:moveTo>
                <a:cubicBezTo>
                  <a:pt x="101" y="68"/>
                  <a:pt x="101" y="68"/>
                  <a:pt x="101" y="68"/>
                </a:cubicBezTo>
                <a:cubicBezTo>
                  <a:pt x="98" y="65"/>
                  <a:pt x="96" y="63"/>
                  <a:pt x="96" y="63"/>
                </a:cubicBezTo>
                <a:cubicBezTo>
                  <a:pt x="96" y="63"/>
                  <a:pt x="86" y="44"/>
                  <a:pt x="71" y="34"/>
                </a:cubicBezTo>
                <a:cubicBezTo>
                  <a:pt x="56" y="24"/>
                  <a:pt x="60" y="17"/>
                  <a:pt x="60" y="9"/>
                </a:cubicBezTo>
                <a:cubicBezTo>
                  <a:pt x="60" y="2"/>
                  <a:pt x="52" y="0"/>
                  <a:pt x="46" y="8"/>
                </a:cubicBezTo>
                <a:cubicBezTo>
                  <a:pt x="44" y="11"/>
                  <a:pt x="42" y="16"/>
                  <a:pt x="42" y="19"/>
                </a:cubicBezTo>
                <a:cubicBezTo>
                  <a:pt x="41" y="29"/>
                  <a:pt x="47" y="35"/>
                  <a:pt x="50" y="38"/>
                </a:cubicBezTo>
                <a:cubicBezTo>
                  <a:pt x="51" y="41"/>
                  <a:pt x="52" y="45"/>
                  <a:pt x="50" y="51"/>
                </a:cubicBezTo>
                <a:cubicBezTo>
                  <a:pt x="12" y="51"/>
                  <a:pt x="12" y="51"/>
                  <a:pt x="12" y="51"/>
                </a:cubicBezTo>
                <a:cubicBezTo>
                  <a:pt x="4" y="51"/>
                  <a:pt x="0" y="57"/>
                  <a:pt x="3" y="64"/>
                </a:cubicBezTo>
                <a:cubicBezTo>
                  <a:pt x="22" y="118"/>
                  <a:pt x="22" y="118"/>
                  <a:pt x="22" y="118"/>
                </a:cubicBezTo>
                <a:cubicBezTo>
                  <a:pt x="24" y="121"/>
                  <a:pt x="27" y="124"/>
                  <a:pt x="30" y="124"/>
                </a:cubicBezTo>
                <a:cubicBezTo>
                  <a:pt x="77" y="124"/>
                  <a:pt x="77" y="124"/>
                  <a:pt x="77" y="124"/>
                </a:cubicBezTo>
                <a:cubicBezTo>
                  <a:pt x="80" y="124"/>
                  <a:pt x="85" y="126"/>
                  <a:pt x="87" y="128"/>
                </a:cubicBezTo>
                <a:cubicBezTo>
                  <a:pt x="89" y="130"/>
                  <a:pt x="89" y="130"/>
                  <a:pt x="89" y="130"/>
                </a:cubicBezTo>
                <a:cubicBezTo>
                  <a:pt x="91" y="132"/>
                  <a:pt x="95" y="132"/>
                  <a:pt x="97" y="130"/>
                </a:cubicBezTo>
                <a:cubicBezTo>
                  <a:pt x="126" y="101"/>
                  <a:pt x="126" y="101"/>
                  <a:pt x="126" y="101"/>
                </a:cubicBezTo>
                <a:cubicBezTo>
                  <a:pt x="128" y="99"/>
                  <a:pt x="128" y="95"/>
                  <a:pt x="126" y="93"/>
                </a:cubicBezTo>
                <a:close/>
                <a:moveTo>
                  <a:pt x="106" y="145"/>
                </a:moveTo>
                <a:cubicBezTo>
                  <a:pt x="98" y="137"/>
                  <a:pt x="98" y="137"/>
                  <a:pt x="98" y="137"/>
                </a:cubicBezTo>
                <a:cubicBezTo>
                  <a:pt x="132" y="103"/>
                  <a:pt x="132" y="103"/>
                  <a:pt x="132" y="103"/>
                </a:cubicBezTo>
                <a:cubicBezTo>
                  <a:pt x="140" y="111"/>
                  <a:pt x="140" y="111"/>
                  <a:pt x="140" y="111"/>
                </a:cubicBezTo>
                <a:cubicBezTo>
                  <a:pt x="106" y="145"/>
                  <a:pt x="106" y="145"/>
                  <a:pt x="106" y="145"/>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p>
        </p:txBody>
      </p:sp>
      <p:sp>
        <p:nvSpPr>
          <p:cNvPr id="40" name="Freeform 230"/>
          <p:cNvSpPr>
            <a:spLocks noEditPoints="1"/>
          </p:cNvSpPr>
          <p:nvPr/>
        </p:nvSpPr>
        <p:spPr bwMode="auto">
          <a:xfrm>
            <a:off x="6247508" y="5917092"/>
            <a:ext cx="745776" cy="636340"/>
          </a:xfrm>
          <a:custGeom>
            <a:avLst/>
            <a:gdLst>
              <a:gd name="T0" fmla="*/ 90 w 145"/>
              <a:gd name="T1" fmla="*/ 101 h 124"/>
              <a:gd name="T2" fmla="*/ 78 w 145"/>
              <a:gd name="T3" fmla="*/ 113 h 124"/>
              <a:gd name="T4" fmla="*/ 90 w 145"/>
              <a:gd name="T5" fmla="*/ 124 h 124"/>
              <a:gd name="T6" fmla="*/ 101 w 145"/>
              <a:gd name="T7" fmla="*/ 113 h 124"/>
              <a:gd name="T8" fmla="*/ 90 w 145"/>
              <a:gd name="T9" fmla="*/ 101 h 124"/>
              <a:gd name="T10" fmla="*/ 10 w 145"/>
              <a:gd name="T11" fmla="*/ 38 h 124"/>
              <a:gd name="T12" fmla="*/ 81 w 145"/>
              <a:gd name="T13" fmla="*/ 38 h 124"/>
              <a:gd name="T14" fmla="*/ 85 w 145"/>
              <a:gd name="T15" fmla="*/ 44 h 124"/>
              <a:gd name="T16" fmla="*/ 81 w 145"/>
              <a:gd name="T17" fmla="*/ 50 h 124"/>
              <a:gd name="T18" fmla="*/ 18 w 145"/>
              <a:gd name="T19" fmla="*/ 50 h 124"/>
              <a:gd name="T20" fmla="*/ 21 w 145"/>
              <a:gd name="T21" fmla="*/ 62 h 124"/>
              <a:gd name="T22" fmla="*/ 84 w 145"/>
              <a:gd name="T23" fmla="*/ 62 h 124"/>
              <a:gd name="T24" fmla="*/ 88 w 145"/>
              <a:gd name="T25" fmla="*/ 67 h 124"/>
              <a:gd name="T26" fmla="*/ 84 w 145"/>
              <a:gd name="T27" fmla="*/ 73 h 124"/>
              <a:gd name="T28" fmla="*/ 24 w 145"/>
              <a:gd name="T29" fmla="*/ 73 h 124"/>
              <a:gd name="T30" fmla="*/ 24 w 145"/>
              <a:gd name="T31" fmla="*/ 73 h 124"/>
              <a:gd name="T32" fmla="*/ 28 w 145"/>
              <a:gd name="T33" fmla="*/ 84 h 124"/>
              <a:gd name="T34" fmla="*/ 92 w 145"/>
              <a:gd name="T35" fmla="*/ 84 h 124"/>
              <a:gd name="T36" fmla="*/ 96 w 145"/>
              <a:gd name="T37" fmla="*/ 50 h 124"/>
              <a:gd name="T38" fmla="*/ 98 w 145"/>
              <a:gd name="T39" fmla="*/ 38 h 124"/>
              <a:gd name="T40" fmla="*/ 100 w 145"/>
              <a:gd name="T41" fmla="*/ 23 h 124"/>
              <a:gd name="T42" fmla="*/ 135 w 145"/>
              <a:gd name="T43" fmla="*/ 2 h 124"/>
              <a:gd name="T44" fmla="*/ 135 w 145"/>
              <a:gd name="T45" fmla="*/ 15 h 124"/>
              <a:gd name="T46" fmla="*/ 117 w 145"/>
              <a:gd name="T47" fmla="*/ 24 h 124"/>
              <a:gd name="T48" fmla="*/ 112 w 145"/>
              <a:gd name="T49" fmla="*/ 30 h 124"/>
              <a:gd name="T50" fmla="*/ 104 w 145"/>
              <a:gd name="T51" fmla="*/ 90 h 124"/>
              <a:gd name="T52" fmla="*/ 96 w 145"/>
              <a:gd name="T53" fmla="*/ 97 h 124"/>
              <a:gd name="T54" fmla="*/ 25 w 145"/>
              <a:gd name="T55" fmla="*/ 97 h 124"/>
              <a:gd name="T56" fmla="*/ 18 w 145"/>
              <a:gd name="T57" fmla="*/ 91 h 124"/>
              <a:gd name="T58" fmla="*/ 4 w 145"/>
              <a:gd name="T59" fmla="*/ 49 h 124"/>
              <a:gd name="T60" fmla="*/ 10 w 145"/>
              <a:gd name="T61" fmla="*/ 38 h 124"/>
              <a:gd name="T62" fmla="*/ 40 w 145"/>
              <a:gd name="T63" fmla="*/ 101 h 124"/>
              <a:gd name="T64" fmla="*/ 28 w 145"/>
              <a:gd name="T65" fmla="*/ 113 h 124"/>
              <a:gd name="T66" fmla="*/ 40 w 145"/>
              <a:gd name="T67" fmla="*/ 124 h 124"/>
              <a:gd name="T68" fmla="*/ 51 w 145"/>
              <a:gd name="T69" fmla="*/ 113 h 124"/>
              <a:gd name="T70" fmla="*/ 40 w 145"/>
              <a:gd name="T71" fmla="*/ 10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5" h="124">
                <a:moveTo>
                  <a:pt x="90" y="101"/>
                </a:moveTo>
                <a:cubicBezTo>
                  <a:pt x="83" y="101"/>
                  <a:pt x="78" y="106"/>
                  <a:pt x="78" y="113"/>
                </a:cubicBezTo>
                <a:cubicBezTo>
                  <a:pt x="78" y="119"/>
                  <a:pt x="83" y="124"/>
                  <a:pt x="90" y="124"/>
                </a:cubicBezTo>
                <a:cubicBezTo>
                  <a:pt x="96" y="124"/>
                  <a:pt x="101" y="119"/>
                  <a:pt x="101" y="113"/>
                </a:cubicBezTo>
                <a:cubicBezTo>
                  <a:pt x="101" y="106"/>
                  <a:pt x="96" y="101"/>
                  <a:pt x="90" y="101"/>
                </a:cubicBezTo>
                <a:close/>
                <a:moveTo>
                  <a:pt x="10" y="38"/>
                </a:moveTo>
                <a:cubicBezTo>
                  <a:pt x="25" y="38"/>
                  <a:pt x="81" y="38"/>
                  <a:pt x="81" y="38"/>
                </a:cubicBezTo>
                <a:cubicBezTo>
                  <a:pt x="81" y="38"/>
                  <a:pt x="85" y="39"/>
                  <a:pt x="85" y="44"/>
                </a:cubicBezTo>
                <a:cubicBezTo>
                  <a:pt x="85" y="48"/>
                  <a:pt x="81" y="50"/>
                  <a:pt x="81" y="50"/>
                </a:cubicBezTo>
                <a:cubicBezTo>
                  <a:pt x="18" y="50"/>
                  <a:pt x="18" y="50"/>
                  <a:pt x="18" y="50"/>
                </a:cubicBezTo>
                <a:cubicBezTo>
                  <a:pt x="21" y="62"/>
                  <a:pt x="21" y="62"/>
                  <a:pt x="21" y="62"/>
                </a:cubicBezTo>
                <a:cubicBezTo>
                  <a:pt x="39" y="62"/>
                  <a:pt x="84" y="62"/>
                  <a:pt x="84" y="62"/>
                </a:cubicBezTo>
                <a:cubicBezTo>
                  <a:pt x="84" y="62"/>
                  <a:pt x="88" y="63"/>
                  <a:pt x="88" y="67"/>
                </a:cubicBezTo>
                <a:cubicBezTo>
                  <a:pt x="88" y="71"/>
                  <a:pt x="84" y="73"/>
                  <a:pt x="84" y="73"/>
                </a:cubicBezTo>
                <a:cubicBezTo>
                  <a:pt x="24" y="73"/>
                  <a:pt x="24" y="73"/>
                  <a:pt x="24" y="73"/>
                </a:cubicBezTo>
                <a:cubicBezTo>
                  <a:pt x="24" y="73"/>
                  <a:pt x="24" y="73"/>
                  <a:pt x="24" y="73"/>
                </a:cubicBezTo>
                <a:cubicBezTo>
                  <a:pt x="28" y="84"/>
                  <a:pt x="28" y="84"/>
                  <a:pt x="28" y="84"/>
                </a:cubicBezTo>
                <a:cubicBezTo>
                  <a:pt x="92" y="84"/>
                  <a:pt x="92" y="84"/>
                  <a:pt x="92" y="84"/>
                </a:cubicBezTo>
                <a:cubicBezTo>
                  <a:pt x="96" y="50"/>
                  <a:pt x="96" y="50"/>
                  <a:pt x="96" y="50"/>
                </a:cubicBezTo>
                <a:cubicBezTo>
                  <a:pt x="98" y="38"/>
                  <a:pt x="98" y="38"/>
                  <a:pt x="98" y="38"/>
                </a:cubicBezTo>
                <a:cubicBezTo>
                  <a:pt x="98" y="38"/>
                  <a:pt x="99" y="28"/>
                  <a:pt x="100" y="23"/>
                </a:cubicBezTo>
                <a:cubicBezTo>
                  <a:pt x="101" y="19"/>
                  <a:pt x="112" y="13"/>
                  <a:pt x="135" y="2"/>
                </a:cubicBezTo>
                <a:cubicBezTo>
                  <a:pt x="141" y="0"/>
                  <a:pt x="145" y="10"/>
                  <a:pt x="135" y="15"/>
                </a:cubicBezTo>
                <a:cubicBezTo>
                  <a:pt x="117" y="24"/>
                  <a:pt x="117" y="24"/>
                  <a:pt x="117" y="24"/>
                </a:cubicBezTo>
                <a:cubicBezTo>
                  <a:pt x="117" y="24"/>
                  <a:pt x="112" y="27"/>
                  <a:pt x="112" y="30"/>
                </a:cubicBezTo>
                <a:cubicBezTo>
                  <a:pt x="111" y="33"/>
                  <a:pt x="104" y="90"/>
                  <a:pt x="104" y="90"/>
                </a:cubicBezTo>
                <a:cubicBezTo>
                  <a:pt x="104" y="90"/>
                  <a:pt x="104" y="97"/>
                  <a:pt x="96" y="97"/>
                </a:cubicBezTo>
                <a:cubicBezTo>
                  <a:pt x="89" y="97"/>
                  <a:pt x="31" y="97"/>
                  <a:pt x="25" y="97"/>
                </a:cubicBezTo>
                <a:cubicBezTo>
                  <a:pt x="19" y="97"/>
                  <a:pt x="18" y="91"/>
                  <a:pt x="18" y="91"/>
                </a:cubicBezTo>
                <a:cubicBezTo>
                  <a:pt x="4" y="49"/>
                  <a:pt x="4" y="49"/>
                  <a:pt x="4" y="49"/>
                </a:cubicBezTo>
                <a:cubicBezTo>
                  <a:pt x="4" y="49"/>
                  <a:pt x="0" y="38"/>
                  <a:pt x="10" y="38"/>
                </a:cubicBezTo>
                <a:close/>
                <a:moveTo>
                  <a:pt x="40" y="101"/>
                </a:moveTo>
                <a:cubicBezTo>
                  <a:pt x="33" y="101"/>
                  <a:pt x="28" y="106"/>
                  <a:pt x="28" y="113"/>
                </a:cubicBezTo>
                <a:cubicBezTo>
                  <a:pt x="28" y="119"/>
                  <a:pt x="33" y="124"/>
                  <a:pt x="40" y="124"/>
                </a:cubicBezTo>
                <a:cubicBezTo>
                  <a:pt x="46" y="124"/>
                  <a:pt x="51" y="119"/>
                  <a:pt x="51" y="113"/>
                </a:cubicBezTo>
                <a:cubicBezTo>
                  <a:pt x="51" y="106"/>
                  <a:pt x="46" y="101"/>
                  <a:pt x="40" y="101"/>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p>
        </p:txBody>
      </p:sp>
      <p:sp>
        <p:nvSpPr>
          <p:cNvPr id="59" name="Freeform 24"/>
          <p:cNvSpPr>
            <a:spLocks noEditPoints="1"/>
          </p:cNvSpPr>
          <p:nvPr/>
        </p:nvSpPr>
        <p:spPr bwMode="auto">
          <a:xfrm>
            <a:off x="12927076" y="6432441"/>
            <a:ext cx="584986" cy="835143"/>
          </a:xfrm>
          <a:custGeom>
            <a:avLst/>
            <a:gdLst>
              <a:gd name="T0" fmla="*/ 8 w 119"/>
              <a:gd name="T1" fmla="*/ 171 h 171"/>
              <a:gd name="T2" fmla="*/ 0 w 119"/>
              <a:gd name="T3" fmla="*/ 33 h 171"/>
              <a:gd name="T4" fmla="*/ 29 w 119"/>
              <a:gd name="T5" fmla="*/ 25 h 171"/>
              <a:gd name="T6" fmla="*/ 29 w 119"/>
              <a:gd name="T7" fmla="*/ 30 h 171"/>
              <a:gd name="T8" fmla="*/ 6 w 119"/>
              <a:gd name="T9" fmla="*/ 33 h 171"/>
              <a:gd name="T10" fmla="*/ 8 w 119"/>
              <a:gd name="T11" fmla="*/ 165 h 171"/>
              <a:gd name="T12" fmla="*/ 93 w 119"/>
              <a:gd name="T13" fmla="*/ 152 h 171"/>
              <a:gd name="T14" fmla="*/ 114 w 119"/>
              <a:gd name="T15" fmla="*/ 145 h 171"/>
              <a:gd name="T16" fmla="*/ 112 w 119"/>
              <a:gd name="T17" fmla="*/ 30 h 171"/>
              <a:gd name="T18" fmla="*/ 88 w 119"/>
              <a:gd name="T19" fmla="*/ 27 h 171"/>
              <a:gd name="T20" fmla="*/ 112 w 119"/>
              <a:gd name="T21" fmla="*/ 25 h 171"/>
              <a:gd name="T22" fmla="*/ 119 w 119"/>
              <a:gd name="T23" fmla="*/ 145 h 171"/>
              <a:gd name="T24" fmla="*/ 100 w 119"/>
              <a:gd name="T25" fmla="*/ 168 h 171"/>
              <a:gd name="T26" fmla="*/ 104 w 119"/>
              <a:gd name="T27" fmla="*/ 67 h 171"/>
              <a:gd name="T28" fmla="*/ 90 w 119"/>
              <a:gd name="T29" fmla="*/ 64 h 171"/>
              <a:gd name="T30" fmla="*/ 93 w 119"/>
              <a:gd name="T31" fmla="*/ 50 h 171"/>
              <a:gd name="T32" fmla="*/ 107 w 119"/>
              <a:gd name="T33" fmla="*/ 53 h 171"/>
              <a:gd name="T34" fmla="*/ 104 w 119"/>
              <a:gd name="T35" fmla="*/ 67 h 171"/>
              <a:gd name="T36" fmla="*/ 15 w 119"/>
              <a:gd name="T37" fmla="*/ 122 h 171"/>
              <a:gd name="T38" fmla="*/ 15 w 119"/>
              <a:gd name="T39" fmla="*/ 116 h 171"/>
              <a:gd name="T40" fmla="*/ 107 w 119"/>
              <a:gd name="T41" fmla="*/ 119 h 171"/>
              <a:gd name="T42" fmla="*/ 104 w 119"/>
              <a:gd name="T43" fmla="*/ 108 h 171"/>
              <a:gd name="T44" fmla="*/ 13 w 119"/>
              <a:gd name="T45" fmla="*/ 105 h 171"/>
              <a:gd name="T46" fmla="*/ 104 w 119"/>
              <a:gd name="T47" fmla="*/ 102 h 171"/>
              <a:gd name="T48" fmla="*/ 104 w 119"/>
              <a:gd name="T49" fmla="*/ 108 h 171"/>
              <a:gd name="T50" fmla="*/ 15 w 119"/>
              <a:gd name="T51" fmla="*/ 93 h 171"/>
              <a:gd name="T52" fmla="*/ 15 w 119"/>
              <a:gd name="T53" fmla="*/ 88 h 171"/>
              <a:gd name="T54" fmla="*/ 107 w 119"/>
              <a:gd name="T55" fmla="*/ 91 h 171"/>
              <a:gd name="T56" fmla="*/ 104 w 119"/>
              <a:gd name="T57" fmla="*/ 79 h 171"/>
              <a:gd name="T58" fmla="*/ 13 w 119"/>
              <a:gd name="T59" fmla="*/ 77 h 171"/>
              <a:gd name="T60" fmla="*/ 104 w 119"/>
              <a:gd name="T61" fmla="*/ 74 h 171"/>
              <a:gd name="T62" fmla="*/ 104 w 119"/>
              <a:gd name="T63" fmla="*/ 79 h 171"/>
              <a:gd name="T64" fmla="*/ 15 w 119"/>
              <a:gd name="T65" fmla="*/ 65 h 171"/>
              <a:gd name="T66" fmla="*/ 15 w 119"/>
              <a:gd name="T67" fmla="*/ 60 h 171"/>
              <a:gd name="T68" fmla="*/ 82 w 119"/>
              <a:gd name="T69" fmla="*/ 63 h 171"/>
              <a:gd name="T70" fmla="*/ 79 w 119"/>
              <a:gd name="T71" fmla="*/ 51 h 171"/>
              <a:gd name="T72" fmla="*/ 13 w 119"/>
              <a:gd name="T73" fmla="*/ 49 h 171"/>
              <a:gd name="T74" fmla="*/ 79 w 119"/>
              <a:gd name="T75" fmla="*/ 46 h 171"/>
              <a:gd name="T76" fmla="*/ 79 w 119"/>
              <a:gd name="T77" fmla="*/ 51 h 171"/>
              <a:gd name="T78" fmla="*/ 56 w 119"/>
              <a:gd name="T79" fmla="*/ 13 h 171"/>
              <a:gd name="T80" fmla="*/ 64 w 119"/>
              <a:gd name="T81" fmla="*/ 13 h 171"/>
              <a:gd name="T82" fmla="*/ 59 w 119"/>
              <a:gd name="T83" fmla="*/ 17 h 171"/>
              <a:gd name="T84" fmla="*/ 50 w 119"/>
              <a:gd name="T85" fmla="*/ 10 h 171"/>
              <a:gd name="T86" fmla="*/ 70 w 119"/>
              <a:gd name="T87" fmla="*/ 26 h 171"/>
              <a:gd name="T88" fmla="*/ 60 w 119"/>
              <a:gd name="T89" fmla="*/ 0 h 171"/>
              <a:gd name="T90" fmla="*/ 40 w 119"/>
              <a:gd name="T91" fmla="*/ 37 h 171"/>
              <a:gd name="T92" fmla="*/ 36 w 119"/>
              <a:gd name="T93" fmla="*/ 22 h 171"/>
              <a:gd name="T94" fmla="*/ 46 w 119"/>
              <a:gd name="T95" fmla="*/ 17 h 171"/>
              <a:gd name="T96" fmla="*/ 47 w 119"/>
              <a:gd name="T97" fmla="*/ 26 h 171"/>
              <a:gd name="T98" fmla="*/ 70 w 119"/>
              <a:gd name="T99" fmla="*/ 29 h 171"/>
              <a:gd name="T100" fmla="*/ 73 w 119"/>
              <a:gd name="T101" fmla="*/ 18 h 171"/>
              <a:gd name="T102" fmla="*/ 79 w 119"/>
              <a:gd name="T103" fmla="*/ 17 h 171"/>
              <a:gd name="T104" fmla="*/ 84 w 119"/>
              <a:gd name="T105" fmla="*/ 33 h 171"/>
              <a:gd name="T106" fmla="*/ 70 w 119"/>
              <a:gd name="T107" fmla="*/ 26 h 171"/>
              <a:gd name="T108" fmla="*/ 70 w 119"/>
              <a:gd name="T109" fmla="*/ 26 h 171"/>
              <a:gd name="T110" fmla="*/ 110 w 119"/>
              <a:gd name="T111" fmla="*/ 150 h 171"/>
              <a:gd name="T112" fmla="*/ 99 w 119"/>
              <a:gd name="T113" fmla="*/ 152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9" h="171">
                <a:moveTo>
                  <a:pt x="94" y="171"/>
                </a:moveTo>
                <a:cubicBezTo>
                  <a:pt x="8" y="171"/>
                  <a:pt x="8" y="171"/>
                  <a:pt x="8" y="171"/>
                </a:cubicBezTo>
                <a:cubicBezTo>
                  <a:pt x="4" y="171"/>
                  <a:pt x="0" y="167"/>
                  <a:pt x="0" y="163"/>
                </a:cubicBezTo>
                <a:cubicBezTo>
                  <a:pt x="0" y="33"/>
                  <a:pt x="0" y="33"/>
                  <a:pt x="0" y="33"/>
                </a:cubicBezTo>
                <a:cubicBezTo>
                  <a:pt x="0" y="28"/>
                  <a:pt x="4" y="25"/>
                  <a:pt x="8" y="25"/>
                </a:cubicBezTo>
                <a:cubicBezTo>
                  <a:pt x="29" y="25"/>
                  <a:pt x="29" y="25"/>
                  <a:pt x="29" y="25"/>
                </a:cubicBezTo>
                <a:cubicBezTo>
                  <a:pt x="31" y="25"/>
                  <a:pt x="32" y="26"/>
                  <a:pt x="32" y="27"/>
                </a:cubicBezTo>
                <a:cubicBezTo>
                  <a:pt x="32" y="29"/>
                  <a:pt x="31" y="30"/>
                  <a:pt x="29" y="30"/>
                </a:cubicBezTo>
                <a:cubicBezTo>
                  <a:pt x="8" y="30"/>
                  <a:pt x="8" y="30"/>
                  <a:pt x="8" y="30"/>
                </a:cubicBezTo>
                <a:cubicBezTo>
                  <a:pt x="7" y="30"/>
                  <a:pt x="6" y="31"/>
                  <a:pt x="6" y="33"/>
                </a:cubicBezTo>
                <a:cubicBezTo>
                  <a:pt x="6" y="163"/>
                  <a:pt x="6" y="163"/>
                  <a:pt x="6" y="163"/>
                </a:cubicBezTo>
                <a:cubicBezTo>
                  <a:pt x="6" y="164"/>
                  <a:pt x="7" y="165"/>
                  <a:pt x="8" y="165"/>
                </a:cubicBezTo>
                <a:cubicBezTo>
                  <a:pt x="93" y="165"/>
                  <a:pt x="93" y="165"/>
                  <a:pt x="93" y="165"/>
                </a:cubicBezTo>
                <a:cubicBezTo>
                  <a:pt x="93" y="152"/>
                  <a:pt x="93" y="152"/>
                  <a:pt x="93" y="152"/>
                </a:cubicBezTo>
                <a:cubicBezTo>
                  <a:pt x="93" y="148"/>
                  <a:pt x="97" y="145"/>
                  <a:pt x="101" y="145"/>
                </a:cubicBezTo>
                <a:cubicBezTo>
                  <a:pt x="114" y="145"/>
                  <a:pt x="114" y="145"/>
                  <a:pt x="114" y="145"/>
                </a:cubicBezTo>
                <a:cubicBezTo>
                  <a:pt x="114" y="33"/>
                  <a:pt x="114" y="33"/>
                  <a:pt x="114" y="33"/>
                </a:cubicBezTo>
                <a:cubicBezTo>
                  <a:pt x="114" y="31"/>
                  <a:pt x="113" y="30"/>
                  <a:pt x="112" y="30"/>
                </a:cubicBezTo>
                <a:cubicBezTo>
                  <a:pt x="90" y="30"/>
                  <a:pt x="90" y="30"/>
                  <a:pt x="90" y="30"/>
                </a:cubicBezTo>
                <a:cubicBezTo>
                  <a:pt x="89" y="30"/>
                  <a:pt x="88" y="29"/>
                  <a:pt x="88" y="27"/>
                </a:cubicBezTo>
                <a:cubicBezTo>
                  <a:pt x="88" y="26"/>
                  <a:pt x="89" y="25"/>
                  <a:pt x="90" y="25"/>
                </a:cubicBezTo>
                <a:cubicBezTo>
                  <a:pt x="112" y="25"/>
                  <a:pt x="112" y="25"/>
                  <a:pt x="112" y="25"/>
                </a:cubicBezTo>
                <a:cubicBezTo>
                  <a:pt x="116" y="25"/>
                  <a:pt x="119" y="28"/>
                  <a:pt x="119" y="33"/>
                </a:cubicBezTo>
                <a:cubicBezTo>
                  <a:pt x="119" y="145"/>
                  <a:pt x="119" y="145"/>
                  <a:pt x="119" y="145"/>
                </a:cubicBezTo>
                <a:cubicBezTo>
                  <a:pt x="119" y="147"/>
                  <a:pt x="119" y="149"/>
                  <a:pt x="117" y="151"/>
                </a:cubicBezTo>
                <a:cubicBezTo>
                  <a:pt x="100" y="168"/>
                  <a:pt x="100" y="168"/>
                  <a:pt x="100" y="168"/>
                </a:cubicBezTo>
                <a:cubicBezTo>
                  <a:pt x="98" y="170"/>
                  <a:pt x="96" y="171"/>
                  <a:pt x="94" y="171"/>
                </a:cubicBezTo>
                <a:close/>
                <a:moveTo>
                  <a:pt x="104" y="67"/>
                </a:moveTo>
                <a:cubicBezTo>
                  <a:pt x="93" y="67"/>
                  <a:pt x="93" y="67"/>
                  <a:pt x="93" y="67"/>
                </a:cubicBezTo>
                <a:cubicBezTo>
                  <a:pt x="91" y="67"/>
                  <a:pt x="90" y="66"/>
                  <a:pt x="90" y="64"/>
                </a:cubicBezTo>
                <a:cubicBezTo>
                  <a:pt x="90" y="53"/>
                  <a:pt x="90" y="53"/>
                  <a:pt x="90" y="53"/>
                </a:cubicBezTo>
                <a:cubicBezTo>
                  <a:pt x="90" y="51"/>
                  <a:pt x="91" y="50"/>
                  <a:pt x="93" y="50"/>
                </a:cubicBezTo>
                <a:cubicBezTo>
                  <a:pt x="104" y="50"/>
                  <a:pt x="104" y="50"/>
                  <a:pt x="104" y="50"/>
                </a:cubicBezTo>
                <a:cubicBezTo>
                  <a:pt x="106" y="50"/>
                  <a:pt x="107" y="51"/>
                  <a:pt x="107" y="53"/>
                </a:cubicBezTo>
                <a:cubicBezTo>
                  <a:pt x="107" y="64"/>
                  <a:pt x="107" y="64"/>
                  <a:pt x="107" y="64"/>
                </a:cubicBezTo>
                <a:cubicBezTo>
                  <a:pt x="107" y="66"/>
                  <a:pt x="106" y="67"/>
                  <a:pt x="104" y="67"/>
                </a:cubicBezTo>
                <a:close/>
                <a:moveTo>
                  <a:pt x="104" y="122"/>
                </a:moveTo>
                <a:cubicBezTo>
                  <a:pt x="15" y="122"/>
                  <a:pt x="15" y="122"/>
                  <a:pt x="15" y="122"/>
                </a:cubicBezTo>
                <a:cubicBezTo>
                  <a:pt x="14" y="122"/>
                  <a:pt x="13" y="120"/>
                  <a:pt x="13" y="119"/>
                </a:cubicBezTo>
                <a:cubicBezTo>
                  <a:pt x="13" y="117"/>
                  <a:pt x="14" y="116"/>
                  <a:pt x="15" y="116"/>
                </a:cubicBezTo>
                <a:cubicBezTo>
                  <a:pt x="104" y="116"/>
                  <a:pt x="104" y="116"/>
                  <a:pt x="104" y="116"/>
                </a:cubicBezTo>
                <a:cubicBezTo>
                  <a:pt x="106" y="116"/>
                  <a:pt x="107" y="117"/>
                  <a:pt x="107" y="119"/>
                </a:cubicBezTo>
                <a:cubicBezTo>
                  <a:pt x="107" y="120"/>
                  <a:pt x="106" y="122"/>
                  <a:pt x="104" y="122"/>
                </a:cubicBezTo>
                <a:close/>
                <a:moveTo>
                  <a:pt x="104" y="108"/>
                </a:moveTo>
                <a:cubicBezTo>
                  <a:pt x="15" y="108"/>
                  <a:pt x="15" y="108"/>
                  <a:pt x="15" y="108"/>
                </a:cubicBezTo>
                <a:cubicBezTo>
                  <a:pt x="14" y="108"/>
                  <a:pt x="13" y="106"/>
                  <a:pt x="13" y="105"/>
                </a:cubicBezTo>
                <a:cubicBezTo>
                  <a:pt x="13" y="103"/>
                  <a:pt x="14" y="102"/>
                  <a:pt x="15" y="102"/>
                </a:cubicBezTo>
                <a:cubicBezTo>
                  <a:pt x="104" y="102"/>
                  <a:pt x="104" y="102"/>
                  <a:pt x="104" y="102"/>
                </a:cubicBezTo>
                <a:cubicBezTo>
                  <a:pt x="106" y="102"/>
                  <a:pt x="107" y="103"/>
                  <a:pt x="107" y="105"/>
                </a:cubicBezTo>
                <a:cubicBezTo>
                  <a:pt x="107" y="106"/>
                  <a:pt x="106" y="108"/>
                  <a:pt x="104" y="108"/>
                </a:cubicBezTo>
                <a:close/>
                <a:moveTo>
                  <a:pt x="104" y="93"/>
                </a:moveTo>
                <a:cubicBezTo>
                  <a:pt x="15" y="93"/>
                  <a:pt x="15" y="93"/>
                  <a:pt x="15" y="93"/>
                </a:cubicBezTo>
                <a:cubicBezTo>
                  <a:pt x="14" y="93"/>
                  <a:pt x="13" y="92"/>
                  <a:pt x="13" y="91"/>
                </a:cubicBezTo>
                <a:cubicBezTo>
                  <a:pt x="13" y="89"/>
                  <a:pt x="14" y="88"/>
                  <a:pt x="15" y="88"/>
                </a:cubicBezTo>
                <a:cubicBezTo>
                  <a:pt x="104" y="88"/>
                  <a:pt x="104" y="88"/>
                  <a:pt x="104" y="88"/>
                </a:cubicBezTo>
                <a:cubicBezTo>
                  <a:pt x="106" y="88"/>
                  <a:pt x="107" y="89"/>
                  <a:pt x="107" y="91"/>
                </a:cubicBezTo>
                <a:cubicBezTo>
                  <a:pt x="107" y="92"/>
                  <a:pt x="106" y="93"/>
                  <a:pt x="104" y="93"/>
                </a:cubicBezTo>
                <a:close/>
                <a:moveTo>
                  <a:pt x="104" y="79"/>
                </a:moveTo>
                <a:cubicBezTo>
                  <a:pt x="15" y="79"/>
                  <a:pt x="15" y="79"/>
                  <a:pt x="15" y="79"/>
                </a:cubicBezTo>
                <a:cubicBezTo>
                  <a:pt x="14" y="79"/>
                  <a:pt x="13" y="78"/>
                  <a:pt x="13" y="77"/>
                </a:cubicBezTo>
                <a:cubicBezTo>
                  <a:pt x="13" y="75"/>
                  <a:pt x="14" y="74"/>
                  <a:pt x="15" y="74"/>
                </a:cubicBezTo>
                <a:cubicBezTo>
                  <a:pt x="104" y="74"/>
                  <a:pt x="104" y="74"/>
                  <a:pt x="104" y="74"/>
                </a:cubicBezTo>
                <a:cubicBezTo>
                  <a:pt x="106" y="74"/>
                  <a:pt x="107" y="75"/>
                  <a:pt x="107" y="77"/>
                </a:cubicBezTo>
                <a:cubicBezTo>
                  <a:pt x="107" y="78"/>
                  <a:pt x="106" y="79"/>
                  <a:pt x="104" y="79"/>
                </a:cubicBezTo>
                <a:close/>
                <a:moveTo>
                  <a:pt x="79" y="65"/>
                </a:moveTo>
                <a:cubicBezTo>
                  <a:pt x="15" y="65"/>
                  <a:pt x="15" y="65"/>
                  <a:pt x="15" y="65"/>
                </a:cubicBezTo>
                <a:cubicBezTo>
                  <a:pt x="14" y="65"/>
                  <a:pt x="13" y="64"/>
                  <a:pt x="13" y="63"/>
                </a:cubicBezTo>
                <a:cubicBezTo>
                  <a:pt x="13" y="61"/>
                  <a:pt x="14" y="60"/>
                  <a:pt x="15" y="60"/>
                </a:cubicBezTo>
                <a:cubicBezTo>
                  <a:pt x="79" y="60"/>
                  <a:pt x="79" y="60"/>
                  <a:pt x="79" y="60"/>
                </a:cubicBezTo>
                <a:cubicBezTo>
                  <a:pt x="81" y="60"/>
                  <a:pt x="82" y="61"/>
                  <a:pt x="82" y="63"/>
                </a:cubicBezTo>
                <a:cubicBezTo>
                  <a:pt x="82" y="64"/>
                  <a:pt x="81" y="65"/>
                  <a:pt x="79" y="65"/>
                </a:cubicBezTo>
                <a:close/>
                <a:moveTo>
                  <a:pt x="79" y="51"/>
                </a:moveTo>
                <a:cubicBezTo>
                  <a:pt x="15" y="51"/>
                  <a:pt x="15" y="51"/>
                  <a:pt x="15" y="51"/>
                </a:cubicBezTo>
                <a:cubicBezTo>
                  <a:pt x="14" y="51"/>
                  <a:pt x="13" y="50"/>
                  <a:pt x="13" y="49"/>
                </a:cubicBezTo>
                <a:cubicBezTo>
                  <a:pt x="13" y="47"/>
                  <a:pt x="14" y="46"/>
                  <a:pt x="15" y="46"/>
                </a:cubicBezTo>
                <a:cubicBezTo>
                  <a:pt x="79" y="46"/>
                  <a:pt x="79" y="46"/>
                  <a:pt x="79" y="46"/>
                </a:cubicBezTo>
                <a:cubicBezTo>
                  <a:pt x="81" y="46"/>
                  <a:pt x="82" y="47"/>
                  <a:pt x="82" y="49"/>
                </a:cubicBezTo>
                <a:cubicBezTo>
                  <a:pt x="82" y="50"/>
                  <a:pt x="81" y="51"/>
                  <a:pt x="79" y="51"/>
                </a:cubicBezTo>
                <a:close/>
                <a:moveTo>
                  <a:pt x="59" y="17"/>
                </a:moveTo>
                <a:cubicBezTo>
                  <a:pt x="57" y="16"/>
                  <a:pt x="56" y="15"/>
                  <a:pt x="56" y="13"/>
                </a:cubicBezTo>
                <a:cubicBezTo>
                  <a:pt x="56" y="11"/>
                  <a:pt x="57" y="9"/>
                  <a:pt x="60" y="9"/>
                </a:cubicBezTo>
                <a:cubicBezTo>
                  <a:pt x="62" y="9"/>
                  <a:pt x="64" y="11"/>
                  <a:pt x="64" y="13"/>
                </a:cubicBezTo>
                <a:cubicBezTo>
                  <a:pt x="64" y="15"/>
                  <a:pt x="63" y="16"/>
                  <a:pt x="61" y="17"/>
                </a:cubicBezTo>
                <a:cubicBezTo>
                  <a:pt x="59" y="17"/>
                  <a:pt x="59" y="17"/>
                  <a:pt x="59" y="17"/>
                </a:cubicBezTo>
                <a:close/>
                <a:moveTo>
                  <a:pt x="60" y="0"/>
                </a:moveTo>
                <a:cubicBezTo>
                  <a:pt x="54" y="0"/>
                  <a:pt x="50" y="5"/>
                  <a:pt x="50" y="10"/>
                </a:cubicBezTo>
                <a:cubicBezTo>
                  <a:pt x="50" y="26"/>
                  <a:pt x="50" y="26"/>
                  <a:pt x="50" y="26"/>
                </a:cubicBezTo>
                <a:cubicBezTo>
                  <a:pt x="70" y="26"/>
                  <a:pt x="70" y="26"/>
                  <a:pt x="70" y="26"/>
                </a:cubicBezTo>
                <a:cubicBezTo>
                  <a:pt x="70" y="10"/>
                  <a:pt x="70" y="10"/>
                  <a:pt x="70" y="10"/>
                </a:cubicBezTo>
                <a:cubicBezTo>
                  <a:pt x="70" y="5"/>
                  <a:pt x="65" y="0"/>
                  <a:pt x="60" y="0"/>
                </a:cubicBezTo>
                <a:close/>
                <a:moveTo>
                  <a:pt x="79" y="37"/>
                </a:moveTo>
                <a:cubicBezTo>
                  <a:pt x="40" y="37"/>
                  <a:pt x="40" y="37"/>
                  <a:pt x="40" y="37"/>
                </a:cubicBezTo>
                <a:cubicBezTo>
                  <a:pt x="38" y="37"/>
                  <a:pt x="36" y="35"/>
                  <a:pt x="36" y="33"/>
                </a:cubicBezTo>
                <a:cubicBezTo>
                  <a:pt x="36" y="22"/>
                  <a:pt x="36" y="22"/>
                  <a:pt x="36" y="22"/>
                </a:cubicBezTo>
                <a:cubicBezTo>
                  <a:pt x="36" y="19"/>
                  <a:pt x="38" y="17"/>
                  <a:pt x="40" y="17"/>
                </a:cubicBezTo>
                <a:cubicBezTo>
                  <a:pt x="46" y="17"/>
                  <a:pt x="46" y="17"/>
                  <a:pt x="46" y="17"/>
                </a:cubicBezTo>
                <a:cubicBezTo>
                  <a:pt x="46" y="17"/>
                  <a:pt x="47" y="17"/>
                  <a:pt x="47" y="18"/>
                </a:cubicBezTo>
                <a:cubicBezTo>
                  <a:pt x="47" y="26"/>
                  <a:pt x="47" y="26"/>
                  <a:pt x="47" y="26"/>
                </a:cubicBezTo>
                <a:cubicBezTo>
                  <a:pt x="47" y="28"/>
                  <a:pt x="48" y="29"/>
                  <a:pt x="50" y="29"/>
                </a:cubicBezTo>
                <a:cubicBezTo>
                  <a:pt x="70" y="29"/>
                  <a:pt x="70" y="29"/>
                  <a:pt x="70" y="29"/>
                </a:cubicBezTo>
                <a:cubicBezTo>
                  <a:pt x="72" y="29"/>
                  <a:pt x="73" y="28"/>
                  <a:pt x="73" y="26"/>
                </a:cubicBezTo>
                <a:cubicBezTo>
                  <a:pt x="73" y="18"/>
                  <a:pt x="73" y="18"/>
                  <a:pt x="73" y="18"/>
                </a:cubicBezTo>
                <a:cubicBezTo>
                  <a:pt x="73" y="17"/>
                  <a:pt x="73" y="17"/>
                  <a:pt x="73" y="17"/>
                </a:cubicBezTo>
                <a:cubicBezTo>
                  <a:pt x="79" y="17"/>
                  <a:pt x="79" y="17"/>
                  <a:pt x="79" y="17"/>
                </a:cubicBezTo>
                <a:cubicBezTo>
                  <a:pt x="82" y="17"/>
                  <a:pt x="84" y="19"/>
                  <a:pt x="84" y="22"/>
                </a:cubicBezTo>
                <a:cubicBezTo>
                  <a:pt x="84" y="33"/>
                  <a:pt x="84" y="33"/>
                  <a:pt x="84" y="33"/>
                </a:cubicBezTo>
                <a:cubicBezTo>
                  <a:pt x="84" y="35"/>
                  <a:pt x="82" y="37"/>
                  <a:pt x="79" y="37"/>
                </a:cubicBezTo>
                <a:close/>
                <a:moveTo>
                  <a:pt x="70" y="26"/>
                </a:moveTo>
                <a:cubicBezTo>
                  <a:pt x="50" y="26"/>
                  <a:pt x="50" y="26"/>
                  <a:pt x="50" y="26"/>
                </a:cubicBezTo>
                <a:cubicBezTo>
                  <a:pt x="70" y="26"/>
                  <a:pt x="70" y="26"/>
                  <a:pt x="70" y="26"/>
                </a:cubicBezTo>
                <a:close/>
                <a:moveTo>
                  <a:pt x="99" y="161"/>
                </a:moveTo>
                <a:cubicBezTo>
                  <a:pt x="110" y="150"/>
                  <a:pt x="110" y="150"/>
                  <a:pt x="110" y="150"/>
                </a:cubicBezTo>
                <a:cubicBezTo>
                  <a:pt x="101" y="150"/>
                  <a:pt x="101" y="150"/>
                  <a:pt x="101" y="150"/>
                </a:cubicBezTo>
                <a:cubicBezTo>
                  <a:pt x="100" y="150"/>
                  <a:pt x="99" y="151"/>
                  <a:pt x="99" y="152"/>
                </a:cubicBezTo>
                <a:cubicBezTo>
                  <a:pt x="99" y="161"/>
                  <a:pt x="99" y="161"/>
                  <a:pt x="99" y="161"/>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2" name="Rectangle 1">
            <a:extLst>
              <a:ext uri="{FF2B5EF4-FFF2-40B4-BE49-F238E27FC236}">
                <a16:creationId xmlns:a16="http://schemas.microsoft.com/office/drawing/2014/main" id="{34717147-3F0C-5599-1944-408DD1FCD692}"/>
              </a:ext>
            </a:extLst>
          </p:cNvPr>
          <p:cNvSpPr/>
          <p:nvPr/>
        </p:nvSpPr>
        <p:spPr>
          <a:xfrm>
            <a:off x="1557323" y="553608"/>
            <a:ext cx="16907665" cy="1160959"/>
          </a:xfrm>
          <a:prstGeom prst="rect">
            <a:avLst/>
          </a:prstGeom>
        </p:spPr>
        <p:txBody>
          <a:bodyPr wrap="square">
            <a:spAutoFit/>
          </a:bodyPr>
          <a:lstStyle/>
          <a:p>
            <a:pPr>
              <a:lnSpc>
                <a:spcPct val="115000"/>
              </a:lnSpc>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Prevention Programs</a:t>
            </a:r>
          </a:p>
        </p:txBody>
      </p:sp>
      <p:sp>
        <p:nvSpPr>
          <p:cNvPr id="3" name="Rectangle 2">
            <a:extLst>
              <a:ext uri="{FF2B5EF4-FFF2-40B4-BE49-F238E27FC236}">
                <a16:creationId xmlns:a16="http://schemas.microsoft.com/office/drawing/2014/main" id="{7E7EE6CA-9B69-E750-BBCB-A59886C94159}"/>
              </a:ext>
            </a:extLst>
          </p:cNvPr>
          <p:cNvSpPr/>
          <p:nvPr/>
        </p:nvSpPr>
        <p:spPr>
          <a:xfrm>
            <a:off x="1618516" y="1845491"/>
            <a:ext cx="7921648" cy="688394"/>
          </a:xfrm>
          <a:prstGeom prst="rect">
            <a:avLst/>
          </a:prstGeom>
        </p:spPr>
        <p:txBody>
          <a:bodyPr wrap="square">
            <a:spAutoFit/>
          </a:bodyPr>
          <a:lstStyle/>
          <a:p>
            <a:pPr>
              <a:lnSpc>
                <a:spcPct val="115000"/>
              </a:lnSpc>
              <a:spcAft>
                <a:spcPts val="1600"/>
              </a:spcAft>
            </a:pPr>
            <a:r>
              <a:rPr lang="en-US" sz="3600" b="1" dirty="0">
                <a:solidFill>
                  <a:schemeClr val="bg1"/>
                </a:solidFill>
                <a:latin typeface="Arial" panose="020B0604020202020204" pitchFamily="34" charset="0"/>
                <a:ea typeface="Open Sans" panose="020B0606030504020204" pitchFamily="34" charset="0"/>
                <a:cs typeface="Arial" panose="020B0604020202020204" pitchFamily="34" charset="0"/>
              </a:rPr>
              <a:t>FOR WOMEN AT HIGHER RISK</a:t>
            </a:r>
            <a:endParaRPr lang="en-US" sz="3600" dirty="0">
              <a:solidFill>
                <a:schemeClr val="bg1"/>
              </a:solidFill>
              <a:ea typeface="Open Sans" panose="020B0606030504020204" pitchFamily="34" charset="0"/>
              <a:cs typeface="Calibri" panose="020F0502020204030204" pitchFamily="34" charset="0"/>
            </a:endParaRPr>
          </a:p>
        </p:txBody>
      </p:sp>
      <p:sp>
        <p:nvSpPr>
          <p:cNvPr id="4" name="Text Box 10">
            <a:extLst>
              <a:ext uri="{FF2B5EF4-FFF2-40B4-BE49-F238E27FC236}">
                <a16:creationId xmlns:a16="http://schemas.microsoft.com/office/drawing/2014/main" id="{69135AB9-3D36-7F30-77CF-8863A3490286}"/>
              </a:ext>
            </a:extLst>
          </p:cNvPr>
          <p:cNvSpPr txBox="1">
            <a:spLocks noChangeArrowheads="1"/>
          </p:cNvSpPr>
          <p:nvPr/>
        </p:nvSpPr>
        <p:spPr bwMode="auto">
          <a:xfrm>
            <a:off x="758935" y="4350846"/>
            <a:ext cx="4607844" cy="960263"/>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Continual, holistic, and </a:t>
            </a:r>
          </a:p>
          <a:p>
            <a:pPr algn="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non-judgmental care</a:t>
            </a:r>
          </a:p>
        </p:txBody>
      </p:sp>
      <p:sp>
        <p:nvSpPr>
          <p:cNvPr id="5" name="Text Box 10">
            <a:extLst>
              <a:ext uri="{FF2B5EF4-FFF2-40B4-BE49-F238E27FC236}">
                <a16:creationId xmlns:a16="http://schemas.microsoft.com/office/drawing/2014/main" id="{68CAC799-5188-898E-E9DE-49F011FB5C01}"/>
              </a:ext>
            </a:extLst>
          </p:cNvPr>
          <p:cNvSpPr txBox="1">
            <a:spLocks noChangeArrowheads="1"/>
          </p:cNvSpPr>
          <p:nvPr/>
        </p:nvSpPr>
        <p:spPr bwMode="auto">
          <a:xfrm>
            <a:off x="1213394" y="6101450"/>
            <a:ext cx="4607844" cy="1391150"/>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Provision of practical supports, such as nutrition supports and bus tickets</a:t>
            </a:r>
          </a:p>
        </p:txBody>
      </p:sp>
      <p:sp>
        <p:nvSpPr>
          <p:cNvPr id="6" name="Text Box 10">
            <a:extLst>
              <a:ext uri="{FF2B5EF4-FFF2-40B4-BE49-F238E27FC236}">
                <a16:creationId xmlns:a16="http://schemas.microsoft.com/office/drawing/2014/main" id="{5D10E79B-DE3A-3559-3FBC-BCE393AC3A9F}"/>
              </a:ext>
            </a:extLst>
          </p:cNvPr>
          <p:cNvSpPr txBox="1">
            <a:spLocks noChangeArrowheads="1"/>
          </p:cNvSpPr>
          <p:nvPr/>
        </p:nvSpPr>
        <p:spPr bwMode="auto">
          <a:xfrm>
            <a:off x="13784749" y="3878811"/>
            <a:ext cx="4607844"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Ongoing recovery support for new mothers</a:t>
            </a:r>
          </a:p>
        </p:txBody>
      </p:sp>
      <p:sp>
        <p:nvSpPr>
          <p:cNvPr id="7" name="Text Box 10">
            <a:extLst>
              <a:ext uri="{FF2B5EF4-FFF2-40B4-BE49-F238E27FC236}">
                <a16:creationId xmlns:a16="http://schemas.microsoft.com/office/drawing/2014/main" id="{A575F06E-857A-B7BB-694E-A27FD7B8DA2D}"/>
              </a:ext>
            </a:extLst>
          </p:cNvPr>
          <p:cNvSpPr txBox="1">
            <a:spLocks noChangeArrowheads="1"/>
          </p:cNvSpPr>
          <p:nvPr/>
        </p:nvSpPr>
        <p:spPr bwMode="auto">
          <a:xfrm>
            <a:off x="13784749" y="4958841"/>
            <a:ext cx="4607844" cy="529376"/>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Support for early attachment</a:t>
            </a:r>
          </a:p>
        </p:txBody>
      </p:sp>
      <p:sp>
        <p:nvSpPr>
          <p:cNvPr id="8" name="Text Box 10">
            <a:extLst>
              <a:ext uri="{FF2B5EF4-FFF2-40B4-BE49-F238E27FC236}">
                <a16:creationId xmlns:a16="http://schemas.microsoft.com/office/drawing/2014/main" id="{6DCE673A-C85E-67D1-04D8-36906743B713}"/>
              </a:ext>
            </a:extLst>
          </p:cNvPr>
          <p:cNvSpPr txBox="1">
            <a:spLocks noChangeArrowheads="1"/>
          </p:cNvSpPr>
          <p:nvPr/>
        </p:nvSpPr>
        <p:spPr bwMode="auto">
          <a:xfrm>
            <a:off x="13685112" y="6413868"/>
            <a:ext cx="5130359"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Early interventions for children with prenatal alcohol exposure</a:t>
            </a:r>
          </a:p>
        </p:txBody>
      </p:sp>
      <p:sp>
        <p:nvSpPr>
          <p:cNvPr id="9" name="Text Box 10">
            <a:extLst>
              <a:ext uri="{FF2B5EF4-FFF2-40B4-BE49-F238E27FC236}">
                <a16:creationId xmlns:a16="http://schemas.microsoft.com/office/drawing/2014/main" id="{41D866C4-9699-7BB8-8A5C-2CF1C5266E2C}"/>
              </a:ext>
            </a:extLst>
          </p:cNvPr>
          <p:cNvSpPr txBox="1">
            <a:spLocks noChangeArrowheads="1"/>
          </p:cNvSpPr>
          <p:nvPr/>
        </p:nvSpPr>
        <p:spPr bwMode="auto">
          <a:xfrm>
            <a:off x="10946490" y="2765687"/>
            <a:ext cx="5904595" cy="529376"/>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Parenting programs for mothers</a:t>
            </a:r>
          </a:p>
        </p:txBody>
      </p:sp>
      <p:sp>
        <p:nvSpPr>
          <p:cNvPr id="10" name="Text Box 10">
            <a:extLst>
              <a:ext uri="{FF2B5EF4-FFF2-40B4-BE49-F238E27FC236}">
                <a16:creationId xmlns:a16="http://schemas.microsoft.com/office/drawing/2014/main" id="{543E486B-65E8-A93F-FCAD-23F114E3F35E}"/>
              </a:ext>
            </a:extLst>
          </p:cNvPr>
          <p:cNvSpPr txBox="1">
            <a:spLocks noChangeArrowheads="1"/>
          </p:cNvSpPr>
          <p:nvPr/>
        </p:nvSpPr>
        <p:spPr bwMode="auto">
          <a:xfrm>
            <a:off x="2859662" y="9186137"/>
            <a:ext cx="14350904" cy="1206484"/>
          </a:xfrm>
          <a:prstGeom prst="rect">
            <a:avLst/>
          </a:prstGeom>
          <a:noFill/>
          <a:ln w="9525">
            <a:noFill/>
            <a:miter lim="800000"/>
            <a:headEnd/>
            <a:tailEnd/>
          </a:ln>
        </p:spPr>
        <p:txBody>
          <a:bodyPr wrap="square" lIns="97536" tIns="48768" rIns="97536" bIns="48768">
            <a:spAutoFit/>
          </a:bodyPr>
          <a:lstStyle/>
          <a:p>
            <a:pPr algn="ctr" defTabSz="2321446"/>
            <a:r>
              <a:rPr lang="en-US" sz="3600" b="1" dirty="0">
                <a:solidFill>
                  <a:srgbClr val="FF2F92"/>
                </a:solidFill>
                <a:latin typeface="Calibri" panose="020F0502020204030204" pitchFamily="34" charset="0"/>
                <a:ea typeface="Open Sans" panose="020B0606030504020204" pitchFamily="34" charset="0"/>
                <a:cs typeface="Calibri" panose="020F0502020204030204" pitchFamily="34" charset="0"/>
              </a:rPr>
              <a:t>Some women need support, care and treatment to help them stop drinking during pregnancy. </a:t>
            </a:r>
          </a:p>
        </p:txBody>
      </p:sp>
      <p:sp>
        <p:nvSpPr>
          <p:cNvPr id="12" name="Freeform 162">
            <a:extLst>
              <a:ext uri="{FF2B5EF4-FFF2-40B4-BE49-F238E27FC236}">
                <a16:creationId xmlns:a16="http://schemas.microsoft.com/office/drawing/2014/main" id="{27B5A23E-84B3-4A1B-661A-6244F7D56B40}"/>
              </a:ext>
            </a:extLst>
          </p:cNvPr>
          <p:cNvSpPr>
            <a:spLocks noEditPoints="1"/>
          </p:cNvSpPr>
          <p:nvPr/>
        </p:nvSpPr>
        <p:spPr bwMode="auto">
          <a:xfrm>
            <a:off x="9694176" y="2529514"/>
            <a:ext cx="629471" cy="598515"/>
          </a:xfrm>
          <a:custGeom>
            <a:avLst/>
            <a:gdLst>
              <a:gd name="T0" fmla="*/ 93 w 143"/>
              <a:gd name="T1" fmla="*/ 80 h 136"/>
              <a:gd name="T2" fmla="*/ 100 w 143"/>
              <a:gd name="T3" fmla="*/ 114 h 136"/>
              <a:gd name="T4" fmla="*/ 72 w 143"/>
              <a:gd name="T5" fmla="*/ 102 h 136"/>
              <a:gd name="T6" fmla="*/ 43 w 143"/>
              <a:gd name="T7" fmla="*/ 114 h 136"/>
              <a:gd name="T8" fmla="*/ 48 w 143"/>
              <a:gd name="T9" fmla="*/ 80 h 136"/>
              <a:gd name="T10" fmla="*/ 25 w 143"/>
              <a:gd name="T11" fmla="*/ 58 h 136"/>
              <a:gd name="T12" fmla="*/ 56 w 143"/>
              <a:gd name="T13" fmla="*/ 52 h 136"/>
              <a:gd name="T14" fmla="*/ 72 w 143"/>
              <a:gd name="T15" fmla="*/ 23 h 136"/>
              <a:gd name="T16" fmla="*/ 87 w 143"/>
              <a:gd name="T17" fmla="*/ 52 h 136"/>
              <a:gd name="T18" fmla="*/ 118 w 143"/>
              <a:gd name="T19" fmla="*/ 58 h 136"/>
              <a:gd name="T20" fmla="*/ 93 w 143"/>
              <a:gd name="T21" fmla="*/ 80 h 136"/>
              <a:gd name="T22" fmla="*/ 130 w 143"/>
              <a:gd name="T23" fmla="*/ 41 h 136"/>
              <a:gd name="T24" fmla="*/ 100 w 143"/>
              <a:gd name="T25" fmla="*/ 35 h 136"/>
              <a:gd name="T26" fmla="*/ 85 w 143"/>
              <a:gd name="T27" fmla="*/ 8 h 136"/>
              <a:gd name="T28" fmla="*/ 72 w 143"/>
              <a:gd name="T29" fmla="*/ 0 h 136"/>
              <a:gd name="T30" fmla="*/ 59 w 143"/>
              <a:gd name="T31" fmla="*/ 8 h 136"/>
              <a:gd name="T32" fmla="*/ 44 w 143"/>
              <a:gd name="T33" fmla="*/ 35 h 136"/>
              <a:gd name="T34" fmla="*/ 14 w 143"/>
              <a:gd name="T35" fmla="*/ 41 h 136"/>
              <a:gd name="T36" fmla="*/ 2 w 143"/>
              <a:gd name="T37" fmla="*/ 51 h 136"/>
              <a:gd name="T38" fmla="*/ 6 w 143"/>
              <a:gd name="T39" fmla="*/ 66 h 136"/>
              <a:gd name="T40" fmla="*/ 28 w 143"/>
              <a:gd name="T41" fmla="*/ 87 h 136"/>
              <a:gd name="T42" fmla="*/ 23 w 143"/>
              <a:gd name="T43" fmla="*/ 118 h 136"/>
              <a:gd name="T44" fmla="*/ 26 w 143"/>
              <a:gd name="T45" fmla="*/ 131 h 136"/>
              <a:gd name="T46" fmla="*/ 37 w 143"/>
              <a:gd name="T47" fmla="*/ 136 h 136"/>
              <a:gd name="T48" fmla="*/ 37 w 143"/>
              <a:gd name="T49" fmla="*/ 136 h 136"/>
              <a:gd name="T50" fmla="*/ 44 w 143"/>
              <a:gd name="T51" fmla="*/ 134 h 136"/>
              <a:gd name="T52" fmla="*/ 72 w 143"/>
              <a:gd name="T53" fmla="*/ 122 h 136"/>
              <a:gd name="T54" fmla="*/ 100 w 143"/>
              <a:gd name="T55" fmla="*/ 134 h 136"/>
              <a:gd name="T56" fmla="*/ 107 w 143"/>
              <a:gd name="T57" fmla="*/ 136 h 136"/>
              <a:gd name="T58" fmla="*/ 117 w 143"/>
              <a:gd name="T59" fmla="*/ 131 h 136"/>
              <a:gd name="T60" fmla="*/ 120 w 143"/>
              <a:gd name="T61" fmla="*/ 118 h 136"/>
              <a:gd name="T62" fmla="*/ 113 w 143"/>
              <a:gd name="T63" fmla="*/ 87 h 136"/>
              <a:gd name="T64" fmla="*/ 137 w 143"/>
              <a:gd name="T65" fmla="*/ 66 h 136"/>
              <a:gd name="T66" fmla="*/ 142 w 143"/>
              <a:gd name="T67" fmla="*/ 51 h 136"/>
              <a:gd name="T68" fmla="*/ 130 w 143"/>
              <a:gd name="T69" fmla="*/ 4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36">
                <a:moveTo>
                  <a:pt x="93" y="80"/>
                </a:moveTo>
                <a:cubicBezTo>
                  <a:pt x="100" y="114"/>
                  <a:pt x="100" y="114"/>
                  <a:pt x="100" y="114"/>
                </a:cubicBezTo>
                <a:cubicBezTo>
                  <a:pt x="72" y="102"/>
                  <a:pt x="72" y="102"/>
                  <a:pt x="72" y="102"/>
                </a:cubicBezTo>
                <a:cubicBezTo>
                  <a:pt x="43" y="114"/>
                  <a:pt x="43" y="114"/>
                  <a:pt x="43" y="114"/>
                </a:cubicBezTo>
                <a:cubicBezTo>
                  <a:pt x="48" y="80"/>
                  <a:pt x="48" y="80"/>
                  <a:pt x="48" y="80"/>
                </a:cubicBezTo>
                <a:cubicBezTo>
                  <a:pt x="25" y="58"/>
                  <a:pt x="25" y="58"/>
                  <a:pt x="25" y="58"/>
                </a:cubicBezTo>
                <a:cubicBezTo>
                  <a:pt x="56" y="52"/>
                  <a:pt x="56" y="52"/>
                  <a:pt x="56" y="52"/>
                </a:cubicBezTo>
                <a:cubicBezTo>
                  <a:pt x="72" y="23"/>
                  <a:pt x="72" y="23"/>
                  <a:pt x="72" y="23"/>
                </a:cubicBezTo>
                <a:cubicBezTo>
                  <a:pt x="87" y="52"/>
                  <a:pt x="87" y="52"/>
                  <a:pt x="87" y="52"/>
                </a:cubicBezTo>
                <a:cubicBezTo>
                  <a:pt x="118" y="58"/>
                  <a:pt x="118" y="58"/>
                  <a:pt x="118" y="58"/>
                </a:cubicBezTo>
                <a:cubicBezTo>
                  <a:pt x="93" y="80"/>
                  <a:pt x="93" y="80"/>
                  <a:pt x="93" y="80"/>
                </a:cubicBezTo>
                <a:close/>
                <a:moveTo>
                  <a:pt x="130" y="41"/>
                </a:moveTo>
                <a:cubicBezTo>
                  <a:pt x="100" y="35"/>
                  <a:pt x="100" y="35"/>
                  <a:pt x="100" y="35"/>
                </a:cubicBezTo>
                <a:cubicBezTo>
                  <a:pt x="85" y="8"/>
                  <a:pt x="85" y="8"/>
                  <a:pt x="85" y="8"/>
                </a:cubicBezTo>
                <a:cubicBezTo>
                  <a:pt x="82" y="3"/>
                  <a:pt x="77" y="0"/>
                  <a:pt x="72" y="0"/>
                </a:cubicBezTo>
                <a:cubicBezTo>
                  <a:pt x="66" y="0"/>
                  <a:pt x="62" y="3"/>
                  <a:pt x="59" y="8"/>
                </a:cubicBezTo>
                <a:cubicBezTo>
                  <a:pt x="44" y="35"/>
                  <a:pt x="44" y="35"/>
                  <a:pt x="44" y="35"/>
                </a:cubicBezTo>
                <a:cubicBezTo>
                  <a:pt x="14" y="41"/>
                  <a:pt x="14" y="41"/>
                  <a:pt x="14" y="41"/>
                </a:cubicBezTo>
                <a:cubicBezTo>
                  <a:pt x="8" y="42"/>
                  <a:pt x="3" y="46"/>
                  <a:pt x="2" y="51"/>
                </a:cubicBezTo>
                <a:cubicBezTo>
                  <a:pt x="0" y="56"/>
                  <a:pt x="2" y="61"/>
                  <a:pt x="6" y="66"/>
                </a:cubicBezTo>
                <a:cubicBezTo>
                  <a:pt x="28" y="87"/>
                  <a:pt x="28" y="87"/>
                  <a:pt x="28" y="87"/>
                </a:cubicBezTo>
                <a:cubicBezTo>
                  <a:pt x="23" y="118"/>
                  <a:pt x="23" y="118"/>
                  <a:pt x="23" y="118"/>
                </a:cubicBezTo>
                <a:cubicBezTo>
                  <a:pt x="22" y="123"/>
                  <a:pt x="23" y="128"/>
                  <a:pt x="26" y="131"/>
                </a:cubicBezTo>
                <a:cubicBezTo>
                  <a:pt x="29" y="134"/>
                  <a:pt x="33" y="136"/>
                  <a:pt x="37" y="136"/>
                </a:cubicBezTo>
                <a:cubicBezTo>
                  <a:pt x="37" y="136"/>
                  <a:pt x="37" y="136"/>
                  <a:pt x="37" y="136"/>
                </a:cubicBezTo>
                <a:cubicBezTo>
                  <a:pt x="39" y="136"/>
                  <a:pt x="41" y="135"/>
                  <a:pt x="44" y="134"/>
                </a:cubicBezTo>
                <a:cubicBezTo>
                  <a:pt x="72" y="122"/>
                  <a:pt x="72" y="122"/>
                  <a:pt x="72" y="122"/>
                </a:cubicBezTo>
                <a:cubicBezTo>
                  <a:pt x="100" y="134"/>
                  <a:pt x="100" y="134"/>
                  <a:pt x="100" y="134"/>
                </a:cubicBezTo>
                <a:cubicBezTo>
                  <a:pt x="102" y="135"/>
                  <a:pt x="104" y="136"/>
                  <a:pt x="107" y="136"/>
                </a:cubicBezTo>
                <a:cubicBezTo>
                  <a:pt x="111" y="136"/>
                  <a:pt x="114" y="134"/>
                  <a:pt x="117" y="131"/>
                </a:cubicBezTo>
                <a:cubicBezTo>
                  <a:pt x="120" y="128"/>
                  <a:pt x="121" y="123"/>
                  <a:pt x="120" y="118"/>
                </a:cubicBezTo>
                <a:cubicBezTo>
                  <a:pt x="113" y="87"/>
                  <a:pt x="113" y="87"/>
                  <a:pt x="113" y="87"/>
                </a:cubicBezTo>
                <a:cubicBezTo>
                  <a:pt x="137" y="66"/>
                  <a:pt x="137" y="66"/>
                  <a:pt x="137" y="66"/>
                </a:cubicBezTo>
                <a:cubicBezTo>
                  <a:pt x="141" y="61"/>
                  <a:pt x="143" y="56"/>
                  <a:pt x="142" y="51"/>
                </a:cubicBezTo>
                <a:cubicBezTo>
                  <a:pt x="140" y="46"/>
                  <a:pt x="136" y="42"/>
                  <a:pt x="130" y="41"/>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p>
        </p:txBody>
      </p:sp>
    </p:spTree>
    <p:extLst>
      <p:ext uri="{BB962C8B-B14F-4D97-AF65-F5344CB8AC3E}">
        <p14:creationId xmlns:p14="http://schemas.microsoft.com/office/powerpoint/2010/main" val="7622664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ppt_x"/>
                                          </p:val>
                                        </p:tav>
                                        <p:tav tm="100000">
                                          <p:val>
                                            <p:strVal val="#ppt_x"/>
                                          </p:val>
                                        </p:tav>
                                      </p:tavLst>
                                    </p:anim>
                                    <p:anim calcmode="lin" valueType="num">
                                      <p:cBhvr additive="base">
                                        <p:cTn id="16" dur="500" fill="hold"/>
                                        <p:tgtEl>
                                          <p:spTgt spid="4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500" fill="hold"/>
                                        <p:tgtEl>
                                          <p:spTgt spid="62"/>
                                        </p:tgtEl>
                                        <p:attrNameLst>
                                          <p:attrName>ppt_x</p:attrName>
                                        </p:attrNameLst>
                                      </p:cBhvr>
                                      <p:tavLst>
                                        <p:tav tm="0">
                                          <p:val>
                                            <p:strVal val="#ppt_x"/>
                                          </p:val>
                                        </p:tav>
                                        <p:tav tm="100000">
                                          <p:val>
                                            <p:strVal val="#ppt_x"/>
                                          </p:val>
                                        </p:tav>
                                      </p:tavLst>
                                    </p:anim>
                                    <p:anim calcmode="lin" valueType="num">
                                      <p:cBhvr additive="base">
                                        <p:cTn id="20" dur="500" fill="hold"/>
                                        <p:tgtEl>
                                          <p:spTgt spid="6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ppt_x"/>
                                          </p:val>
                                        </p:tav>
                                        <p:tav tm="100000">
                                          <p:val>
                                            <p:strVal val="#ppt_x"/>
                                          </p:val>
                                        </p:tav>
                                      </p:tavLst>
                                    </p:anim>
                                    <p:anim calcmode="lin" valueType="num">
                                      <p:cBhvr additive="base">
                                        <p:cTn id="28" dur="500" fill="hold"/>
                                        <p:tgtEl>
                                          <p:spTgt spid="2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500" fill="hold"/>
                                        <p:tgtEl>
                                          <p:spTgt spid="59"/>
                                        </p:tgtEl>
                                        <p:attrNameLst>
                                          <p:attrName>ppt_x</p:attrName>
                                        </p:attrNameLst>
                                      </p:cBhvr>
                                      <p:tavLst>
                                        <p:tav tm="0">
                                          <p:val>
                                            <p:strVal val="#ppt_x"/>
                                          </p:val>
                                        </p:tav>
                                        <p:tav tm="100000">
                                          <p:val>
                                            <p:strVal val="#ppt_x"/>
                                          </p:val>
                                        </p:tav>
                                      </p:tavLst>
                                    </p:anim>
                                    <p:anim calcmode="lin" valueType="num">
                                      <p:cBhvr additive="base">
                                        <p:cTn id="44" dur="500" fill="hold"/>
                                        <p:tgtEl>
                                          <p:spTgt spid="59"/>
                                        </p:tgtEl>
                                        <p:attrNameLst>
                                          <p:attrName>ppt_y</p:attrName>
                                        </p:attrNameLst>
                                      </p:cBhvr>
                                      <p:tavLst>
                                        <p:tav tm="0">
                                          <p:val>
                                            <p:strVal val="1+#ppt_h/2"/>
                                          </p:val>
                                        </p:tav>
                                        <p:tav tm="100000">
                                          <p:val>
                                            <p:strVal val="#ppt_y"/>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p:cTn id="47" dur="500" fill="hold"/>
                                        <p:tgtEl>
                                          <p:spTgt spid="2"/>
                                        </p:tgtEl>
                                        <p:attrNameLst>
                                          <p:attrName>ppt_w</p:attrName>
                                        </p:attrNameLst>
                                      </p:cBhvr>
                                      <p:tavLst>
                                        <p:tav tm="0">
                                          <p:val>
                                            <p:fltVal val="0"/>
                                          </p:val>
                                        </p:tav>
                                        <p:tav tm="100000">
                                          <p:val>
                                            <p:strVal val="#ppt_w"/>
                                          </p:val>
                                        </p:tav>
                                      </p:tavLst>
                                    </p:anim>
                                    <p:anim calcmode="lin" valueType="num">
                                      <p:cBhvr>
                                        <p:cTn id="48" dur="500" fill="hold"/>
                                        <p:tgtEl>
                                          <p:spTgt spid="2"/>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500" fill="hold"/>
                                        <p:tgtEl>
                                          <p:spTgt spid="3"/>
                                        </p:tgtEl>
                                        <p:attrNameLst>
                                          <p:attrName>ppt_w</p:attrName>
                                        </p:attrNameLst>
                                      </p:cBhvr>
                                      <p:tavLst>
                                        <p:tav tm="0">
                                          <p:val>
                                            <p:fltVal val="0"/>
                                          </p:val>
                                        </p:tav>
                                        <p:tav tm="100000">
                                          <p:val>
                                            <p:strVal val="#ppt_w"/>
                                          </p:val>
                                        </p:tav>
                                      </p:tavLst>
                                    </p:anim>
                                    <p:anim calcmode="lin" valueType="num">
                                      <p:cBhvr>
                                        <p:cTn id="52" dur="500" fill="hold"/>
                                        <p:tgtEl>
                                          <p:spTgt spid="3"/>
                                        </p:tgtEl>
                                        <p:attrNameLst>
                                          <p:attrName>ppt_h</p:attrName>
                                        </p:attrNameLst>
                                      </p:cBhvr>
                                      <p:tavLst>
                                        <p:tav tm="0">
                                          <p:val>
                                            <p:strVal val="#ppt_h"/>
                                          </p:val>
                                        </p:tav>
                                        <p:tav tm="100000">
                                          <p:val>
                                            <p:strVal val="#ppt_h"/>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1000"/>
                                        <p:tgtEl>
                                          <p:spTgt spid="4"/>
                                        </p:tgtEl>
                                      </p:cBhvr>
                                    </p:animEffect>
                                    <p:anim calcmode="lin" valueType="num">
                                      <p:cBhvr>
                                        <p:cTn id="56" dur="1000" fill="hold"/>
                                        <p:tgtEl>
                                          <p:spTgt spid="4"/>
                                        </p:tgtEl>
                                        <p:attrNameLst>
                                          <p:attrName>ppt_x</p:attrName>
                                        </p:attrNameLst>
                                      </p:cBhvr>
                                      <p:tavLst>
                                        <p:tav tm="0">
                                          <p:val>
                                            <p:strVal val="#ppt_x"/>
                                          </p:val>
                                        </p:tav>
                                        <p:tav tm="100000">
                                          <p:val>
                                            <p:strVal val="#ppt_x"/>
                                          </p:val>
                                        </p:tav>
                                      </p:tavLst>
                                    </p:anim>
                                    <p:anim calcmode="lin" valueType="num">
                                      <p:cBhvr>
                                        <p:cTn id="57" dur="900" decel="100000" fill="hold"/>
                                        <p:tgtEl>
                                          <p:spTgt spid="4"/>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1000"/>
                                        <p:tgtEl>
                                          <p:spTgt spid="5"/>
                                        </p:tgtEl>
                                      </p:cBhvr>
                                    </p:animEffect>
                                    <p:anim calcmode="lin" valueType="num">
                                      <p:cBhvr>
                                        <p:cTn id="62" dur="1000" fill="hold"/>
                                        <p:tgtEl>
                                          <p:spTgt spid="5"/>
                                        </p:tgtEl>
                                        <p:attrNameLst>
                                          <p:attrName>ppt_x</p:attrName>
                                        </p:attrNameLst>
                                      </p:cBhvr>
                                      <p:tavLst>
                                        <p:tav tm="0">
                                          <p:val>
                                            <p:strVal val="#ppt_x"/>
                                          </p:val>
                                        </p:tav>
                                        <p:tav tm="100000">
                                          <p:val>
                                            <p:strVal val="#ppt_x"/>
                                          </p:val>
                                        </p:tav>
                                      </p:tavLst>
                                    </p:anim>
                                    <p:anim calcmode="lin" valueType="num">
                                      <p:cBhvr>
                                        <p:cTn id="63" dur="900" decel="100000" fill="hold"/>
                                        <p:tgtEl>
                                          <p:spTgt spid="5"/>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65" presetID="37" presetClass="entr" presetSubtype="0" fill="hold" grpId="0"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1000"/>
                                        <p:tgtEl>
                                          <p:spTgt spid="6"/>
                                        </p:tgtEl>
                                      </p:cBhvr>
                                    </p:animEffect>
                                    <p:anim calcmode="lin" valueType="num">
                                      <p:cBhvr>
                                        <p:cTn id="68" dur="1000" fill="hold"/>
                                        <p:tgtEl>
                                          <p:spTgt spid="6"/>
                                        </p:tgtEl>
                                        <p:attrNameLst>
                                          <p:attrName>ppt_x</p:attrName>
                                        </p:attrNameLst>
                                      </p:cBhvr>
                                      <p:tavLst>
                                        <p:tav tm="0">
                                          <p:val>
                                            <p:strVal val="#ppt_x"/>
                                          </p:val>
                                        </p:tav>
                                        <p:tav tm="100000">
                                          <p:val>
                                            <p:strVal val="#ppt_x"/>
                                          </p:val>
                                        </p:tav>
                                      </p:tavLst>
                                    </p:anim>
                                    <p:anim calcmode="lin" valueType="num">
                                      <p:cBhvr>
                                        <p:cTn id="69" dur="900" decel="100000" fill="hold"/>
                                        <p:tgtEl>
                                          <p:spTgt spid="6"/>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71" presetID="37" presetClass="entr" presetSubtype="0" fill="hold" grpId="0" nodeType="with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fade">
                                      <p:cBhvr>
                                        <p:cTn id="73" dur="1000"/>
                                        <p:tgtEl>
                                          <p:spTgt spid="7"/>
                                        </p:tgtEl>
                                      </p:cBhvr>
                                    </p:animEffect>
                                    <p:anim calcmode="lin" valueType="num">
                                      <p:cBhvr>
                                        <p:cTn id="74" dur="1000" fill="hold"/>
                                        <p:tgtEl>
                                          <p:spTgt spid="7"/>
                                        </p:tgtEl>
                                        <p:attrNameLst>
                                          <p:attrName>ppt_x</p:attrName>
                                        </p:attrNameLst>
                                      </p:cBhvr>
                                      <p:tavLst>
                                        <p:tav tm="0">
                                          <p:val>
                                            <p:strVal val="#ppt_x"/>
                                          </p:val>
                                        </p:tav>
                                        <p:tav tm="100000">
                                          <p:val>
                                            <p:strVal val="#ppt_x"/>
                                          </p:val>
                                        </p:tav>
                                      </p:tavLst>
                                    </p:anim>
                                    <p:anim calcmode="lin" valueType="num">
                                      <p:cBhvr>
                                        <p:cTn id="75" dur="900" decel="100000" fill="hold"/>
                                        <p:tgtEl>
                                          <p:spTgt spid="7"/>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77" presetID="37" presetClass="entr" presetSubtype="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1000"/>
                                        <p:tgtEl>
                                          <p:spTgt spid="8"/>
                                        </p:tgtEl>
                                      </p:cBhvr>
                                    </p:animEffect>
                                    <p:anim calcmode="lin" valueType="num">
                                      <p:cBhvr>
                                        <p:cTn id="80" dur="1000" fill="hold"/>
                                        <p:tgtEl>
                                          <p:spTgt spid="8"/>
                                        </p:tgtEl>
                                        <p:attrNameLst>
                                          <p:attrName>ppt_x</p:attrName>
                                        </p:attrNameLst>
                                      </p:cBhvr>
                                      <p:tavLst>
                                        <p:tav tm="0">
                                          <p:val>
                                            <p:strVal val="#ppt_x"/>
                                          </p:val>
                                        </p:tav>
                                        <p:tav tm="100000">
                                          <p:val>
                                            <p:strVal val="#ppt_x"/>
                                          </p:val>
                                        </p:tav>
                                      </p:tavLst>
                                    </p:anim>
                                    <p:anim calcmode="lin" valueType="num">
                                      <p:cBhvr>
                                        <p:cTn id="81" dur="900" decel="100000" fill="hold"/>
                                        <p:tgtEl>
                                          <p:spTgt spid="8"/>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83" presetID="37" presetClass="entr" presetSubtype="0" fill="hold" grpId="0" nodeType="with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1000"/>
                                        <p:tgtEl>
                                          <p:spTgt spid="9"/>
                                        </p:tgtEl>
                                      </p:cBhvr>
                                    </p:animEffect>
                                    <p:anim calcmode="lin" valueType="num">
                                      <p:cBhvr>
                                        <p:cTn id="86" dur="1000" fill="hold"/>
                                        <p:tgtEl>
                                          <p:spTgt spid="9"/>
                                        </p:tgtEl>
                                        <p:attrNameLst>
                                          <p:attrName>ppt_x</p:attrName>
                                        </p:attrNameLst>
                                      </p:cBhvr>
                                      <p:tavLst>
                                        <p:tav tm="0">
                                          <p:val>
                                            <p:strVal val="#ppt_x"/>
                                          </p:val>
                                        </p:tav>
                                        <p:tav tm="100000">
                                          <p:val>
                                            <p:strVal val="#ppt_x"/>
                                          </p:val>
                                        </p:tav>
                                      </p:tavLst>
                                    </p:anim>
                                    <p:anim calcmode="lin" valueType="num">
                                      <p:cBhvr>
                                        <p:cTn id="87" dur="900" decel="100000" fill="hold"/>
                                        <p:tgtEl>
                                          <p:spTgt spid="9"/>
                                        </p:tgtEl>
                                        <p:attrNameLst>
                                          <p:attrName>ppt_y</p:attrName>
                                        </p:attrNameLst>
                                      </p:cBhvr>
                                      <p:tavLst>
                                        <p:tav tm="0">
                                          <p:val>
                                            <p:strVal val="#ppt_y+1"/>
                                          </p:val>
                                        </p:tav>
                                        <p:tav tm="100000">
                                          <p:val>
                                            <p:strVal val="#ppt_y-.03"/>
                                          </p:val>
                                        </p:tav>
                                      </p:tavLst>
                                    </p:anim>
                                    <p:anim calcmode="lin" valueType="num">
                                      <p:cBhvr>
                                        <p:cTn id="8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additive="base">
                                        <p:cTn id="91" dur="500" fill="hold"/>
                                        <p:tgtEl>
                                          <p:spTgt spid="10"/>
                                        </p:tgtEl>
                                        <p:attrNameLst>
                                          <p:attrName>ppt_x</p:attrName>
                                        </p:attrNameLst>
                                      </p:cBhvr>
                                      <p:tavLst>
                                        <p:tav tm="0">
                                          <p:val>
                                            <p:strVal val="#ppt_x"/>
                                          </p:val>
                                        </p:tav>
                                        <p:tav tm="100000">
                                          <p:val>
                                            <p:strVal val="#ppt_x"/>
                                          </p:val>
                                        </p:tav>
                                      </p:tavLst>
                                    </p:anim>
                                    <p:anim calcmode="lin" valueType="num">
                                      <p:cBhvr additive="base">
                                        <p:cTn id="92" dur="500" fill="hold"/>
                                        <p:tgtEl>
                                          <p:spTgt spid="10"/>
                                        </p:tgtEl>
                                        <p:attrNameLst>
                                          <p:attrName>ppt_y</p:attrName>
                                        </p:attrNameLst>
                                      </p:cBhvr>
                                      <p:tavLst>
                                        <p:tav tm="0">
                                          <p:val>
                                            <p:strVal val="1+#ppt_h/2"/>
                                          </p:val>
                                        </p:tav>
                                        <p:tav tm="100000">
                                          <p:val>
                                            <p:strVal val="#ppt_y"/>
                                          </p:val>
                                        </p:tav>
                                      </p:tavLst>
                                    </p:anim>
                                  </p:childTnLst>
                                </p:cTn>
                              </p:par>
                              <p:par>
                                <p:cTn id="93" presetID="37" presetClass="entr" presetSubtype="0" fill="hold" grpId="0" nodeType="withEffect">
                                  <p:stCondLst>
                                    <p:cond delay="0"/>
                                  </p:stCondLst>
                                  <p:childTnLst>
                                    <p:set>
                                      <p:cBhvr>
                                        <p:cTn id="94" dur="1" fill="hold">
                                          <p:stCondLst>
                                            <p:cond delay="0"/>
                                          </p:stCondLst>
                                        </p:cTn>
                                        <p:tgtEl>
                                          <p:spTgt spid="12"/>
                                        </p:tgtEl>
                                        <p:attrNameLst>
                                          <p:attrName>style.visibility</p:attrName>
                                        </p:attrNameLst>
                                      </p:cBhvr>
                                      <p:to>
                                        <p:strVal val="visible"/>
                                      </p:to>
                                    </p:set>
                                    <p:animEffect transition="in" filter="fade">
                                      <p:cBhvr>
                                        <p:cTn id="95" dur="1000"/>
                                        <p:tgtEl>
                                          <p:spTgt spid="12"/>
                                        </p:tgtEl>
                                      </p:cBhvr>
                                    </p:animEffect>
                                    <p:anim calcmode="lin" valueType="num">
                                      <p:cBhvr>
                                        <p:cTn id="96" dur="1000" fill="hold"/>
                                        <p:tgtEl>
                                          <p:spTgt spid="12"/>
                                        </p:tgtEl>
                                        <p:attrNameLst>
                                          <p:attrName>ppt_x</p:attrName>
                                        </p:attrNameLst>
                                      </p:cBhvr>
                                      <p:tavLst>
                                        <p:tav tm="0">
                                          <p:val>
                                            <p:strVal val="#ppt_x"/>
                                          </p:val>
                                        </p:tav>
                                        <p:tav tm="100000">
                                          <p:val>
                                            <p:strVal val="#ppt_x"/>
                                          </p:val>
                                        </p:tav>
                                      </p:tavLst>
                                    </p:anim>
                                    <p:anim calcmode="lin" valueType="num">
                                      <p:cBhvr>
                                        <p:cTn id="97" dur="900" decel="100000" fill="hold"/>
                                        <p:tgtEl>
                                          <p:spTgt spid="12"/>
                                        </p:tgtEl>
                                        <p:attrNameLst>
                                          <p:attrName>ppt_y</p:attrName>
                                        </p:attrNameLst>
                                      </p:cBhvr>
                                      <p:tavLst>
                                        <p:tav tm="0">
                                          <p:val>
                                            <p:strVal val="#ppt_y+1"/>
                                          </p:val>
                                        </p:tav>
                                        <p:tav tm="100000">
                                          <p:val>
                                            <p:strVal val="#ppt_y-.03"/>
                                          </p:val>
                                        </p:tav>
                                      </p:tavLst>
                                    </p:anim>
                                    <p:anim calcmode="lin" valueType="num">
                                      <p:cBhvr>
                                        <p:cTn id="9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21" grpId="0" animBg="1"/>
      <p:bldP spid="24" grpId="0" animBg="1"/>
      <p:bldP spid="26" grpId="0" animBg="1"/>
      <p:bldP spid="23" grpId="0" animBg="1"/>
      <p:bldP spid="25" grpId="0" animBg="1"/>
      <p:bldP spid="38" grpId="0" animBg="1"/>
      <p:bldP spid="39" grpId="0" animBg="1"/>
      <p:bldP spid="40" grpId="0" animBg="1"/>
      <p:bldP spid="59" grpId="0" animBg="1"/>
      <p:bldP spid="2" grpId="0"/>
      <p:bldP spid="3" grpId="0"/>
      <p:bldP spid="4" grpId="0"/>
      <p:bldP spid="5" grpId="0"/>
      <p:bldP spid="6" grpId="0"/>
      <p:bldP spid="7" grpId="0"/>
      <p:bldP spid="8" grpId="0"/>
      <p:bldP spid="9" grpId="0"/>
      <p:bldP spid="10" grpId="0"/>
      <p:bldP spid="12" grpId="0" animBg="1"/>
    </p:bld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7D23CC3-2A71-6B47-89C2-266B7DB027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57299"/>
            <a:ext cx="19507200" cy="5674892"/>
          </a:xfrm>
        </p:spPr>
      </p:pic>
      <p:sp>
        <p:nvSpPr>
          <p:cNvPr id="17" name="Rectangle 16">
            <a:extLst>
              <a:ext uri="{FF2B5EF4-FFF2-40B4-BE49-F238E27FC236}">
                <a16:creationId xmlns:a16="http://schemas.microsoft.com/office/drawing/2014/main" id="{67402AA0-3ECE-BE40-923B-4E514B506309}"/>
              </a:ext>
            </a:extLst>
          </p:cNvPr>
          <p:cNvSpPr/>
          <p:nvPr/>
        </p:nvSpPr>
        <p:spPr>
          <a:xfrm>
            <a:off x="8164285" y="1015022"/>
            <a:ext cx="10825843" cy="2123658"/>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Co-Creating Evidence (CCE) Project</a:t>
            </a:r>
          </a:p>
        </p:txBody>
      </p:sp>
      <p:sp>
        <p:nvSpPr>
          <p:cNvPr id="18" name="TextBox 17">
            <a:extLst>
              <a:ext uri="{FF2B5EF4-FFF2-40B4-BE49-F238E27FC236}">
                <a16:creationId xmlns:a16="http://schemas.microsoft.com/office/drawing/2014/main" id="{49A9CD0A-FA2C-B54E-8206-55DF7BB9490C}"/>
              </a:ext>
            </a:extLst>
          </p:cNvPr>
          <p:cNvSpPr txBox="1"/>
          <p:nvPr/>
        </p:nvSpPr>
        <p:spPr>
          <a:xfrm>
            <a:off x="11966389" y="9761836"/>
            <a:ext cx="4793620" cy="523220"/>
          </a:xfrm>
          <a:prstGeom prst="rect">
            <a:avLst/>
          </a:prstGeom>
          <a:noFill/>
        </p:spPr>
        <p:txBody>
          <a:bodyPr wrap="none" rtlCol="0">
            <a:spAutoFit/>
          </a:bodyPr>
          <a:lstStyle/>
          <a:p>
            <a:r>
              <a:rPr lang="en-CA" sz="2800" dirty="0">
                <a:hlinkClick r:id="rId4"/>
              </a:rPr>
              <a:t>http://</a:t>
            </a:r>
            <a:r>
              <a:rPr lang="en-CA" sz="2800" dirty="0" err="1">
                <a:hlinkClick r:id="rId4"/>
              </a:rPr>
              <a:t>www.fasd-evaluation.ca</a:t>
            </a:r>
            <a:r>
              <a:rPr lang="en-CA" sz="2800" dirty="0">
                <a:hlinkClick r:id="rId4"/>
              </a:rPr>
              <a:t>/</a:t>
            </a:r>
            <a:endParaRPr lang="en-CA" sz="2800" dirty="0"/>
          </a:p>
        </p:txBody>
      </p:sp>
      <p:pic>
        <p:nvPicPr>
          <p:cNvPr id="10" name="Picture Placeholder 9" descr="A map of the world&#10;&#10;Description automatically generated with low confidence">
            <a:extLst>
              <a:ext uri="{FF2B5EF4-FFF2-40B4-BE49-F238E27FC236}">
                <a16:creationId xmlns:a16="http://schemas.microsoft.com/office/drawing/2014/main" id="{6FE645FA-B5F5-4178-295C-12D918E6D018}"/>
              </a:ext>
            </a:extLst>
          </p:cNvPr>
          <p:cNvPicPr>
            <a:picLocks noGrp="1" noChangeAspect="1"/>
          </p:cNvPicPr>
          <p:nvPr>
            <p:ph type="pic" sz="quarter" idx="11"/>
          </p:nvPr>
        </p:nvPicPr>
        <p:blipFill>
          <a:blip r:embed="rId5" cstate="screen">
            <a:extLst>
              <a:ext uri="{28A0092B-C50C-407E-A947-70E740481C1C}">
                <a14:useLocalDpi xmlns:a14="http://schemas.microsoft.com/office/drawing/2010/main"/>
              </a:ext>
            </a:extLst>
          </a:blip>
          <a:srcRect/>
          <a:stretch>
            <a:fillRect/>
          </a:stretch>
        </p:blipFill>
        <p:spPr>
          <a:xfrm>
            <a:off x="819645" y="5655208"/>
            <a:ext cx="10466387" cy="5143500"/>
          </a:xfrm>
        </p:spPr>
      </p:pic>
      <p:sp>
        <p:nvSpPr>
          <p:cNvPr id="9" name="Text Box 10"/>
          <p:cNvSpPr txBox="1">
            <a:spLocks noChangeArrowheads="1"/>
          </p:cNvSpPr>
          <p:nvPr/>
        </p:nvSpPr>
        <p:spPr bwMode="auto">
          <a:xfrm>
            <a:off x="11966389" y="5094514"/>
            <a:ext cx="6860454" cy="391921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Co-Creating Evidence (CCE) project was a first-of-its-kind-in-Canada national evaluation involving eight multi-service programs serving women at high risk of having an infant who has been prenatally exposed to alcohol or other substances. The eight programs taking part in the study are all different, and all were developed in response to local influences and issues.</a:t>
            </a:r>
            <a:endParaRPr lang="en-US" sz="2400" dirty="0"/>
          </a:p>
        </p:txBody>
      </p:sp>
    </p:spTree>
    <p:extLst>
      <p:ext uri="{BB962C8B-B14F-4D97-AF65-F5344CB8AC3E}">
        <p14:creationId xmlns:p14="http://schemas.microsoft.com/office/powerpoint/2010/main" val="42833160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AD7B7F00-F5EB-9444-97CC-F98FA5E3B3D4}"/>
              </a:ext>
            </a:extLst>
          </p:cNvPr>
          <p:cNvSpPr/>
          <p:nvPr/>
        </p:nvSpPr>
        <p:spPr>
          <a:xfrm>
            <a:off x="1075746" y="2594057"/>
            <a:ext cx="6125154" cy="7937872"/>
          </a:xfrm>
          <a:prstGeom prst="rect">
            <a:avLst/>
          </a:prstGeom>
        </p:spPr>
        <p:txBody>
          <a:bodyPr wrap="square">
            <a:spAutoFit/>
          </a:bodyPr>
          <a:lstStyle/>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Substance Use</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Trauma/Violence Support</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Women’s Health</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Prenatal/Postnatal Health</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Children’s Health, Assessment, Referrals</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Parenting</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Cultural Programming</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Peer Support/Connection</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Food/Nutrition</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Basic Needs</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Housing</a:t>
            </a:r>
          </a:p>
          <a:p>
            <a:pPr marL="457200" indent="-457200">
              <a:spcAft>
                <a:spcPts val="1600"/>
              </a:spcAft>
              <a:buFont typeface="Courier New" panose="02070309020205020404" pitchFamily="49" charset="0"/>
              <a:buChar char="o"/>
            </a:pPr>
            <a:r>
              <a:rPr lang="en-US" sz="2800" dirty="0">
                <a:solidFill>
                  <a:srgbClr val="91005D"/>
                </a:solidFill>
                <a:latin typeface="Arial" panose="020B0604020202020204" pitchFamily="34" charset="0"/>
                <a:ea typeface="Open Sans" panose="020B0606030504020204" pitchFamily="34" charset="0"/>
                <a:cs typeface="Arial" panose="020B0604020202020204" pitchFamily="34" charset="0"/>
              </a:rPr>
              <a:t>Child Welfare or Custody</a:t>
            </a:r>
          </a:p>
        </p:txBody>
      </p:sp>
      <p:sp>
        <p:nvSpPr>
          <p:cNvPr id="2" name="Rectangle 1">
            <a:extLst>
              <a:ext uri="{FF2B5EF4-FFF2-40B4-BE49-F238E27FC236}">
                <a16:creationId xmlns:a16="http://schemas.microsoft.com/office/drawing/2014/main" id="{8B962022-BDF3-22EC-5C2F-1DE99E2AC772}"/>
              </a:ext>
            </a:extLst>
          </p:cNvPr>
          <p:cNvSpPr/>
          <p:nvPr/>
        </p:nvSpPr>
        <p:spPr>
          <a:xfrm>
            <a:off x="934428" y="858736"/>
            <a:ext cx="14871629" cy="954107"/>
          </a:xfrm>
          <a:prstGeom prst="rect">
            <a:avLst/>
          </a:prstGeom>
        </p:spPr>
        <p:txBody>
          <a:bodyPr wrap="square">
            <a:spAutoFit/>
          </a:bodyPr>
          <a:lstStyle/>
          <a:p>
            <a:r>
              <a:rPr lang="en-US" sz="2800" dirty="0"/>
              <a:t>This graphic from the </a:t>
            </a:r>
            <a:r>
              <a:rPr lang="en-US" sz="2800" dirty="0">
                <a:hlinkClick r:id="rId3"/>
              </a:rPr>
              <a:t>Co-Creating Evidence Project </a:t>
            </a:r>
            <a:r>
              <a:rPr lang="en-US" sz="2800" dirty="0"/>
              <a:t>shows how multiple services for women’s various needs can help support clients in many aspects of their lives.</a:t>
            </a:r>
          </a:p>
        </p:txBody>
      </p:sp>
      <p:pic>
        <p:nvPicPr>
          <p:cNvPr id="4" name="Picture 3" descr="Diagram&#10;&#10;Description automatically generated">
            <a:extLst>
              <a:ext uri="{FF2B5EF4-FFF2-40B4-BE49-F238E27FC236}">
                <a16:creationId xmlns:a16="http://schemas.microsoft.com/office/drawing/2014/main" id="{4ECBA791-BEF8-D84E-D874-AC3F399CEF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9464" y="2133600"/>
            <a:ext cx="12637736" cy="8206879"/>
          </a:xfrm>
          <a:prstGeom prst="rect">
            <a:avLst/>
          </a:prstGeom>
        </p:spPr>
      </p:pic>
      <p:sp>
        <p:nvSpPr>
          <p:cNvPr id="5" name="Rectangle 4">
            <a:extLst>
              <a:ext uri="{FF2B5EF4-FFF2-40B4-BE49-F238E27FC236}">
                <a16:creationId xmlns:a16="http://schemas.microsoft.com/office/drawing/2014/main" id="{8B22D0A3-5D6F-9839-198E-E7014F8B7EE6}"/>
              </a:ext>
            </a:extLst>
          </p:cNvPr>
          <p:cNvSpPr/>
          <p:nvPr/>
        </p:nvSpPr>
        <p:spPr>
          <a:xfrm>
            <a:off x="10437657" y="10347263"/>
            <a:ext cx="9679144" cy="369332"/>
          </a:xfrm>
          <a:prstGeom prst="rect">
            <a:avLst/>
          </a:prstGeom>
        </p:spPr>
        <p:txBody>
          <a:bodyPr wrap="square">
            <a:spAutoFit/>
          </a:bodyPr>
          <a:lstStyle/>
          <a:p>
            <a:r>
              <a:rPr lang="en-CA" sz="1800" dirty="0">
                <a:hlinkClick r:id="rId5"/>
              </a:rPr>
              <a:t>http://www.fasd-evaluation.ca/communitysystem-outcomes/</a:t>
            </a:r>
            <a:endParaRPr lang="en-CA" sz="1800" dirty="0"/>
          </a:p>
        </p:txBody>
      </p:sp>
    </p:spTree>
    <p:extLst>
      <p:ext uri="{BB962C8B-B14F-4D97-AF65-F5344CB8AC3E}">
        <p14:creationId xmlns:p14="http://schemas.microsoft.com/office/powerpoint/2010/main" val="559770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 grpId="0"/>
      <p:bldP spid="5" grpId="0"/>
    </p:bld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7D23CC3-2A71-6B47-89C2-266B7DB027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9507200" cy="5674892"/>
          </a:xfrm>
        </p:spPr>
      </p:pic>
      <p:sp>
        <p:nvSpPr>
          <p:cNvPr id="17" name="Rectangle 16">
            <a:extLst>
              <a:ext uri="{FF2B5EF4-FFF2-40B4-BE49-F238E27FC236}">
                <a16:creationId xmlns:a16="http://schemas.microsoft.com/office/drawing/2014/main" id="{67402AA0-3ECE-BE40-923B-4E514B506309}"/>
              </a:ext>
            </a:extLst>
          </p:cNvPr>
          <p:cNvSpPr/>
          <p:nvPr/>
        </p:nvSpPr>
        <p:spPr>
          <a:xfrm>
            <a:off x="8833757" y="1565774"/>
            <a:ext cx="10544489" cy="1107996"/>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Mothering Project</a:t>
            </a:r>
          </a:p>
        </p:txBody>
      </p:sp>
      <p:sp>
        <p:nvSpPr>
          <p:cNvPr id="18" name="TextBox 17">
            <a:extLst>
              <a:ext uri="{FF2B5EF4-FFF2-40B4-BE49-F238E27FC236}">
                <a16:creationId xmlns:a16="http://schemas.microsoft.com/office/drawing/2014/main" id="{49A9CD0A-FA2C-B54E-8206-55DF7BB9490C}"/>
              </a:ext>
            </a:extLst>
          </p:cNvPr>
          <p:cNvSpPr txBox="1"/>
          <p:nvPr/>
        </p:nvSpPr>
        <p:spPr>
          <a:xfrm>
            <a:off x="9214885" y="8677178"/>
            <a:ext cx="3443828" cy="400110"/>
          </a:xfrm>
          <a:prstGeom prst="rect">
            <a:avLst/>
          </a:prstGeom>
          <a:noFill/>
        </p:spPr>
        <p:txBody>
          <a:bodyPr wrap="none" rtlCol="0">
            <a:spAutoFit/>
          </a:bodyPr>
          <a:lstStyle/>
          <a:p>
            <a:r>
              <a:rPr lang="en-CA" sz="2000" dirty="0">
                <a:hlinkClick r:id="rId4"/>
              </a:rPr>
              <a:t>https://</a:t>
            </a:r>
            <a:r>
              <a:rPr lang="en-CA" sz="2000" dirty="0" err="1">
                <a:hlinkClick r:id="rId4"/>
              </a:rPr>
              <a:t>youtu.be</a:t>
            </a:r>
            <a:r>
              <a:rPr lang="en-CA" sz="2000" dirty="0">
                <a:hlinkClick r:id="rId4"/>
              </a:rPr>
              <a:t>/c2YBbOgF7TA</a:t>
            </a:r>
            <a:endParaRPr lang="en-CA" sz="2000" dirty="0"/>
          </a:p>
        </p:txBody>
      </p:sp>
      <p:pic>
        <p:nvPicPr>
          <p:cNvPr id="7" name="Picture 6">
            <a:extLst>
              <a:ext uri="{FF2B5EF4-FFF2-40B4-BE49-F238E27FC236}">
                <a16:creationId xmlns:a16="http://schemas.microsoft.com/office/drawing/2014/main" id="{3DD1042E-CBC0-D0D2-2214-FD6CE5D5D8A6}"/>
              </a:ext>
            </a:extLst>
          </p:cNvPr>
          <p:cNvPicPr>
            <a:picLocks noChangeAspect="1"/>
          </p:cNvPicPr>
          <p:nvPr/>
        </p:nvPicPr>
        <p:blipFill>
          <a:blip r:embed="rId5"/>
          <a:stretch>
            <a:fillRect/>
          </a:stretch>
        </p:blipFill>
        <p:spPr>
          <a:xfrm>
            <a:off x="1408682" y="6133017"/>
            <a:ext cx="7161721" cy="4077848"/>
          </a:xfrm>
          <a:prstGeom prst="rect">
            <a:avLst/>
          </a:prstGeom>
        </p:spPr>
      </p:pic>
      <p:sp>
        <p:nvSpPr>
          <p:cNvPr id="9" name="Text Box 10"/>
          <p:cNvSpPr txBox="1">
            <a:spLocks noChangeArrowheads="1"/>
          </p:cNvSpPr>
          <p:nvPr/>
        </p:nvSpPr>
        <p:spPr bwMode="auto">
          <a:xfrm>
            <a:off x="9214886" y="6157001"/>
            <a:ext cx="8638174"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video describes how the Mothering Project (Manito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Ikwe</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Kagikwe</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in Winnipeg, Manitoba supports women with substance use challenges on their journey of healing and belonging</a:t>
            </a:r>
            <a:endParaRPr lang="en-US" sz="2400" dirty="0"/>
          </a:p>
        </p:txBody>
      </p:sp>
    </p:spTree>
    <p:extLst>
      <p:ext uri="{BB962C8B-B14F-4D97-AF65-F5344CB8AC3E}">
        <p14:creationId xmlns:p14="http://schemas.microsoft.com/office/powerpoint/2010/main" val="10260497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61631A-BF85-0E41-8CFB-E5FBAA479BBF}"/>
              </a:ext>
            </a:extLst>
          </p:cNvPr>
          <p:cNvSpPr/>
          <p:nvPr/>
        </p:nvSpPr>
        <p:spPr>
          <a:xfrm>
            <a:off x="1197517" y="830972"/>
            <a:ext cx="8420011" cy="3139321"/>
          </a:xfrm>
          <a:prstGeom prst="rect">
            <a:avLst/>
          </a:prstGeom>
        </p:spPr>
        <p:txBody>
          <a:bodyPr wrap="square">
            <a:spAutoFit/>
          </a:bodyPr>
          <a:lstStyle/>
          <a:p>
            <a:pPr>
              <a:spcAft>
                <a:spcPts val="1600"/>
              </a:spcAft>
            </a:pPr>
            <a:r>
              <a:rPr lang="en-US" sz="6600" b="1" dirty="0">
                <a:solidFill>
                  <a:srgbClr val="91005D"/>
                </a:solidFill>
                <a:latin typeface="Arial" panose="020B0604020202020204" pitchFamily="34" charset="0"/>
                <a:ea typeface="Open Sans" panose="020B0606030504020204" pitchFamily="34" charset="0"/>
                <a:cs typeface="Arial" panose="020B0604020202020204" pitchFamily="34" charset="0"/>
              </a:rPr>
              <a:t>The Parent-Child Assistance Program (PCAP)</a:t>
            </a:r>
            <a:endParaRPr lang="en-US" sz="5400" b="1" dirty="0">
              <a:solidFill>
                <a:srgbClr val="91005D"/>
              </a:solidFill>
              <a:latin typeface="Arial" panose="020B0604020202020204" pitchFamily="34" charset="0"/>
              <a:ea typeface="Open Sans" panose="020B0606030504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64E5A45-3120-4359-B038-CB8D990F3EFC}"/>
              </a:ext>
            </a:extLst>
          </p:cNvPr>
          <p:cNvSpPr txBox="1"/>
          <p:nvPr/>
        </p:nvSpPr>
        <p:spPr>
          <a:xfrm>
            <a:off x="917782" y="4752346"/>
            <a:ext cx="8835817" cy="5293757"/>
          </a:xfrm>
          <a:prstGeom prst="rect">
            <a:avLst/>
          </a:prstGeom>
          <a:noFill/>
        </p:spPr>
        <p:txBody>
          <a:bodyPr wrap="square">
            <a:spAutoFit/>
          </a:bodyPr>
          <a:lstStyle/>
          <a:p>
            <a:pPr marL="457200" indent="-457200">
              <a:buFont typeface="Courier New" panose="02070309020205020404" pitchFamily="49" charset="0"/>
              <a:buChar char="o"/>
            </a:pPr>
            <a:r>
              <a:rPr lang="en-US" sz="2600" dirty="0"/>
              <a:t>is designed for pregnant women or new mothers (within 6 months postpartum) who have used substances during pregnancy and need support for connecting to local services. </a:t>
            </a:r>
          </a:p>
          <a:p>
            <a:pPr marL="457200" indent="-457200">
              <a:buFont typeface="Courier New" panose="02070309020205020404" pitchFamily="49" charset="0"/>
              <a:buChar char="o"/>
            </a:pPr>
            <a:endParaRPr lang="en-US" sz="2600" dirty="0"/>
          </a:p>
          <a:p>
            <a:pPr marL="457200" indent="-457200">
              <a:buFont typeface="Courier New" panose="02070309020205020404" pitchFamily="49" charset="0"/>
              <a:buChar char="o"/>
            </a:pPr>
            <a:r>
              <a:rPr lang="en-US" sz="2600" dirty="0"/>
              <a:t>It provides support and linkages to needed services to women for 3 years following enrollment. </a:t>
            </a:r>
          </a:p>
          <a:p>
            <a:pPr marL="457200" indent="-457200">
              <a:buFont typeface="Courier New" panose="02070309020205020404" pitchFamily="49" charset="0"/>
              <a:buChar char="o"/>
            </a:pPr>
            <a:endParaRPr lang="en-US" sz="2600" dirty="0"/>
          </a:p>
          <a:p>
            <a:pPr marL="457200" indent="-457200">
              <a:buFont typeface="Courier New" panose="02070309020205020404" pitchFamily="49" charset="0"/>
              <a:buChar char="o"/>
            </a:pPr>
            <a:r>
              <a:rPr lang="en-US" sz="2600" dirty="0"/>
              <a:t>The goal is to reduce future alcohol use during pregnancy by increasing abstinence from alcohol and drug use and/or improving regular use of reliable contraception among enrollees.</a:t>
            </a:r>
          </a:p>
          <a:p>
            <a:pPr marL="457200" indent="-457200">
              <a:buFont typeface="Courier New" panose="02070309020205020404" pitchFamily="49" charset="0"/>
              <a:buChar char="o"/>
            </a:pPr>
            <a:endParaRPr lang="en-US" sz="2600" dirty="0"/>
          </a:p>
          <a:p>
            <a:pPr marL="457200" indent="-457200">
              <a:buFont typeface="Courier New" panose="02070309020205020404" pitchFamily="49" charset="0"/>
              <a:buChar char="o"/>
            </a:pPr>
            <a:r>
              <a:rPr lang="en-US" sz="2600" dirty="0"/>
              <a:t>The model is based on relational theory and harm reduction. </a:t>
            </a:r>
          </a:p>
        </p:txBody>
      </p:sp>
      <p:pic>
        <p:nvPicPr>
          <p:cNvPr id="11" name="Picture Placeholder 10" descr="A person holding a baby&#10;&#10;Description automatically generated">
            <a:extLst>
              <a:ext uri="{FF2B5EF4-FFF2-40B4-BE49-F238E27FC236}">
                <a16:creationId xmlns:a16="http://schemas.microsoft.com/office/drawing/2014/main" id="{BAB8DC93-8680-A784-C3E8-FB9D96C020F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891838" y="0"/>
            <a:ext cx="8615362" cy="10972800"/>
          </a:xfrm>
        </p:spPr>
      </p:pic>
    </p:spTree>
    <p:extLst>
      <p:ext uri="{BB962C8B-B14F-4D97-AF65-F5344CB8AC3E}">
        <p14:creationId xmlns:p14="http://schemas.microsoft.com/office/powerpoint/2010/main" val="284853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7164F21B-0117-4C5E-9431-D339F069BE54}"/>
              </a:ext>
            </a:extLst>
          </p:cNvPr>
          <p:cNvSpPr/>
          <p:nvPr/>
        </p:nvSpPr>
        <p:spPr>
          <a:xfrm>
            <a:off x="10322339" y="2935257"/>
            <a:ext cx="3887015" cy="3350876"/>
          </a:xfrm>
          <a:prstGeom prst="hexagon">
            <a:avLst/>
          </a:prstGeom>
          <a:gradFill>
            <a:gsLst>
              <a:gs pos="0">
                <a:srgbClr val="FF9DE9"/>
              </a:gs>
              <a:gs pos="100000">
                <a:srgbClr val="C1007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xagon 2">
            <a:extLst>
              <a:ext uri="{FF2B5EF4-FFF2-40B4-BE49-F238E27FC236}">
                <a16:creationId xmlns:a16="http://schemas.microsoft.com/office/drawing/2014/main" id="{577677FA-119E-36A1-0815-BC3474BE0975}"/>
              </a:ext>
            </a:extLst>
          </p:cNvPr>
          <p:cNvSpPr/>
          <p:nvPr/>
        </p:nvSpPr>
        <p:spPr>
          <a:xfrm>
            <a:off x="12621487" y="1690899"/>
            <a:ext cx="3887015" cy="3350876"/>
          </a:xfrm>
          <a:prstGeom prst="hexagon">
            <a:avLst/>
          </a:prstGeom>
          <a:gradFill>
            <a:gsLst>
              <a:gs pos="0">
                <a:srgbClr val="C10077">
                  <a:alpha val="71000"/>
                </a:srgbClr>
              </a:gs>
              <a:gs pos="100000">
                <a:srgbClr val="91005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xagon 3">
            <a:extLst>
              <a:ext uri="{FF2B5EF4-FFF2-40B4-BE49-F238E27FC236}">
                <a16:creationId xmlns:a16="http://schemas.microsoft.com/office/drawing/2014/main" id="{C45FEABD-2148-CDF4-40C1-47BF395336FE}"/>
              </a:ext>
            </a:extLst>
          </p:cNvPr>
          <p:cNvSpPr/>
          <p:nvPr/>
        </p:nvSpPr>
        <p:spPr>
          <a:xfrm>
            <a:off x="14803007" y="2935257"/>
            <a:ext cx="3887015" cy="3350876"/>
          </a:xfrm>
          <a:prstGeom prst="hexagon">
            <a:avLst/>
          </a:prstGeom>
          <a:gradFill>
            <a:gsLst>
              <a:gs pos="0">
                <a:srgbClr val="FF2F92"/>
              </a:gs>
              <a:gs pos="100000">
                <a:srgbClr val="91005D">
                  <a:alpha val="76324"/>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agon 4">
            <a:extLst>
              <a:ext uri="{FF2B5EF4-FFF2-40B4-BE49-F238E27FC236}">
                <a16:creationId xmlns:a16="http://schemas.microsoft.com/office/drawing/2014/main" id="{37CE2290-2319-5524-DE0E-5F06A0944C7E}"/>
              </a:ext>
            </a:extLst>
          </p:cNvPr>
          <p:cNvSpPr/>
          <p:nvPr/>
        </p:nvSpPr>
        <p:spPr>
          <a:xfrm>
            <a:off x="10214096" y="5346972"/>
            <a:ext cx="3887015" cy="3350876"/>
          </a:xfrm>
          <a:prstGeom prst="hexagon">
            <a:avLst/>
          </a:prstGeom>
          <a:gradFill>
            <a:gsLst>
              <a:gs pos="0">
                <a:srgbClr val="FF2F92">
                  <a:alpha val="57056"/>
                </a:srgbClr>
              </a:gs>
              <a:gs pos="100000">
                <a:srgbClr val="C1007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agon 7">
            <a:extLst>
              <a:ext uri="{FF2B5EF4-FFF2-40B4-BE49-F238E27FC236}">
                <a16:creationId xmlns:a16="http://schemas.microsoft.com/office/drawing/2014/main" id="{58A98E8F-5468-BFC0-BD16-7286D7DED7D4}"/>
              </a:ext>
            </a:extLst>
          </p:cNvPr>
          <p:cNvSpPr/>
          <p:nvPr/>
        </p:nvSpPr>
        <p:spPr>
          <a:xfrm>
            <a:off x="14977430" y="5581004"/>
            <a:ext cx="3887015" cy="3350876"/>
          </a:xfrm>
          <a:prstGeom prst="hexagon">
            <a:avLst/>
          </a:prstGeom>
          <a:gradFill>
            <a:gsLst>
              <a:gs pos="0">
                <a:srgbClr val="C10077"/>
              </a:gs>
              <a:gs pos="100000">
                <a:srgbClr val="FF2F92">
                  <a:alpha val="7296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agon 8">
            <a:extLst>
              <a:ext uri="{FF2B5EF4-FFF2-40B4-BE49-F238E27FC236}">
                <a16:creationId xmlns:a16="http://schemas.microsoft.com/office/drawing/2014/main" id="{2EEBCFEF-A417-46EB-9A8B-11F3CCEF7D05}"/>
              </a:ext>
            </a:extLst>
          </p:cNvPr>
          <p:cNvSpPr/>
          <p:nvPr/>
        </p:nvSpPr>
        <p:spPr>
          <a:xfrm>
            <a:off x="12542568" y="6825362"/>
            <a:ext cx="3887015" cy="3350876"/>
          </a:xfrm>
          <a:prstGeom prst="hexagon">
            <a:avLst/>
          </a:prstGeom>
          <a:gradFill>
            <a:gsLst>
              <a:gs pos="0">
                <a:srgbClr val="FF9DE9"/>
              </a:gs>
              <a:gs pos="100000">
                <a:srgbClr val="FF2F92">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000654-E37C-EE89-17E0-9DB3DECDBD87}"/>
              </a:ext>
            </a:extLst>
          </p:cNvPr>
          <p:cNvSpPr/>
          <p:nvPr/>
        </p:nvSpPr>
        <p:spPr>
          <a:xfrm>
            <a:off x="1197517" y="830972"/>
            <a:ext cx="10526397" cy="2123658"/>
          </a:xfrm>
          <a:prstGeom prst="rect">
            <a:avLst/>
          </a:prstGeom>
        </p:spPr>
        <p:txBody>
          <a:bodyPr wrap="square">
            <a:spAutoFit/>
          </a:bodyPr>
          <a:lstStyle/>
          <a:p>
            <a:pPr>
              <a:spcAft>
                <a:spcPts val="1600"/>
              </a:spcAft>
            </a:pPr>
            <a:r>
              <a:rPr lang="en-US" sz="6600" b="1" dirty="0">
                <a:solidFill>
                  <a:srgbClr val="91005D"/>
                </a:solidFill>
                <a:latin typeface="Arial" panose="020B0604020202020204" pitchFamily="34" charset="0"/>
                <a:ea typeface="Open Sans" panose="020B0606030504020204" pitchFamily="34" charset="0"/>
                <a:cs typeface="Arial" panose="020B0604020202020204" pitchFamily="34" charset="0"/>
              </a:rPr>
              <a:t>Indigenous Approaches to FASD Prevention</a:t>
            </a:r>
            <a:endParaRPr lang="en-US" sz="5400" b="1" dirty="0">
              <a:solidFill>
                <a:srgbClr val="91005D"/>
              </a:solidFill>
              <a:latin typeface="Arial" panose="020B0604020202020204" pitchFamily="34" charset="0"/>
              <a:ea typeface="Open Sans" panose="020B0606030504020204" pitchFamily="34" charset="0"/>
              <a:cs typeface="Arial" panose="020B0604020202020204" pitchFamily="34" charset="0"/>
            </a:endParaRPr>
          </a:p>
        </p:txBody>
      </p:sp>
      <p:pic>
        <p:nvPicPr>
          <p:cNvPr id="31" name="Picture Placeholder 30" descr="Shape&#10;&#10;Description automatically generated">
            <a:extLst>
              <a:ext uri="{FF2B5EF4-FFF2-40B4-BE49-F238E27FC236}">
                <a16:creationId xmlns:a16="http://schemas.microsoft.com/office/drawing/2014/main" id="{DD9EA147-A132-5D43-1159-AA1304088C72}"/>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1197517" y="4841283"/>
            <a:ext cx="5149850" cy="4910138"/>
          </a:xfr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64B4EB31-D0FF-5F6E-AE1F-8F0093F24DFF}"/>
              </a:ext>
            </a:extLst>
          </p:cNvPr>
          <p:cNvSpPr txBox="1"/>
          <p:nvPr/>
        </p:nvSpPr>
        <p:spPr>
          <a:xfrm>
            <a:off x="1197517" y="3170129"/>
            <a:ext cx="8095589" cy="1323660"/>
          </a:xfrm>
          <a:prstGeom prst="rect">
            <a:avLst/>
          </a:prstGeom>
          <a:noFill/>
        </p:spPr>
        <p:txBody>
          <a:bodyPr wrap="square">
            <a:spAutoFit/>
          </a:bodyPr>
          <a:lstStyle/>
          <a:p>
            <a:r>
              <a:rPr lang="en-US" sz="2600" dirty="0"/>
              <a:t>Community-based, community-driven approaches respond to the overall well-being of women and families from an Indigenous wellness perspective</a:t>
            </a:r>
          </a:p>
        </p:txBody>
      </p:sp>
      <p:sp>
        <p:nvSpPr>
          <p:cNvPr id="20" name="TextBox 19">
            <a:extLst>
              <a:ext uri="{FF2B5EF4-FFF2-40B4-BE49-F238E27FC236}">
                <a16:creationId xmlns:a16="http://schemas.microsoft.com/office/drawing/2014/main" id="{4B1BC65A-86DD-08EF-E982-77FECF7147CE}"/>
              </a:ext>
            </a:extLst>
          </p:cNvPr>
          <p:cNvSpPr txBox="1"/>
          <p:nvPr/>
        </p:nvSpPr>
        <p:spPr>
          <a:xfrm>
            <a:off x="13477483" y="2070465"/>
            <a:ext cx="2017183" cy="1323439"/>
          </a:xfrm>
          <a:prstGeom prst="rect">
            <a:avLst/>
          </a:prstGeom>
          <a:noFill/>
        </p:spPr>
        <p:txBody>
          <a:bodyPr wrap="square">
            <a:spAutoFit/>
          </a:bodyPr>
          <a:lstStyle/>
          <a:p>
            <a:pPr algn="ctr"/>
            <a:r>
              <a:rPr lang="en-US" sz="4000" b="1" dirty="0">
                <a:solidFill>
                  <a:schemeClr val="bg1"/>
                </a:solidFill>
              </a:rPr>
              <a:t>Life Course</a:t>
            </a:r>
          </a:p>
        </p:txBody>
      </p:sp>
      <p:sp>
        <p:nvSpPr>
          <p:cNvPr id="21" name="TextBox 20">
            <a:extLst>
              <a:ext uri="{FF2B5EF4-FFF2-40B4-BE49-F238E27FC236}">
                <a16:creationId xmlns:a16="http://schemas.microsoft.com/office/drawing/2014/main" id="{CEC4DF68-B3D2-0E8E-9D66-A5864C78B775}"/>
              </a:ext>
            </a:extLst>
          </p:cNvPr>
          <p:cNvSpPr txBox="1"/>
          <p:nvPr/>
        </p:nvSpPr>
        <p:spPr>
          <a:xfrm>
            <a:off x="10890659" y="3605697"/>
            <a:ext cx="2481943" cy="1323439"/>
          </a:xfrm>
          <a:prstGeom prst="rect">
            <a:avLst/>
          </a:prstGeom>
          <a:noFill/>
        </p:spPr>
        <p:txBody>
          <a:bodyPr wrap="square">
            <a:spAutoFit/>
          </a:bodyPr>
          <a:lstStyle/>
          <a:p>
            <a:pPr algn="ctr"/>
            <a:r>
              <a:rPr lang="en-US" sz="4000" b="1" dirty="0">
                <a:solidFill>
                  <a:schemeClr val="bg1"/>
                </a:solidFill>
              </a:rPr>
              <a:t>Strength Based</a:t>
            </a:r>
          </a:p>
        </p:txBody>
      </p:sp>
      <p:sp>
        <p:nvSpPr>
          <p:cNvPr id="22" name="TextBox 21">
            <a:extLst>
              <a:ext uri="{FF2B5EF4-FFF2-40B4-BE49-F238E27FC236}">
                <a16:creationId xmlns:a16="http://schemas.microsoft.com/office/drawing/2014/main" id="{FA3C312F-3834-C194-1716-A0836EF84594}"/>
              </a:ext>
            </a:extLst>
          </p:cNvPr>
          <p:cNvSpPr txBox="1"/>
          <p:nvPr/>
        </p:nvSpPr>
        <p:spPr>
          <a:xfrm>
            <a:off x="15103430" y="3915384"/>
            <a:ext cx="3363687" cy="1323439"/>
          </a:xfrm>
          <a:prstGeom prst="rect">
            <a:avLst/>
          </a:prstGeom>
          <a:noFill/>
        </p:spPr>
        <p:txBody>
          <a:bodyPr wrap="square">
            <a:spAutoFit/>
          </a:bodyPr>
          <a:lstStyle/>
          <a:p>
            <a:pPr algn="ctr"/>
            <a:r>
              <a:rPr lang="en-US" sz="4000" b="1" dirty="0">
                <a:solidFill>
                  <a:schemeClr val="bg1"/>
                </a:solidFill>
              </a:rPr>
              <a:t>Community Led</a:t>
            </a:r>
          </a:p>
        </p:txBody>
      </p:sp>
      <p:sp>
        <p:nvSpPr>
          <p:cNvPr id="23" name="TextBox 22">
            <a:extLst>
              <a:ext uri="{FF2B5EF4-FFF2-40B4-BE49-F238E27FC236}">
                <a16:creationId xmlns:a16="http://schemas.microsoft.com/office/drawing/2014/main" id="{5FF93FA8-57F2-C03A-E036-0332936A487F}"/>
              </a:ext>
            </a:extLst>
          </p:cNvPr>
          <p:cNvSpPr txBox="1"/>
          <p:nvPr/>
        </p:nvSpPr>
        <p:spPr>
          <a:xfrm>
            <a:off x="15299373" y="6413655"/>
            <a:ext cx="3363687" cy="1323439"/>
          </a:xfrm>
          <a:prstGeom prst="rect">
            <a:avLst/>
          </a:prstGeom>
          <a:noFill/>
        </p:spPr>
        <p:txBody>
          <a:bodyPr wrap="square">
            <a:spAutoFit/>
          </a:bodyPr>
          <a:lstStyle/>
          <a:p>
            <a:pPr algn="ctr"/>
            <a:r>
              <a:rPr lang="en-US" sz="4000" b="1" dirty="0">
                <a:solidFill>
                  <a:schemeClr val="bg1"/>
                </a:solidFill>
              </a:rPr>
              <a:t>Community Driven</a:t>
            </a:r>
          </a:p>
        </p:txBody>
      </p:sp>
      <p:sp>
        <p:nvSpPr>
          <p:cNvPr id="24" name="TextBox 23">
            <a:extLst>
              <a:ext uri="{FF2B5EF4-FFF2-40B4-BE49-F238E27FC236}">
                <a16:creationId xmlns:a16="http://schemas.microsoft.com/office/drawing/2014/main" id="{4CA97C83-FE59-3A6B-01DA-59959B1FC0E3}"/>
              </a:ext>
            </a:extLst>
          </p:cNvPr>
          <p:cNvSpPr txBox="1"/>
          <p:nvPr/>
        </p:nvSpPr>
        <p:spPr>
          <a:xfrm>
            <a:off x="10461715" y="6294853"/>
            <a:ext cx="3363687" cy="1323439"/>
          </a:xfrm>
          <a:prstGeom prst="rect">
            <a:avLst/>
          </a:prstGeom>
          <a:noFill/>
        </p:spPr>
        <p:txBody>
          <a:bodyPr wrap="square">
            <a:spAutoFit/>
          </a:bodyPr>
          <a:lstStyle/>
          <a:p>
            <a:pPr algn="ctr"/>
            <a:r>
              <a:rPr lang="en-US" sz="4000" b="1" dirty="0">
                <a:solidFill>
                  <a:schemeClr val="bg1"/>
                </a:solidFill>
              </a:rPr>
              <a:t>Wraparound Support</a:t>
            </a:r>
          </a:p>
        </p:txBody>
      </p:sp>
      <p:sp>
        <p:nvSpPr>
          <p:cNvPr id="25" name="TextBox 24">
            <a:extLst>
              <a:ext uri="{FF2B5EF4-FFF2-40B4-BE49-F238E27FC236}">
                <a16:creationId xmlns:a16="http://schemas.microsoft.com/office/drawing/2014/main" id="{7CECEC76-841F-9BC6-EADE-1C58658365DB}"/>
              </a:ext>
            </a:extLst>
          </p:cNvPr>
          <p:cNvSpPr txBox="1"/>
          <p:nvPr/>
        </p:nvSpPr>
        <p:spPr>
          <a:xfrm>
            <a:off x="12785618" y="7150925"/>
            <a:ext cx="3363687" cy="2554545"/>
          </a:xfrm>
          <a:prstGeom prst="rect">
            <a:avLst/>
          </a:prstGeom>
          <a:noFill/>
        </p:spPr>
        <p:txBody>
          <a:bodyPr wrap="square">
            <a:spAutoFit/>
          </a:bodyPr>
          <a:lstStyle/>
          <a:p>
            <a:pPr algn="ctr"/>
            <a:r>
              <a:rPr lang="en-US" sz="4000" b="1" dirty="0">
                <a:solidFill>
                  <a:schemeClr val="bg1"/>
                </a:solidFill>
              </a:rPr>
              <a:t>Social and Structural Determinants of Health</a:t>
            </a:r>
          </a:p>
        </p:txBody>
      </p:sp>
      <p:sp>
        <p:nvSpPr>
          <p:cNvPr id="34" name="TextBox 33">
            <a:extLst>
              <a:ext uri="{FF2B5EF4-FFF2-40B4-BE49-F238E27FC236}">
                <a16:creationId xmlns:a16="http://schemas.microsoft.com/office/drawing/2014/main" id="{5373C310-EBF8-EDE1-144B-B4E56259ED80}"/>
              </a:ext>
            </a:extLst>
          </p:cNvPr>
          <p:cNvSpPr txBox="1"/>
          <p:nvPr/>
        </p:nvSpPr>
        <p:spPr>
          <a:xfrm>
            <a:off x="1262167" y="10163128"/>
            <a:ext cx="11605591" cy="400110"/>
          </a:xfrm>
          <a:prstGeom prst="rect">
            <a:avLst/>
          </a:prstGeom>
          <a:noFill/>
        </p:spPr>
        <p:txBody>
          <a:bodyPr wrap="square">
            <a:spAutoFit/>
          </a:bodyPr>
          <a:lstStyle/>
          <a:p>
            <a:r>
              <a:rPr lang="en-CA" sz="2000" dirty="0">
                <a:hlinkClick r:id="rId4"/>
              </a:rPr>
              <a:t>https://</a:t>
            </a:r>
            <a:r>
              <a:rPr lang="en-CA" sz="2000" dirty="0" err="1">
                <a:hlinkClick r:id="rId4"/>
              </a:rPr>
              <a:t>cewh.ca</a:t>
            </a:r>
            <a:r>
              <a:rPr lang="en-CA" sz="2000" dirty="0">
                <a:hlinkClick r:id="rId4"/>
              </a:rPr>
              <a:t>/wp-content/uploads/2022/01/Indig-FASD-Booklet_November-21-2019-web.pdf</a:t>
            </a:r>
            <a:endParaRPr lang="en-CA" sz="2000" dirty="0"/>
          </a:p>
        </p:txBody>
      </p:sp>
    </p:spTree>
    <p:extLst>
      <p:ext uri="{BB962C8B-B14F-4D97-AF65-F5344CB8AC3E}">
        <p14:creationId xmlns:p14="http://schemas.microsoft.com/office/powerpoint/2010/main" val="15974024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8" grpId="0" animBg="1"/>
      <p:bldP spid="9" grpId="0" animBg="1"/>
      <p:bldP spid="1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1" descr="Background pattern&#10;&#10;Description automatically generated">
            <a:extLst>
              <a:ext uri="{FF2B5EF4-FFF2-40B4-BE49-F238E27FC236}">
                <a16:creationId xmlns:a16="http://schemas.microsoft.com/office/drawing/2014/main" id="{9775F400-26FE-C262-496D-80D7DE0A469C}"/>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91530"/>
            <a:ext cx="7315197" cy="8704807"/>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6" name="Picture Placeholder 34" descr="Background pattern&#10;&#10;Description automatically generated">
            <a:extLst>
              <a:ext uri="{FF2B5EF4-FFF2-40B4-BE49-F238E27FC236}">
                <a16:creationId xmlns:a16="http://schemas.microsoft.com/office/drawing/2014/main" id="{0E6E6E59-BB6E-FE3F-C463-F7DEAFE4B0BF}"/>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flipH="1">
            <a:off x="3626061" y="-144029"/>
            <a:ext cx="9017145" cy="7577674"/>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91005D"/>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303573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91005D"/>
                </a:solidFill>
                <a:latin typeface="Calibri" panose="020F0502020204030204" pitchFamily="34" charset="0"/>
                <a:ea typeface="Open Sans" panose="020B0606030504020204" pitchFamily="34" charset="0"/>
                <a:cs typeface="Calibri" panose="020F0502020204030204" pitchFamily="34" charset="0"/>
              </a:rPr>
              <a:t>12</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602658" y="7867149"/>
            <a:ext cx="8555349"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Four Directions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Theresa Burning</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681583" y="7139614"/>
            <a:ext cx="6450774" cy="1452705"/>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Connection between alcohol usage and FASD</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Empowering approaches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Understand how to engage girls and start conversations</a:t>
            </a:r>
          </a:p>
        </p:txBody>
      </p:sp>
      <p:sp>
        <p:nvSpPr>
          <p:cNvPr id="4" name="Text Box 10">
            <a:extLst>
              <a:ext uri="{FF2B5EF4-FFF2-40B4-BE49-F238E27FC236}">
                <a16:creationId xmlns:a16="http://schemas.microsoft.com/office/drawing/2014/main" id="{BD210AFA-CFB4-BB2E-4148-2B0364F4E292}"/>
              </a:ext>
            </a:extLst>
          </p:cNvPr>
          <p:cNvSpPr txBox="1">
            <a:spLocks noChangeArrowheads="1"/>
          </p:cNvSpPr>
          <p:nvPr/>
        </p:nvSpPr>
        <p:spPr bwMode="auto">
          <a:xfrm>
            <a:off x="518509" y="8823729"/>
            <a:ext cx="10381168" cy="2068259"/>
          </a:xfrm>
          <a:prstGeom prst="rect">
            <a:avLst/>
          </a:prstGeom>
          <a:noFill/>
          <a:ln w="9525">
            <a:noFill/>
            <a:miter lim="800000"/>
            <a:headEnd/>
            <a:tailEnd/>
          </a:ln>
        </p:spPr>
        <p:txBody>
          <a:bodyPr wrap="square" lIns="97536" tIns="48768" rIns="97536" bIns="48768">
            <a:spAutoFit/>
          </a:bodyPr>
          <a:lstStyle/>
          <a:p>
            <a:r>
              <a:rPr lang="en-US" sz="1600" dirty="0"/>
              <a:t>The white heart surrounded by white beads represents the beginning of life - purity and innocence; the baby. Orange represents joy, warmth, enthusiasm, and creativity; the toddler and child. Yellow represents optimism, friendship, energy, and joy; the youth. Red represents life, health, </a:t>
            </a:r>
            <a:r>
              <a:rPr lang="en-US" sz="1600" dirty="0" err="1"/>
              <a:t>vigour</a:t>
            </a:r>
            <a:r>
              <a:rPr lang="en-US" sz="1600" dirty="0"/>
              <a:t>, courage, and life; the young adult.  Blue represents serenity, stability, inspiration, and wisdom; the parent. Purple represents peace, independence, and devotion; the final stage.</a:t>
            </a:r>
          </a:p>
          <a:p>
            <a:r>
              <a:rPr lang="en-US" sz="1600" dirty="0"/>
              <a:t>The barrette surrounded by white beads represents once again returning to innocence at the end of life. The two different shades of </a:t>
            </a:r>
            <a:r>
              <a:rPr lang="en-US" sz="1600" dirty="0" err="1"/>
              <a:t>colour</a:t>
            </a:r>
            <a:r>
              <a:rPr lang="en-US" sz="1600" dirty="0"/>
              <a:t> quills in the star represent the different levels of each stage - different learning of stability, independence, courage, joy, etc.</a:t>
            </a:r>
          </a:p>
          <a:p>
            <a:r>
              <a:rPr lang="en-US" sz="1600" dirty="0"/>
              <a:t>The white crystal beads with each </a:t>
            </a:r>
            <a:r>
              <a:rPr lang="en-US" sz="1600" dirty="0" err="1"/>
              <a:t>colour</a:t>
            </a:r>
            <a:r>
              <a:rPr lang="en-US" sz="1600" dirty="0"/>
              <a:t> in the star represent the new beginning and purity at each stage.</a:t>
            </a:r>
          </a:p>
        </p:txBody>
      </p:sp>
      <p:sp>
        <p:nvSpPr>
          <p:cNvPr id="5" name="Text Box 7">
            <a:extLst>
              <a:ext uri="{FF2B5EF4-FFF2-40B4-BE49-F238E27FC236}">
                <a16:creationId xmlns:a16="http://schemas.microsoft.com/office/drawing/2014/main" id="{E8FF3413-3D5A-42CF-6FAB-FCAFA40B4DA8}"/>
              </a:ext>
            </a:extLst>
          </p:cNvPr>
          <p:cNvSpPr txBox="1">
            <a:spLocks noChangeArrowheads="1"/>
          </p:cNvSpPr>
          <p:nvPr/>
        </p:nvSpPr>
        <p:spPr bwMode="auto">
          <a:xfrm>
            <a:off x="11550220" y="3808206"/>
            <a:ext cx="7298889" cy="3145476"/>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Let’s Talk:</a:t>
            </a:r>
            <a:b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br>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The Prevention Conversation</a:t>
            </a:r>
          </a:p>
        </p:txBody>
      </p:sp>
      <p:pic>
        <p:nvPicPr>
          <p:cNvPr id="7" name="Picture 6" descr="A picture containing text&#10;&#10;Description automatically generated">
            <a:extLst>
              <a:ext uri="{FF2B5EF4-FFF2-40B4-BE49-F238E27FC236}">
                <a16:creationId xmlns:a16="http://schemas.microsoft.com/office/drawing/2014/main" id="{74137C3A-6E51-1C67-6CF2-2B25C8F0D22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10340" y="405557"/>
            <a:ext cx="6835589" cy="7034388"/>
          </a:xfrm>
          <a:prstGeom prst="rect">
            <a:avLst/>
          </a:prstGeom>
        </p:spPr>
      </p:pic>
    </p:spTree>
    <p:extLst>
      <p:ext uri="{BB962C8B-B14F-4D97-AF65-F5344CB8AC3E}">
        <p14:creationId xmlns:p14="http://schemas.microsoft.com/office/powerpoint/2010/main" val="7627643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8" grpId="0"/>
      <p:bldP spid="2" grpId="0"/>
      <p:bldP spid="11" grpId="0"/>
      <p:bldP spid="4" grpId="0"/>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539999"/>
            <a:ext cx="19507200" cy="6865258"/>
          </a:xfrm>
          <a:prstGeom prst="rect">
            <a:avLst/>
          </a:prstGeom>
          <a:gradFill>
            <a:gsLst>
              <a:gs pos="0">
                <a:srgbClr val="297DA5"/>
              </a:gs>
              <a:gs pos="100000">
                <a:srgbClr val="C10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pic>
        <p:nvPicPr>
          <p:cNvPr id="4" name="Picture Placeholder 3" descr="Two people drinking wine&#10;&#10;Description automatically generated with medium confidence">
            <a:extLst>
              <a:ext uri="{FF2B5EF4-FFF2-40B4-BE49-F238E27FC236}">
                <a16:creationId xmlns:a16="http://schemas.microsoft.com/office/drawing/2014/main" id="{36F34462-A93F-B34E-A623-DAD79905A2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13911263" cy="10972800"/>
          </a:xfrm>
        </p:spPr>
      </p:pic>
      <p:sp>
        <p:nvSpPr>
          <p:cNvPr id="8" name="Text Box 10"/>
          <p:cNvSpPr txBox="1">
            <a:spLocks noChangeArrowheads="1"/>
          </p:cNvSpPr>
          <p:nvPr/>
        </p:nvSpPr>
        <p:spPr bwMode="auto">
          <a:xfrm>
            <a:off x="11720763" y="5112892"/>
            <a:ext cx="7285694" cy="3909660"/>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Alcohol use during pregnancy is strongly related to alcohol use </a:t>
            </a:r>
            <a:r>
              <a:rPr lang="en-US" sz="2800" b="1" i="1" dirty="0">
                <a:solidFill>
                  <a:schemeClr val="bg1"/>
                </a:solidFill>
                <a:latin typeface="Calibri" panose="020F0502020204030204" pitchFamily="34" charset="0"/>
                <a:ea typeface="Open Sans" panose="020B0606030504020204" pitchFamily="34" charset="0"/>
                <a:cs typeface="Calibri" panose="020F0502020204030204" pitchFamily="34" charset="0"/>
              </a:rPr>
              <a:t>before</a:t>
            </a: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 pregnancy. Educating and supporting girls on alcohol and related issues can be an opportunity to share information about FASD prevention and to improve girls’ overall health and well-being.</a:t>
            </a:r>
            <a:endParaRPr lang="en-US" sz="2800" b="1" u="sng"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0" name="Text Box 7">
            <a:extLst>
              <a:ext uri="{FF2B5EF4-FFF2-40B4-BE49-F238E27FC236}">
                <a16:creationId xmlns:a16="http://schemas.microsoft.com/office/drawing/2014/main" id="{40C79ECB-E4D0-E549-B060-B52287984E25}"/>
              </a:ext>
            </a:extLst>
          </p:cNvPr>
          <p:cNvSpPr txBox="1">
            <a:spLocks noChangeArrowheads="1"/>
          </p:cNvSpPr>
          <p:nvPr/>
        </p:nvSpPr>
        <p:spPr bwMode="auto">
          <a:xfrm>
            <a:off x="11720763" y="2791159"/>
            <a:ext cx="6932372" cy="2129814"/>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bg1"/>
                </a:solidFill>
                <a:latin typeface="Arial" panose="020B0604020202020204" pitchFamily="34" charset="0"/>
                <a:ea typeface="Open Sans Light" panose="020B0306030504020204" pitchFamily="34" charset="0"/>
                <a:cs typeface="Arial" panose="020B0604020202020204" pitchFamily="34" charset="0"/>
              </a:rPr>
              <a:t>Girls, Alcohol and Pregnancy</a:t>
            </a:r>
          </a:p>
        </p:txBody>
      </p:sp>
    </p:spTree>
    <p:extLst>
      <p:ext uri="{BB962C8B-B14F-4D97-AF65-F5344CB8AC3E}">
        <p14:creationId xmlns:p14="http://schemas.microsoft.com/office/powerpoint/2010/main" val="376899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0"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icture containing table, wine, glasses, indoor&#10;&#10;Description automatically generated">
            <a:extLst>
              <a:ext uri="{FF2B5EF4-FFF2-40B4-BE49-F238E27FC236}">
                <a16:creationId xmlns:a16="http://schemas.microsoft.com/office/drawing/2014/main" id="{71ED2E8C-A710-7849-A12D-8F1F9D53E2A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283575" y="0"/>
            <a:ext cx="7935913" cy="10972800"/>
          </a:xfrm>
        </p:spPr>
      </p:pic>
      <p:sp>
        <p:nvSpPr>
          <p:cNvPr id="4" name="Rounded Rectangle 3"/>
          <p:cNvSpPr/>
          <p:nvPr/>
        </p:nvSpPr>
        <p:spPr>
          <a:xfrm>
            <a:off x="11571616" y="4028043"/>
            <a:ext cx="7277858" cy="2585027"/>
          </a:xfrm>
          <a:prstGeom prst="roundRect">
            <a:avLst/>
          </a:prstGeom>
          <a:gradFill>
            <a:gsLst>
              <a:gs pos="0">
                <a:srgbClr val="FF2F92"/>
              </a:gs>
              <a:gs pos="100000">
                <a:srgbClr val="297DA5"/>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5" name="Rectangle 4"/>
          <p:cNvSpPr/>
          <p:nvPr/>
        </p:nvSpPr>
        <p:spPr>
          <a:xfrm>
            <a:off x="11865966" y="4424602"/>
            <a:ext cx="1794081" cy="1200329"/>
          </a:xfrm>
          <a:prstGeom prst="rect">
            <a:avLst/>
          </a:prstGeom>
          <a:noFill/>
        </p:spPr>
        <p:txBody>
          <a:bodyPr wrap="non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30%</a:t>
            </a:r>
          </a:p>
        </p:txBody>
      </p:sp>
      <p:sp>
        <p:nvSpPr>
          <p:cNvPr id="18" name="Text Box 10">
            <a:extLst>
              <a:ext uri="{FF2B5EF4-FFF2-40B4-BE49-F238E27FC236}">
                <a16:creationId xmlns:a16="http://schemas.microsoft.com/office/drawing/2014/main" id="{849E4059-0A03-6941-8414-04DE5DF20A4B}"/>
              </a:ext>
            </a:extLst>
          </p:cNvPr>
          <p:cNvSpPr txBox="1">
            <a:spLocks noChangeArrowheads="1"/>
          </p:cNvSpPr>
          <p:nvPr/>
        </p:nvSpPr>
        <p:spPr bwMode="auto">
          <a:xfrm>
            <a:off x="1523568" y="3693275"/>
            <a:ext cx="6099316" cy="97411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Alcohol is the leading substance used by Canadian youth, followed by cannabis. </a:t>
            </a:r>
          </a:p>
        </p:txBody>
      </p:sp>
      <p:sp>
        <p:nvSpPr>
          <p:cNvPr id="19" name="Rectangle 18">
            <a:extLst>
              <a:ext uri="{FF2B5EF4-FFF2-40B4-BE49-F238E27FC236}">
                <a16:creationId xmlns:a16="http://schemas.microsoft.com/office/drawing/2014/main" id="{355E6D5C-773A-3244-AAB6-4DF007481C02}"/>
              </a:ext>
            </a:extLst>
          </p:cNvPr>
          <p:cNvSpPr/>
          <p:nvPr/>
        </p:nvSpPr>
        <p:spPr>
          <a:xfrm>
            <a:off x="1523568" y="1226111"/>
            <a:ext cx="5089503"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Alcohol Use By Girls</a:t>
            </a:r>
          </a:p>
        </p:txBody>
      </p:sp>
      <p:sp>
        <p:nvSpPr>
          <p:cNvPr id="2" name="Rectangle 1">
            <a:extLst>
              <a:ext uri="{FF2B5EF4-FFF2-40B4-BE49-F238E27FC236}">
                <a16:creationId xmlns:a16="http://schemas.microsoft.com/office/drawing/2014/main" id="{0F4927D9-E921-4C4C-8243-7C1480995E3F}"/>
              </a:ext>
            </a:extLst>
          </p:cNvPr>
          <p:cNvSpPr/>
          <p:nvPr/>
        </p:nvSpPr>
        <p:spPr>
          <a:xfrm>
            <a:off x="1553700" y="5107705"/>
            <a:ext cx="3736758" cy="1003031"/>
          </a:xfrm>
          <a:prstGeom prst="rect">
            <a:avLst/>
          </a:prstGeom>
        </p:spPr>
        <p:txBody>
          <a:bodyPr wrap="square">
            <a:spAutoFit/>
          </a:bodyPr>
          <a:lstStyle/>
          <a:p>
            <a:pPr defTabSz="2321446">
              <a:lnSpc>
                <a:spcPct val="150000"/>
              </a:lnSpc>
            </a:pPr>
            <a:r>
              <a:rPr lang="en-US" sz="4400" b="1" dirty="0">
                <a:solidFill>
                  <a:srgbClr val="C10077"/>
                </a:solidFill>
                <a:latin typeface="Calibri" panose="020F0502020204030204" pitchFamily="34" charset="0"/>
                <a:ea typeface="Open Sans" panose="020B0606030504020204" pitchFamily="34" charset="0"/>
                <a:cs typeface="Calibri" panose="020F0502020204030204" pitchFamily="34" charset="0"/>
              </a:rPr>
              <a:t>13.6 years old</a:t>
            </a:r>
          </a:p>
        </p:txBody>
      </p:sp>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1589577" y="6877717"/>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C10077"/>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Text Box 10">
            <a:extLst>
              <a:ext uri="{FF2B5EF4-FFF2-40B4-BE49-F238E27FC236}">
                <a16:creationId xmlns:a16="http://schemas.microsoft.com/office/drawing/2014/main" id="{47C1EDDA-C230-514D-8779-B5F95ED18908}"/>
              </a:ext>
            </a:extLst>
          </p:cNvPr>
          <p:cNvSpPr txBox="1">
            <a:spLocks noChangeArrowheads="1"/>
          </p:cNvSpPr>
          <p:nvPr/>
        </p:nvSpPr>
        <p:spPr bwMode="auto">
          <a:xfrm>
            <a:off x="11922635" y="4204529"/>
            <a:ext cx="1794081"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Approximately</a:t>
            </a:r>
          </a:p>
        </p:txBody>
      </p:sp>
      <p:sp>
        <p:nvSpPr>
          <p:cNvPr id="26" name="Text Box 10">
            <a:extLst>
              <a:ext uri="{FF2B5EF4-FFF2-40B4-BE49-F238E27FC236}">
                <a16:creationId xmlns:a16="http://schemas.microsoft.com/office/drawing/2014/main" id="{C5F37299-786C-4041-A0B1-CB633C6A017A}"/>
              </a:ext>
            </a:extLst>
          </p:cNvPr>
          <p:cNvSpPr txBox="1">
            <a:spLocks noChangeArrowheads="1"/>
          </p:cNvSpPr>
          <p:nvPr/>
        </p:nvSpPr>
        <p:spPr bwMode="auto">
          <a:xfrm>
            <a:off x="11996442" y="5487983"/>
            <a:ext cx="6471172"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are classified as ‘</a:t>
            </a:r>
            <a:r>
              <a:rPr lang="en-US" sz="2000" b="1" dirty="0">
                <a:solidFill>
                  <a:schemeClr val="bg1"/>
                </a:solidFill>
                <a:latin typeface="Calibri" panose="020F0502020204030204" pitchFamily="34" charset="0"/>
                <a:ea typeface="Open Sans" panose="020B0606030504020204" pitchFamily="34" charset="0"/>
                <a:cs typeface="Calibri" panose="020F0502020204030204" pitchFamily="34" charset="0"/>
              </a:rPr>
              <a:t>heavy drinkers</a:t>
            </a: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 who have consumed 4 or more alcoholic beverages per occasion, monthly</a:t>
            </a:r>
          </a:p>
        </p:txBody>
      </p:sp>
      <p:sp>
        <p:nvSpPr>
          <p:cNvPr id="36" name="Rounded Rectangle 35">
            <a:extLst>
              <a:ext uri="{FF2B5EF4-FFF2-40B4-BE49-F238E27FC236}">
                <a16:creationId xmlns:a16="http://schemas.microsoft.com/office/drawing/2014/main" id="{86D8DFDD-6D36-6240-BEAF-2B1BD15CBE1A}"/>
              </a:ext>
            </a:extLst>
          </p:cNvPr>
          <p:cNvSpPr/>
          <p:nvPr/>
        </p:nvSpPr>
        <p:spPr>
          <a:xfrm>
            <a:off x="11571616" y="7942502"/>
            <a:ext cx="7277858" cy="2698612"/>
          </a:xfrm>
          <a:prstGeom prst="roundRect">
            <a:avLst/>
          </a:prstGeom>
          <a:gradFill>
            <a:gsLst>
              <a:gs pos="0">
                <a:srgbClr val="FF2F92"/>
              </a:gs>
              <a:gs pos="99000">
                <a:srgbClr val="297DA5"/>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37" name="Rectangle 36">
            <a:extLst>
              <a:ext uri="{FF2B5EF4-FFF2-40B4-BE49-F238E27FC236}">
                <a16:creationId xmlns:a16="http://schemas.microsoft.com/office/drawing/2014/main" id="{CC25CE28-B456-F44A-B6E0-92D55C67ED24}"/>
              </a:ext>
            </a:extLst>
          </p:cNvPr>
          <p:cNvSpPr/>
          <p:nvPr/>
        </p:nvSpPr>
        <p:spPr>
          <a:xfrm>
            <a:off x="12855749" y="8352070"/>
            <a:ext cx="2258952" cy="1200329"/>
          </a:xfrm>
          <a:prstGeom prst="rect">
            <a:avLst/>
          </a:prstGeom>
          <a:noFill/>
        </p:spPr>
        <p:txBody>
          <a:bodyPr wrap="non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1 in 8</a:t>
            </a:r>
          </a:p>
        </p:txBody>
      </p:sp>
      <p:sp>
        <p:nvSpPr>
          <p:cNvPr id="38" name="Text Box 10">
            <a:extLst>
              <a:ext uri="{FF2B5EF4-FFF2-40B4-BE49-F238E27FC236}">
                <a16:creationId xmlns:a16="http://schemas.microsoft.com/office/drawing/2014/main" id="{557AECF5-DB2A-514B-83EC-DD261E9ADA6A}"/>
              </a:ext>
            </a:extLst>
          </p:cNvPr>
          <p:cNvSpPr txBox="1">
            <a:spLocks noChangeArrowheads="1"/>
          </p:cNvSpPr>
          <p:nvPr/>
        </p:nvSpPr>
        <p:spPr bwMode="auto">
          <a:xfrm>
            <a:off x="11922635" y="8629572"/>
            <a:ext cx="2087279"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In 2018</a:t>
            </a:r>
          </a:p>
        </p:txBody>
      </p:sp>
      <p:sp>
        <p:nvSpPr>
          <p:cNvPr id="39" name="Text Box 10">
            <a:extLst>
              <a:ext uri="{FF2B5EF4-FFF2-40B4-BE49-F238E27FC236}">
                <a16:creationId xmlns:a16="http://schemas.microsoft.com/office/drawing/2014/main" id="{52EAA690-5EBB-384A-882F-0DECC36A8EF7}"/>
              </a:ext>
            </a:extLst>
          </p:cNvPr>
          <p:cNvSpPr txBox="1">
            <a:spLocks noChangeArrowheads="1"/>
          </p:cNvSpPr>
          <p:nvPr/>
        </p:nvSpPr>
        <p:spPr bwMode="auto">
          <a:xfrm>
            <a:off x="11865966" y="9342913"/>
            <a:ext cx="3474921"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live births in Canada were born to mothers ages 15 - 24.</a:t>
            </a:r>
          </a:p>
        </p:txBody>
      </p:sp>
      <p:sp>
        <p:nvSpPr>
          <p:cNvPr id="40" name="Text Box 10">
            <a:extLst>
              <a:ext uri="{FF2B5EF4-FFF2-40B4-BE49-F238E27FC236}">
                <a16:creationId xmlns:a16="http://schemas.microsoft.com/office/drawing/2014/main" id="{DEBA3517-0920-4741-B23D-514761BFB35C}"/>
              </a:ext>
            </a:extLst>
          </p:cNvPr>
          <p:cNvSpPr txBox="1">
            <a:spLocks noChangeArrowheads="1"/>
          </p:cNvSpPr>
          <p:nvPr/>
        </p:nvSpPr>
        <p:spPr bwMode="auto">
          <a:xfrm>
            <a:off x="15456814" y="8062562"/>
            <a:ext cx="3214237" cy="2560701"/>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Given that 30% of women ages 15–24 have been classified as ‘heavy drinkers,’ there may be opportunities to increase FASD prevention efforts in order to reduce the risk of alcohol-exposed pregnancies.</a:t>
            </a:r>
          </a:p>
        </p:txBody>
      </p:sp>
      <p:sp>
        <p:nvSpPr>
          <p:cNvPr id="3" name="Text Box 10">
            <a:extLst>
              <a:ext uri="{FF2B5EF4-FFF2-40B4-BE49-F238E27FC236}">
                <a16:creationId xmlns:a16="http://schemas.microsoft.com/office/drawing/2014/main" id="{1B93376B-7FDD-4B97-6F0C-B4FBBD934A1E}"/>
              </a:ext>
            </a:extLst>
          </p:cNvPr>
          <p:cNvSpPr txBox="1">
            <a:spLocks noChangeArrowheads="1"/>
          </p:cNvSpPr>
          <p:nvPr/>
        </p:nvSpPr>
        <p:spPr bwMode="auto">
          <a:xfrm>
            <a:off x="1523568" y="4832877"/>
            <a:ext cx="6099316" cy="51244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average age girls first drink alcohol in Canada is</a:t>
            </a:r>
          </a:p>
        </p:txBody>
      </p:sp>
      <p:sp>
        <p:nvSpPr>
          <p:cNvPr id="6" name="Text Box 10">
            <a:extLst>
              <a:ext uri="{FF2B5EF4-FFF2-40B4-BE49-F238E27FC236}">
                <a16:creationId xmlns:a16="http://schemas.microsoft.com/office/drawing/2014/main" id="{CC39A110-9B02-C6C3-7E4C-3368DB6E3A3F}"/>
              </a:ext>
            </a:extLst>
          </p:cNvPr>
          <p:cNvSpPr txBox="1">
            <a:spLocks noChangeArrowheads="1"/>
          </p:cNvSpPr>
          <p:nvPr/>
        </p:nvSpPr>
        <p:spPr bwMode="auto">
          <a:xfrm>
            <a:off x="2256396" y="6320215"/>
            <a:ext cx="5316987" cy="235910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Overall, rates of alcohol use between boys and girls are becoming more similar, and risky drinking among girls aged 10 - 19 have increased, highlighting the importance of gender-informed FASD prevention efforts for girls.</a:t>
            </a:r>
          </a:p>
        </p:txBody>
      </p:sp>
      <p:sp>
        <p:nvSpPr>
          <p:cNvPr id="7" name="Rectangle 6">
            <a:extLst>
              <a:ext uri="{FF2B5EF4-FFF2-40B4-BE49-F238E27FC236}">
                <a16:creationId xmlns:a16="http://schemas.microsoft.com/office/drawing/2014/main" id="{7FACB9BC-DD90-42C1-84F3-B6D6AF1C3476}"/>
              </a:ext>
            </a:extLst>
          </p:cNvPr>
          <p:cNvSpPr/>
          <p:nvPr/>
        </p:nvSpPr>
        <p:spPr>
          <a:xfrm>
            <a:off x="1523567" y="8956136"/>
            <a:ext cx="2166689" cy="1003031"/>
          </a:xfrm>
          <a:prstGeom prst="rect">
            <a:avLst/>
          </a:prstGeom>
        </p:spPr>
        <p:txBody>
          <a:bodyPr wrap="square">
            <a:spAutoFit/>
          </a:bodyPr>
          <a:lstStyle/>
          <a:p>
            <a:pPr defTabSz="2321446">
              <a:lnSpc>
                <a:spcPct val="150000"/>
              </a:lnSpc>
            </a:pPr>
            <a:r>
              <a:rPr lang="en-US" sz="4400" b="1" dirty="0">
                <a:solidFill>
                  <a:srgbClr val="C10077"/>
                </a:solidFill>
                <a:latin typeface="Calibri" panose="020F0502020204030204" pitchFamily="34" charset="0"/>
                <a:ea typeface="Open Sans" panose="020B0606030504020204" pitchFamily="34" charset="0"/>
                <a:cs typeface="Calibri" panose="020F0502020204030204" pitchFamily="34" charset="0"/>
              </a:rPr>
              <a:t>&gt; 70%</a:t>
            </a:r>
          </a:p>
        </p:txBody>
      </p:sp>
      <p:sp>
        <p:nvSpPr>
          <p:cNvPr id="8" name="Text Box 10">
            <a:extLst>
              <a:ext uri="{FF2B5EF4-FFF2-40B4-BE49-F238E27FC236}">
                <a16:creationId xmlns:a16="http://schemas.microsoft.com/office/drawing/2014/main" id="{D2282F31-BE55-3BA7-4C8C-7E8DD9CF4776}"/>
              </a:ext>
            </a:extLst>
          </p:cNvPr>
          <p:cNvSpPr txBox="1">
            <a:spLocks noChangeArrowheads="1"/>
          </p:cNvSpPr>
          <p:nvPr/>
        </p:nvSpPr>
        <p:spPr bwMode="auto">
          <a:xfrm>
            <a:off x="3167743" y="9145701"/>
            <a:ext cx="4569441" cy="1021818"/>
          </a:xfrm>
          <a:prstGeom prst="rect">
            <a:avLst/>
          </a:prstGeom>
          <a:noFill/>
          <a:ln w="9525">
            <a:noFill/>
            <a:miter lim="800000"/>
            <a:headEnd/>
            <a:tailEnd/>
          </a:ln>
        </p:spPr>
        <p:txBody>
          <a:bodyPr wrap="square" lIns="97536" tIns="48768" rIns="97536" bIns="48768">
            <a:spAutoFit/>
          </a:bodyPr>
          <a:lstStyle/>
          <a:p>
            <a:r>
              <a:rPr lang="en-US" sz="2000" dirty="0"/>
              <a:t>of girls and women ages 15-24 </a:t>
            </a:r>
            <a:r>
              <a:rPr lang="en-US" sz="2000" b="1" dirty="0"/>
              <a:t>(50% of which are under the legal drinking age) </a:t>
            </a:r>
            <a:r>
              <a:rPr lang="en-US" sz="2000" dirty="0"/>
              <a:t>have consumed alcohol in the past year.</a:t>
            </a:r>
          </a:p>
        </p:txBody>
      </p:sp>
      <p:sp>
        <p:nvSpPr>
          <p:cNvPr id="9" name="Rectangle 8">
            <a:extLst>
              <a:ext uri="{FF2B5EF4-FFF2-40B4-BE49-F238E27FC236}">
                <a16:creationId xmlns:a16="http://schemas.microsoft.com/office/drawing/2014/main" id="{0980B6F9-7CE0-E332-2CB2-47B96D09D98D}"/>
              </a:ext>
            </a:extLst>
          </p:cNvPr>
          <p:cNvSpPr/>
          <p:nvPr/>
        </p:nvSpPr>
        <p:spPr>
          <a:xfrm>
            <a:off x="14221904" y="4424602"/>
            <a:ext cx="3561206" cy="1200329"/>
          </a:xfrm>
          <a:prstGeom prst="rect">
            <a:avLst/>
          </a:prstGeom>
          <a:noFill/>
        </p:spPr>
        <p:txBody>
          <a:bodyPr wrap="squar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15-24yrs</a:t>
            </a:r>
          </a:p>
        </p:txBody>
      </p:sp>
      <p:sp>
        <p:nvSpPr>
          <p:cNvPr id="11" name="Text Box 10">
            <a:extLst>
              <a:ext uri="{FF2B5EF4-FFF2-40B4-BE49-F238E27FC236}">
                <a16:creationId xmlns:a16="http://schemas.microsoft.com/office/drawing/2014/main" id="{E14E118B-3F98-6BA0-5481-BB33BFEB2562}"/>
              </a:ext>
            </a:extLst>
          </p:cNvPr>
          <p:cNvSpPr txBox="1">
            <a:spLocks noChangeArrowheads="1"/>
          </p:cNvSpPr>
          <p:nvPr/>
        </p:nvSpPr>
        <p:spPr bwMode="auto">
          <a:xfrm>
            <a:off x="14306320" y="4221469"/>
            <a:ext cx="2256217"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Females between</a:t>
            </a:r>
          </a:p>
        </p:txBody>
      </p:sp>
      <p:sp>
        <p:nvSpPr>
          <p:cNvPr id="13" name="Down Arrow 12">
            <a:extLst>
              <a:ext uri="{FF2B5EF4-FFF2-40B4-BE49-F238E27FC236}">
                <a16:creationId xmlns:a16="http://schemas.microsoft.com/office/drawing/2014/main" id="{525E6188-F409-4D42-FFF3-2F0998FD86B7}"/>
              </a:ext>
            </a:extLst>
          </p:cNvPr>
          <p:cNvSpPr/>
          <p:nvPr/>
        </p:nvSpPr>
        <p:spPr>
          <a:xfrm flipH="1">
            <a:off x="17488761" y="6816203"/>
            <a:ext cx="45719" cy="1020785"/>
          </a:xfrm>
          <a:prstGeom prst="downArrow">
            <a:avLst/>
          </a:prstGeom>
          <a:noFill/>
          <a:ln w="184150">
            <a:solidFill>
              <a:srgbClr val="C1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763224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strVal val="#ppt_h"/>
                                          </p:val>
                                        </p:tav>
                                        <p:tav tm="100000">
                                          <p:val>
                                            <p:strVal val="#ppt_h"/>
                                          </p:val>
                                        </p:tav>
                                      </p:tavLst>
                                    </p:anim>
                                  </p:childTnLst>
                                </p:cTn>
                              </p:par>
                              <p:par>
                                <p:cTn id="21" presetID="53" presetClass="entr" presetSubtype="16"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fltVal val="0"/>
                                          </p:val>
                                        </p:tav>
                                        <p:tav tm="100000">
                                          <p:val>
                                            <p:strVal val="#ppt_h"/>
                                          </p:val>
                                        </p:tav>
                                      </p:tavLst>
                                    </p:anim>
                                    <p:animEffect transition="in" filter="fade">
                                      <p:cBhvr>
                                        <p:cTn id="25" dur="500"/>
                                        <p:tgtEl>
                                          <p:spTgt spid="22"/>
                                        </p:tgtEl>
                                      </p:cBhvr>
                                    </p:animEffect>
                                  </p:childTnLst>
                                </p:cTn>
                              </p:par>
                              <p:par>
                                <p:cTn id="26" presetID="2" presetClass="entr" presetSubtype="4"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fill="hold"/>
                                        <p:tgtEl>
                                          <p:spTgt spid="25"/>
                                        </p:tgtEl>
                                        <p:attrNameLst>
                                          <p:attrName>ppt_x</p:attrName>
                                        </p:attrNameLst>
                                      </p:cBhvr>
                                      <p:tavLst>
                                        <p:tav tm="0">
                                          <p:val>
                                            <p:strVal val="#ppt_x"/>
                                          </p:val>
                                        </p:tav>
                                        <p:tav tm="100000">
                                          <p:val>
                                            <p:strVal val="#ppt_x"/>
                                          </p:val>
                                        </p:tav>
                                      </p:tavLst>
                                    </p:anim>
                                    <p:anim calcmode="lin" valueType="num">
                                      <p:cBhvr additive="base">
                                        <p:cTn id="29" dur="500" fill="hold"/>
                                        <p:tgtEl>
                                          <p:spTgt spid="25"/>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ppt_x"/>
                                          </p:val>
                                        </p:tav>
                                        <p:tav tm="100000">
                                          <p:val>
                                            <p:strVal val="#ppt_x"/>
                                          </p:val>
                                        </p:tav>
                                      </p:tavLst>
                                    </p:anim>
                                    <p:anim calcmode="lin" valueType="num">
                                      <p:cBhvr additive="base">
                                        <p:cTn id="33" dur="500" fill="hold"/>
                                        <p:tgtEl>
                                          <p:spTgt spid="2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ppt_x"/>
                                          </p:val>
                                        </p:tav>
                                        <p:tav tm="100000">
                                          <p:val>
                                            <p:strVal val="#ppt_x"/>
                                          </p:val>
                                        </p:tav>
                                      </p:tavLst>
                                    </p:anim>
                                    <p:anim calcmode="lin" valueType="num">
                                      <p:cBhvr additive="base">
                                        <p:cTn id="37" dur="500" fill="hold"/>
                                        <p:tgtEl>
                                          <p:spTgt spid="36"/>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500" fill="hold"/>
                                        <p:tgtEl>
                                          <p:spTgt spid="37"/>
                                        </p:tgtEl>
                                        <p:attrNameLst>
                                          <p:attrName>ppt_x</p:attrName>
                                        </p:attrNameLst>
                                      </p:cBhvr>
                                      <p:tavLst>
                                        <p:tav tm="0">
                                          <p:val>
                                            <p:strVal val="#ppt_x"/>
                                          </p:val>
                                        </p:tav>
                                        <p:tav tm="100000">
                                          <p:val>
                                            <p:strVal val="#ppt_x"/>
                                          </p:val>
                                        </p:tav>
                                      </p:tavLst>
                                    </p:anim>
                                    <p:anim calcmode="lin" valueType="num">
                                      <p:cBhvr additive="base">
                                        <p:cTn id="41" dur="500" fill="hold"/>
                                        <p:tgtEl>
                                          <p:spTgt spid="37"/>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8"/>
                                        </p:tgtEl>
                                        <p:attrNameLst>
                                          <p:attrName>style.visibility</p:attrName>
                                        </p:attrNameLst>
                                      </p:cBhvr>
                                      <p:to>
                                        <p:strVal val="visible"/>
                                      </p:to>
                                    </p:set>
                                    <p:anim calcmode="lin" valueType="num">
                                      <p:cBhvr additive="base">
                                        <p:cTn id="44" dur="500" fill="hold"/>
                                        <p:tgtEl>
                                          <p:spTgt spid="38"/>
                                        </p:tgtEl>
                                        <p:attrNameLst>
                                          <p:attrName>ppt_x</p:attrName>
                                        </p:attrNameLst>
                                      </p:cBhvr>
                                      <p:tavLst>
                                        <p:tav tm="0">
                                          <p:val>
                                            <p:strVal val="#ppt_x"/>
                                          </p:val>
                                        </p:tav>
                                        <p:tav tm="100000">
                                          <p:val>
                                            <p:strVal val="#ppt_x"/>
                                          </p:val>
                                        </p:tav>
                                      </p:tavLst>
                                    </p:anim>
                                    <p:anim calcmode="lin" valueType="num">
                                      <p:cBhvr additive="base">
                                        <p:cTn id="45" dur="500" fill="hold"/>
                                        <p:tgtEl>
                                          <p:spTgt spid="38"/>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9"/>
                                        </p:tgtEl>
                                        <p:attrNameLst>
                                          <p:attrName>style.visibility</p:attrName>
                                        </p:attrNameLst>
                                      </p:cBhvr>
                                      <p:to>
                                        <p:strVal val="visible"/>
                                      </p:to>
                                    </p:set>
                                    <p:anim calcmode="lin" valueType="num">
                                      <p:cBhvr additive="base">
                                        <p:cTn id="48" dur="500" fill="hold"/>
                                        <p:tgtEl>
                                          <p:spTgt spid="39"/>
                                        </p:tgtEl>
                                        <p:attrNameLst>
                                          <p:attrName>ppt_x</p:attrName>
                                        </p:attrNameLst>
                                      </p:cBhvr>
                                      <p:tavLst>
                                        <p:tav tm="0">
                                          <p:val>
                                            <p:strVal val="#ppt_x"/>
                                          </p:val>
                                        </p:tav>
                                        <p:tav tm="100000">
                                          <p:val>
                                            <p:strVal val="#ppt_x"/>
                                          </p:val>
                                        </p:tav>
                                      </p:tavLst>
                                    </p:anim>
                                    <p:anim calcmode="lin" valueType="num">
                                      <p:cBhvr additive="base">
                                        <p:cTn id="49" dur="500" fill="hold"/>
                                        <p:tgtEl>
                                          <p:spTgt spid="39"/>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ppt_x"/>
                                          </p:val>
                                        </p:tav>
                                        <p:tav tm="100000">
                                          <p:val>
                                            <p:strVal val="#ppt_x"/>
                                          </p:val>
                                        </p:tav>
                                      </p:tavLst>
                                    </p:anim>
                                    <p:anim calcmode="lin" valueType="num">
                                      <p:cBhvr additive="base">
                                        <p:cTn id="53" dur="500" fill="hold"/>
                                        <p:tgtEl>
                                          <p:spTgt spid="40"/>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additive="base">
                                        <p:cTn id="56" dur="500" fill="hold"/>
                                        <p:tgtEl>
                                          <p:spTgt spid="3"/>
                                        </p:tgtEl>
                                        <p:attrNameLst>
                                          <p:attrName>ppt_x</p:attrName>
                                        </p:attrNameLst>
                                      </p:cBhvr>
                                      <p:tavLst>
                                        <p:tav tm="0">
                                          <p:val>
                                            <p:strVal val="#ppt_x"/>
                                          </p:val>
                                        </p:tav>
                                        <p:tav tm="100000">
                                          <p:val>
                                            <p:strVal val="#ppt_x"/>
                                          </p:val>
                                        </p:tav>
                                      </p:tavLst>
                                    </p:anim>
                                    <p:anim calcmode="lin" valueType="num">
                                      <p:cBhvr additive="base">
                                        <p:cTn id="57" dur="500" fill="hold"/>
                                        <p:tgtEl>
                                          <p:spTgt spid="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500" fill="hold"/>
                                        <p:tgtEl>
                                          <p:spTgt spid="6"/>
                                        </p:tgtEl>
                                        <p:attrNameLst>
                                          <p:attrName>ppt_x</p:attrName>
                                        </p:attrNameLst>
                                      </p:cBhvr>
                                      <p:tavLst>
                                        <p:tav tm="0">
                                          <p:val>
                                            <p:strVal val="#ppt_x"/>
                                          </p:val>
                                        </p:tav>
                                        <p:tav tm="100000">
                                          <p:val>
                                            <p:strVal val="#ppt_x"/>
                                          </p:val>
                                        </p:tav>
                                      </p:tavLst>
                                    </p:anim>
                                    <p:anim calcmode="lin" valueType="num">
                                      <p:cBhvr additive="base">
                                        <p:cTn id="61" dur="500" fill="hold"/>
                                        <p:tgtEl>
                                          <p:spTgt spid="6"/>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additive="base">
                                        <p:cTn id="64" dur="500" fill="hold"/>
                                        <p:tgtEl>
                                          <p:spTgt spid="8"/>
                                        </p:tgtEl>
                                        <p:attrNameLst>
                                          <p:attrName>ppt_x</p:attrName>
                                        </p:attrNameLst>
                                      </p:cBhvr>
                                      <p:tavLst>
                                        <p:tav tm="0">
                                          <p:val>
                                            <p:strVal val="#ppt_x"/>
                                          </p:val>
                                        </p:tav>
                                        <p:tav tm="100000">
                                          <p:val>
                                            <p:strVal val="#ppt_x"/>
                                          </p:val>
                                        </p:tav>
                                      </p:tavLst>
                                    </p:anim>
                                    <p:anim calcmode="lin" valueType="num">
                                      <p:cBhvr additive="base">
                                        <p:cTn id="65" dur="500" fill="hold"/>
                                        <p:tgtEl>
                                          <p:spTgt spid="8"/>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additive="base">
                                        <p:cTn id="68" dur="500" fill="hold"/>
                                        <p:tgtEl>
                                          <p:spTgt spid="9"/>
                                        </p:tgtEl>
                                        <p:attrNameLst>
                                          <p:attrName>ppt_x</p:attrName>
                                        </p:attrNameLst>
                                      </p:cBhvr>
                                      <p:tavLst>
                                        <p:tav tm="0">
                                          <p:val>
                                            <p:strVal val="#ppt_x"/>
                                          </p:val>
                                        </p:tav>
                                        <p:tav tm="100000">
                                          <p:val>
                                            <p:strVal val="#ppt_x"/>
                                          </p:val>
                                        </p:tav>
                                      </p:tavLst>
                                    </p:anim>
                                    <p:anim calcmode="lin" valueType="num">
                                      <p:cBhvr additive="base">
                                        <p:cTn id="69" dur="500" fill="hold"/>
                                        <p:tgtEl>
                                          <p:spTgt spid="9"/>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11"/>
                                        </p:tgtEl>
                                        <p:attrNameLst>
                                          <p:attrName>style.visibility</p:attrName>
                                        </p:attrNameLst>
                                      </p:cBhvr>
                                      <p:to>
                                        <p:strVal val="visible"/>
                                      </p:to>
                                    </p:set>
                                    <p:anim calcmode="lin" valueType="num">
                                      <p:cBhvr additive="base">
                                        <p:cTn id="72" dur="500" fill="hold"/>
                                        <p:tgtEl>
                                          <p:spTgt spid="11"/>
                                        </p:tgtEl>
                                        <p:attrNameLst>
                                          <p:attrName>ppt_x</p:attrName>
                                        </p:attrNameLst>
                                      </p:cBhvr>
                                      <p:tavLst>
                                        <p:tav tm="0">
                                          <p:val>
                                            <p:strVal val="#ppt_x"/>
                                          </p:val>
                                        </p:tav>
                                        <p:tav tm="100000">
                                          <p:val>
                                            <p:strVal val="#ppt_x"/>
                                          </p:val>
                                        </p:tav>
                                      </p:tavLst>
                                    </p:anim>
                                    <p:anim calcmode="lin" valueType="num">
                                      <p:cBhvr additive="base">
                                        <p:cTn id="7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8" grpId="0"/>
      <p:bldP spid="19" grpId="0"/>
      <p:bldP spid="22" grpId="0" animBg="1"/>
      <p:bldP spid="25" grpId="0"/>
      <p:bldP spid="26" grpId="0"/>
      <p:bldP spid="36" grpId="0" animBg="1"/>
      <p:bldP spid="37" grpId="0"/>
      <p:bldP spid="38" grpId="0"/>
      <p:bldP spid="39" grpId="0"/>
      <p:bldP spid="40" grpId="0"/>
      <p:bldP spid="3" grpId="0"/>
      <p:bldP spid="6" grpId="0"/>
      <p:bldP spid="8"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767D33-08C1-F79D-A013-2E2A5AEC84A4}"/>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A512ED-0F85-7011-2F17-76A58848DB7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p:pic>
      <p:sp>
        <p:nvSpPr>
          <p:cNvPr id="22" name="Text Box 10">
            <a:extLst>
              <a:ext uri="{FF2B5EF4-FFF2-40B4-BE49-F238E27FC236}">
                <a16:creationId xmlns:a16="http://schemas.microsoft.com/office/drawing/2014/main" id="{177DEEA0-045D-5C57-E0BB-2AF50F8EEC22}"/>
              </a:ext>
            </a:extLst>
          </p:cNvPr>
          <p:cNvSpPr txBox="1">
            <a:spLocks noChangeArrowheads="1"/>
          </p:cNvSpPr>
          <p:nvPr/>
        </p:nvSpPr>
        <p:spPr bwMode="auto">
          <a:xfrm>
            <a:off x="11074184" y="3411147"/>
            <a:ext cx="7372841" cy="261699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Respect, dignity and inherent human worth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should be promoted among individuals with FASD, people who use alcohol during pregnancy, and their families.</a:t>
            </a:r>
          </a:p>
        </p:txBody>
      </p:sp>
      <p:sp>
        <p:nvSpPr>
          <p:cNvPr id="24" name="Text Box 10">
            <a:extLst>
              <a:ext uri="{FF2B5EF4-FFF2-40B4-BE49-F238E27FC236}">
                <a16:creationId xmlns:a16="http://schemas.microsoft.com/office/drawing/2014/main" id="{8041A622-B574-FF9E-10D2-1547215931F8}"/>
              </a:ext>
            </a:extLst>
          </p:cNvPr>
          <p:cNvSpPr txBox="1">
            <a:spLocks noChangeArrowheads="1"/>
          </p:cNvSpPr>
          <p:nvPr/>
        </p:nvSpPr>
        <p:spPr bwMode="auto">
          <a:xfrm>
            <a:off x="12248589" y="6822521"/>
            <a:ext cx="6455613" cy="261699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ea typeface="Open Sans" panose="020B0606030504020204" pitchFamily="34" charset="0"/>
                <a:cs typeface="Calibri" panose="020F0502020204030204" pitchFamily="34" charset="0"/>
              </a:rPr>
              <a:t>Respect and acknowledgement is implied to all cultural and gender diverse groups</a:t>
            </a:r>
            <a:r>
              <a:rPr lang="en-US" sz="2800" dirty="0">
                <a:solidFill>
                  <a:schemeClr val="tx1">
                    <a:lumMod val="65000"/>
                    <a:lumOff val="35000"/>
                  </a:schemeClr>
                </a:solidFill>
                <a:ea typeface="Open Sans" panose="020B0606030504020204" pitchFamily="34" charset="0"/>
                <a:cs typeface="Calibri" panose="020F0502020204030204" pitchFamily="34" charset="0"/>
              </a:rPr>
              <a:t> throughout the presentation regardless of how it may be referred to in the content.</a:t>
            </a:r>
          </a:p>
        </p:txBody>
      </p:sp>
      <p:sp>
        <p:nvSpPr>
          <p:cNvPr id="28" name="Rectangle 27">
            <a:extLst>
              <a:ext uri="{FF2B5EF4-FFF2-40B4-BE49-F238E27FC236}">
                <a16:creationId xmlns:a16="http://schemas.microsoft.com/office/drawing/2014/main" id="{50585548-EB8D-5429-339E-BAB6291593DC}"/>
              </a:ext>
            </a:extLst>
          </p:cNvPr>
          <p:cNvSpPr/>
          <p:nvPr/>
        </p:nvSpPr>
        <p:spPr>
          <a:xfrm>
            <a:off x="9753600" y="1596140"/>
            <a:ext cx="9982200" cy="1160959"/>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Statement on Respect</a:t>
            </a:r>
          </a:p>
        </p:txBody>
      </p:sp>
      <p:grpSp>
        <p:nvGrpSpPr>
          <p:cNvPr id="30" name="Group 29">
            <a:extLst>
              <a:ext uri="{FF2B5EF4-FFF2-40B4-BE49-F238E27FC236}">
                <a16:creationId xmlns:a16="http://schemas.microsoft.com/office/drawing/2014/main" id="{2AC2B30C-164B-9933-C0B9-E132F0B35669}"/>
              </a:ext>
            </a:extLst>
          </p:cNvPr>
          <p:cNvGrpSpPr/>
          <p:nvPr/>
        </p:nvGrpSpPr>
        <p:grpSpPr>
          <a:xfrm>
            <a:off x="8433017" y="3378232"/>
            <a:ext cx="2108168" cy="2108168"/>
            <a:chOff x="1363164" y="3370555"/>
            <a:chExt cx="1679492" cy="1679492"/>
          </a:xfrm>
        </p:grpSpPr>
        <p:sp>
          <p:nvSpPr>
            <p:cNvPr id="31" name="Oval 30">
              <a:extLst>
                <a:ext uri="{FF2B5EF4-FFF2-40B4-BE49-F238E27FC236}">
                  <a16:creationId xmlns:a16="http://schemas.microsoft.com/office/drawing/2014/main" id="{D3D7756E-72C7-3523-C16A-39A13CB49621}"/>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0C333301-52EC-ABED-8AA0-9E8A9C5B0F04}"/>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CF4A725-7152-6100-2A7B-A43AAD8908E6}"/>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18902AF0-B9DE-96CF-1763-65B86A0166B2}"/>
              </a:ext>
            </a:extLst>
          </p:cNvPr>
          <p:cNvGrpSpPr/>
          <p:nvPr/>
        </p:nvGrpSpPr>
        <p:grpSpPr>
          <a:xfrm>
            <a:off x="9753600" y="6940737"/>
            <a:ext cx="2108168" cy="2108168"/>
            <a:chOff x="1363164" y="3370555"/>
            <a:chExt cx="1679492" cy="1679492"/>
          </a:xfrm>
        </p:grpSpPr>
        <p:sp>
          <p:nvSpPr>
            <p:cNvPr id="36" name="Oval 35">
              <a:extLst>
                <a:ext uri="{FF2B5EF4-FFF2-40B4-BE49-F238E27FC236}">
                  <a16:creationId xmlns:a16="http://schemas.microsoft.com/office/drawing/2014/main" id="{1A79F2CE-6788-BCE0-9D88-6E1F41262E3D}"/>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F516C1E-CD7B-4C7A-6619-A43F56EE493A}"/>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87691C9-2A0B-5F30-A34D-1D418345854A}"/>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73396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p:cTn id="15" dur="500" fill="hold"/>
                                        <p:tgtEl>
                                          <p:spTgt spid="28"/>
                                        </p:tgtEl>
                                        <p:attrNameLst>
                                          <p:attrName>ppt_w</p:attrName>
                                        </p:attrNameLst>
                                      </p:cBhvr>
                                      <p:tavLst>
                                        <p:tav tm="0">
                                          <p:val>
                                            <p:fltVal val="0"/>
                                          </p:val>
                                        </p:tav>
                                        <p:tav tm="100000">
                                          <p:val>
                                            <p:strVal val="#ppt_w"/>
                                          </p:val>
                                        </p:tav>
                                      </p:tavLst>
                                    </p:anim>
                                    <p:anim calcmode="lin" valueType="num">
                                      <p:cBhvr>
                                        <p:cTn id="16" dur="500" fill="hold"/>
                                        <p:tgtEl>
                                          <p:spTgt spid="28"/>
                                        </p:tgtEl>
                                        <p:attrNameLst>
                                          <p:attrName>ppt_h</p:attrName>
                                        </p:attrNameLst>
                                      </p:cBhvr>
                                      <p:tavLst>
                                        <p:tav tm="0">
                                          <p:val>
                                            <p:strVal val="#ppt_h"/>
                                          </p:val>
                                        </p:tav>
                                        <p:tav tm="100000">
                                          <p:val>
                                            <p:strVal val="#ppt_h"/>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8"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486400"/>
            <a:ext cx="19507200" cy="5486399"/>
          </a:xfrm>
          <a:prstGeom prst="rect">
            <a:avLst/>
          </a:prstGeom>
          <a:gradFill>
            <a:gsLst>
              <a:gs pos="0">
                <a:srgbClr val="C10077"/>
              </a:gs>
              <a:gs pos="100000">
                <a:srgbClr val="FF2F9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15" name="Rectangle 14">
            <a:extLst>
              <a:ext uri="{FF2B5EF4-FFF2-40B4-BE49-F238E27FC236}">
                <a16:creationId xmlns:a16="http://schemas.microsoft.com/office/drawing/2014/main" id="{508A7541-979F-F94E-9F01-85C082AC47C4}"/>
              </a:ext>
            </a:extLst>
          </p:cNvPr>
          <p:cNvSpPr/>
          <p:nvPr/>
        </p:nvSpPr>
        <p:spPr>
          <a:xfrm>
            <a:off x="9701355" y="1835789"/>
            <a:ext cx="9482650" cy="1107996"/>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Drinking &amp; Your Health</a:t>
            </a:r>
          </a:p>
        </p:txBody>
      </p:sp>
      <p:sp>
        <p:nvSpPr>
          <p:cNvPr id="4" name="Text Box 10">
            <a:extLst>
              <a:ext uri="{FF2B5EF4-FFF2-40B4-BE49-F238E27FC236}">
                <a16:creationId xmlns:a16="http://schemas.microsoft.com/office/drawing/2014/main" id="{8B12A823-67E4-F4C0-0535-E352A8A24103}"/>
              </a:ext>
            </a:extLst>
          </p:cNvPr>
          <p:cNvSpPr txBox="1">
            <a:spLocks noChangeArrowheads="1"/>
          </p:cNvSpPr>
          <p:nvPr/>
        </p:nvSpPr>
        <p:spPr bwMode="auto">
          <a:xfrm>
            <a:off x="11728174" y="5955752"/>
            <a:ext cx="7123449" cy="652486"/>
          </a:xfrm>
          <a:prstGeom prst="rect">
            <a:avLst/>
          </a:prstGeom>
          <a:noFill/>
          <a:ln w="9525">
            <a:noFill/>
            <a:miter lim="800000"/>
            <a:headEnd/>
            <a:tailEnd/>
          </a:ln>
        </p:spPr>
        <p:txBody>
          <a:bodyPr wrap="square" lIns="97536" tIns="48768" rIns="97536" bIns="48768">
            <a:spAutoFit/>
          </a:bodyPr>
          <a:lstStyle/>
          <a:p>
            <a:r>
              <a:rPr lang="en-CA" sz="3600" b="1" dirty="0">
                <a:solidFill>
                  <a:schemeClr val="bg1"/>
                </a:solidFill>
              </a:rPr>
              <a:t>What is a standard drink?</a:t>
            </a:r>
          </a:p>
        </p:txBody>
      </p:sp>
      <p:sp>
        <p:nvSpPr>
          <p:cNvPr id="31" name="Text Box 10">
            <a:extLst>
              <a:ext uri="{FF2B5EF4-FFF2-40B4-BE49-F238E27FC236}">
                <a16:creationId xmlns:a16="http://schemas.microsoft.com/office/drawing/2014/main" id="{A408360F-E8D3-7299-77FB-C05205BB9D96}"/>
              </a:ext>
            </a:extLst>
          </p:cNvPr>
          <p:cNvSpPr txBox="1">
            <a:spLocks noChangeArrowheads="1"/>
          </p:cNvSpPr>
          <p:nvPr/>
        </p:nvSpPr>
        <p:spPr bwMode="auto">
          <a:xfrm>
            <a:off x="9842886" y="3125305"/>
            <a:ext cx="8201333" cy="1970668"/>
          </a:xfrm>
          <a:prstGeom prst="rect">
            <a:avLst/>
          </a:prstGeom>
          <a:noFill/>
          <a:ln w="9525">
            <a:noFill/>
            <a:miter lim="800000"/>
            <a:headEnd/>
            <a:tailEnd/>
          </a:ln>
        </p:spPr>
        <p:txBody>
          <a:bodyPr wrap="square" lIns="97536" tIns="48768" rIns="97536" bIns="48768">
            <a:spAutoFit/>
          </a:bodyPr>
          <a:lstStyle/>
          <a:p>
            <a:pPr>
              <a:lnSpc>
                <a:spcPct val="150000"/>
              </a:lnSpc>
            </a:pPr>
            <a:r>
              <a:rPr lang="en-CA" sz="2800" dirty="0"/>
              <a:t>You can also help girls moderate their drinking by discussing </a:t>
            </a:r>
            <a:r>
              <a:rPr lang="en-CA" sz="2800" i="1" dirty="0"/>
              <a:t>Canada’s Guidance on Alcohol and Health</a:t>
            </a:r>
            <a:r>
              <a:rPr lang="en-CA" sz="2800" dirty="0"/>
              <a:t> </a:t>
            </a:r>
            <a:r>
              <a:rPr lang="en-CA" sz="2800" b="1" dirty="0">
                <a:solidFill>
                  <a:srgbClr val="C10077"/>
                </a:solidFill>
              </a:rPr>
              <a:t>Possible areas for discussion can include:</a:t>
            </a:r>
          </a:p>
        </p:txBody>
      </p:sp>
      <p:sp>
        <p:nvSpPr>
          <p:cNvPr id="10" name="Text Box 10">
            <a:extLst>
              <a:ext uri="{FF2B5EF4-FFF2-40B4-BE49-F238E27FC236}">
                <a16:creationId xmlns:a16="http://schemas.microsoft.com/office/drawing/2014/main" id="{A8C9E6FA-C200-F0BF-114C-FA6EB1344299}"/>
              </a:ext>
            </a:extLst>
          </p:cNvPr>
          <p:cNvSpPr txBox="1">
            <a:spLocks noChangeArrowheads="1"/>
          </p:cNvSpPr>
          <p:nvPr/>
        </p:nvSpPr>
        <p:spPr bwMode="auto">
          <a:xfrm>
            <a:off x="10780246" y="7053615"/>
            <a:ext cx="5878590" cy="1760482"/>
          </a:xfrm>
          <a:prstGeom prst="rect">
            <a:avLst/>
          </a:prstGeom>
          <a:noFill/>
          <a:ln w="9525">
            <a:noFill/>
            <a:miter lim="800000"/>
            <a:headEnd/>
            <a:tailEnd/>
          </a:ln>
        </p:spPr>
        <p:txBody>
          <a:bodyPr wrap="square" lIns="97536" tIns="48768" rIns="97536" bIns="48768">
            <a:spAutoFit/>
          </a:bodyPr>
          <a:lstStyle/>
          <a:p>
            <a:r>
              <a:rPr lang="en-CA" sz="3600" b="1" dirty="0">
                <a:solidFill>
                  <a:schemeClr val="bg1"/>
                </a:solidFill>
              </a:rPr>
              <a:t>What is the continuum of risk associated with alcohol use per occasion? </a:t>
            </a:r>
          </a:p>
        </p:txBody>
      </p:sp>
      <p:sp>
        <p:nvSpPr>
          <p:cNvPr id="16" name="Text Box 10">
            <a:extLst>
              <a:ext uri="{FF2B5EF4-FFF2-40B4-BE49-F238E27FC236}">
                <a16:creationId xmlns:a16="http://schemas.microsoft.com/office/drawing/2014/main" id="{6599C7C4-3D28-089A-B7FE-6D1C47E6E12E}"/>
              </a:ext>
            </a:extLst>
          </p:cNvPr>
          <p:cNvSpPr txBox="1">
            <a:spLocks noChangeArrowheads="1"/>
          </p:cNvSpPr>
          <p:nvPr/>
        </p:nvSpPr>
        <p:spPr bwMode="auto">
          <a:xfrm>
            <a:off x="11728174" y="9259474"/>
            <a:ext cx="7123449" cy="1206484"/>
          </a:xfrm>
          <a:prstGeom prst="rect">
            <a:avLst/>
          </a:prstGeom>
          <a:noFill/>
          <a:ln w="9525">
            <a:noFill/>
            <a:miter lim="800000"/>
            <a:headEnd/>
            <a:tailEnd/>
          </a:ln>
        </p:spPr>
        <p:txBody>
          <a:bodyPr wrap="square" lIns="97536" tIns="48768" rIns="97536" bIns="48768">
            <a:spAutoFit/>
          </a:bodyPr>
          <a:lstStyle/>
          <a:p>
            <a:r>
              <a:rPr lang="en-CA" sz="3600" b="1" dirty="0">
                <a:solidFill>
                  <a:schemeClr val="bg1"/>
                </a:solidFill>
              </a:rPr>
              <a:t>Finding their personal limit </a:t>
            </a:r>
            <a:br>
              <a:rPr lang="en-CA" sz="3600" b="1" dirty="0">
                <a:solidFill>
                  <a:schemeClr val="bg1"/>
                </a:solidFill>
              </a:rPr>
            </a:br>
            <a:r>
              <a:rPr lang="en-CA" sz="3600" dirty="0">
                <a:solidFill>
                  <a:schemeClr val="bg1"/>
                </a:solidFill>
              </a:rPr>
              <a:t>(e.g., based on body size, genetics)</a:t>
            </a:r>
            <a:endParaRPr lang="en-CA" sz="3600" b="1" dirty="0">
              <a:solidFill>
                <a:schemeClr val="bg1"/>
              </a:solidFill>
            </a:endParaRPr>
          </a:p>
        </p:txBody>
      </p:sp>
      <p:pic>
        <p:nvPicPr>
          <p:cNvPr id="41" name="Picture 40" descr="Two people holding wine glasses&#10;&#10;Description automatically generated with medium confidence">
            <a:extLst>
              <a:ext uri="{FF2B5EF4-FFF2-40B4-BE49-F238E27FC236}">
                <a16:creationId xmlns:a16="http://schemas.microsoft.com/office/drawing/2014/main" id="{6F482EA0-237E-9D1F-B365-7FE1719054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603" y="1756727"/>
            <a:ext cx="8836149" cy="7068919"/>
          </a:xfrm>
          <a:prstGeom prst="rect">
            <a:avLst/>
          </a:prstGeom>
        </p:spPr>
      </p:pic>
      <p:pic>
        <p:nvPicPr>
          <p:cNvPr id="3" name="Picture 2" descr="Shape&#10;&#10;Description automatically generated">
            <a:extLst>
              <a:ext uri="{FF2B5EF4-FFF2-40B4-BE49-F238E27FC236}">
                <a16:creationId xmlns:a16="http://schemas.microsoft.com/office/drawing/2014/main" id="{0692EA44-8F1B-DE0E-CB90-F3C493FE8C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847658" y="5041023"/>
            <a:ext cx="1880516" cy="2005668"/>
          </a:xfrm>
          <a:prstGeom prst="rect">
            <a:avLst/>
          </a:prstGeom>
        </p:spPr>
      </p:pic>
      <p:pic>
        <p:nvPicPr>
          <p:cNvPr id="44" name="Picture Placeholder 15" descr="Timeline&#10;&#10;Description automatically generated">
            <a:extLst>
              <a:ext uri="{FF2B5EF4-FFF2-40B4-BE49-F238E27FC236}">
                <a16:creationId xmlns:a16="http://schemas.microsoft.com/office/drawing/2014/main" id="{0805B607-FDE6-EEC8-4D8E-115994AC4BC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246592" y="5625431"/>
            <a:ext cx="3204022" cy="5161054"/>
          </a:xfrm>
          <a:custGeom>
            <a:avLst/>
            <a:gdLst>
              <a:gd name="connsiteX0" fmla="*/ 0 w 4026570"/>
              <a:gd name="connsiteY0" fmla="*/ 0 h 4812632"/>
              <a:gd name="connsiteX1" fmla="*/ 4026570 w 4026570"/>
              <a:gd name="connsiteY1" fmla="*/ 0 h 4812632"/>
              <a:gd name="connsiteX2" fmla="*/ 4026570 w 4026570"/>
              <a:gd name="connsiteY2" fmla="*/ 4812632 h 4812632"/>
              <a:gd name="connsiteX3" fmla="*/ 0 w 4026570"/>
              <a:gd name="connsiteY3" fmla="*/ 4812632 h 4812632"/>
            </a:gdLst>
            <a:ahLst/>
            <a:cxnLst>
              <a:cxn ang="0">
                <a:pos x="connsiteX0" y="connsiteY0"/>
              </a:cxn>
              <a:cxn ang="0">
                <a:pos x="connsiteX1" y="connsiteY1"/>
              </a:cxn>
              <a:cxn ang="0">
                <a:pos x="connsiteX2" y="connsiteY2"/>
              </a:cxn>
              <a:cxn ang="0">
                <a:pos x="connsiteX3" y="connsiteY3"/>
              </a:cxn>
            </a:cxnLst>
            <a:rect l="l" t="t" r="r" b="b"/>
            <a:pathLst>
              <a:path w="4026570" h="4812632">
                <a:moveTo>
                  <a:pt x="0" y="0"/>
                </a:moveTo>
                <a:lnTo>
                  <a:pt x="4026570" y="0"/>
                </a:lnTo>
                <a:lnTo>
                  <a:pt x="4026570" y="4812632"/>
                </a:lnTo>
                <a:lnTo>
                  <a:pt x="0" y="4812632"/>
                </a:lnTo>
                <a:close/>
              </a:path>
            </a:pathLst>
          </a:custGeom>
        </p:spPr>
      </p:pic>
      <p:pic>
        <p:nvPicPr>
          <p:cNvPr id="45" name="Picture 44" descr="Shape&#10;&#10;Description automatically generated">
            <a:extLst>
              <a:ext uri="{FF2B5EF4-FFF2-40B4-BE49-F238E27FC236}">
                <a16:creationId xmlns:a16="http://schemas.microsoft.com/office/drawing/2014/main" id="{727BEDA4-C8F8-4F82-C727-7FCBE8E562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745221" y="6819978"/>
            <a:ext cx="1880516" cy="2005668"/>
          </a:xfrm>
          <a:prstGeom prst="rect">
            <a:avLst/>
          </a:prstGeom>
        </p:spPr>
      </p:pic>
      <p:pic>
        <p:nvPicPr>
          <p:cNvPr id="46" name="Picture 45" descr="Shape&#10;&#10;Description automatically generated">
            <a:extLst>
              <a:ext uri="{FF2B5EF4-FFF2-40B4-BE49-F238E27FC236}">
                <a16:creationId xmlns:a16="http://schemas.microsoft.com/office/drawing/2014/main" id="{9A020C13-02E0-EBB2-7DA1-1F313DD8FB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753603" y="8770696"/>
            <a:ext cx="1880516" cy="2005668"/>
          </a:xfrm>
          <a:prstGeom prst="rect">
            <a:avLst/>
          </a:prstGeom>
        </p:spPr>
      </p:pic>
      <p:sp>
        <p:nvSpPr>
          <p:cNvPr id="47" name="Text Box 10">
            <a:extLst>
              <a:ext uri="{FF2B5EF4-FFF2-40B4-BE49-F238E27FC236}">
                <a16:creationId xmlns:a16="http://schemas.microsoft.com/office/drawing/2014/main" id="{EB7B6892-1725-0535-5C62-AB21E5436A31}"/>
              </a:ext>
            </a:extLst>
          </p:cNvPr>
          <p:cNvSpPr txBox="1">
            <a:spLocks noChangeArrowheads="1"/>
          </p:cNvSpPr>
          <p:nvPr/>
        </p:nvSpPr>
        <p:spPr bwMode="auto">
          <a:xfrm>
            <a:off x="323556" y="10140147"/>
            <a:ext cx="5525991" cy="529376"/>
          </a:xfrm>
          <a:prstGeom prst="rect">
            <a:avLst/>
          </a:prstGeom>
          <a:noFill/>
          <a:ln w="9525">
            <a:noFill/>
            <a:miter lim="800000"/>
            <a:headEnd/>
            <a:tailEnd/>
          </a:ln>
        </p:spPr>
        <p:txBody>
          <a:bodyPr wrap="square" lIns="97536" tIns="48768" rIns="97536" bIns="48768">
            <a:spAutoFit/>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6"/>
              </a:rPr>
              <a:t>https://</a:t>
            </a:r>
            <a:r>
              <a:rPr lang="en-US" sz="1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6"/>
              </a:rPr>
              <a:t>ccsa.ca</a:t>
            </a:r>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6"/>
              </a:rPr>
              <a:t>/sites/default/files/2023-01/CGAH-Drinking-Less-is-Better-en%20%28ID%2050809%29.pdf</a:t>
            </a:r>
            <a:endParaRPr lang="en-US" sz="1400" b="1" dirty="0">
              <a:solidFill>
                <a:srgbClr val="297DA5"/>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071410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strVal val="#ppt_h"/>
                                          </p:val>
                                        </p:tav>
                                        <p:tav tm="100000">
                                          <p:val>
                                            <p:strVal val="#ppt_h"/>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ppt_x"/>
                                          </p:val>
                                        </p:tav>
                                        <p:tav tm="100000">
                                          <p:val>
                                            <p:strVal val="#ppt_x"/>
                                          </p:val>
                                        </p:tav>
                                      </p:tavLst>
                                    </p:anim>
                                    <p:anim calcmode="lin" valueType="num">
                                      <p:cBhvr additive="base">
                                        <p:cTn id="3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4" grpId="0"/>
      <p:bldP spid="31" grpId="0"/>
      <p:bldP spid="10" grpId="0"/>
      <p:bldP spid="16" grpId="0"/>
      <p:bldP spid="4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383FE9-04A6-4340-8182-3FC7726AA41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26808" y="139031"/>
            <a:ext cx="10461990" cy="10674112"/>
          </a:xfrm>
        </p:spPr>
      </p:pic>
      <p:sp>
        <p:nvSpPr>
          <p:cNvPr id="14" name="Rectangle 13">
            <a:extLst>
              <a:ext uri="{FF2B5EF4-FFF2-40B4-BE49-F238E27FC236}">
                <a16:creationId xmlns:a16="http://schemas.microsoft.com/office/drawing/2014/main" id="{F236273D-1DC9-AC4A-BE24-5C5E08C7B537}"/>
              </a:ext>
            </a:extLst>
          </p:cNvPr>
          <p:cNvSpPr/>
          <p:nvPr/>
        </p:nvSpPr>
        <p:spPr>
          <a:xfrm>
            <a:off x="11381015" y="5975918"/>
            <a:ext cx="7214260" cy="954107"/>
          </a:xfrm>
          <a:prstGeom prst="rect">
            <a:avLst/>
          </a:prstGeom>
        </p:spPr>
        <p:txBody>
          <a:bodyPr wrap="square">
            <a:spAutoFit/>
          </a:bodyPr>
          <a:lstStyle/>
          <a:p>
            <a:pPr>
              <a:spcAft>
                <a:spcPts val="1600"/>
              </a:spcAft>
            </a:pPr>
            <a:r>
              <a:rPr lang="en-US" sz="2800" b="1" dirty="0">
                <a:solidFill>
                  <a:srgbClr val="C10077"/>
                </a:solidFill>
                <a:latin typeface="Arial" panose="020B0604020202020204" pitchFamily="34" charset="0"/>
                <a:ea typeface="Open Sans" panose="020B0606030504020204" pitchFamily="34" charset="0"/>
                <a:cs typeface="Arial" panose="020B0604020202020204" pitchFamily="34" charset="0"/>
              </a:rPr>
              <a:t>How Can We </a:t>
            </a:r>
            <a:r>
              <a:rPr lang="en-US" sz="2800" b="1" u="sng" dirty="0">
                <a:solidFill>
                  <a:srgbClr val="C10077"/>
                </a:solidFill>
                <a:latin typeface="Arial" panose="020B0604020202020204" pitchFamily="34" charset="0"/>
                <a:ea typeface="Open Sans" panose="020B0606030504020204" pitchFamily="34" charset="0"/>
                <a:cs typeface="Arial" panose="020B0604020202020204" pitchFamily="34" charset="0"/>
              </a:rPr>
              <a:t>ALL</a:t>
            </a:r>
            <a:r>
              <a:rPr lang="en-US" sz="2800" b="1" dirty="0">
                <a:solidFill>
                  <a:srgbClr val="C10077"/>
                </a:solidFill>
                <a:latin typeface="Arial" panose="020B0604020202020204" pitchFamily="34" charset="0"/>
                <a:ea typeface="Open Sans" panose="020B0606030504020204" pitchFamily="34" charset="0"/>
                <a:cs typeface="Arial" panose="020B0604020202020204" pitchFamily="34" charset="0"/>
              </a:rPr>
              <a:t> Start Prevention Conversations To Support Girls?</a:t>
            </a:r>
          </a:p>
        </p:txBody>
      </p:sp>
      <p:sp>
        <p:nvSpPr>
          <p:cNvPr id="2" name="Rectangle 1">
            <a:extLst>
              <a:ext uri="{FF2B5EF4-FFF2-40B4-BE49-F238E27FC236}">
                <a16:creationId xmlns:a16="http://schemas.microsoft.com/office/drawing/2014/main" id="{678509AE-A581-E97F-3F29-3F0689A1BB27}"/>
              </a:ext>
            </a:extLst>
          </p:cNvPr>
          <p:cNvSpPr/>
          <p:nvPr/>
        </p:nvSpPr>
        <p:spPr>
          <a:xfrm>
            <a:off x="11381015" y="1102815"/>
            <a:ext cx="7214260"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Empowering Approaches</a:t>
            </a:r>
          </a:p>
        </p:txBody>
      </p:sp>
      <p:sp>
        <p:nvSpPr>
          <p:cNvPr id="4" name="Text Box 10">
            <a:extLst>
              <a:ext uri="{FF2B5EF4-FFF2-40B4-BE49-F238E27FC236}">
                <a16:creationId xmlns:a16="http://schemas.microsoft.com/office/drawing/2014/main" id="{75A37F03-7A77-51E7-38D0-A961FB44D744}"/>
              </a:ext>
            </a:extLst>
          </p:cNvPr>
          <p:cNvSpPr txBox="1">
            <a:spLocks noChangeArrowheads="1"/>
          </p:cNvSpPr>
          <p:nvPr/>
        </p:nvSpPr>
        <p:spPr bwMode="auto">
          <a:xfrm>
            <a:off x="11381015" y="3341355"/>
            <a:ext cx="7214260" cy="1945148"/>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Alcohol use is connected to many other issues facing girls such as sexuality, mental wellness, eating disorders and weight concerns, and sexual assault. Girls are often learning about their own personal values, limits, and preferences related to alcohol use.</a:t>
            </a:r>
          </a:p>
        </p:txBody>
      </p:sp>
      <p:sp>
        <p:nvSpPr>
          <p:cNvPr id="5" name="Text Box 10">
            <a:extLst>
              <a:ext uri="{FF2B5EF4-FFF2-40B4-BE49-F238E27FC236}">
                <a16:creationId xmlns:a16="http://schemas.microsoft.com/office/drawing/2014/main" id="{630FD117-1646-AF45-6750-0B0DD945EC7E}"/>
              </a:ext>
            </a:extLst>
          </p:cNvPr>
          <p:cNvSpPr txBox="1">
            <a:spLocks noChangeArrowheads="1"/>
          </p:cNvSpPr>
          <p:nvPr/>
        </p:nvSpPr>
        <p:spPr bwMode="auto">
          <a:xfrm>
            <a:off x="11381015" y="7260213"/>
            <a:ext cx="7037614" cy="305314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When working with girls, it is often helpful to take a pragmatic approach and to work with “where girls are at.” If girls are already drinking, you can focus on sharing information and building skills rather than taking a “zero alcohol use” stance. Rather than trying to change their mind about drinking alcohol, you can empower them to make their own decisions about their health and well-being.</a:t>
            </a:r>
          </a:p>
        </p:txBody>
      </p:sp>
    </p:spTree>
    <p:extLst>
      <p:ext uri="{BB962C8B-B14F-4D97-AF65-F5344CB8AC3E}">
        <p14:creationId xmlns:p14="http://schemas.microsoft.com/office/powerpoint/2010/main" val="2233155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4" grpId="0"/>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p:cNvSpPr>
          <p:nvPr>
            <p:ph type="sldNum" sz="quarter" idx="4294967295"/>
          </p:nvPr>
        </p:nvSpPr>
        <p:spPr>
          <a:xfrm>
            <a:off x="18825532" y="230955"/>
            <a:ext cx="543064" cy="221599"/>
          </a:xfrm>
          <a:prstGeom prst="rect">
            <a:avLst/>
          </a:prstGeom>
          <a:extLst>
            <a:ext uri="{C572A759-6A51-4108-AA02-DFA0A04FC94B}">
              <ma14:wrappingTextBoxFlag xmlns:ma14="http://schemas.microsoft.com/office/mac/drawingml/2011/main" xmlns="" val="1"/>
            </a:ext>
          </a:extLst>
        </p:spPr>
        <p:txBody>
          <a:bodyPr/>
          <a:lstStyle/>
          <a:p>
            <a:pPr lvl="0">
              <a:defRPr>
                <a:solidFill>
                  <a:srgbClr val="000000"/>
                </a:solidFill>
              </a:defRPr>
            </a:pPr>
            <a:fld id="{86CB4B4D-7CA3-9044-876B-883B54F8677D}" type="slidenum">
              <a:rPr>
                <a:solidFill>
                  <a:srgbClr val="FFFFFF"/>
                </a:solidFill>
              </a:rPr>
              <a:t>122</a:t>
            </a:fld>
            <a:endParaRPr>
              <a:solidFill>
                <a:srgbClr val="FFFFFF"/>
              </a:solidFill>
            </a:endParaRPr>
          </a:p>
        </p:txBody>
      </p:sp>
      <p:sp>
        <p:nvSpPr>
          <p:cNvPr id="757" name="Shape 757"/>
          <p:cNvSpPr/>
          <p:nvPr/>
        </p:nvSpPr>
        <p:spPr>
          <a:xfrm>
            <a:off x="2938947" y="2335990"/>
            <a:ext cx="2581134" cy="25811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3200"/>
            </a:pPr>
            <a:endParaRPr sz="2560"/>
          </a:p>
        </p:txBody>
      </p:sp>
      <p:grpSp>
        <p:nvGrpSpPr>
          <p:cNvPr id="763" name="Group 763"/>
          <p:cNvGrpSpPr/>
          <p:nvPr/>
        </p:nvGrpSpPr>
        <p:grpSpPr>
          <a:xfrm>
            <a:off x="707081" y="1533075"/>
            <a:ext cx="8387933" cy="8230821"/>
            <a:chOff x="0" y="0"/>
            <a:chExt cx="8772571" cy="8608255"/>
          </a:xfrm>
        </p:grpSpPr>
        <p:sp>
          <p:nvSpPr>
            <p:cNvPr id="758" name="Shape 758"/>
            <p:cNvSpPr/>
            <p:nvPr/>
          </p:nvSpPr>
          <p:spPr>
            <a:xfrm>
              <a:off x="1498179" y="5086396"/>
              <a:ext cx="2193102"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rgbClr val="3AA5DD"/>
              </a:solidFill>
              <a:prstDash val="sysDot"/>
              <a:miter lim="400000"/>
            </a:ln>
            <a:effectLst/>
          </p:spPr>
          <p:txBody>
            <a:bodyPr wrap="square" lIns="0" tIns="0" rIns="0" bIns="0" numCol="1" anchor="ctr">
              <a:noAutofit/>
            </a:bodyPr>
            <a:lstStyle/>
            <a:p>
              <a:pPr lvl="0">
                <a:defRPr sz="3200"/>
              </a:pPr>
              <a:endParaRPr sz="2560"/>
            </a:p>
          </p:txBody>
        </p:sp>
        <p:sp>
          <p:nvSpPr>
            <p:cNvPr id="759" name="Shape 759"/>
            <p:cNvSpPr/>
            <p:nvPr/>
          </p:nvSpPr>
          <p:spPr>
            <a:xfrm>
              <a:off x="5081291" y="910054"/>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sp>
          <p:nvSpPr>
            <p:cNvPr id="760" name="Shape 760"/>
            <p:cNvSpPr/>
            <p:nvPr/>
          </p:nvSpPr>
          <p:spPr>
            <a:xfrm>
              <a:off x="6579471" y="0"/>
              <a:ext cx="2193101"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chemeClr val="accent1"/>
              </a:solidFill>
              <a:prstDash val="sysDot"/>
              <a:miter lim="400000"/>
            </a:ln>
            <a:effectLst/>
          </p:spPr>
          <p:txBody>
            <a:bodyPr wrap="square" lIns="0" tIns="0" rIns="0" bIns="0" numCol="1" anchor="ctr">
              <a:noAutofit/>
            </a:bodyPr>
            <a:lstStyle/>
            <a:p>
              <a:pPr lvl="0">
                <a:defRPr sz="3200"/>
              </a:pPr>
              <a:endParaRPr sz="2560"/>
            </a:p>
          </p:txBody>
        </p:sp>
        <p:sp>
          <p:nvSpPr>
            <p:cNvPr id="761" name="Shape 761"/>
            <p:cNvSpPr/>
            <p:nvPr/>
          </p:nvSpPr>
          <p:spPr>
            <a:xfrm>
              <a:off x="1108978" y="1156181"/>
              <a:ext cx="6805430" cy="680543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chemeClr val="accent1"/>
              </a:solidFill>
              <a:prstDash val="sysDot"/>
              <a:miter lim="400000"/>
            </a:ln>
            <a:effectLst/>
          </p:spPr>
          <p:txBody>
            <a:bodyPr wrap="square" lIns="0" tIns="0" rIns="0" bIns="0" numCol="1" anchor="ctr">
              <a:noAutofit/>
            </a:bodyPr>
            <a:lstStyle/>
            <a:p>
              <a:pPr lvl="0">
                <a:defRPr sz="3200"/>
              </a:pPr>
              <a:endParaRPr sz="2560"/>
            </a:p>
          </p:txBody>
        </p:sp>
        <p:sp>
          <p:nvSpPr>
            <p:cNvPr id="762" name="Shape 762"/>
            <p:cNvSpPr/>
            <p:nvPr/>
          </p:nvSpPr>
          <p:spPr>
            <a:xfrm>
              <a:off x="0" y="5996451"/>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grpSp>
      <p:sp>
        <p:nvSpPr>
          <p:cNvPr id="764" name="Shape 764"/>
          <p:cNvSpPr/>
          <p:nvPr/>
        </p:nvSpPr>
        <p:spPr>
          <a:xfrm>
            <a:off x="1801450" y="580979"/>
            <a:ext cx="4900434" cy="49004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rgbClr val="C10077"/>
            </a:solidFill>
            <a:prstDash val="sysDot"/>
            <a:miter lim="400000"/>
          </a:ln>
          <a:effectLst/>
        </p:spPr>
        <p:txBody>
          <a:bodyPr wrap="square" lIns="0" tIns="0" rIns="0" bIns="0" numCol="1" anchor="ctr">
            <a:noAutofit/>
          </a:bodyPr>
          <a:lstStyle/>
          <a:p>
            <a:pPr lvl="0">
              <a:defRPr sz="3200"/>
            </a:pPr>
            <a:endParaRPr sz="2560"/>
          </a:p>
        </p:txBody>
      </p:sp>
      <p:sp>
        <p:nvSpPr>
          <p:cNvPr id="771" name="Shape 771"/>
          <p:cNvSpPr/>
          <p:nvPr/>
        </p:nvSpPr>
        <p:spPr>
          <a:xfrm>
            <a:off x="2575146" y="5733273"/>
            <a:ext cx="5045724" cy="28495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ctr" defTabSz="843280">
              <a:lnSpc>
                <a:spcPct val="80000"/>
              </a:lnSpc>
              <a:defRPr sz="1800"/>
            </a:pPr>
            <a:r>
              <a:rPr lang="en-CA" sz="3200" b="1" i="1" dirty="0">
                <a:solidFill>
                  <a:srgbClr val="C10077"/>
                </a:solidFill>
                <a:latin typeface="Calibri" panose="020F0502020204030204" pitchFamily="34" charset="0"/>
                <a:ea typeface="BebasNeueRegular"/>
                <a:cs typeface="Calibri" panose="020F0502020204030204" pitchFamily="34" charset="0"/>
                <a:sym typeface="BebasNeueRegular"/>
              </a:rPr>
              <a:t>Harm reduction approaches do not condone alcohol use – abstinence is an acceptable choice! </a:t>
            </a:r>
          </a:p>
          <a:p>
            <a:pPr algn="ctr" defTabSz="843280">
              <a:lnSpc>
                <a:spcPct val="80000"/>
              </a:lnSpc>
              <a:defRPr sz="1800"/>
            </a:pPr>
            <a:r>
              <a:rPr lang="en-CA" sz="3200" dirty="0">
                <a:solidFill>
                  <a:srgbClr val="C10077"/>
                </a:solidFill>
                <a:latin typeface="Calibri" panose="020F0502020204030204" pitchFamily="34" charset="0"/>
                <a:ea typeface="BebasNeueRegular"/>
                <a:cs typeface="Calibri" panose="020F0502020204030204" pitchFamily="34" charset="0"/>
                <a:sym typeface="BebasNeueRegular"/>
              </a:rPr>
              <a:t>But it’s important to have conversations that reflect girls’ realities.</a:t>
            </a:r>
            <a:endParaRPr sz="3200" dirty="0">
              <a:solidFill>
                <a:srgbClr val="C10077"/>
              </a:solidFill>
              <a:latin typeface="Calibri" panose="020F0502020204030204" pitchFamily="34" charset="0"/>
              <a:ea typeface="BebasNeueLight"/>
              <a:cs typeface="Calibri" panose="020F0502020204030204" pitchFamily="34" charset="0"/>
              <a:sym typeface="BebasNeueLight"/>
            </a:endParaRPr>
          </a:p>
        </p:txBody>
      </p:sp>
      <p:sp>
        <p:nvSpPr>
          <p:cNvPr id="23" name="Rectangle 22">
            <a:extLst>
              <a:ext uri="{FF2B5EF4-FFF2-40B4-BE49-F238E27FC236}">
                <a16:creationId xmlns:a16="http://schemas.microsoft.com/office/drawing/2014/main" id="{D83BC9F0-6558-4E41-A73B-4E4C984007D2}"/>
              </a:ext>
            </a:extLst>
          </p:cNvPr>
          <p:cNvSpPr/>
          <p:nvPr/>
        </p:nvSpPr>
        <p:spPr>
          <a:xfrm>
            <a:off x="9391203" y="1467242"/>
            <a:ext cx="9579497" cy="3139321"/>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Why A Harm Reduction Approach Can Be Helpful</a:t>
            </a:r>
          </a:p>
        </p:txBody>
      </p:sp>
      <p:sp>
        <p:nvSpPr>
          <p:cNvPr id="24" name="Rectangle 23">
            <a:extLst>
              <a:ext uri="{FF2B5EF4-FFF2-40B4-BE49-F238E27FC236}">
                <a16:creationId xmlns:a16="http://schemas.microsoft.com/office/drawing/2014/main" id="{B6D593A6-5CB7-A140-ADFA-AE0CCA5ABBA8}"/>
              </a:ext>
            </a:extLst>
          </p:cNvPr>
          <p:cNvSpPr/>
          <p:nvPr/>
        </p:nvSpPr>
        <p:spPr>
          <a:xfrm>
            <a:off x="10525255" y="5013043"/>
            <a:ext cx="8635890" cy="1041182"/>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You can have open conversations about both the benefits and drawbacks of alcohol use.</a:t>
            </a:r>
          </a:p>
        </p:txBody>
      </p:sp>
      <p:grpSp>
        <p:nvGrpSpPr>
          <p:cNvPr id="3" name="Group 2">
            <a:extLst>
              <a:ext uri="{FF2B5EF4-FFF2-40B4-BE49-F238E27FC236}">
                <a16:creationId xmlns:a16="http://schemas.microsoft.com/office/drawing/2014/main" id="{937D01AC-A80A-2840-2EB8-0C233A48EF62}"/>
              </a:ext>
            </a:extLst>
          </p:cNvPr>
          <p:cNvGrpSpPr/>
          <p:nvPr/>
        </p:nvGrpSpPr>
        <p:grpSpPr>
          <a:xfrm>
            <a:off x="9413774" y="5007922"/>
            <a:ext cx="1033464" cy="1033464"/>
            <a:chOff x="1363164" y="3370555"/>
            <a:chExt cx="1679492" cy="1679492"/>
          </a:xfrm>
        </p:grpSpPr>
        <p:sp>
          <p:nvSpPr>
            <p:cNvPr id="5" name="Oval 4">
              <a:extLst>
                <a:ext uri="{FF2B5EF4-FFF2-40B4-BE49-F238E27FC236}">
                  <a16:creationId xmlns:a16="http://schemas.microsoft.com/office/drawing/2014/main" id="{574C1A53-F2F6-3824-33CF-ACAA6C6AE994}"/>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BF25FEC-8A84-5006-60BC-BAD8007D9300}"/>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D3FB6FD-0D84-11E4-03FF-740433E34A74}"/>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a:extLst>
              <a:ext uri="{FF2B5EF4-FFF2-40B4-BE49-F238E27FC236}">
                <a16:creationId xmlns:a16="http://schemas.microsoft.com/office/drawing/2014/main" id="{64514A9D-A82C-4EAB-D741-F3138B7643E4}"/>
              </a:ext>
            </a:extLst>
          </p:cNvPr>
          <p:cNvSpPr/>
          <p:nvPr/>
        </p:nvSpPr>
        <p:spPr>
          <a:xfrm>
            <a:off x="9710052" y="5201488"/>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1</a:t>
            </a:r>
          </a:p>
        </p:txBody>
      </p:sp>
      <p:sp>
        <p:nvSpPr>
          <p:cNvPr id="9" name="Rectangle 8">
            <a:extLst>
              <a:ext uri="{FF2B5EF4-FFF2-40B4-BE49-F238E27FC236}">
                <a16:creationId xmlns:a16="http://schemas.microsoft.com/office/drawing/2014/main" id="{BCCFD7A5-621F-B018-B5CD-75F334F43723}"/>
              </a:ext>
            </a:extLst>
          </p:cNvPr>
          <p:cNvSpPr/>
          <p:nvPr/>
        </p:nvSpPr>
        <p:spPr>
          <a:xfrm>
            <a:off x="10525255" y="6433435"/>
            <a:ext cx="8635890" cy="1536703"/>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More likely to share ideas about changes they would like to make and to get feedback and support in making those changes.  </a:t>
            </a:r>
          </a:p>
        </p:txBody>
      </p:sp>
      <p:grpSp>
        <p:nvGrpSpPr>
          <p:cNvPr id="10" name="Group 9">
            <a:extLst>
              <a:ext uri="{FF2B5EF4-FFF2-40B4-BE49-F238E27FC236}">
                <a16:creationId xmlns:a16="http://schemas.microsoft.com/office/drawing/2014/main" id="{13236C7F-6E77-73B2-19F6-F079C48D18D3}"/>
              </a:ext>
            </a:extLst>
          </p:cNvPr>
          <p:cNvGrpSpPr/>
          <p:nvPr/>
        </p:nvGrpSpPr>
        <p:grpSpPr>
          <a:xfrm>
            <a:off x="9413774" y="6428314"/>
            <a:ext cx="1033464" cy="1033464"/>
            <a:chOff x="1363164" y="3370555"/>
            <a:chExt cx="1679492" cy="1679492"/>
          </a:xfrm>
        </p:grpSpPr>
        <p:sp>
          <p:nvSpPr>
            <p:cNvPr id="11" name="Oval 10">
              <a:extLst>
                <a:ext uri="{FF2B5EF4-FFF2-40B4-BE49-F238E27FC236}">
                  <a16:creationId xmlns:a16="http://schemas.microsoft.com/office/drawing/2014/main" id="{1C553ADD-4B59-54A5-868F-2AFC258B24A4}"/>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50EEB73-71DE-EF83-8605-33402D9EDDE9}"/>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AAD7C65-A7C6-0591-31B9-0F0751344CA6}"/>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13">
            <a:extLst>
              <a:ext uri="{FF2B5EF4-FFF2-40B4-BE49-F238E27FC236}">
                <a16:creationId xmlns:a16="http://schemas.microsoft.com/office/drawing/2014/main" id="{57058EB3-A0BF-6444-62C2-B798707055E2}"/>
              </a:ext>
            </a:extLst>
          </p:cNvPr>
          <p:cNvSpPr/>
          <p:nvPr/>
        </p:nvSpPr>
        <p:spPr>
          <a:xfrm>
            <a:off x="9710052" y="6621880"/>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2</a:t>
            </a:r>
          </a:p>
        </p:txBody>
      </p:sp>
      <p:sp>
        <p:nvSpPr>
          <p:cNvPr id="15" name="Rectangle 14">
            <a:extLst>
              <a:ext uri="{FF2B5EF4-FFF2-40B4-BE49-F238E27FC236}">
                <a16:creationId xmlns:a16="http://schemas.microsoft.com/office/drawing/2014/main" id="{5F7C8A66-00CB-3FDB-24BF-4B772A55AE80}"/>
              </a:ext>
            </a:extLst>
          </p:cNvPr>
          <p:cNvSpPr/>
          <p:nvPr/>
        </p:nvSpPr>
        <p:spPr>
          <a:xfrm>
            <a:off x="10525255" y="8333204"/>
            <a:ext cx="8635890" cy="545662"/>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You can emphasize options and choices. </a:t>
            </a:r>
          </a:p>
        </p:txBody>
      </p:sp>
      <p:grpSp>
        <p:nvGrpSpPr>
          <p:cNvPr id="16" name="Group 15">
            <a:extLst>
              <a:ext uri="{FF2B5EF4-FFF2-40B4-BE49-F238E27FC236}">
                <a16:creationId xmlns:a16="http://schemas.microsoft.com/office/drawing/2014/main" id="{BB30881F-D3A1-6A4E-C141-CDA4335E7123}"/>
              </a:ext>
            </a:extLst>
          </p:cNvPr>
          <p:cNvGrpSpPr/>
          <p:nvPr/>
        </p:nvGrpSpPr>
        <p:grpSpPr>
          <a:xfrm>
            <a:off x="9413774" y="8185927"/>
            <a:ext cx="1033464" cy="1033464"/>
            <a:chOff x="1363164" y="3370555"/>
            <a:chExt cx="1679492" cy="1679492"/>
          </a:xfrm>
        </p:grpSpPr>
        <p:sp>
          <p:nvSpPr>
            <p:cNvPr id="17" name="Oval 16">
              <a:extLst>
                <a:ext uri="{FF2B5EF4-FFF2-40B4-BE49-F238E27FC236}">
                  <a16:creationId xmlns:a16="http://schemas.microsoft.com/office/drawing/2014/main" id="{E0310C78-466A-6DE9-6FCD-ABF268BB755F}"/>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36B6474-9692-3EB0-D05E-D18650644148}"/>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36B0E1B-6DD1-C4C2-3410-F0151CBC8065}"/>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19">
            <a:extLst>
              <a:ext uri="{FF2B5EF4-FFF2-40B4-BE49-F238E27FC236}">
                <a16:creationId xmlns:a16="http://schemas.microsoft.com/office/drawing/2014/main" id="{DB14F856-29AD-8398-18F7-AA412616B4BF}"/>
              </a:ext>
            </a:extLst>
          </p:cNvPr>
          <p:cNvSpPr/>
          <p:nvPr/>
        </p:nvSpPr>
        <p:spPr>
          <a:xfrm>
            <a:off x="9710052" y="8379493"/>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3</a:t>
            </a:r>
          </a:p>
        </p:txBody>
      </p:sp>
      <p:sp>
        <p:nvSpPr>
          <p:cNvPr id="21" name="Rectangle 20">
            <a:extLst>
              <a:ext uri="{FF2B5EF4-FFF2-40B4-BE49-F238E27FC236}">
                <a16:creationId xmlns:a16="http://schemas.microsoft.com/office/drawing/2014/main" id="{52ACB92A-57AD-F73B-253B-399EFAE52DA2}"/>
              </a:ext>
            </a:extLst>
          </p:cNvPr>
          <p:cNvSpPr/>
          <p:nvPr/>
        </p:nvSpPr>
        <p:spPr>
          <a:xfrm>
            <a:off x="10525255" y="9518978"/>
            <a:ext cx="8635890" cy="1041182"/>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Harm reduction approaches emphasize contraception use</a:t>
            </a:r>
          </a:p>
        </p:txBody>
      </p:sp>
      <p:grpSp>
        <p:nvGrpSpPr>
          <p:cNvPr id="22" name="Group 21">
            <a:extLst>
              <a:ext uri="{FF2B5EF4-FFF2-40B4-BE49-F238E27FC236}">
                <a16:creationId xmlns:a16="http://schemas.microsoft.com/office/drawing/2014/main" id="{F13E6E25-5047-847A-5665-5BB8CE020589}"/>
              </a:ext>
            </a:extLst>
          </p:cNvPr>
          <p:cNvGrpSpPr/>
          <p:nvPr/>
        </p:nvGrpSpPr>
        <p:grpSpPr>
          <a:xfrm>
            <a:off x="9413774" y="9513857"/>
            <a:ext cx="1033464" cy="1033464"/>
            <a:chOff x="1363164" y="3370555"/>
            <a:chExt cx="1679492" cy="1679492"/>
          </a:xfrm>
        </p:grpSpPr>
        <p:sp>
          <p:nvSpPr>
            <p:cNvPr id="25" name="Oval 24">
              <a:extLst>
                <a:ext uri="{FF2B5EF4-FFF2-40B4-BE49-F238E27FC236}">
                  <a16:creationId xmlns:a16="http://schemas.microsoft.com/office/drawing/2014/main" id="{67B45749-8BFB-341C-FB39-414E93DE625F}"/>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36F06FF-15E8-10CD-1F42-79EFFC6BFABC}"/>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C3A4001-D994-3EB1-BE5F-ACAAB573F4DF}"/>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209C3AF3-49C6-CCCC-0A1B-022560C599B3}"/>
              </a:ext>
            </a:extLst>
          </p:cNvPr>
          <p:cNvSpPr/>
          <p:nvPr/>
        </p:nvSpPr>
        <p:spPr>
          <a:xfrm>
            <a:off x="9710052" y="9707423"/>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4</a:t>
            </a:r>
          </a:p>
        </p:txBody>
      </p:sp>
      <p:pic>
        <p:nvPicPr>
          <p:cNvPr id="30" name="Picture Placeholder 29" descr="A person talking on a cell phone&#10;&#10;Description automatically generated with medium confidence">
            <a:extLst>
              <a:ext uri="{FF2B5EF4-FFF2-40B4-BE49-F238E27FC236}">
                <a16:creationId xmlns:a16="http://schemas.microsoft.com/office/drawing/2014/main" id="{2BDA9436-4569-E947-BDDD-9B1B2BD587FE}"/>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2023033" y="812504"/>
            <a:ext cx="4441142" cy="4437381"/>
          </a:xfrm>
        </p:spPr>
      </p:pic>
    </p:spTree>
    <p:extLst>
      <p:ext uri="{BB962C8B-B14F-4D97-AF65-F5344CB8AC3E}">
        <p14:creationId xmlns:p14="http://schemas.microsoft.com/office/powerpoint/2010/main" val="2399352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childTnLst>
                                </p:cTn>
                              </p:par>
                              <p:par>
                                <p:cTn id="13" presetID="37"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900" decel="100000" fill="hold"/>
                                        <p:tgtEl>
                                          <p:spTgt spid="3"/>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strVal val="#ppt_h"/>
                                          </p:val>
                                        </p:tav>
                                        <p:tav tm="100000">
                                          <p:val>
                                            <p:strVal val="#ppt_h"/>
                                          </p:val>
                                        </p:tav>
                                      </p:tavLst>
                                    </p:anim>
                                  </p:childTnLst>
                                </p:cTn>
                              </p:par>
                              <p:par>
                                <p:cTn id="27" presetID="37"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900" decel="100000" fill="hold"/>
                                        <p:tgtEl>
                                          <p:spTgt spid="10"/>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strVal val="#ppt_h"/>
                                          </p:val>
                                        </p:tav>
                                        <p:tav tm="100000">
                                          <p:val>
                                            <p:strVal val="#ppt_h"/>
                                          </p:val>
                                        </p:tav>
                                      </p:tavLst>
                                    </p:anim>
                                  </p:childTnLst>
                                </p:cTn>
                              </p:par>
                              <p:par>
                                <p:cTn id="41" presetID="37"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900" decel="100000" fill="hold"/>
                                        <p:tgtEl>
                                          <p:spTgt spid="16"/>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strVal val="#ppt_h"/>
                                          </p:val>
                                        </p:tav>
                                        <p:tav tm="100000">
                                          <p:val>
                                            <p:strVal val="#ppt_h"/>
                                          </p:val>
                                        </p:tav>
                                      </p:tavLst>
                                    </p:anim>
                                  </p:childTnLst>
                                </p:cTn>
                              </p:par>
                              <p:par>
                                <p:cTn id="55" presetID="37"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anim calcmode="lin" valueType="num">
                                      <p:cBhvr>
                                        <p:cTn id="58" dur="1000" fill="hold"/>
                                        <p:tgtEl>
                                          <p:spTgt spid="22"/>
                                        </p:tgtEl>
                                        <p:attrNameLst>
                                          <p:attrName>ppt_x</p:attrName>
                                        </p:attrNameLst>
                                      </p:cBhvr>
                                      <p:tavLst>
                                        <p:tav tm="0">
                                          <p:val>
                                            <p:strVal val="#ppt_x"/>
                                          </p:val>
                                        </p:tav>
                                        <p:tav tm="100000">
                                          <p:val>
                                            <p:strVal val="#ppt_x"/>
                                          </p:val>
                                        </p:tav>
                                      </p:tavLst>
                                    </p:anim>
                                    <p:anim calcmode="lin" valueType="num">
                                      <p:cBhvr>
                                        <p:cTn id="59" dur="900" decel="100000" fill="hold"/>
                                        <p:tgtEl>
                                          <p:spTgt spid="22"/>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p:cTn id="63" dur="500" fill="hold"/>
                                        <p:tgtEl>
                                          <p:spTgt spid="28"/>
                                        </p:tgtEl>
                                        <p:attrNameLst>
                                          <p:attrName>ppt_w</p:attrName>
                                        </p:attrNameLst>
                                      </p:cBhvr>
                                      <p:tavLst>
                                        <p:tav tm="0">
                                          <p:val>
                                            <p:fltVal val="0"/>
                                          </p:val>
                                        </p:tav>
                                        <p:tav tm="100000">
                                          <p:val>
                                            <p:strVal val="#ppt_w"/>
                                          </p:val>
                                        </p:tav>
                                      </p:tavLst>
                                    </p:anim>
                                    <p:anim calcmode="lin" valueType="num">
                                      <p:cBhvr>
                                        <p:cTn id="64" dur="5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8" grpId="0"/>
      <p:bldP spid="9" grpId="0"/>
      <p:bldP spid="14" grpId="0"/>
      <p:bldP spid="15" grpId="0"/>
      <p:bldP spid="20" grpId="0"/>
      <p:bldP spid="21" grpId="0"/>
      <p:bldP spid="2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510642"/>
            <a:ext cx="19507200" cy="7462157"/>
          </a:xfrm>
          <a:prstGeom prst="rect">
            <a:avLst/>
          </a:prstGeom>
          <a:gradFill>
            <a:gsLst>
              <a:gs pos="0">
                <a:srgbClr val="C10077"/>
              </a:gs>
              <a:gs pos="100000">
                <a:srgbClr val="91005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9" name="Text Box 10"/>
          <p:cNvSpPr txBox="1">
            <a:spLocks noChangeArrowheads="1"/>
          </p:cNvSpPr>
          <p:nvPr/>
        </p:nvSpPr>
        <p:spPr bwMode="auto">
          <a:xfrm>
            <a:off x="1228843" y="2825118"/>
            <a:ext cx="9048673"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Some ideas for brief conversations with girls about alcohol include:</a:t>
            </a:r>
          </a:p>
        </p:txBody>
      </p:sp>
      <p:sp>
        <p:nvSpPr>
          <p:cNvPr id="8" name="Rectangle 7">
            <a:extLst>
              <a:ext uri="{FF2B5EF4-FFF2-40B4-BE49-F238E27FC236}">
                <a16:creationId xmlns:a16="http://schemas.microsoft.com/office/drawing/2014/main" id="{C349EFCA-2999-6F4A-BA83-963DB0ECAC70}"/>
              </a:ext>
            </a:extLst>
          </p:cNvPr>
          <p:cNvSpPr/>
          <p:nvPr/>
        </p:nvSpPr>
        <p:spPr>
          <a:xfrm>
            <a:off x="1197519" y="650059"/>
            <a:ext cx="8060782"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Brief Interventions with Girls</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197518" y="3857006"/>
            <a:ext cx="8556081" cy="6377130"/>
          </a:xfrm>
          <a:prstGeom prst="rect">
            <a:avLst/>
          </a:prstGeom>
          <a:noFill/>
          <a:ln w="9525">
            <a:noFill/>
            <a:miter lim="800000"/>
            <a:headEnd/>
            <a:tailEnd/>
          </a:ln>
        </p:spPr>
        <p:txBody>
          <a:bodyPr wrap="square" lIns="97536" tIns="48768" rIns="97536" bIns="48768">
            <a:spAutoFit/>
          </a:bodyPr>
          <a:lstStyle/>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How to manage stress (alternatives to alcohol and other substance use)</a:t>
            </a:r>
          </a:p>
          <a:p>
            <a:pPr marL="342900" indent="-3429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Information on the short- and long-term health effects of alcohol, including unique concerns for girls and women </a:t>
            </a:r>
            <a:b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b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(e.g., link between breast cancer and alcohol)</a:t>
            </a:r>
          </a:p>
          <a:p>
            <a:pPr marL="342900" indent="-3429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Skills for talking to parents about alcohol use</a:t>
            </a:r>
          </a:p>
          <a:p>
            <a:pPr marL="342900" indent="-3429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Recognizing warning signs of alcohol poisoning and how to get help</a:t>
            </a:r>
          </a:p>
          <a:p>
            <a:pPr marL="342900" indent="-3429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Role-modeling refusal skills</a:t>
            </a:r>
          </a:p>
          <a:p>
            <a:pPr marL="342900" indent="-342900" defTabSz="2321446">
              <a:buFont typeface="Courier New" panose="02070309020205020404" pitchFamily="49" charset="0"/>
              <a:buChar char="o"/>
            </a:pPr>
            <a:endPar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Help with making connections between substance use, sexuality, mental wellness, eating disorders, weight concerns, and sexual assault</a:t>
            </a:r>
          </a:p>
        </p:txBody>
      </p:sp>
      <p:pic>
        <p:nvPicPr>
          <p:cNvPr id="6" name="Picture Placeholder 5" descr="A group of people smiling&#10;&#10;Description automatically generated with medium confidence">
            <a:extLst>
              <a:ext uri="{FF2B5EF4-FFF2-40B4-BE49-F238E27FC236}">
                <a16:creationId xmlns:a16="http://schemas.microsoft.com/office/drawing/2014/main" id="{81D51338-D2F6-A4E3-21C0-656E89DD088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9258301" y="738664"/>
            <a:ext cx="9922973" cy="9922973"/>
          </a:xfrm>
        </p:spPr>
      </p:pic>
    </p:spTree>
    <p:extLst>
      <p:ext uri="{BB962C8B-B14F-4D97-AF65-F5344CB8AC3E}">
        <p14:creationId xmlns:p14="http://schemas.microsoft.com/office/powerpoint/2010/main" val="1147307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17"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strVal val="#ppt_h"/>
                                          </p:val>
                                        </p:tav>
                                        <p:tav tm="100000">
                                          <p:val>
                                            <p:strVal val="#ppt_h"/>
                                          </p:val>
                                        </p:tav>
                                      </p:tavLst>
                                    </p:anim>
                                  </p:childTnLst>
                                </p:cTn>
                              </p:par>
                              <p:par>
                                <p:cTn id="19" presetID="53" presetClass="entr" presetSubtype="16"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8" grpId="0"/>
      <p:bldP spid="10" grpId="0"/>
    </p:bld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8458200" y="8870837"/>
            <a:ext cx="11053989" cy="1646339"/>
          </a:xfrm>
          <a:prstGeom prst="rect">
            <a:avLst/>
          </a:prstGeom>
          <a:gradFill flip="none" rotWithShape="1">
            <a:gsLst>
              <a:gs pos="0">
                <a:srgbClr val="C10077"/>
              </a:gs>
              <a:gs pos="100000">
                <a:srgbClr val="205378"/>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10"/>
          <p:cNvSpPr txBox="1">
            <a:spLocks noChangeArrowheads="1"/>
          </p:cNvSpPr>
          <p:nvPr/>
        </p:nvSpPr>
        <p:spPr bwMode="auto">
          <a:xfrm>
            <a:off x="9004544" y="9052613"/>
            <a:ext cx="8826256" cy="114922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If people are under the influence of alcohol or other substances, they are not able to give consent.</a:t>
            </a:r>
          </a:p>
        </p:txBody>
      </p:sp>
      <p:sp>
        <p:nvSpPr>
          <p:cNvPr id="9" name="Text Box 10"/>
          <p:cNvSpPr txBox="1">
            <a:spLocks noChangeArrowheads="1"/>
          </p:cNvSpPr>
          <p:nvPr/>
        </p:nvSpPr>
        <p:spPr bwMode="auto">
          <a:xfrm>
            <a:off x="8458200" y="4579381"/>
            <a:ext cx="10512711" cy="3919214"/>
          </a:xfrm>
          <a:prstGeom prst="rect">
            <a:avLst/>
          </a:prstGeom>
          <a:noFill/>
          <a:ln w="9525">
            <a:noFill/>
            <a:miter lim="800000"/>
            <a:headEnd/>
            <a:tailEnd/>
          </a:ln>
        </p:spPr>
        <p:txBody>
          <a:bodyPr wrap="square" lIns="97536" tIns="48768" rIns="97536" bIns="48768">
            <a:spAutoFit/>
          </a:bodyPr>
          <a:lstStyle/>
          <a:p>
            <a:pPr marL="342900" indent="-342900" defTabSz="2321446">
              <a:lnSpc>
                <a:spcPct val="150000"/>
              </a:lnSpc>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Ensure girls know that the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behaviour</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of a perpetrator is </a:t>
            </a:r>
            <a:r>
              <a:rPr lang="en-US" sz="24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NEVER</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their fault.</a:t>
            </a:r>
          </a:p>
          <a:p>
            <a:pPr marL="342900" indent="-342900" defTabSz="2321446">
              <a:lnSpc>
                <a:spcPct val="150000"/>
              </a:lnSpc>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Discuss ways that girls can keep themselves and their friends safer. </a:t>
            </a:r>
          </a:p>
          <a:p>
            <a:pPr marL="342900" indent="-342900" defTabSz="2321446">
              <a:lnSpc>
                <a:spcPct val="150000"/>
              </a:lnSpc>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Discuss what consent is, who can give it and when it can and cannot be given. </a:t>
            </a:r>
          </a:p>
          <a:p>
            <a:pPr marL="342900" indent="-342900" defTabSz="2321446">
              <a:lnSpc>
                <a:spcPct val="150000"/>
              </a:lnSpc>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Help girls develop skills for talking about and discussing consent while in the moment, e.g., “Are you comfortable?”</a:t>
            </a:r>
          </a:p>
          <a:p>
            <a:pPr marL="342900" indent="-342900" defTabSz="2321446">
              <a:lnSpc>
                <a:spcPct val="150000"/>
              </a:lnSpc>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Remind girls that consent should be clear and enthusiastic on both sides and that they and their partners should be able to consent every step of the way. </a:t>
            </a:r>
            <a:endParaRPr lang="en-US" sz="2400" dirty="0"/>
          </a:p>
        </p:txBody>
      </p:sp>
      <p:pic>
        <p:nvPicPr>
          <p:cNvPr id="3" name="Picture Placeholder 2">
            <a:extLst>
              <a:ext uri="{FF2B5EF4-FFF2-40B4-BE49-F238E27FC236}">
                <a16:creationId xmlns:a16="http://schemas.microsoft.com/office/drawing/2014/main" id="{E7D23CC3-2A71-6B47-89C2-266B7DB027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9507200" cy="4914900"/>
          </a:xfrm>
        </p:spPr>
      </p:pic>
      <p:sp>
        <p:nvSpPr>
          <p:cNvPr id="17" name="Rectangle 16">
            <a:extLst>
              <a:ext uri="{FF2B5EF4-FFF2-40B4-BE49-F238E27FC236}">
                <a16:creationId xmlns:a16="http://schemas.microsoft.com/office/drawing/2014/main" id="{67402AA0-3ECE-BE40-923B-4E514B506309}"/>
              </a:ext>
            </a:extLst>
          </p:cNvPr>
          <p:cNvSpPr/>
          <p:nvPr/>
        </p:nvSpPr>
        <p:spPr>
          <a:xfrm>
            <a:off x="7070271" y="1276475"/>
            <a:ext cx="12307975" cy="1107996"/>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Alcohol and Sexual Assault</a:t>
            </a:r>
          </a:p>
        </p:txBody>
      </p:sp>
      <p:sp>
        <p:nvSpPr>
          <p:cNvPr id="18" name="TextBox 17">
            <a:extLst>
              <a:ext uri="{FF2B5EF4-FFF2-40B4-BE49-F238E27FC236}">
                <a16:creationId xmlns:a16="http://schemas.microsoft.com/office/drawing/2014/main" id="{49A9CD0A-FA2C-B54E-8206-55DF7BB9490C}"/>
              </a:ext>
            </a:extLst>
          </p:cNvPr>
          <p:cNvSpPr txBox="1"/>
          <p:nvPr/>
        </p:nvSpPr>
        <p:spPr>
          <a:xfrm>
            <a:off x="536289" y="9822401"/>
            <a:ext cx="7301425" cy="1015663"/>
          </a:xfrm>
          <a:prstGeom prst="rect">
            <a:avLst/>
          </a:prstGeom>
          <a:noFill/>
        </p:spPr>
        <p:txBody>
          <a:bodyPr wrap="square" rtlCol="0">
            <a:spAutoFit/>
          </a:bodyPr>
          <a:lstStyle/>
          <a:p>
            <a:r>
              <a:rPr lang="en-US" sz="2000" dirty="0"/>
              <a:t>This short video clip from the Canadian Women’s Health Network raises questions about how to give and get sexual consent (</a:t>
            </a:r>
            <a:r>
              <a:rPr lang="en-US" sz="2000" dirty="0">
                <a:hlinkClick r:id="rId4"/>
              </a:rPr>
              <a:t>http://getconsent.ca</a:t>
            </a:r>
            <a:r>
              <a:rPr lang="en-US" sz="2000" dirty="0"/>
              <a:t>)</a:t>
            </a:r>
            <a:endParaRPr lang="en-CA" sz="2000" dirty="0"/>
          </a:p>
        </p:txBody>
      </p:sp>
      <p:pic>
        <p:nvPicPr>
          <p:cNvPr id="7" name="Picture 6">
            <a:extLst>
              <a:ext uri="{FF2B5EF4-FFF2-40B4-BE49-F238E27FC236}">
                <a16:creationId xmlns:a16="http://schemas.microsoft.com/office/drawing/2014/main" id="{D0AEC722-7487-4025-CA33-3D2297299392}"/>
              </a:ext>
            </a:extLst>
          </p:cNvPr>
          <p:cNvPicPr>
            <a:picLocks noChangeAspect="1"/>
          </p:cNvPicPr>
          <p:nvPr/>
        </p:nvPicPr>
        <p:blipFill>
          <a:blip r:embed="rId5"/>
          <a:stretch>
            <a:fillRect/>
          </a:stretch>
        </p:blipFill>
        <p:spPr>
          <a:xfrm>
            <a:off x="536289" y="5415154"/>
            <a:ext cx="6755081" cy="3906993"/>
          </a:xfrm>
          <a:prstGeom prst="rect">
            <a:avLst/>
          </a:prstGeom>
        </p:spPr>
      </p:pic>
      <p:sp>
        <p:nvSpPr>
          <p:cNvPr id="8" name="Rectangle 7">
            <a:extLst>
              <a:ext uri="{FF2B5EF4-FFF2-40B4-BE49-F238E27FC236}">
                <a16:creationId xmlns:a16="http://schemas.microsoft.com/office/drawing/2014/main" id="{C9366AE7-038B-AA46-FEA2-EB95149D9F51}"/>
              </a:ext>
            </a:extLst>
          </p:cNvPr>
          <p:cNvSpPr/>
          <p:nvPr/>
        </p:nvSpPr>
        <p:spPr>
          <a:xfrm>
            <a:off x="7070271" y="2474205"/>
            <a:ext cx="12307975" cy="707886"/>
          </a:xfrm>
          <a:prstGeom prst="rect">
            <a:avLst/>
          </a:prstGeom>
        </p:spPr>
        <p:txBody>
          <a:bodyPr wrap="square">
            <a:spAutoFit/>
          </a:bodyPr>
          <a:lstStyle/>
          <a:p>
            <a:pP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Let’s Talk About Consent</a:t>
            </a:r>
          </a:p>
        </p:txBody>
      </p:sp>
      <p:sp>
        <p:nvSpPr>
          <p:cNvPr id="10" name="TextBox 9">
            <a:extLst>
              <a:ext uri="{FF2B5EF4-FFF2-40B4-BE49-F238E27FC236}">
                <a16:creationId xmlns:a16="http://schemas.microsoft.com/office/drawing/2014/main" id="{D33FAE10-71CE-D1EC-FA40-5263AACDC1DE}"/>
              </a:ext>
            </a:extLst>
          </p:cNvPr>
          <p:cNvSpPr txBox="1"/>
          <p:nvPr/>
        </p:nvSpPr>
        <p:spPr>
          <a:xfrm>
            <a:off x="536289" y="9328129"/>
            <a:ext cx="7301425" cy="400110"/>
          </a:xfrm>
          <a:prstGeom prst="rect">
            <a:avLst/>
          </a:prstGeom>
          <a:noFill/>
        </p:spPr>
        <p:txBody>
          <a:bodyPr wrap="square" rtlCol="0">
            <a:spAutoFit/>
          </a:bodyPr>
          <a:lstStyle/>
          <a:p>
            <a:r>
              <a:rPr lang="en-US" sz="2000" dirty="0">
                <a:hlinkClick r:id="rId6"/>
              </a:rPr>
              <a:t>https://</a:t>
            </a:r>
            <a:r>
              <a:rPr lang="en-US" sz="2000" dirty="0" err="1">
                <a:hlinkClick r:id="rId6"/>
              </a:rPr>
              <a:t>www.youtube.com</a:t>
            </a:r>
            <a:r>
              <a:rPr lang="en-US" sz="2000" dirty="0">
                <a:hlinkClick r:id="rId6"/>
              </a:rPr>
              <a:t>/</a:t>
            </a:r>
            <a:r>
              <a:rPr lang="en-US" sz="2000" dirty="0" err="1">
                <a:hlinkClick r:id="rId6"/>
              </a:rPr>
              <a:t>watch?v</a:t>
            </a:r>
            <a:r>
              <a:rPr lang="en-US" sz="2000" dirty="0">
                <a:hlinkClick r:id="rId6"/>
              </a:rPr>
              <a:t>=rAy5LYJlTII</a:t>
            </a:r>
            <a:endParaRPr lang="en-CA" sz="2000" dirty="0"/>
          </a:p>
        </p:txBody>
      </p:sp>
    </p:spTree>
    <p:extLst>
      <p:ext uri="{BB962C8B-B14F-4D97-AF65-F5344CB8AC3E}">
        <p14:creationId xmlns:p14="http://schemas.microsoft.com/office/powerpoint/2010/main" val="3985373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p:bldP spid="17" grpId="0"/>
      <p:bldP spid="8"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3859407"/>
            <a:ext cx="19507200" cy="4020561"/>
          </a:xfrm>
          <a:prstGeom prst="rect">
            <a:avLst/>
          </a:prstGeom>
          <a:gradFill>
            <a:gsLst>
              <a:gs pos="0">
                <a:srgbClr val="C10077"/>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53" name="Text Box 10"/>
          <p:cNvSpPr txBox="1">
            <a:spLocks noChangeArrowheads="1"/>
          </p:cNvSpPr>
          <p:nvPr/>
        </p:nvSpPr>
        <p:spPr bwMode="auto">
          <a:xfrm>
            <a:off x="6958573" y="9492469"/>
            <a:ext cx="11068170" cy="375487"/>
          </a:xfrm>
          <a:prstGeom prst="rect">
            <a:avLst/>
          </a:prstGeom>
          <a:noFill/>
          <a:ln w="9525">
            <a:noFill/>
            <a:miter lim="800000"/>
            <a:headEnd/>
            <a:tailEnd/>
          </a:ln>
        </p:spPr>
        <p:txBody>
          <a:bodyPr wrap="square" lIns="97536" tIns="48768" rIns="97536" bIns="48768">
            <a:spAutoFit/>
          </a:bodyPr>
          <a:lstStyle/>
          <a:p>
            <a:r>
              <a:rPr lang="en-CA" sz="1800" dirty="0">
                <a:hlinkClick r:id="rId3"/>
              </a:rPr>
              <a:t>https://</a:t>
            </a:r>
            <a:r>
              <a:rPr lang="en-CA" sz="1800" dirty="0" err="1">
                <a:hlinkClick r:id="rId3"/>
              </a:rPr>
              <a:t>bccewh.bc.ca</a:t>
            </a:r>
            <a:r>
              <a:rPr lang="en-CA" sz="1800" dirty="0">
                <a:hlinkClick r:id="rId3"/>
              </a:rPr>
              <a:t>/wp-content/uploads/2018/09/Discussion-Questions-for-Girls-Groups-Substance-</a:t>
            </a:r>
            <a:r>
              <a:rPr lang="en-CA" sz="1800" dirty="0" err="1">
                <a:hlinkClick r:id="rId3"/>
              </a:rPr>
              <a:t>Use.pdf</a:t>
            </a:r>
            <a:endParaRPr lang="en-CA" sz="1800" dirty="0"/>
          </a:p>
        </p:txBody>
      </p:sp>
      <p:sp>
        <p:nvSpPr>
          <p:cNvPr id="20" name="Rectangle 19">
            <a:extLst>
              <a:ext uri="{FF2B5EF4-FFF2-40B4-BE49-F238E27FC236}">
                <a16:creationId xmlns:a16="http://schemas.microsoft.com/office/drawing/2014/main" id="{2957D4AD-512D-3C45-85CA-F2CC5C6335FA}"/>
              </a:ext>
            </a:extLst>
          </p:cNvPr>
          <p:cNvSpPr/>
          <p:nvPr/>
        </p:nvSpPr>
        <p:spPr>
          <a:xfrm>
            <a:off x="1197518" y="951166"/>
            <a:ext cx="18309682" cy="1107996"/>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Substance Use is a Girls’ Issue</a:t>
            </a:r>
          </a:p>
        </p:txBody>
      </p:sp>
      <p:sp>
        <p:nvSpPr>
          <p:cNvPr id="2" name="Text Box 10">
            <a:extLst>
              <a:ext uri="{FF2B5EF4-FFF2-40B4-BE49-F238E27FC236}">
                <a16:creationId xmlns:a16="http://schemas.microsoft.com/office/drawing/2014/main" id="{44BFFB7E-0E86-9988-5C37-6225D35C7A6D}"/>
              </a:ext>
            </a:extLst>
          </p:cNvPr>
          <p:cNvSpPr txBox="1">
            <a:spLocks noChangeArrowheads="1"/>
          </p:cNvSpPr>
          <p:nvPr/>
        </p:nvSpPr>
        <p:spPr bwMode="auto">
          <a:xfrm>
            <a:off x="7190104" y="4634788"/>
            <a:ext cx="10542725" cy="197066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This resource from the Centre of Excellence for Women’s Health and Girls’ Action Foundation may give you some other ideas for starting conversations about alcohol and other substance use with girls.</a:t>
            </a:r>
          </a:p>
        </p:txBody>
      </p:sp>
      <p:pic>
        <p:nvPicPr>
          <p:cNvPr id="7" name="Picture Placeholder 6" descr="Timeline&#10;&#10;Description automatically generated with medium confidence">
            <a:extLst>
              <a:ext uri="{FF2B5EF4-FFF2-40B4-BE49-F238E27FC236}">
                <a16:creationId xmlns:a16="http://schemas.microsoft.com/office/drawing/2014/main" id="{426FBD75-093B-05FF-8116-EEBB5B29FD3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1196975" y="3104897"/>
            <a:ext cx="5500688" cy="69167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467096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cBhvr additive="base">
                                        <p:cTn id="11" dur="500" fill="hold"/>
                                        <p:tgtEl>
                                          <p:spTgt spid="53"/>
                                        </p:tgtEl>
                                        <p:attrNameLst>
                                          <p:attrName>ppt_x</p:attrName>
                                        </p:attrNameLst>
                                      </p:cBhvr>
                                      <p:tavLst>
                                        <p:tav tm="0">
                                          <p:val>
                                            <p:strVal val="#ppt_x"/>
                                          </p:val>
                                        </p:tav>
                                        <p:tav tm="100000">
                                          <p:val>
                                            <p:strVal val="#ppt_x"/>
                                          </p:val>
                                        </p:tav>
                                      </p:tavLst>
                                    </p:anim>
                                    <p:anim calcmode="lin" valueType="num">
                                      <p:cBhvr additive="base">
                                        <p:cTn id="12" dur="500" fill="hold"/>
                                        <p:tgtEl>
                                          <p:spTgt spid="53"/>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3" grpId="0"/>
      <p:bldP spid="20" grpId="0"/>
      <p:bldP spid="2"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35" descr="Background pattern&#10;&#10;Description automatically generated">
            <a:extLst>
              <a:ext uri="{FF2B5EF4-FFF2-40B4-BE49-F238E27FC236}">
                <a16:creationId xmlns:a16="http://schemas.microsoft.com/office/drawing/2014/main" id="{939F7EB3-E782-3F10-BF62-790CB83E85FD}"/>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6200000" flipH="1">
            <a:off x="3902682" y="-820661"/>
            <a:ext cx="7890389" cy="9389263"/>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7" name="Picture Placeholder 38" descr="Background pattern&#10;&#10;Description automatically generated">
            <a:extLst>
              <a:ext uri="{FF2B5EF4-FFF2-40B4-BE49-F238E27FC236}">
                <a16:creationId xmlns:a16="http://schemas.microsoft.com/office/drawing/2014/main" id="{747F9B17-137E-B811-99BB-B1DEDCB8C5E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rot="16200000">
            <a:off x="-853933" y="1056808"/>
            <a:ext cx="8403220" cy="7061754"/>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8E4093"/>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303573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8E4093"/>
                </a:solidFill>
                <a:latin typeface="Calibri" panose="020F0502020204030204" pitchFamily="34" charset="0"/>
                <a:ea typeface="Open Sans" panose="020B0606030504020204" pitchFamily="34" charset="0"/>
                <a:cs typeface="Calibri" panose="020F0502020204030204" pitchFamily="34" charset="0"/>
              </a:rPr>
              <a:t>12</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602658" y="8327631"/>
            <a:ext cx="8555349"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Prayer Warriors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Laura </a:t>
            </a:r>
            <a:r>
              <a:rPr lang="en-US" sz="28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Fauchon</a:t>
            </a:r>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681583" y="7336590"/>
            <a:ext cx="6450774" cy="1452705"/>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Importance of involving men, partners, and support networks in the Prevention Conversation</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Brief interventions that involve women’s partners and support networks</a:t>
            </a:r>
          </a:p>
        </p:txBody>
      </p:sp>
      <p:sp>
        <p:nvSpPr>
          <p:cNvPr id="4" name="Text Box 10">
            <a:extLst>
              <a:ext uri="{FF2B5EF4-FFF2-40B4-BE49-F238E27FC236}">
                <a16:creationId xmlns:a16="http://schemas.microsoft.com/office/drawing/2014/main" id="{BD210AFA-CFB4-BB2E-4148-2B0364F4E292}"/>
              </a:ext>
            </a:extLst>
          </p:cNvPr>
          <p:cNvSpPr txBox="1">
            <a:spLocks noChangeArrowheads="1"/>
          </p:cNvSpPr>
          <p:nvPr/>
        </p:nvSpPr>
        <p:spPr bwMode="auto">
          <a:xfrm>
            <a:off x="1602657" y="8861024"/>
            <a:ext cx="8150943" cy="1637371"/>
          </a:xfrm>
          <a:prstGeom prst="rect">
            <a:avLst/>
          </a:prstGeom>
          <a:noFill/>
          <a:ln w="9525">
            <a:noFill/>
            <a:miter lim="800000"/>
            <a:headEnd/>
            <a:tailEnd/>
          </a:ln>
        </p:spPr>
        <p:txBody>
          <a:bodyPr wrap="square" lIns="97536" tIns="48768" rIns="97536" bIns="48768">
            <a:spAutoFit/>
          </a:bodyPr>
          <a:lstStyle/>
          <a:p>
            <a:r>
              <a:rPr lang="en-US" sz="2000" dirty="0"/>
              <a:t>“Behind each child and mother is someone from their community or lineage who has prayed over them or is praying for them during their journey. They are in a circle as we do all things circular. She is protected by the Creator. The poppies represent the families and the butterflies are those in the spirit world.”</a:t>
            </a:r>
          </a:p>
        </p:txBody>
      </p:sp>
      <p:sp>
        <p:nvSpPr>
          <p:cNvPr id="5" name="Text Box 7">
            <a:extLst>
              <a:ext uri="{FF2B5EF4-FFF2-40B4-BE49-F238E27FC236}">
                <a16:creationId xmlns:a16="http://schemas.microsoft.com/office/drawing/2014/main" id="{E8FF3413-3D5A-42CF-6FAB-FCAFA40B4DA8}"/>
              </a:ext>
            </a:extLst>
          </p:cNvPr>
          <p:cNvSpPr txBox="1">
            <a:spLocks noChangeArrowheads="1"/>
          </p:cNvSpPr>
          <p:nvPr/>
        </p:nvSpPr>
        <p:spPr bwMode="auto">
          <a:xfrm>
            <a:off x="11550220" y="3808206"/>
            <a:ext cx="7554209" cy="3145476"/>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Engaging Partners and Support Networks</a:t>
            </a:r>
          </a:p>
        </p:txBody>
      </p:sp>
      <p:pic>
        <p:nvPicPr>
          <p:cNvPr id="3" name="Picture 2" descr="A group of people posing for the camera&#10;&#10;Description automatically generated with medium confidence">
            <a:extLst>
              <a:ext uri="{FF2B5EF4-FFF2-40B4-BE49-F238E27FC236}">
                <a16:creationId xmlns:a16="http://schemas.microsoft.com/office/drawing/2014/main" id="{F3C6B437-0B6A-5B83-6B7B-0841D233C1D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96446" y="757411"/>
            <a:ext cx="7061754" cy="7061754"/>
          </a:xfrm>
          <a:prstGeom prst="rect">
            <a:avLst/>
          </a:prstGeom>
        </p:spPr>
      </p:pic>
    </p:spTree>
    <p:extLst>
      <p:ext uri="{BB962C8B-B14F-4D97-AF65-F5344CB8AC3E}">
        <p14:creationId xmlns:p14="http://schemas.microsoft.com/office/powerpoint/2010/main" val="3679980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8" grpId="0"/>
      <p:bldP spid="2" grpId="0"/>
      <p:bldP spid="11" grpId="0"/>
      <p:bldP spid="4" grpId="0"/>
      <p:bldP spid="5"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85023" y="0"/>
            <a:ext cx="6419778" cy="10972801"/>
          </a:xfrm>
          <a:prstGeom prst="rect">
            <a:avLst/>
          </a:prstGeom>
          <a:gradFill>
            <a:gsLst>
              <a:gs pos="0">
                <a:srgbClr val="8E4093"/>
              </a:gs>
              <a:gs pos="100000">
                <a:srgbClr val="297DA5"/>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0"/>
          <p:cNvSpPr txBox="1">
            <a:spLocks noChangeArrowheads="1"/>
          </p:cNvSpPr>
          <p:nvPr/>
        </p:nvSpPr>
        <p:spPr bwMode="auto">
          <a:xfrm>
            <a:off x="8851210" y="1952075"/>
            <a:ext cx="3580262" cy="1206484"/>
          </a:xfrm>
          <a:prstGeom prst="rect">
            <a:avLst/>
          </a:prstGeom>
          <a:noFill/>
          <a:ln w="9525">
            <a:noFill/>
            <a:miter lim="800000"/>
            <a:headEnd/>
            <a:tailEnd/>
          </a:ln>
        </p:spPr>
        <p:txBody>
          <a:bodyPr wrap="square" lIns="97536" tIns="48768" rIns="97536" bIns="48768">
            <a:spAutoFit/>
          </a:bodyPr>
          <a:lstStyle/>
          <a:p>
            <a:pPr defTabSz="2321446"/>
            <a:r>
              <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rPr>
              <a:t>Be Patient and Supportive</a:t>
            </a:r>
          </a:p>
        </p:txBody>
      </p:sp>
      <p:sp>
        <p:nvSpPr>
          <p:cNvPr id="22" name="Text Box 10"/>
          <p:cNvSpPr txBox="1">
            <a:spLocks noChangeArrowheads="1"/>
          </p:cNvSpPr>
          <p:nvPr/>
        </p:nvSpPr>
        <p:spPr bwMode="auto">
          <a:xfrm>
            <a:off x="1345325" y="6419703"/>
            <a:ext cx="4666369" cy="336521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 healthy baby isn’t just a mother’s responsibility. </a:t>
            </a:r>
          </a:p>
          <a:p>
            <a:pPr defTabSz="2321446">
              <a:lnSpc>
                <a:spcPct val="150000"/>
              </a:lnSpc>
            </a:pPr>
            <a:r>
              <a:rPr lang="en-US" sz="24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Everyone plays a role. </a:t>
            </a:r>
          </a:p>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It is every person’s right to have relationships that nurture and lend support, that are free from harm.</a:t>
            </a:r>
          </a:p>
        </p:txBody>
      </p:sp>
      <p:sp>
        <p:nvSpPr>
          <p:cNvPr id="23" name="Rectangle 22">
            <a:extLst>
              <a:ext uri="{FF2B5EF4-FFF2-40B4-BE49-F238E27FC236}">
                <a16:creationId xmlns:a16="http://schemas.microsoft.com/office/drawing/2014/main" id="{2ED2D301-66B5-A049-9F05-710499BC045A}"/>
              </a:ext>
            </a:extLst>
          </p:cNvPr>
          <p:cNvSpPr/>
          <p:nvPr/>
        </p:nvSpPr>
        <p:spPr>
          <a:xfrm>
            <a:off x="1314670" y="1697710"/>
            <a:ext cx="4962250" cy="4122771"/>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The Role of Partners, Family and Friends</a:t>
            </a:r>
          </a:p>
        </p:txBody>
      </p:sp>
      <p:grpSp>
        <p:nvGrpSpPr>
          <p:cNvPr id="4" name="Group 3">
            <a:extLst>
              <a:ext uri="{FF2B5EF4-FFF2-40B4-BE49-F238E27FC236}">
                <a16:creationId xmlns:a16="http://schemas.microsoft.com/office/drawing/2014/main" id="{711DC38B-D74F-3ED9-2C46-F2ADD50A09EC}"/>
              </a:ext>
            </a:extLst>
          </p:cNvPr>
          <p:cNvGrpSpPr/>
          <p:nvPr/>
        </p:nvGrpSpPr>
        <p:grpSpPr>
          <a:xfrm>
            <a:off x="7300338" y="1952075"/>
            <a:ext cx="1259950" cy="1259950"/>
            <a:chOff x="6810329" y="4668411"/>
            <a:chExt cx="1259950" cy="1259950"/>
          </a:xfrm>
        </p:grpSpPr>
        <p:grpSp>
          <p:nvGrpSpPr>
            <p:cNvPr id="5" name="Group 4">
              <a:extLst>
                <a:ext uri="{FF2B5EF4-FFF2-40B4-BE49-F238E27FC236}">
                  <a16:creationId xmlns:a16="http://schemas.microsoft.com/office/drawing/2014/main" id="{BC75E28F-C2D9-BCC8-3FCB-59CE644C708C}"/>
                </a:ext>
              </a:extLst>
            </p:cNvPr>
            <p:cNvGrpSpPr/>
            <p:nvPr/>
          </p:nvGrpSpPr>
          <p:grpSpPr>
            <a:xfrm>
              <a:off x="6810329" y="4668411"/>
              <a:ext cx="1259950" cy="1259950"/>
              <a:chOff x="1363164" y="3370555"/>
              <a:chExt cx="1679492" cy="1679492"/>
            </a:xfrm>
          </p:grpSpPr>
          <p:sp>
            <p:nvSpPr>
              <p:cNvPr id="10" name="Oval 9">
                <a:extLst>
                  <a:ext uri="{FF2B5EF4-FFF2-40B4-BE49-F238E27FC236}">
                    <a16:creationId xmlns:a16="http://schemas.microsoft.com/office/drawing/2014/main" id="{68EFE67D-E22D-E682-6FC4-1885660371C2}"/>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82A4BFB-1691-49AE-A9C8-45A700CC7238}"/>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827BC70-9404-174C-FA09-DA843C603BE8}"/>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Shape 23880">
              <a:extLst>
                <a:ext uri="{FF2B5EF4-FFF2-40B4-BE49-F238E27FC236}">
                  <a16:creationId xmlns:a16="http://schemas.microsoft.com/office/drawing/2014/main" id="{0AC9D747-29A0-1916-9195-EA61E6B40A84}"/>
                </a:ext>
              </a:extLst>
            </p:cNvPr>
            <p:cNvSpPr/>
            <p:nvPr/>
          </p:nvSpPr>
          <p:spPr>
            <a:xfrm>
              <a:off x="7226392" y="5084530"/>
              <a:ext cx="473894" cy="473857"/>
            </a:xfrm>
            <a:custGeom>
              <a:avLst/>
              <a:gdLst/>
              <a:ahLst/>
              <a:cxnLst>
                <a:cxn ang="0">
                  <a:pos x="wd2" y="hd2"/>
                </a:cxn>
                <a:cxn ang="5400000">
                  <a:pos x="wd2" y="hd2"/>
                </a:cxn>
                <a:cxn ang="10800000">
                  <a:pos x="wd2" y="hd2"/>
                </a:cxn>
                <a:cxn ang="16200000">
                  <a:pos x="wd2" y="hd2"/>
                </a:cxn>
              </a:cxnLst>
              <a:rect l="0" t="0" r="r" b="b"/>
              <a:pathLst>
                <a:path w="21600" h="21600" extrusionOk="0">
                  <a:moveTo>
                    <a:pt x="10800" y="17551"/>
                  </a:moveTo>
                  <a:cubicBezTo>
                    <a:pt x="10012" y="17551"/>
                    <a:pt x="9251" y="17458"/>
                    <a:pt x="8520" y="17303"/>
                  </a:cubicBezTo>
                  <a:lnTo>
                    <a:pt x="5340" y="19211"/>
                  </a:lnTo>
                  <a:lnTo>
                    <a:pt x="5382" y="16081"/>
                  </a:lnTo>
                  <a:cubicBezTo>
                    <a:pt x="2947" y="14616"/>
                    <a:pt x="1352" y="12194"/>
                    <a:pt x="1352" y="9449"/>
                  </a:cubicBezTo>
                  <a:cubicBezTo>
                    <a:pt x="1352" y="4976"/>
                    <a:pt x="5580" y="1351"/>
                    <a:pt x="10800" y="1351"/>
                  </a:cubicBezTo>
                  <a:cubicBezTo>
                    <a:pt x="16017" y="1351"/>
                    <a:pt x="20249" y="4976"/>
                    <a:pt x="20249" y="9449"/>
                  </a:cubicBezTo>
                  <a:cubicBezTo>
                    <a:pt x="20249" y="13921"/>
                    <a:pt x="16017" y="17551"/>
                    <a:pt x="10800" y="17551"/>
                  </a:cubicBezTo>
                  <a:cubicBezTo>
                    <a:pt x="10800" y="17551"/>
                    <a:pt x="10800" y="17551"/>
                    <a:pt x="10800" y="17551"/>
                  </a:cubicBezTo>
                  <a:close/>
                  <a:moveTo>
                    <a:pt x="10800" y="0"/>
                  </a:moveTo>
                  <a:cubicBezTo>
                    <a:pt x="4835" y="0"/>
                    <a:pt x="0" y="4232"/>
                    <a:pt x="0" y="9449"/>
                  </a:cubicBezTo>
                  <a:cubicBezTo>
                    <a:pt x="0" y="12432"/>
                    <a:pt x="1582" y="15089"/>
                    <a:pt x="4051" y="16818"/>
                  </a:cubicBezTo>
                  <a:lnTo>
                    <a:pt x="4051" y="21600"/>
                  </a:lnTo>
                  <a:lnTo>
                    <a:pt x="8779" y="18732"/>
                  </a:lnTo>
                  <a:cubicBezTo>
                    <a:pt x="9436" y="18836"/>
                    <a:pt x="10107" y="18898"/>
                    <a:pt x="10800" y="18898"/>
                  </a:cubicBezTo>
                  <a:cubicBezTo>
                    <a:pt x="16765" y="18898"/>
                    <a:pt x="21600" y="14669"/>
                    <a:pt x="21600" y="9449"/>
                  </a:cubicBezTo>
                  <a:cubicBezTo>
                    <a:pt x="21600" y="4232"/>
                    <a:pt x="16765" y="0"/>
                    <a:pt x="10800" y="0"/>
                  </a:cubicBezTo>
                  <a:cubicBezTo>
                    <a:pt x="10800" y="0"/>
                    <a:pt x="10800" y="0"/>
                    <a:pt x="10800" y="0"/>
                  </a:cubicBezTo>
                  <a:close/>
                  <a:moveTo>
                    <a:pt x="15523" y="7427"/>
                  </a:moveTo>
                  <a:lnTo>
                    <a:pt x="6074" y="7427"/>
                  </a:lnTo>
                  <a:cubicBezTo>
                    <a:pt x="5701" y="7427"/>
                    <a:pt x="5398" y="7729"/>
                    <a:pt x="5398" y="8102"/>
                  </a:cubicBezTo>
                  <a:cubicBezTo>
                    <a:pt x="5398" y="8474"/>
                    <a:pt x="5701" y="8774"/>
                    <a:pt x="6074" y="8774"/>
                  </a:cubicBezTo>
                  <a:lnTo>
                    <a:pt x="15523" y="8774"/>
                  </a:lnTo>
                  <a:cubicBezTo>
                    <a:pt x="15895" y="8774"/>
                    <a:pt x="16198" y="8474"/>
                    <a:pt x="16198" y="8102"/>
                  </a:cubicBezTo>
                  <a:cubicBezTo>
                    <a:pt x="16198" y="7729"/>
                    <a:pt x="15895" y="7427"/>
                    <a:pt x="15523" y="7427"/>
                  </a:cubicBezTo>
                  <a:cubicBezTo>
                    <a:pt x="15523" y="7427"/>
                    <a:pt x="15523" y="7427"/>
                    <a:pt x="15523" y="7427"/>
                  </a:cubicBezTo>
                  <a:close/>
                  <a:moveTo>
                    <a:pt x="14174" y="11477"/>
                  </a:moveTo>
                  <a:lnTo>
                    <a:pt x="7426" y="11477"/>
                  </a:lnTo>
                  <a:cubicBezTo>
                    <a:pt x="7053" y="11477"/>
                    <a:pt x="6750" y="11775"/>
                    <a:pt x="6750" y="12148"/>
                  </a:cubicBezTo>
                  <a:cubicBezTo>
                    <a:pt x="6750" y="12521"/>
                    <a:pt x="7053" y="12823"/>
                    <a:pt x="7426" y="12823"/>
                  </a:cubicBezTo>
                  <a:lnTo>
                    <a:pt x="14174" y="12823"/>
                  </a:lnTo>
                  <a:cubicBezTo>
                    <a:pt x="14547" y="12823"/>
                    <a:pt x="14851" y="12521"/>
                    <a:pt x="14851" y="12148"/>
                  </a:cubicBezTo>
                  <a:cubicBezTo>
                    <a:pt x="14851" y="11775"/>
                    <a:pt x="14547" y="11477"/>
                    <a:pt x="14174" y="11477"/>
                  </a:cubicBezTo>
                  <a:cubicBezTo>
                    <a:pt x="14174" y="11477"/>
                    <a:pt x="14174" y="11477"/>
                    <a:pt x="14174" y="11477"/>
                  </a:cubicBezTo>
                  <a:close/>
                </a:path>
              </a:pathLst>
            </a:custGeom>
            <a:solidFill>
              <a:srgbClr val="9100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3" name="Text Box 10">
            <a:extLst>
              <a:ext uri="{FF2B5EF4-FFF2-40B4-BE49-F238E27FC236}">
                <a16:creationId xmlns:a16="http://schemas.microsoft.com/office/drawing/2014/main" id="{C3ACC4FF-0B78-EFC9-0CFD-54BAD7141F94}"/>
              </a:ext>
            </a:extLst>
          </p:cNvPr>
          <p:cNvSpPr txBox="1">
            <a:spLocks noChangeArrowheads="1"/>
          </p:cNvSpPr>
          <p:nvPr/>
        </p:nvSpPr>
        <p:spPr bwMode="auto">
          <a:xfrm>
            <a:off x="8851210" y="4263372"/>
            <a:ext cx="3580262" cy="1206484"/>
          </a:xfrm>
          <a:prstGeom prst="rect">
            <a:avLst/>
          </a:prstGeom>
          <a:noFill/>
          <a:ln w="9525">
            <a:noFill/>
            <a:miter lim="800000"/>
            <a:headEnd/>
            <a:tailEnd/>
          </a:ln>
        </p:spPr>
        <p:txBody>
          <a:bodyPr wrap="square" lIns="97536" tIns="48768" rIns="97536" bIns="48768">
            <a:spAutoFit/>
          </a:bodyPr>
          <a:lstStyle/>
          <a:p>
            <a:pPr defTabSz="2321446"/>
            <a:r>
              <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rPr>
              <a:t>Provide Practical Support</a:t>
            </a:r>
          </a:p>
        </p:txBody>
      </p:sp>
      <p:grpSp>
        <p:nvGrpSpPr>
          <p:cNvPr id="15" name="Group 14">
            <a:extLst>
              <a:ext uri="{FF2B5EF4-FFF2-40B4-BE49-F238E27FC236}">
                <a16:creationId xmlns:a16="http://schemas.microsoft.com/office/drawing/2014/main" id="{5746494D-7747-1B63-E92F-FA6051AA8181}"/>
              </a:ext>
            </a:extLst>
          </p:cNvPr>
          <p:cNvGrpSpPr/>
          <p:nvPr/>
        </p:nvGrpSpPr>
        <p:grpSpPr>
          <a:xfrm>
            <a:off x="7300338" y="4263372"/>
            <a:ext cx="1259950" cy="1259950"/>
            <a:chOff x="6810329" y="4668411"/>
            <a:chExt cx="1259950" cy="1259950"/>
          </a:xfrm>
        </p:grpSpPr>
        <p:grpSp>
          <p:nvGrpSpPr>
            <p:cNvPr id="16" name="Group 15">
              <a:extLst>
                <a:ext uri="{FF2B5EF4-FFF2-40B4-BE49-F238E27FC236}">
                  <a16:creationId xmlns:a16="http://schemas.microsoft.com/office/drawing/2014/main" id="{D77CC3FA-114B-C9C2-E492-9B296B77F000}"/>
                </a:ext>
              </a:extLst>
            </p:cNvPr>
            <p:cNvGrpSpPr/>
            <p:nvPr/>
          </p:nvGrpSpPr>
          <p:grpSpPr>
            <a:xfrm>
              <a:off x="6810329" y="4668411"/>
              <a:ext cx="1259950" cy="1259950"/>
              <a:chOff x="1363164" y="3370555"/>
              <a:chExt cx="1679492" cy="1679492"/>
            </a:xfrm>
          </p:grpSpPr>
          <p:sp>
            <p:nvSpPr>
              <p:cNvPr id="18" name="Oval 17">
                <a:extLst>
                  <a:ext uri="{FF2B5EF4-FFF2-40B4-BE49-F238E27FC236}">
                    <a16:creationId xmlns:a16="http://schemas.microsoft.com/office/drawing/2014/main" id="{651AA336-1381-187F-092F-8EC17CACBB4D}"/>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6B91959-8B12-7AE8-3EA4-59731406F601}"/>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C0936C5-F945-8756-E275-1D95FC9079A3}"/>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Shape 23880">
              <a:extLst>
                <a:ext uri="{FF2B5EF4-FFF2-40B4-BE49-F238E27FC236}">
                  <a16:creationId xmlns:a16="http://schemas.microsoft.com/office/drawing/2014/main" id="{C8E49273-E08C-BBFB-78A7-7926A1340340}"/>
                </a:ext>
              </a:extLst>
            </p:cNvPr>
            <p:cNvSpPr/>
            <p:nvPr/>
          </p:nvSpPr>
          <p:spPr>
            <a:xfrm>
              <a:off x="7226392" y="5084530"/>
              <a:ext cx="473894" cy="473857"/>
            </a:xfrm>
            <a:custGeom>
              <a:avLst/>
              <a:gdLst/>
              <a:ahLst/>
              <a:cxnLst>
                <a:cxn ang="0">
                  <a:pos x="wd2" y="hd2"/>
                </a:cxn>
                <a:cxn ang="5400000">
                  <a:pos x="wd2" y="hd2"/>
                </a:cxn>
                <a:cxn ang="10800000">
                  <a:pos x="wd2" y="hd2"/>
                </a:cxn>
                <a:cxn ang="16200000">
                  <a:pos x="wd2" y="hd2"/>
                </a:cxn>
              </a:cxnLst>
              <a:rect l="0" t="0" r="r" b="b"/>
              <a:pathLst>
                <a:path w="21600" h="21600" extrusionOk="0">
                  <a:moveTo>
                    <a:pt x="10800" y="17551"/>
                  </a:moveTo>
                  <a:cubicBezTo>
                    <a:pt x="10012" y="17551"/>
                    <a:pt x="9251" y="17458"/>
                    <a:pt x="8520" y="17303"/>
                  </a:cubicBezTo>
                  <a:lnTo>
                    <a:pt x="5340" y="19211"/>
                  </a:lnTo>
                  <a:lnTo>
                    <a:pt x="5382" y="16081"/>
                  </a:lnTo>
                  <a:cubicBezTo>
                    <a:pt x="2947" y="14616"/>
                    <a:pt x="1352" y="12194"/>
                    <a:pt x="1352" y="9449"/>
                  </a:cubicBezTo>
                  <a:cubicBezTo>
                    <a:pt x="1352" y="4976"/>
                    <a:pt x="5580" y="1351"/>
                    <a:pt x="10800" y="1351"/>
                  </a:cubicBezTo>
                  <a:cubicBezTo>
                    <a:pt x="16017" y="1351"/>
                    <a:pt x="20249" y="4976"/>
                    <a:pt x="20249" y="9449"/>
                  </a:cubicBezTo>
                  <a:cubicBezTo>
                    <a:pt x="20249" y="13921"/>
                    <a:pt x="16017" y="17551"/>
                    <a:pt x="10800" y="17551"/>
                  </a:cubicBezTo>
                  <a:cubicBezTo>
                    <a:pt x="10800" y="17551"/>
                    <a:pt x="10800" y="17551"/>
                    <a:pt x="10800" y="17551"/>
                  </a:cubicBezTo>
                  <a:close/>
                  <a:moveTo>
                    <a:pt x="10800" y="0"/>
                  </a:moveTo>
                  <a:cubicBezTo>
                    <a:pt x="4835" y="0"/>
                    <a:pt x="0" y="4232"/>
                    <a:pt x="0" y="9449"/>
                  </a:cubicBezTo>
                  <a:cubicBezTo>
                    <a:pt x="0" y="12432"/>
                    <a:pt x="1582" y="15089"/>
                    <a:pt x="4051" y="16818"/>
                  </a:cubicBezTo>
                  <a:lnTo>
                    <a:pt x="4051" y="21600"/>
                  </a:lnTo>
                  <a:lnTo>
                    <a:pt x="8779" y="18732"/>
                  </a:lnTo>
                  <a:cubicBezTo>
                    <a:pt x="9436" y="18836"/>
                    <a:pt x="10107" y="18898"/>
                    <a:pt x="10800" y="18898"/>
                  </a:cubicBezTo>
                  <a:cubicBezTo>
                    <a:pt x="16765" y="18898"/>
                    <a:pt x="21600" y="14669"/>
                    <a:pt x="21600" y="9449"/>
                  </a:cubicBezTo>
                  <a:cubicBezTo>
                    <a:pt x="21600" y="4232"/>
                    <a:pt x="16765" y="0"/>
                    <a:pt x="10800" y="0"/>
                  </a:cubicBezTo>
                  <a:cubicBezTo>
                    <a:pt x="10800" y="0"/>
                    <a:pt x="10800" y="0"/>
                    <a:pt x="10800" y="0"/>
                  </a:cubicBezTo>
                  <a:close/>
                  <a:moveTo>
                    <a:pt x="15523" y="7427"/>
                  </a:moveTo>
                  <a:lnTo>
                    <a:pt x="6074" y="7427"/>
                  </a:lnTo>
                  <a:cubicBezTo>
                    <a:pt x="5701" y="7427"/>
                    <a:pt x="5398" y="7729"/>
                    <a:pt x="5398" y="8102"/>
                  </a:cubicBezTo>
                  <a:cubicBezTo>
                    <a:pt x="5398" y="8474"/>
                    <a:pt x="5701" y="8774"/>
                    <a:pt x="6074" y="8774"/>
                  </a:cubicBezTo>
                  <a:lnTo>
                    <a:pt x="15523" y="8774"/>
                  </a:lnTo>
                  <a:cubicBezTo>
                    <a:pt x="15895" y="8774"/>
                    <a:pt x="16198" y="8474"/>
                    <a:pt x="16198" y="8102"/>
                  </a:cubicBezTo>
                  <a:cubicBezTo>
                    <a:pt x="16198" y="7729"/>
                    <a:pt x="15895" y="7427"/>
                    <a:pt x="15523" y="7427"/>
                  </a:cubicBezTo>
                  <a:cubicBezTo>
                    <a:pt x="15523" y="7427"/>
                    <a:pt x="15523" y="7427"/>
                    <a:pt x="15523" y="7427"/>
                  </a:cubicBezTo>
                  <a:close/>
                  <a:moveTo>
                    <a:pt x="14174" y="11477"/>
                  </a:moveTo>
                  <a:lnTo>
                    <a:pt x="7426" y="11477"/>
                  </a:lnTo>
                  <a:cubicBezTo>
                    <a:pt x="7053" y="11477"/>
                    <a:pt x="6750" y="11775"/>
                    <a:pt x="6750" y="12148"/>
                  </a:cubicBezTo>
                  <a:cubicBezTo>
                    <a:pt x="6750" y="12521"/>
                    <a:pt x="7053" y="12823"/>
                    <a:pt x="7426" y="12823"/>
                  </a:cubicBezTo>
                  <a:lnTo>
                    <a:pt x="14174" y="12823"/>
                  </a:lnTo>
                  <a:cubicBezTo>
                    <a:pt x="14547" y="12823"/>
                    <a:pt x="14851" y="12521"/>
                    <a:pt x="14851" y="12148"/>
                  </a:cubicBezTo>
                  <a:cubicBezTo>
                    <a:pt x="14851" y="11775"/>
                    <a:pt x="14547" y="11477"/>
                    <a:pt x="14174" y="11477"/>
                  </a:cubicBezTo>
                  <a:cubicBezTo>
                    <a:pt x="14174" y="11477"/>
                    <a:pt x="14174" y="11477"/>
                    <a:pt x="14174" y="11477"/>
                  </a:cubicBezTo>
                  <a:close/>
                </a:path>
              </a:pathLst>
            </a:custGeom>
            <a:solidFill>
              <a:srgbClr val="9100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1" name="Text Box 10">
            <a:extLst>
              <a:ext uri="{FF2B5EF4-FFF2-40B4-BE49-F238E27FC236}">
                <a16:creationId xmlns:a16="http://schemas.microsoft.com/office/drawing/2014/main" id="{A05EADE1-B213-5BE4-8233-F1CF57596701}"/>
              </a:ext>
            </a:extLst>
          </p:cNvPr>
          <p:cNvSpPr txBox="1">
            <a:spLocks noChangeArrowheads="1"/>
          </p:cNvSpPr>
          <p:nvPr/>
        </p:nvSpPr>
        <p:spPr bwMode="auto">
          <a:xfrm>
            <a:off x="8851210" y="6608932"/>
            <a:ext cx="3580262" cy="1206484"/>
          </a:xfrm>
          <a:prstGeom prst="rect">
            <a:avLst/>
          </a:prstGeom>
          <a:noFill/>
          <a:ln w="9525">
            <a:noFill/>
            <a:miter lim="800000"/>
            <a:headEnd/>
            <a:tailEnd/>
          </a:ln>
        </p:spPr>
        <p:txBody>
          <a:bodyPr wrap="square" lIns="97536" tIns="48768" rIns="97536" bIns="48768">
            <a:spAutoFit/>
          </a:bodyPr>
          <a:lstStyle/>
          <a:p>
            <a:pPr defTabSz="2321446"/>
            <a:r>
              <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rPr>
              <a:t>Put Their Needs First</a:t>
            </a:r>
          </a:p>
        </p:txBody>
      </p:sp>
      <p:grpSp>
        <p:nvGrpSpPr>
          <p:cNvPr id="24" name="Group 23">
            <a:extLst>
              <a:ext uri="{FF2B5EF4-FFF2-40B4-BE49-F238E27FC236}">
                <a16:creationId xmlns:a16="http://schemas.microsoft.com/office/drawing/2014/main" id="{2F8091CF-4DBE-BC17-50AB-7F80EFA05DBB}"/>
              </a:ext>
            </a:extLst>
          </p:cNvPr>
          <p:cNvGrpSpPr/>
          <p:nvPr/>
        </p:nvGrpSpPr>
        <p:grpSpPr>
          <a:xfrm>
            <a:off x="7282696" y="6522597"/>
            <a:ext cx="1259950" cy="1259950"/>
            <a:chOff x="6810329" y="4668411"/>
            <a:chExt cx="1259950" cy="1259950"/>
          </a:xfrm>
        </p:grpSpPr>
        <p:grpSp>
          <p:nvGrpSpPr>
            <p:cNvPr id="32" name="Group 31">
              <a:extLst>
                <a:ext uri="{FF2B5EF4-FFF2-40B4-BE49-F238E27FC236}">
                  <a16:creationId xmlns:a16="http://schemas.microsoft.com/office/drawing/2014/main" id="{BDC0B310-D8DB-9524-EDA1-78D3900F4200}"/>
                </a:ext>
              </a:extLst>
            </p:cNvPr>
            <p:cNvGrpSpPr/>
            <p:nvPr/>
          </p:nvGrpSpPr>
          <p:grpSpPr>
            <a:xfrm>
              <a:off x="6810329" y="4668411"/>
              <a:ext cx="1259950" cy="1259950"/>
              <a:chOff x="1363164" y="3370555"/>
              <a:chExt cx="1679492" cy="1679492"/>
            </a:xfrm>
          </p:grpSpPr>
          <p:sp>
            <p:nvSpPr>
              <p:cNvPr id="34" name="Oval 33">
                <a:extLst>
                  <a:ext uri="{FF2B5EF4-FFF2-40B4-BE49-F238E27FC236}">
                    <a16:creationId xmlns:a16="http://schemas.microsoft.com/office/drawing/2014/main" id="{B3F9FA85-269E-2512-4376-C8456B45CDCD}"/>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B74E638-3FF6-2412-A68A-DDA0630874B0}"/>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798184-01CC-0D91-4F24-F3329DA3F6A9}"/>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Shape 23880">
              <a:extLst>
                <a:ext uri="{FF2B5EF4-FFF2-40B4-BE49-F238E27FC236}">
                  <a16:creationId xmlns:a16="http://schemas.microsoft.com/office/drawing/2014/main" id="{77CDD87E-156C-091A-F405-72936F7B28AD}"/>
                </a:ext>
              </a:extLst>
            </p:cNvPr>
            <p:cNvSpPr/>
            <p:nvPr/>
          </p:nvSpPr>
          <p:spPr>
            <a:xfrm>
              <a:off x="7226392" y="5084530"/>
              <a:ext cx="473894" cy="473857"/>
            </a:xfrm>
            <a:custGeom>
              <a:avLst/>
              <a:gdLst/>
              <a:ahLst/>
              <a:cxnLst>
                <a:cxn ang="0">
                  <a:pos x="wd2" y="hd2"/>
                </a:cxn>
                <a:cxn ang="5400000">
                  <a:pos x="wd2" y="hd2"/>
                </a:cxn>
                <a:cxn ang="10800000">
                  <a:pos x="wd2" y="hd2"/>
                </a:cxn>
                <a:cxn ang="16200000">
                  <a:pos x="wd2" y="hd2"/>
                </a:cxn>
              </a:cxnLst>
              <a:rect l="0" t="0" r="r" b="b"/>
              <a:pathLst>
                <a:path w="21600" h="21600" extrusionOk="0">
                  <a:moveTo>
                    <a:pt x="10800" y="17551"/>
                  </a:moveTo>
                  <a:cubicBezTo>
                    <a:pt x="10012" y="17551"/>
                    <a:pt x="9251" y="17458"/>
                    <a:pt x="8520" y="17303"/>
                  </a:cubicBezTo>
                  <a:lnTo>
                    <a:pt x="5340" y="19211"/>
                  </a:lnTo>
                  <a:lnTo>
                    <a:pt x="5382" y="16081"/>
                  </a:lnTo>
                  <a:cubicBezTo>
                    <a:pt x="2947" y="14616"/>
                    <a:pt x="1352" y="12194"/>
                    <a:pt x="1352" y="9449"/>
                  </a:cubicBezTo>
                  <a:cubicBezTo>
                    <a:pt x="1352" y="4976"/>
                    <a:pt x="5580" y="1351"/>
                    <a:pt x="10800" y="1351"/>
                  </a:cubicBezTo>
                  <a:cubicBezTo>
                    <a:pt x="16017" y="1351"/>
                    <a:pt x="20249" y="4976"/>
                    <a:pt x="20249" y="9449"/>
                  </a:cubicBezTo>
                  <a:cubicBezTo>
                    <a:pt x="20249" y="13921"/>
                    <a:pt x="16017" y="17551"/>
                    <a:pt x="10800" y="17551"/>
                  </a:cubicBezTo>
                  <a:cubicBezTo>
                    <a:pt x="10800" y="17551"/>
                    <a:pt x="10800" y="17551"/>
                    <a:pt x="10800" y="17551"/>
                  </a:cubicBezTo>
                  <a:close/>
                  <a:moveTo>
                    <a:pt x="10800" y="0"/>
                  </a:moveTo>
                  <a:cubicBezTo>
                    <a:pt x="4835" y="0"/>
                    <a:pt x="0" y="4232"/>
                    <a:pt x="0" y="9449"/>
                  </a:cubicBezTo>
                  <a:cubicBezTo>
                    <a:pt x="0" y="12432"/>
                    <a:pt x="1582" y="15089"/>
                    <a:pt x="4051" y="16818"/>
                  </a:cubicBezTo>
                  <a:lnTo>
                    <a:pt x="4051" y="21600"/>
                  </a:lnTo>
                  <a:lnTo>
                    <a:pt x="8779" y="18732"/>
                  </a:lnTo>
                  <a:cubicBezTo>
                    <a:pt x="9436" y="18836"/>
                    <a:pt x="10107" y="18898"/>
                    <a:pt x="10800" y="18898"/>
                  </a:cubicBezTo>
                  <a:cubicBezTo>
                    <a:pt x="16765" y="18898"/>
                    <a:pt x="21600" y="14669"/>
                    <a:pt x="21600" y="9449"/>
                  </a:cubicBezTo>
                  <a:cubicBezTo>
                    <a:pt x="21600" y="4232"/>
                    <a:pt x="16765" y="0"/>
                    <a:pt x="10800" y="0"/>
                  </a:cubicBezTo>
                  <a:cubicBezTo>
                    <a:pt x="10800" y="0"/>
                    <a:pt x="10800" y="0"/>
                    <a:pt x="10800" y="0"/>
                  </a:cubicBezTo>
                  <a:close/>
                  <a:moveTo>
                    <a:pt x="15523" y="7427"/>
                  </a:moveTo>
                  <a:lnTo>
                    <a:pt x="6074" y="7427"/>
                  </a:lnTo>
                  <a:cubicBezTo>
                    <a:pt x="5701" y="7427"/>
                    <a:pt x="5398" y="7729"/>
                    <a:pt x="5398" y="8102"/>
                  </a:cubicBezTo>
                  <a:cubicBezTo>
                    <a:pt x="5398" y="8474"/>
                    <a:pt x="5701" y="8774"/>
                    <a:pt x="6074" y="8774"/>
                  </a:cubicBezTo>
                  <a:lnTo>
                    <a:pt x="15523" y="8774"/>
                  </a:lnTo>
                  <a:cubicBezTo>
                    <a:pt x="15895" y="8774"/>
                    <a:pt x="16198" y="8474"/>
                    <a:pt x="16198" y="8102"/>
                  </a:cubicBezTo>
                  <a:cubicBezTo>
                    <a:pt x="16198" y="7729"/>
                    <a:pt x="15895" y="7427"/>
                    <a:pt x="15523" y="7427"/>
                  </a:cubicBezTo>
                  <a:cubicBezTo>
                    <a:pt x="15523" y="7427"/>
                    <a:pt x="15523" y="7427"/>
                    <a:pt x="15523" y="7427"/>
                  </a:cubicBezTo>
                  <a:close/>
                  <a:moveTo>
                    <a:pt x="14174" y="11477"/>
                  </a:moveTo>
                  <a:lnTo>
                    <a:pt x="7426" y="11477"/>
                  </a:lnTo>
                  <a:cubicBezTo>
                    <a:pt x="7053" y="11477"/>
                    <a:pt x="6750" y="11775"/>
                    <a:pt x="6750" y="12148"/>
                  </a:cubicBezTo>
                  <a:cubicBezTo>
                    <a:pt x="6750" y="12521"/>
                    <a:pt x="7053" y="12823"/>
                    <a:pt x="7426" y="12823"/>
                  </a:cubicBezTo>
                  <a:lnTo>
                    <a:pt x="14174" y="12823"/>
                  </a:lnTo>
                  <a:cubicBezTo>
                    <a:pt x="14547" y="12823"/>
                    <a:pt x="14851" y="12521"/>
                    <a:pt x="14851" y="12148"/>
                  </a:cubicBezTo>
                  <a:cubicBezTo>
                    <a:pt x="14851" y="11775"/>
                    <a:pt x="14547" y="11477"/>
                    <a:pt x="14174" y="11477"/>
                  </a:cubicBezTo>
                  <a:cubicBezTo>
                    <a:pt x="14174" y="11477"/>
                    <a:pt x="14174" y="11477"/>
                    <a:pt x="14174" y="11477"/>
                  </a:cubicBezTo>
                  <a:close/>
                </a:path>
              </a:pathLst>
            </a:custGeom>
            <a:solidFill>
              <a:srgbClr val="9100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7" name="Text Box 10">
            <a:extLst>
              <a:ext uri="{FF2B5EF4-FFF2-40B4-BE49-F238E27FC236}">
                <a16:creationId xmlns:a16="http://schemas.microsoft.com/office/drawing/2014/main" id="{28990AB3-8D37-C1DF-3F05-C50AAD885E3B}"/>
              </a:ext>
            </a:extLst>
          </p:cNvPr>
          <p:cNvSpPr txBox="1">
            <a:spLocks noChangeArrowheads="1"/>
          </p:cNvSpPr>
          <p:nvPr/>
        </p:nvSpPr>
        <p:spPr bwMode="auto">
          <a:xfrm>
            <a:off x="8851210" y="8871685"/>
            <a:ext cx="3580262" cy="84356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rPr>
              <a:t>Managing Stress</a:t>
            </a:r>
          </a:p>
        </p:txBody>
      </p:sp>
      <p:grpSp>
        <p:nvGrpSpPr>
          <p:cNvPr id="38" name="Group 37">
            <a:extLst>
              <a:ext uri="{FF2B5EF4-FFF2-40B4-BE49-F238E27FC236}">
                <a16:creationId xmlns:a16="http://schemas.microsoft.com/office/drawing/2014/main" id="{4F661A66-D2A0-347F-1FAC-93AA95CB2D5C}"/>
              </a:ext>
            </a:extLst>
          </p:cNvPr>
          <p:cNvGrpSpPr/>
          <p:nvPr/>
        </p:nvGrpSpPr>
        <p:grpSpPr>
          <a:xfrm>
            <a:off x="7300338" y="8695888"/>
            <a:ext cx="1259950" cy="1259950"/>
            <a:chOff x="6810329" y="4668411"/>
            <a:chExt cx="1259950" cy="1259950"/>
          </a:xfrm>
        </p:grpSpPr>
        <p:grpSp>
          <p:nvGrpSpPr>
            <p:cNvPr id="39" name="Group 38">
              <a:extLst>
                <a:ext uri="{FF2B5EF4-FFF2-40B4-BE49-F238E27FC236}">
                  <a16:creationId xmlns:a16="http://schemas.microsoft.com/office/drawing/2014/main" id="{069A1F00-6753-C04F-8209-6229DF882D2B}"/>
                </a:ext>
              </a:extLst>
            </p:cNvPr>
            <p:cNvGrpSpPr/>
            <p:nvPr/>
          </p:nvGrpSpPr>
          <p:grpSpPr>
            <a:xfrm>
              <a:off x="6810329" y="4668411"/>
              <a:ext cx="1259950" cy="1259950"/>
              <a:chOff x="1363164" y="3370555"/>
              <a:chExt cx="1679492" cy="1679492"/>
            </a:xfrm>
          </p:grpSpPr>
          <p:sp>
            <p:nvSpPr>
              <p:cNvPr id="41" name="Oval 40">
                <a:extLst>
                  <a:ext uri="{FF2B5EF4-FFF2-40B4-BE49-F238E27FC236}">
                    <a16:creationId xmlns:a16="http://schemas.microsoft.com/office/drawing/2014/main" id="{601D55AC-1FA5-8C4D-6491-7859BD707747}"/>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750F39C3-E739-D3FA-5091-B672E1151992}"/>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3C2BE35-5F6B-BE1A-D2EC-50E85BD63D5A}"/>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Shape 23880">
              <a:extLst>
                <a:ext uri="{FF2B5EF4-FFF2-40B4-BE49-F238E27FC236}">
                  <a16:creationId xmlns:a16="http://schemas.microsoft.com/office/drawing/2014/main" id="{38FB300A-1114-505F-8455-1763F35FF343}"/>
                </a:ext>
              </a:extLst>
            </p:cNvPr>
            <p:cNvSpPr/>
            <p:nvPr/>
          </p:nvSpPr>
          <p:spPr>
            <a:xfrm>
              <a:off x="7226392" y="5084530"/>
              <a:ext cx="473894" cy="473857"/>
            </a:xfrm>
            <a:custGeom>
              <a:avLst/>
              <a:gdLst/>
              <a:ahLst/>
              <a:cxnLst>
                <a:cxn ang="0">
                  <a:pos x="wd2" y="hd2"/>
                </a:cxn>
                <a:cxn ang="5400000">
                  <a:pos x="wd2" y="hd2"/>
                </a:cxn>
                <a:cxn ang="10800000">
                  <a:pos x="wd2" y="hd2"/>
                </a:cxn>
                <a:cxn ang="16200000">
                  <a:pos x="wd2" y="hd2"/>
                </a:cxn>
              </a:cxnLst>
              <a:rect l="0" t="0" r="r" b="b"/>
              <a:pathLst>
                <a:path w="21600" h="21600" extrusionOk="0">
                  <a:moveTo>
                    <a:pt x="10800" y="17551"/>
                  </a:moveTo>
                  <a:cubicBezTo>
                    <a:pt x="10012" y="17551"/>
                    <a:pt x="9251" y="17458"/>
                    <a:pt x="8520" y="17303"/>
                  </a:cubicBezTo>
                  <a:lnTo>
                    <a:pt x="5340" y="19211"/>
                  </a:lnTo>
                  <a:lnTo>
                    <a:pt x="5382" y="16081"/>
                  </a:lnTo>
                  <a:cubicBezTo>
                    <a:pt x="2947" y="14616"/>
                    <a:pt x="1352" y="12194"/>
                    <a:pt x="1352" y="9449"/>
                  </a:cubicBezTo>
                  <a:cubicBezTo>
                    <a:pt x="1352" y="4976"/>
                    <a:pt x="5580" y="1351"/>
                    <a:pt x="10800" y="1351"/>
                  </a:cubicBezTo>
                  <a:cubicBezTo>
                    <a:pt x="16017" y="1351"/>
                    <a:pt x="20249" y="4976"/>
                    <a:pt x="20249" y="9449"/>
                  </a:cubicBezTo>
                  <a:cubicBezTo>
                    <a:pt x="20249" y="13921"/>
                    <a:pt x="16017" y="17551"/>
                    <a:pt x="10800" y="17551"/>
                  </a:cubicBezTo>
                  <a:cubicBezTo>
                    <a:pt x="10800" y="17551"/>
                    <a:pt x="10800" y="17551"/>
                    <a:pt x="10800" y="17551"/>
                  </a:cubicBezTo>
                  <a:close/>
                  <a:moveTo>
                    <a:pt x="10800" y="0"/>
                  </a:moveTo>
                  <a:cubicBezTo>
                    <a:pt x="4835" y="0"/>
                    <a:pt x="0" y="4232"/>
                    <a:pt x="0" y="9449"/>
                  </a:cubicBezTo>
                  <a:cubicBezTo>
                    <a:pt x="0" y="12432"/>
                    <a:pt x="1582" y="15089"/>
                    <a:pt x="4051" y="16818"/>
                  </a:cubicBezTo>
                  <a:lnTo>
                    <a:pt x="4051" y="21600"/>
                  </a:lnTo>
                  <a:lnTo>
                    <a:pt x="8779" y="18732"/>
                  </a:lnTo>
                  <a:cubicBezTo>
                    <a:pt x="9436" y="18836"/>
                    <a:pt x="10107" y="18898"/>
                    <a:pt x="10800" y="18898"/>
                  </a:cubicBezTo>
                  <a:cubicBezTo>
                    <a:pt x="16765" y="18898"/>
                    <a:pt x="21600" y="14669"/>
                    <a:pt x="21600" y="9449"/>
                  </a:cubicBezTo>
                  <a:cubicBezTo>
                    <a:pt x="21600" y="4232"/>
                    <a:pt x="16765" y="0"/>
                    <a:pt x="10800" y="0"/>
                  </a:cubicBezTo>
                  <a:cubicBezTo>
                    <a:pt x="10800" y="0"/>
                    <a:pt x="10800" y="0"/>
                    <a:pt x="10800" y="0"/>
                  </a:cubicBezTo>
                  <a:close/>
                  <a:moveTo>
                    <a:pt x="15523" y="7427"/>
                  </a:moveTo>
                  <a:lnTo>
                    <a:pt x="6074" y="7427"/>
                  </a:lnTo>
                  <a:cubicBezTo>
                    <a:pt x="5701" y="7427"/>
                    <a:pt x="5398" y="7729"/>
                    <a:pt x="5398" y="8102"/>
                  </a:cubicBezTo>
                  <a:cubicBezTo>
                    <a:pt x="5398" y="8474"/>
                    <a:pt x="5701" y="8774"/>
                    <a:pt x="6074" y="8774"/>
                  </a:cubicBezTo>
                  <a:lnTo>
                    <a:pt x="15523" y="8774"/>
                  </a:lnTo>
                  <a:cubicBezTo>
                    <a:pt x="15895" y="8774"/>
                    <a:pt x="16198" y="8474"/>
                    <a:pt x="16198" y="8102"/>
                  </a:cubicBezTo>
                  <a:cubicBezTo>
                    <a:pt x="16198" y="7729"/>
                    <a:pt x="15895" y="7427"/>
                    <a:pt x="15523" y="7427"/>
                  </a:cubicBezTo>
                  <a:cubicBezTo>
                    <a:pt x="15523" y="7427"/>
                    <a:pt x="15523" y="7427"/>
                    <a:pt x="15523" y="7427"/>
                  </a:cubicBezTo>
                  <a:close/>
                  <a:moveTo>
                    <a:pt x="14174" y="11477"/>
                  </a:moveTo>
                  <a:lnTo>
                    <a:pt x="7426" y="11477"/>
                  </a:lnTo>
                  <a:cubicBezTo>
                    <a:pt x="7053" y="11477"/>
                    <a:pt x="6750" y="11775"/>
                    <a:pt x="6750" y="12148"/>
                  </a:cubicBezTo>
                  <a:cubicBezTo>
                    <a:pt x="6750" y="12521"/>
                    <a:pt x="7053" y="12823"/>
                    <a:pt x="7426" y="12823"/>
                  </a:cubicBezTo>
                  <a:lnTo>
                    <a:pt x="14174" y="12823"/>
                  </a:lnTo>
                  <a:cubicBezTo>
                    <a:pt x="14547" y="12823"/>
                    <a:pt x="14851" y="12521"/>
                    <a:pt x="14851" y="12148"/>
                  </a:cubicBezTo>
                  <a:cubicBezTo>
                    <a:pt x="14851" y="11775"/>
                    <a:pt x="14547" y="11477"/>
                    <a:pt x="14174" y="11477"/>
                  </a:cubicBezTo>
                  <a:cubicBezTo>
                    <a:pt x="14174" y="11477"/>
                    <a:pt x="14174" y="11477"/>
                    <a:pt x="14174" y="11477"/>
                  </a:cubicBezTo>
                  <a:close/>
                </a:path>
              </a:pathLst>
            </a:custGeom>
            <a:solidFill>
              <a:srgbClr val="9100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pic>
        <p:nvPicPr>
          <p:cNvPr id="47" name="Picture Placeholder 46" descr="A person holding a baby&#10;&#10;Description automatically generated">
            <a:extLst>
              <a:ext uri="{FF2B5EF4-FFF2-40B4-BE49-F238E27FC236}">
                <a16:creationId xmlns:a16="http://schemas.microsoft.com/office/drawing/2014/main" id="{D973300F-8E98-11D8-747F-8A5D3D22973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804630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22" grpId="0"/>
      <p:bldP spid="23" grpId="0"/>
      <p:bldP spid="13" grpId="0"/>
      <p:bldP spid="21" grpId="0"/>
      <p:bldP spid="3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350774"/>
            <a:ext cx="19507200" cy="7317226"/>
          </a:xfrm>
          <a:prstGeom prst="rect">
            <a:avLst/>
          </a:prstGeom>
          <a:gradFill>
            <a:gsLst>
              <a:gs pos="0">
                <a:srgbClr val="8E4093"/>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a:extLst>
              <a:ext uri="{FF2B5EF4-FFF2-40B4-BE49-F238E27FC236}">
                <a16:creationId xmlns:a16="http://schemas.microsoft.com/office/drawing/2014/main" id="{C349EFCA-2999-6F4A-BA83-963DB0ECAC70}"/>
              </a:ext>
            </a:extLst>
          </p:cNvPr>
          <p:cNvSpPr/>
          <p:nvPr/>
        </p:nvSpPr>
        <p:spPr>
          <a:xfrm>
            <a:off x="1197518" y="929050"/>
            <a:ext cx="9529097" cy="1107996"/>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Partners</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197519" y="3739032"/>
            <a:ext cx="7518464" cy="590931"/>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1. Partners and support networks</a:t>
            </a:r>
          </a:p>
        </p:txBody>
      </p:sp>
      <p:sp>
        <p:nvSpPr>
          <p:cNvPr id="2" name="Rectangle 1">
            <a:extLst>
              <a:ext uri="{FF2B5EF4-FFF2-40B4-BE49-F238E27FC236}">
                <a16:creationId xmlns:a16="http://schemas.microsoft.com/office/drawing/2014/main" id="{575F74CB-66D6-047B-35A9-6CA381C01A02}"/>
              </a:ext>
            </a:extLst>
          </p:cNvPr>
          <p:cNvSpPr/>
          <p:nvPr/>
        </p:nvSpPr>
        <p:spPr>
          <a:xfrm>
            <a:off x="1197518" y="2123428"/>
            <a:ext cx="9529097" cy="830997"/>
          </a:xfrm>
          <a:prstGeom prst="rect">
            <a:avLst/>
          </a:prstGeom>
        </p:spPr>
        <p:txBody>
          <a:bodyPr wrap="square">
            <a:spAutoFit/>
          </a:bodyPr>
          <a:lstStyle/>
          <a:p>
            <a:pPr>
              <a:spcAft>
                <a:spcPts val="1600"/>
              </a:spcAft>
            </a:pPr>
            <a:r>
              <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rPr>
              <a:t>PARTNERS CAN HAVE A SIGNIFICANT IMPACT ON WOMEN’S ABILITY TO CHANGE THEIR SUBSTANCE USE</a:t>
            </a:r>
          </a:p>
        </p:txBody>
      </p:sp>
      <p:sp>
        <p:nvSpPr>
          <p:cNvPr id="3" name="Text Box 10">
            <a:extLst>
              <a:ext uri="{FF2B5EF4-FFF2-40B4-BE49-F238E27FC236}">
                <a16:creationId xmlns:a16="http://schemas.microsoft.com/office/drawing/2014/main" id="{9E20964F-FEB7-BE78-ED43-EB4356A8B7ED}"/>
              </a:ext>
            </a:extLst>
          </p:cNvPr>
          <p:cNvSpPr txBox="1">
            <a:spLocks noChangeArrowheads="1"/>
          </p:cNvSpPr>
          <p:nvPr/>
        </p:nvSpPr>
        <p:spPr bwMode="auto">
          <a:xfrm>
            <a:off x="1690108" y="4208591"/>
            <a:ext cx="7025875"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It is important to remember that partners can be men, women, or gender-diverse. </a:t>
            </a:r>
          </a:p>
        </p:txBody>
      </p:sp>
      <p:sp>
        <p:nvSpPr>
          <p:cNvPr id="5" name="Text Box 10">
            <a:extLst>
              <a:ext uri="{FF2B5EF4-FFF2-40B4-BE49-F238E27FC236}">
                <a16:creationId xmlns:a16="http://schemas.microsoft.com/office/drawing/2014/main" id="{36366F4E-90C4-BF8D-0740-C3127450F3FC}"/>
              </a:ext>
            </a:extLst>
          </p:cNvPr>
          <p:cNvSpPr txBox="1">
            <a:spLocks noChangeArrowheads="1"/>
          </p:cNvSpPr>
          <p:nvPr/>
        </p:nvSpPr>
        <p:spPr bwMode="auto">
          <a:xfrm>
            <a:off x="1197519" y="5317601"/>
            <a:ext cx="7518464" cy="590931"/>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2. Let women decide</a:t>
            </a:r>
          </a:p>
        </p:txBody>
      </p:sp>
      <p:sp>
        <p:nvSpPr>
          <p:cNvPr id="7" name="Text Box 10">
            <a:extLst>
              <a:ext uri="{FF2B5EF4-FFF2-40B4-BE49-F238E27FC236}">
                <a16:creationId xmlns:a16="http://schemas.microsoft.com/office/drawing/2014/main" id="{9C4EFD3D-425D-45E7-CB14-17965853D004}"/>
              </a:ext>
            </a:extLst>
          </p:cNvPr>
          <p:cNvSpPr txBox="1">
            <a:spLocks noChangeArrowheads="1"/>
          </p:cNvSpPr>
          <p:nvPr/>
        </p:nvSpPr>
        <p:spPr bwMode="auto">
          <a:xfrm>
            <a:off x="1197519" y="7762125"/>
            <a:ext cx="7518464" cy="1083374"/>
          </a:xfrm>
          <a:prstGeom prst="rect">
            <a:avLst/>
          </a:prstGeom>
          <a:noFill/>
          <a:ln w="9525">
            <a:noFill/>
            <a:miter lim="800000"/>
            <a:headEnd/>
            <a:tailEnd/>
          </a:ln>
        </p:spPr>
        <p:txBody>
          <a:bodyPr wrap="square" lIns="97536" tIns="48768" rIns="97536" bIns="48768">
            <a:spAutoFit/>
          </a:bodyPr>
          <a:lstStyle/>
          <a:p>
            <a:pPr defTabSz="2321446"/>
            <a:r>
              <a:rPr lang="en-US" sz="3200" b="1">
                <a:solidFill>
                  <a:schemeClr val="bg1"/>
                </a:solidFill>
                <a:latin typeface="Calibri" panose="020F0502020204030204" pitchFamily="34" charset="0"/>
                <a:ea typeface="Open Sans" panose="020B0606030504020204" pitchFamily="34" charset="0"/>
                <a:cs typeface="Calibri" panose="020F0502020204030204" pitchFamily="34" charset="0"/>
              </a:rPr>
              <a:t>3. Men’s Health and FASD</a:t>
            </a:r>
          </a:p>
          <a:p>
            <a:pPr defTabSz="2321446"/>
            <a:endPar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1" name="Picture Placeholder 20" descr="A person and person holding a baby&#10;&#10;Description automatically generated with medium confidence">
            <a:extLst>
              <a:ext uri="{FF2B5EF4-FFF2-40B4-BE49-F238E27FC236}">
                <a16:creationId xmlns:a16="http://schemas.microsoft.com/office/drawing/2014/main" id="{EE8AF5B9-AA46-DEE5-1D1A-38BB87AB3BA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115716" y="872315"/>
            <a:ext cx="9171435" cy="9171435"/>
          </a:xfrm>
        </p:spPr>
      </p:pic>
      <p:sp>
        <p:nvSpPr>
          <p:cNvPr id="11" name="Text Box 10">
            <a:extLst>
              <a:ext uri="{FF2B5EF4-FFF2-40B4-BE49-F238E27FC236}">
                <a16:creationId xmlns:a16="http://schemas.microsoft.com/office/drawing/2014/main" id="{CA4E9AAD-17EB-5A05-A65A-2AB36FDC1DF0}"/>
              </a:ext>
            </a:extLst>
          </p:cNvPr>
          <p:cNvSpPr txBox="1">
            <a:spLocks noChangeArrowheads="1"/>
          </p:cNvSpPr>
          <p:nvPr/>
        </p:nvSpPr>
        <p:spPr bwMode="auto">
          <a:xfrm>
            <a:off x="1842508" y="5970556"/>
            <a:ext cx="7748360"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Decisions about whether or how to engage partners will depend on women themselves and whether they find their partners’ involvement supportive or would prefer that their partners access services or make changes on their own.</a:t>
            </a:r>
          </a:p>
        </p:txBody>
      </p:sp>
      <p:sp>
        <p:nvSpPr>
          <p:cNvPr id="13" name="TextBox 12">
            <a:extLst>
              <a:ext uri="{FF2B5EF4-FFF2-40B4-BE49-F238E27FC236}">
                <a16:creationId xmlns:a16="http://schemas.microsoft.com/office/drawing/2014/main" id="{A15A3BC3-6210-2094-2FDC-BE58AE85730B}"/>
              </a:ext>
            </a:extLst>
          </p:cNvPr>
          <p:cNvSpPr txBox="1"/>
          <p:nvPr/>
        </p:nvSpPr>
        <p:spPr>
          <a:xfrm>
            <a:off x="1690108" y="8364262"/>
            <a:ext cx="10482842" cy="1938992"/>
          </a:xfrm>
          <a:prstGeom prst="rect">
            <a:avLst/>
          </a:prstGeom>
          <a:noFill/>
        </p:spPr>
        <p:txBody>
          <a:bodyPr wrap="square">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Fathers’ drinking does not result in FASD, but it has an important influence on mothers’ consumption and healthy infant and child development.  However, there has been increased research on men’s health and FASD. Initial research has found that alcohol impacts males’ reproductive systems, that there are several genes that make a fetus more vulnerable to alcohol exposure. </a:t>
            </a:r>
          </a:p>
        </p:txBody>
      </p:sp>
    </p:spTree>
    <p:extLst>
      <p:ext uri="{BB962C8B-B14F-4D97-AF65-F5344CB8AC3E}">
        <p14:creationId xmlns:p14="http://schemas.microsoft.com/office/powerpoint/2010/main" val="265277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17" presetClass="entr" presetSubtype="1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strVal val="#ppt_h"/>
                                          </p:val>
                                        </p:tav>
                                        <p:tav tm="100000">
                                          <p:val>
                                            <p:strVal val="#ppt_h"/>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par>
                                <p:cTn id="27" presetID="53" presetClass="entr" presetSubtype="16"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p:bldP spid="3" grpId="0"/>
      <p:bldP spid="5" grpId="0"/>
      <p:bldP spid="7" grpId="0"/>
      <p:bldP spid="11" grpId="0"/>
    </p:bldLst>
  </p:timing>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1406422" y="4461625"/>
            <a:ext cx="9286238" cy="6010235"/>
          </a:xfrm>
          <a:prstGeom prst="rect">
            <a:avLst/>
          </a:prstGeom>
          <a:noFill/>
          <a:ln w="9525">
            <a:noFill/>
            <a:miter lim="800000"/>
            <a:headEnd/>
            <a:tailEnd/>
          </a:ln>
        </p:spPr>
        <p:txBody>
          <a:bodyPr wrap="square" lIns="97536" tIns="48768" rIns="97536" bIns="48768">
            <a:spAutoFit/>
          </a:bodyPr>
          <a:lstStyle/>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Finding common health goals</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Ask women and their partners what they know</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Share health information</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Help plan for fun</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Preconception Self-Assessment (for men)</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Pregnant Pause</a:t>
            </a:r>
          </a:p>
          <a:p>
            <a:pPr marL="457200" indent="-457200" defTabSz="2321446">
              <a:lnSpc>
                <a:spcPct val="200000"/>
              </a:lnSpc>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Getting ready for parenthood</a:t>
            </a:r>
          </a:p>
        </p:txBody>
      </p:sp>
      <p:sp>
        <p:nvSpPr>
          <p:cNvPr id="13" name="Rectangle 12">
            <a:extLst>
              <a:ext uri="{FF2B5EF4-FFF2-40B4-BE49-F238E27FC236}">
                <a16:creationId xmlns:a16="http://schemas.microsoft.com/office/drawing/2014/main" id="{40A23473-10BA-5348-BCAA-BB570EB70606}"/>
              </a:ext>
            </a:extLst>
          </p:cNvPr>
          <p:cNvSpPr/>
          <p:nvPr/>
        </p:nvSpPr>
        <p:spPr>
          <a:xfrm>
            <a:off x="1406422" y="1300000"/>
            <a:ext cx="8141404" cy="3139321"/>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Brief Interventions with Women and their Partners</a:t>
            </a:r>
          </a:p>
        </p:txBody>
      </p:sp>
      <p:pic>
        <p:nvPicPr>
          <p:cNvPr id="6" name="Picture Placeholder 5" descr="A couple of women kissing&#10;&#10;Description automatically generated with medium confidence">
            <a:extLst>
              <a:ext uri="{FF2B5EF4-FFF2-40B4-BE49-F238E27FC236}">
                <a16:creationId xmlns:a16="http://schemas.microsoft.com/office/drawing/2014/main" id="{F662748A-64B4-A3AA-8820-752FFC5CEFA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959975" y="0"/>
            <a:ext cx="9547225" cy="10972800"/>
          </a:xfrm>
        </p:spPr>
      </p:pic>
    </p:spTree>
    <p:extLst>
      <p:ext uri="{BB962C8B-B14F-4D97-AF65-F5344CB8AC3E}">
        <p14:creationId xmlns:p14="http://schemas.microsoft.com/office/powerpoint/2010/main" val="2436195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11681583" y="3333460"/>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C0392B"/>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4968240"/>
            <a:ext cx="7298889" cy="2129814"/>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Foundations </a:t>
            </a:r>
          </a:p>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in FASD</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98335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C0392B"/>
                </a:solidFill>
                <a:latin typeface="Calibri" panose="020F0502020204030204" pitchFamily="34" charset="0"/>
                <a:ea typeface="Open Sans" panose="020B0606030504020204" pitchFamily="34" charset="0"/>
                <a:cs typeface="Calibri" panose="020F0502020204030204" pitchFamily="34" charset="0"/>
              </a:rPr>
              <a:t>2</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1550220" y="7427702"/>
            <a:ext cx="7594241" cy="2129814"/>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Definition</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Impact of Prenatal Alcohol on Fetus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Strengths and Challenges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Assessment and Diagnostics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Interventions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Prevention</a:t>
            </a:r>
          </a:p>
        </p:txBody>
      </p:sp>
      <p:pic>
        <p:nvPicPr>
          <p:cNvPr id="7" name="Picture Placeholder 42" descr="Background pattern&#10;&#10;Description automatically generated">
            <a:extLst>
              <a:ext uri="{FF2B5EF4-FFF2-40B4-BE49-F238E27FC236}">
                <a16:creationId xmlns:a16="http://schemas.microsoft.com/office/drawing/2014/main" id="{364BDACC-4EC2-646E-4991-7C3A5ADE9698}"/>
              </a:ext>
            </a:extLst>
          </p:cNvPr>
          <p:cNvPicPr>
            <a:picLocks noChangeAspect="1"/>
          </p:cNvPicPr>
          <p:nvPr/>
        </p:nvPicPr>
        <p:blipFill>
          <a:blip r:embed="rId3" cstate="screen">
            <a:alphaModFix amt="70000"/>
            <a:extLst>
              <a:ext uri="{28A0092B-C50C-407E-A947-70E740481C1C}">
                <a14:useLocalDpi xmlns:a14="http://schemas.microsoft.com/office/drawing/2010/main"/>
              </a:ext>
            </a:extLst>
          </a:blip>
          <a:srcRect/>
          <a:stretch>
            <a:fillRect/>
          </a:stretch>
        </p:blipFill>
        <p:spPr>
          <a:xfrm flipH="1">
            <a:off x="3860800" y="0"/>
            <a:ext cx="8934190" cy="7507962"/>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pic>
        <p:nvPicPr>
          <p:cNvPr id="9" name="Picture Placeholder 39" descr="Background pattern&#10;&#10;Description automatically generated">
            <a:extLst>
              <a:ext uri="{FF2B5EF4-FFF2-40B4-BE49-F238E27FC236}">
                <a16:creationId xmlns:a16="http://schemas.microsoft.com/office/drawing/2014/main" id="{70F632D3-2476-336A-9AD0-F4A0C653A4BA}"/>
              </a:ext>
            </a:extLst>
          </p:cNvPr>
          <p:cNvPicPr>
            <a:picLocks noChangeAspect="1"/>
          </p:cNvPicPr>
          <p:nvPr/>
        </p:nvPicPr>
        <p:blipFill>
          <a:blip r:embed="rId4" cstate="screen">
            <a:alphaModFix amt="70000"/>
            <a:extLst>
              <a:ext uri="{28A0092B-C50C-407E-A947-70E740481C1C}">
                <a14:useLocalDpi xmlns:a14="http://schemas.microsoft.com/office/drawing/2010/main"/>
              </a:ext>
            </a:extLst>
          </a:blip>
          <a:srcRect/>
          <a:stretch>
            <a:fillRect/>
          </a:stretch>
        </p:blipFill>
        <p:spPr>
          <a:xfrm rot="16200000">
            <a:off x="-2414226" y="1852715"/>
            <a:ext cx="8328988" cy="9911180"/>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11" name="Picture 10" descr="A picture containing person, posing&#10;&#10;Description automatically generated">
            <a:extLst>
              <a:ext uri="{FF2B5EF4-FFF2-40B4-BE49-F238E27FC236}">
                <a16:creationId xmlns:a16="http://schemas.microsoft.com/office/drawing/2014/main" id="{55B6D5FA-54FB-F433-C76A-31111927C8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78783" y="924594"/>
            <a:ext cx="7298889" cy="9123611"/>
          </a:xfrm>
          <a:prstGeom prst="rect">
            <a:avLst/>
          </a:prstGeom>
        </p:spPr>
      </p:pic>
    </p:spTree>
    <p:extLst>
      <p:ext uri="{BB962C8B-B14F-4D97-AF65-F5344CB8AC3E}">
        <p14:creationId xmlns:p14="http://schemas.microsoft.com/office/powerpoint/2010/main" val="1165233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81668" y="0"/>
            <a:ext cx="7325532" cy="10972801"/>
          </a:xfrm>
          <a:prstGeom prst="rect">
            <a:avLst/>
          </a:prstGeom>
          <a:gradFill>
            <a:gsLst>
              <a:gs pos="0">
                <a:srgbClr val="297DA5"/>
              </a:gs>
              <a:gs pos="100000">
                <a:srgbClr val="8E409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0" y="0"/>
            <a:ext cx="6502400" cy="10972801"/>
          </a:xfrm>
          <a:prstGeom prst="rect">
            <a:avLst/>
          </a:prstGeom>
          <a:gradFill>
            <a:gsLst>
              <a:gs pos="0">
                <a:srgbClr val="8E4093"/>
              </a:gs>
              <a:gs pos="100000">
                <a:schemeClr val="accent2">
                  <a:lumMod val="75000"/>
                </a:schemeClr>
              </a:gs>
            </a:gsLst>
            <a:lin ang="54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54F38AB-5705-7BAA-0AF2-284BEBA2E15B}"/>
              </a:ext>
            </a:extLst>
          </p:cNvPr>
          <p:cNvSpPr/>
          <p:nvPr/>
        </p:nvSpPr>
        <p:spPr>
          <a:xfrm>
            <a:off x="468433" y="2750910"/>
            <a:ext cx="5567294" cy="2123658"/>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Circles of Support</a:t>
            </a:r>
          </a:p>
        </p:txBody>
      </p:sp>
      <p:sp>
        <p:nvSpPr>
          <p:cNvPr id="3" name="Rectangle 2">
            <a:extLst>
              <a:ext uri="{FF2B5EF4-FFF2-40B4-BE49-F238E27FC236}">
                <a16:creationId xmlns:a16="http://schemas.microsoft.com/office/drawing/2014/main" id="{1CB8C694-5C18-CB31-E57F-184FBD8A9B45}"/>
              </a:ext>
            </a:extLst>
          </p:cNvPr>
          <p:cNvSpPr/>
          <p:nvPr/>
        </p:nvSpPr>
        <p:spPr>
          <a:xfrm>
            <a:off x="468433" y="1304360"/>
            <a:ext cx="5567294" cy="1323439"/>
          </a:xfrm>
          <a:prstGeom prst="rect">
            <a:avLst/>
          </a:prstGeom>
        </p:spPr>
        <p:txBody>
          <a:bodyPr wrap="square">
            <a:spAutoFit/>
          </a:bodyPr>
          <a:lstStyle/>
          <a:p>
            <a:pP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Creating Supportive Environments</a:t>
            </a:r>
          </a:p>
        </p:txBody>
      </p:sp>
      <p:sp>
        <p:nvSpPr>
          <p:cNvPr id="6" name="Text Box 10">
            <a:extLst>
              <a:ext uri="{FF2B5EF4-FFF2-40B4-BE49-F238E27FC236}">
                <a16:creationId xmlns:a16="http://schemas.microsoft.com/office/drawing/2014/main" id="{3AC6C7B9-9BD6-36CE-DF04-7E84D53F4B68}"/>
              </a:ext>
            </a:extLst>
          </p:cNvPr>
          <p:cNvSpPr txBox="1">
            <a:spLocks noChangeArrowheads="1"/>
          </p:cNvSpPr>
          <p:nvPr/>
        </p:nvSpPr>
        <p:spPr bwMode="auto">
          <a:xfrm>
            <a:off x="468433" y="5405892"/>
            <a:ext cx="4917057" cy="455599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While women are often the focus of most mainstream FASD prevention activities, interventions are beginning to expand to include women’s partners, families, and communities. </a:t>
            </a:r>
          </a:p>
        </p:txBody>
      </p:sp>
      <p:sp>
        <p:nvSpPr>
          <p:cNvPr id="8" name="Rectangle 7">
            <a:extLst>
              <a:ext uri="{FF2B5EF4-FFF2-40B4-BE49-F238E27FC236}">
                <a16:creationId xmlns:a16="http://schemas.microsoft.com/office/drawing/2014/main" id="{3C737FD7-47CB-A8F9-8E3A-7DB71FB98EE5}"/>
              </a:ext>
            </a:extLst>
          </p:cNvPr>
          <p:cNvSpPr/>
          <p:nvPr/>
        </p:nvSpPr>
        <p:spPr>
          <a:xfrm>
            <a:off x="12907162" y="809226"/>
            <a:ext cx="5567294" cy="769441"/>
          </a:xfrm>
          <a:prstGeom prst="rect">
            <a:avLst/>
          </a:prstGeom>
        </p:spPr>
        <p:txBody>
          <a:bodyPr wrap="square">
            <a:spAutoFit/>
          </a:bodyPr>
          <a:lstStyle/>
          <a:p>
            <a:pPr>
              <a:spcAft>
                <a:spcPts val="1600"/>
              </a:spcAft>
            </a:pPr>
            <a:r>
              <a:rPr lang="en-US" sz="4400" b="1" dirty="0">
                <a:solidFill>
                  <a:schemeClr val="bg1"/>
                </a:solidFill>
                <a:latin typeface="Arial" panose="020B0604020202020204" pitchFamily="34" charset="0"/>
                <a:ea typeface="Open Sans" panose="020B0606030504020204" pitchFamily="34" charset="0"/>
                <a:cs typeface="Arial" panose="020B0604020202020204" pitchFamily="34" charset="0"/>
              </a:rPr>
              <a:t>Practical Support</a:t>
            </a:r>
          </a:p>
        </p:txBody>
      </p:sp>
      <p:sp>
        <p:nvSpPr>
          <p:cNvPr id="9" name="Text Box 10">
            <a:extLst>
              <a:ext uri="{FF2B5EF4-FFF2-40B4-BE49-F238E27FC236}">
                <a16:creationId xmlns:a16="http://schemas.microsoft.com/office/drawing/2014/main" id="{608E36A2-1B39-5FB4-C8DB-4BDBEFA91FED}"/>
              </a:ext>
            </a:extLst>
          </p:cNvPr>
          <p:cNvSpPr txBox="1">
            <a:spLocks noChangeArrowheads="1"/>
          </p:cNvSpPr>
          <p:nvPr/>
        </p:nvSpPr>
        <p:spPr bwMode="auto">
          <a:xfrm>
            <a:off x="13511595" y="1966080"/>
            <a:ext cx="5567294" cy="789908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Offer non-alcoholic drinks at social gatherings, such as juice, water or tea. Or try serving soda water and fruit juice in a fancy glass.</a:t>
            </a:r>
          </a:p>
          <a:p>
            <a:pPr defTabSz="2321446">
              <a:lnSpc>
                <a:spcPct val="150000"/>
              </a:lnSpc>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They can take a “pause” from alcohol during the pregnancy or avoid drinking around her. Having someone go alcohol-free for part or all the pregnancy can be helpful and encouraging for some women.</a:t>
            </a:r>
          </a:p>
          <a:p>
            <a:pPr defTabSz="2321446">
              <a:lnSpc>
                <a:spcPct val="150000"/>
              </a:lnSpc>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Suggest or choose a coffee shop or restaurant instead of a bar when going out with friends.</a:t>
            </a:r>
          </a:p>
          <a:p>
            <a:pPr defTabSz="2321446">
              <a:lnSpc>
                <a:spcPct val="150000"/>
              </a:lnSpc>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Suggest social activities that don’t involve alcohol – watch a movie, go for a walk, or attend a local performance. This helps women to not feel like they are “missing out.”</a:t>
            </a:r>
          </a:p>
        </p:txBody>
      </p:sp>
      <p:pic>
        <p:nvPicPr>
          <p:cNvPr id="21" name="Picture Placeholder 30" descr="A group of people sitting at a table with food and drinks&#10;&#10;Description automatically generated with medium confidence">
            <a:extLst>
              <a:ext uri="{FF2B5EF4-FFF2-40B4-BE49-F238E27FC236}">
                <a16:creationId xmlns:a16="http://schemas.microsoft.com/office/drawing/2014/main" id="{7DE7954A-F029-78E9-D347-A1588240010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5813801" y="0"/>
            <a:ext cx="6550025" cy="10972800"/>
          </a:xfrm>
        </p:spPr>
      </p:pic>
      <p:grpSp>
        <p:nvGrpSpPr>
          <p:cNvPr id="23" name="Group 22">
            <a:extLst>
              <a:ext uri="{FF2B5EF4-FFF2-40B4-BE49-F238E27FC236}">
                <a16:creationId xmlns:a16="http://schemas.microsoft.com/office/drawing/2014/main" id="{8CA056EE-1698-D986-47E4-3281CEC0E4AF}"/>
              </a:ext>
            </a:extLst>
          </p:cNvPr>
          <p:cNvGrpSpPr/>
          <p:nvPr/>
        </p:nvGrpSpPr>
        <p:grpSpPr>
          <a:xfrm>
            <a:off x="12588344" y="2132665"/>
            <a:ext cx="637635" cy="637635"/>
            <a:chOff x="1363164" y="3370555"/>
            <a:chExt cx="1679492" cy="1679492"/>
          </a:xfrm>
        </p:grpSpPr>
        <p:sp>
          <p:nvSpPr>
            <p:cNvPr id="25" name="Oval 24">
              <a:extLst>
                <a:ext uri="{FF2B5EF4-FFF2-40B4-BE49-F238E27FC236}">
                  <a16:creationId xmlns:a16="http://schemas.microsoft.com/office/drawing/2014/main" id="{AE4336D7-3DFA-CB77-8889-83321E013240}"/>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F966E07-8F14-2B66-2536-6E7848FB73B5}"/>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EA78186-329B-47EA-3BC3-121478FB2EFF}"/>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4F4F2734-42E5-54DE-79A0-87692997EFD7}"/>
              </a:ext>
            </a:extLst>
          </p:cNvPr>
          <p:cNvGrpSpPr/>
          <p:nvPr/>
        </p:nvGrpSpPr>
        <p:grpSpPr>
          <a:xfrm>
            <a:off x="12588344" y="3899472"/>
            <a:ext cx="637635" cy="637635"/>
            <a:chOff x="1363164" y="3370555"/>
            <a:chExt cx="1679492" cy="1679492"/>
          </a:xfrm>
        </p:grpSpPr>
        <p:sp>
          <p:nvSpPr>
            <p:cNvPr id="29" name="Oval 28">
              <a:extLst>
                <a:ext uri="{FF2B5EF4-FFF2-40B4-BE49-F238E27FC236}">
                  <a16:creationId xmlns:a16="http://schemas.microsoft.com/office/drawing/2014/main" id="{0A2B47AF-DF3F-B2AC-6610-5604F0649A2F}"/>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39C14D1-CA6D-316D-CC4D-8CE153780262}"/>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A0E65CD-06E7-06BD-A0A3-5578C4FC5FD9}"/>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09893011-CDDE-AEA0-4C9F-393B2AB682CA}"/>
              </a:ext>
            </a:extLst>
          </p:cNvPr>
          <p:cNvGrpSpPr/>
          <p:nvPr/>
        </p:nvGrpSpPr>
        <p:grpSpPr>
          <a:xfrm>
            <a:off x="12588344" y="6611675"/>
            <a:ext cx="637635" cy="637635"/>
            <a:chOff x="1363164" y="3370555"/>
            <a:chExt cx="1679492" cy="1679492"/>
          </a:xfrm>
        </p:grpSpPr>
        <p:sp>
          <p:nvSpPr>
            <p:cNvPr id="33" name="Oval 32">
              <a:extLst>
                <a:ext uri="{FF2B5EF4-FFF2-40B4-BE49-F238E27FC236}">
                  <a16:creationId xmlns:a16="http://schemas.microsoft.com/office/drawing/2014/main" id="{12703E17-625E-EF50-5606-2FE38F232DE5}"/>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4C6A7DB7-24F1-C31E-4E9A-F5FA2CDA2F8B}"/>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06E7CD0-778F-8370-3CA7-6881A4A036DA}"/>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41FB4666-905D-9BE5-E2A4-B34CE3ADE2E5}"/>
              </a:ext>
            </a:extLst>
          </p:cNvPr>
          <p:cNvGrpSpPr/>
          <p:nvPr/>
        </p:nvGrpSpPr>
        <p:grpSpPr>
          <a:xfrm>
            <a:off x="12588344" y="8022021"/>
            <a:ext cx="637635" cy="637635"/>
            <a:chOff x="1363164" y="3370555"/>
            <a:chExt cx="1679492" cy="1679492"/>
          </a:xfrm>
        </p:grpSpPr>
        <p:sp>
          <p:nvSpPr>
            <p:cNvPr id="37" name="Oval 36">
              <a:extLst>
                <a:ext uri="{FF2B5EF4-FFF2-40B4-BE49-F238E27FC236}">
                  <a16:creationId xmlns:a16="http://schemas.microsoft.com/office/drawing/2014/main" id="{9C39D204-B820-DCA7-75D5-0EBCB5E44EEC}"/>
                </a:ext>
              </a:extLst>
            </p:cNvPr>
            <p:cNvSpPr/>
            <p:nvPr/>
          </p:nvSpPr>
          <p:spPr>
            <a:xfrm>
              <a:off x="1363164" y="3370555"/>
              <a:ext cx="1679492" cy="1679492"/>
            </a:xfrm>
            <a:prstGeom prst="ellipse">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199BBFC-9372-0B7A-C116-CDA6205E8ACD}"/>
                </a:ext>
              </a:extLst>
            </p:cNvPr>
            <p:cNvSpPr/>
            <p:nvPr/>
          </p:nvSpPr>
          <p:spPr>
            <a:xfrm>
              <a:off x="1483528" y="3490919"/>
              <a:ext cx="1438764" cy="1438764"/>
            </a:xfrm>
            <a:prstGeom prst="ellipse">
              <a:avLst/>
            </a:prstGeom>
            <a:solidFill>
              <a:schemeClr val="bg1">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6B6873A3-CB7A-A6A3-12B0-9B1177B202D2}"/>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930109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strVal val="#ppt_h"/>
                                          </p:val>
                                        </p:tav>
                                        <p:tav tm="100000">
                                          <p:val>
                                            <p:strVal val="#ppt_h"/>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2" grpId="0"/>
      <p:bldP spid="3" grpId="0"/>
      <p:bldP spid="6" grpId="0"/>
      <p:bldP spid="8" grpId="0"/>
      <p:bldP spid="9" grpId="0"/>
    </p:bldLst>
  </p:timing>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Freeform 5"/>
          <p:cNvSpPr>
            <a:spLocks noEditPoints="1"/>
          </p:cNvSpPr>
          <p:nvPr/>
        </p:nvSpPr>
        <p:spPr bwMode="auto">
          <a:xfrm>
            <a:off x="4562288" y="3998563"/>
            <a:ext cx="5965647" cy="5943721"/>
          </a:xfrm>
          <a:custGeom>
            <a:avLst/>
            <a:gdLst>
              <a:gd name="T0" fmla="*/ 2863 w 3767"/>
              <a:gd name="T1" fmla="*/ 3226 h 3757"/>
              <a:gd name="T2" fmla="*/ 3401 w 3767"/>
              <a:gd name="T3" fmla="*/ 1106 h 3757"/>
              <a:gd name="T4" fmla="*/ 3610 w 3767"/>
              <a:gd name="T5" fmla="*/ 659 h 3757"/>
              <a:gd name="T6" fmla="*/ 3118 w 3767"/>
              <a:gd name="T7" fmla="*/ 702 h 3757"/>
              <a:gd name="T8" fmla="*/ 942 w 3767"/>
              <a:gd name="T9" fmla="*/ 482 h 3757"/>
              <a:gd name="T10" fmla="*/ 531 w 3767"/>
              <a:gd name="T11" fmla="*/ 2815 h 3757"/>
              <a:gd name="T12" fmla="*/ 2863 w 3767"/>
              <a:gd name="T13" fmla="*/ 3226 h 3757"/>
              <a:gd name="T14" fmla="*/ 3324 w 3767"/>
              <a:gd name="T15" fmla="*/ 947 h 3757"/>
              <a:gd name="T16" fmla="*/ 3241 w 3767"/>
              <a:gd name="T17" fmla="*/ 829 h 3757"/>
              <a:gd name="T18" fmla="*/ 3385 w 3767"/>
              <a:gd name="T19" fmla="*/ 816 h 3757"/>
              <a:gd name="T20" fmla="*/ 3324 w 3767"/>
              <a:gd name="T21" fmla="*/ 947 h 3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7" h="3757">
                <a:moveTo>
                  <a:pt x="2863" y="3226"/>
                </a:moveTo>
                <a:cubicBezTo>
                  <a:pt x="3552" y="2744"/>
                  <a:pt x="3767" y="1836"/>
                  <a:pt x="3401" y="1106"/>
                </a:cubicBezTo>
                <a:lnTo>
                  <a:pt x="3610" y="659"/>
                </a:lnTo>
                <a:lnTo>
                  <a:pt x="3118" y="702"/>
                </a:lnTo>
                <a:cubicBezTo>
                  <a:pt x="2557" y="109"/>
                  <a:pt x="1631" y="0"/>
                  <a:pt x="942" y="482"/>
                </a:cubicBezTo>
                <a:cubicBezTo>
                  <a:pt x="184" y="1013"/>
                  <a:pt x="0" y="2057"/>
                  <a:pt x="531" y="2815"/>
                </a:cubicBezTo>
                <a:cubicBezTo>
                  <a:pt x="1061" y="3572"/>
                  <a:pt x="2106" y="3757"/>
                  <a:pt x="2863" y="3226"/>
                </a:cubicBezTo>
                <a:close/>
                <a:moveTo>
                  <a:pt x="3324" y="947"/>
                </a:moveTo>
                <a:lnTo>
                  <a:pt x="3241" y="829"/>
                </a:lnTo>
                <a:lnTo>
                  <a:pt x="3385" y="816"/>
                </a:lnTo>
                <a:lnTo>
                  <a:pt x="3324" y="947"/>
                </a:lnTo>
                <a:close/>
              </a:path>
            </a:pathLst>
          </a:custGeom>
          <a:gradFill>
            <a:gsLst>
              <a:gs pos="0">
                <a:srgbClr val="297DA5"/>
              </a:gs>
              <a:gs pos="99000">
                <a:srgbClr val="8E4093"/>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2" name="Freeform 5"/>
          <p:cNvSpPr>
            <a:spLocks noEditPoints="1"/>
          </p:cNvSpPr>
          <p:nvPr/>
        </p:nvSpPr>
        <p:spPr bwMode="auto">
          <a:xfrm>
            <a:off x="3017328" y="4872687"/>
            <a:ext cx="5088300" cy="5069598"/>
          </a:xfrm>
          <a:custGeom>
            <a:avLst/>
            <a:gdLst>
              <a:gd name="T0" fmla="*/ 2863 w 3767"/>
              <a:gd name="T1" fmla="*/ 3226 h 3757"/>
              <a:gd name="T2" fmla="*/ 3401 w 3767"/>
              <a:gd name="T3" fmla="*/ 1106 h 3757"/>
              <a:gd name="T4" fmla="*/ 3610 w 3767"/>
              <a:gd name="T5" fmla="*/ 659 h 3757"/>
              <a:gd name="T6" fmla="*/ 3118 w 3767"/>
              <a:gd name="T7" fmla="*/ 702 h 3757"/>
              <a:gd name="T8" fmla="*/ 942 w 3767"/>
              <a:gd name="T9" fmla="*/ 482 h 3757"/>
              <a:gd name="T10" fmla="*/ 531 w 3767"/>
              <a:gd name="T11" fmla="*/ 2815 h 3757"/>
              <a:gd name="T12" fmla="*/ 2863 w 3767"/>
              <a:gd name="T13" fmla="*/ 3226 h 3757"/>
              <a:gd name="T14" fmla="*/ 3324 w 3767"/>
              <a:gd name="T15" fmla="*/ 947 h 3757"/>
              <a:gd name="T16" fmla="*/ 3241 w 3767"/>
              <a:gd name="T17" fmla="*/ 829 h 3757"/>
              <a:gd name="T18" fmla="*/ 3385 w 3767"/>
              <a:gd name="T19" fmla="*/ 816 h 3757"/>
              <a:gd name="T20" fmla="*/ 3324 w 3767"/>
              <a:gd name="T21" fmla="*/ 947 h 3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7" h="3757">
                <a:moveTo>
                  <a:pt x="2863" y="3226"/>
                </a:moveTo>
                <a:cubicBezTo>
                  <a:pt x="3552" y="2744"/>
                  <a:pt x="3767" y="1836"/>
                  <a:pt x="3401" y="1106"/>
                </a:cubicBezTo>
                <a:lnTo>
                  <a:pt x="3610" y="659"/>
                </a:lnTo>
                <a:lnTo>
                  <a:pt x="3118" y="702"/>
                </a:lnTo>
                <a:cubicBezTo>
                  <a:pt x="2557" y="109"/>
                  <a:pt x="1631" y="0"/>
                  <a:pt x="942" y="482"/>
                </a:cubicBezTo>
                <a:cubicBezTo>
                  <a:pt x="184" y="1013"/>
                  <a:pt x="0" y="2057"/>
                  <a:pt x="531" y="2815"/>
                </a:cubicBezTo>
                <a:cubicBezTo>
                  <a:pt x="1061" y="3572"/>
                  <a:pt x="2106" y="3757"/>
                  <a:pt x="2863" y="3226"/>
                </a:cubicBezTo>
                <a:close/>
                <a:moveTo>
                  <a:pt x="3324" y="947"/>
                </a:moveTo>
                <a:lnTo>
                  <a:pt x="3241" y="829"/>
                </a:lnTo>
                <a:lnTo>
                  <a:pt x="3385" y="816"/>
                </a:lnTo>
                <a:lnTo>
                  <a:pt x="3324" y="947"/>
                </a:lnTo>
                <a:close/>
              </a:path>
            </a:pathLst>
          </a:custGeom>
          <a:gradFill>
            <a:gsLst>
              <a:gs pos="0">
                <a:srgbClr val="8E4093"/>
              </a:gs>
              <a:gs pos="100000">
                <a:srgbClr val="C10077"/>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3" name="Freeform 6"/>
          <p:cNvSpPr>
            <a:spLocks noEditPoints="1"/>
          </p:cNvSpPr>
          <p:nvPr/>
        </p:nvSpPr>
        <p:spPr bwMode="auto">
          <a:xfrm>
            <a:off x="1701386" y="5639678"/>
            <a:ext cx="4302606" cy="4302606"/>
          </a:xfrm>
          <a:custGeom>
            <a:avLst/>
            <a:gdLst>
              <a:gd name="T0" fmla="*/ 2428 w 3194"/>
              <a:gd name="T1" fmla="*/ 2736 h 3186"/>
              <a:gd name="T2" fmla="*/ 2884 w 3194"/>
              <a:gd name="T3" fmla="*/ 938 h 3186"/>
              <a:gd name="T4" fmla="*/ 3060 w 3194"/>
              <a:gd name="T5" fmla="*/ 559 h 3186"/>
              <a:gd name="T6" fmla="*/ 2644 w 3194"/>
              <a:gd name="T7" fmla="*/ 596 h 3186"/>
              <a:gd name="T8" fmla="*/ 799 w 3194"/>
              <a:gd name="T9" fmla="*/ 409 h 3186"/>
              <a:gd name="T10" fmla="*/ 450 w 3194"/>
              <a:gd name="T11" fmla="*/ 2387 h 3186"/>
              <a:gd name="T12" fmla="*/ 2428 w 3194"/>
              <a:gd name="T13" fmla="*/ 2736 h 3186"/>
              <a:gd name="T14" fmla="*/ 2818 w 3194"/>
              <a:gd name="T15" fmla="*/ 803 h 3186"/>
              <a:gd name="T16" fmla="*/ 2748 w 3194"/>
              <a:gd name="T17" fmla="*/ 703 h 3186"/>
              <a:gd name="T18" fmla="*/ 2870 w 3194"/>
              <a:gd name="T19" fmla="*/ 692 h 3186"/>
              <a:gd name="T20" fmla="*/ 2818 w 3194"/>
              <a:gd name="T21" fmla="*/ 803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4" h="3186">
                <a:moveTo>
                  <a:pt x="2428" y="2736"/>
                </a:moveTo>
                <a:cubicBezTo>
                  <a:pt x="3012" y="2327"/>
                  <a:pt x="3194" y="1557"/>
                  <a:pt x="2884" y="938"/>
                </a:cubicBezTo>
                <a:lnTo>
                  <a:pt x="3060" y="559"/>
                </a:lnTo>
                <a:lnTo>
                  <a:pt x="2644" y="596"/>
                </a:lnTo>
                <a:cubicBezTo>
                  <a:pt x="2168" y="92"/>
                  <a:pt x="1383" y="0"/>
                  <a:pt x="799" y="409"/>
                </a:cubicBezTo>
                <a:cubicBezTo>
                  <a:pt x="156" y="859"/>
                  <a:pt x="0" y="1745"/>
                  <a:pt x="450" y="2387"/>
                </a:cubicBezTo>
                <a:cubicBezTo>
                  <a:pt x="900" y="3029"/>
                  <a:pt x="1785" y="3186"/>
                  <a:pt x="2428" y="2736"/>
                </a:cubicBezTo>
                <a:close/>
                <a:moveTo>
                  <a:pt x="2818" y="803"/>
                </a:moveTo>
                <a:lnTo>
                  <a:pt x="2748" y="703"/>
                </a:lnTo>
                <a:lnTo>
                  <a:pt x="2870" y="692"/>
                </a:lnTo>
                <a:lnTo>
                  <a:pt x="2818" y="803"/>
                </a:lnTo>
                <a:close/>
              </a:path>
            </a:pathLst>
          </a:custGeom>
          <a:gradFill>
            <a:gsLst>
              <a:gs pos="0">
                <a:srgbClr val="FF2F92"/>
              </a:gs>
              <a:gs pos="100000">
                <a:srgbClr val="521B93"/>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4" name="Freeform 268"/>
          <p:cNvSpPr>
            <a:spLocks noEditPoints="1"/>
          </p:cNvSpPr>
          <p:nvPr/>
        </p:nvSpPr>
        <p:spPr bwMode="auto">
          <a:xfrm>
            <a:off x="330858" y="6668557"/>
            <a:ext cx="3273729" cy="3273728"/>
          </a:xfrm>
          <a:custGeom>
            <a:avLst/>
            <a:gdLst>
              <a:gd name="T0" fmla="*/ 1852 w 2437"/>
              <a:gd name="T1" fmla="*/ 2087 h 2431"/>
              <a:gd name="T2" fmla="*/ 2200 w 2437"/>
              <a:gd name="T3" fmla="*/ 716 h 2431"/>
              <a:gd name="T4" fmla="*/ 2335 w 2437"/>
              <a:gd name="T5" fmla="*/ 427 h 2431"/>
              <a:gd name="T6" fmla="*/ 2017 w 2437"/>
              <a:gd name="T7" fmla="*/ 454 h 2431"/>
              <a:gd name="T8" fmla="*/ 610 w 2437"/>
              <a:gd name="T9" fmla="*/ 312 h 2431"/>
              <a:gd name="T10" fmla="*/ 343 w 2437"/>
              <a:gd name="T11" fmla="*/ 1821 h 2431"/>
              <a:gd name="T12" fmla="*/ 1852 w 2437"/>
              <a:gd name="T13" fmla="*/ 2087 h 2431"/>
              <a:gd name="T14" fmla="*/ 2151 w 2437"/>
              <a:gd name="T15" fmla="*/ 613 h 2431"/>
              <a:gd name="T16" fmla="*/ 2097 w 2437"/>
              <a:gd name="T17" fmla="*/ 537 h 2431"/>
              <a:gd name="T18" fmla="*/ 2190 w 2437"/>
              <a:gd name="T19" fmla="*/ 528 h 2431"/>
              <a:gd name="T20" fmla="*/ 2151 w 2437"/>
              <a:gd name="T21" fmla="*/ 613 h 2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7" h="2431">
                <a:moveTo>
                  <a:pt x="1852" y="2087"/>
                </a:moveTo>
                <a:cubicBezTo>
                  <a:pt x="2298" y="1775"/>
                  <a:pt x="2437" y="1188"/>
                  <a:pt x="2200" y="716"/>
                </a:cubicBezTo>
                <a:lnTo>
                  <a:pt x="2335" y="427"/>
                </a:lnTo>
                <a:lnTo>
                  <a:pt x="2017" y="454"/>
                </a:lnTo>
                <a:cubicBezTo>
                  <a:pt x="1654" y="70"/>
                  <a:pt x="1055" y="0"/>
                  <a:pt x="610" y="312"/>
                </a:cubicBezTo>
                <a:cubicBezTo>
                  <a:pt x="119" y="656"/>
                  <a:pt x="0" y="1331"/>
                  <a:pt x="343" y="1821"/>
                </a:cubicBezTo>
                <a:cubicBezTo>
                  <a:pt x="687" y="2312"/>
                  <a:pt x="1362" y="2431"/>
                  <a:pt x="1852" y="2087"/>
                </a:cubicBezTo>
                <a:close/>
                <a:moveTo>
                  <a:pt x="2151" y="613"/>
                </a:moveTo>
                <a:lnTo>
                  <a:pt x="2097" y="537"/>
                </a:lnTo>
                <a:lnTo>
                  <a:pt x="2190" y="528"/>
                </a:lnTo>
                <a:lnTo>
                  <a:pt x="2151" y="613"/>
                </a:lnTo>
                <a:close/>
              </a:path>
            </a:pathLst>
          </a:custGeom>
          <a:gradFill>
            <a:gsLst>
              <a:gs pos="0">
                <a:srgbClr val="941651"/>
              </a:gs>
              <a:gs pos="100000">
                <a:schemeClr val="accent1">
                  <a:lumMod val="75000"/>
                </a:schemeClr>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10792098" y="0"/>
            <a:ext cx="8715101" cy="10972800"/>
          </a:xfrm>
          <a:prstGeom prst="rect">
            <a:avLst/>
          </a:prstGeom>
          <a:gradFill>
            <a:gsLst>
              <a:gs pos="0">
                <a:srgbClr val="8E4093"/>
              </a:gs>
              <a:gs pos="100000">
                <a:srgbClr val="297DA5"/>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19" name="Text Box 10"/>
          <p:cNvSpPr txBox="1">
            <a:spLocks noChangeArrowheads="1"/>
          </p:cNvSpPr>
          <p:nvPr/>
        </p:nvSpPr>
        <p:spPr bwMode="auto">
          <a:xfrm>
            <a:off x="12708610" y="5362414"/>
            <a:ext cx="5689541" cy="2314480"/>
          </a:xfrm>
          <a:prstGeom prst="rect">
            <a:avLst/>
          </a:prstGeom>
          <a:noFill/>
          <a:ln w="9525">
            <a:noFill/>
            <a:miter lim="800000"/>
            <a:headEnd/>
            <a:tailEnd/>
          </a:ln>
        </p:spPr>
        <p:txBody>
          <a:bodyPr wrap="square" lIns="97536" tIns="48768" rIns="97536" bIns="48768">
            <a:spAutoFit/>
          </a:bodyPr>
          <a:lstStyle/>
          <a:p>
            <a:pPr marL="342900" indent="-3429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Telling her what she is doing well and acknowledging her efforts</a:t>
            </a:r>
          </a:p>
          <a:p>
            <a:pPr marL="342900" indent="-3429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Not telling her what to do</a:t>
            </a:r>
          </a:p>
          <a:p>
            <a:pPr marL="342900" indent="-3429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Listening</a:t>
            </a:r>
          </a:p>
        </p:txBody>
      </p:sp>
      <p:sp>
        <p:nvSpPr>
          <p:cNvPr id="34" name="Text Box 7"/>
          <p:cNvSpPr txBox="1">
            <a:spLocks noChangeArrowheads="1"/>
          </p:cNvSpPr>
          <p:nvPr/>
        </p:nvSpPr>
        <p:spPr bwMode="auto">
          <a:xfrm>
            <a:off x="11375756" y="809212"/>
            <a:ext cx="6572944" cy="2129814"/>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bg1"/>
                </a:solidFill>
                <a:latin typeface="Arial" panose="020B0604020202020204" pitchFamily="34" charset="0"/>
                <a:ea typeface="Open Sans Light" panose="020B0306030504020204" pitchFamily="34" charset="0"/>
                <a:cs typeface="Arial" panose="020B0604020202020204" pitchFamily="34" charset="0"/>
              </a:rPr>
              <a:t>How to Talk with Women</a:t>
            </a:r>
          </a:p>
        </p:txBody>
      </p:sp>
      <p:sp>
        <p:nvSpPr>
          <p:cNvPr id="5" name="Text Box 10">
            <a:extLst>
              <a:ext uri="{FF2B5EF4-FFF2-40B4-BE49-F238E27FC236}">
                <a16:creationId xmlns:a16="http://schemas.microsoft.com/office/drawing/2014/main" id="{1AC728B8-287C-A337-8C3B-9AB56547FEAE}"/>
              </a:ext>
            </a:extLst>
          </p:cNvPr>
          <p:cNvSpPr txBox="1">
            <a:spLocks noChangeArrowheads="1"/>
          </p:cNvSpPr>
          <p:nvPr/>
        </p:nvSpPr>
        <p:spPr bwMode="auto">
          <a:xfrm>
            <a:off x="11485637" y="3084163"/>
            <a:ext cx="7295532" cy="1945148"/>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Sometimes, partners, friends, and family members might be worried about their loved one and feel uncertain about how to help or how to bring up the topic of alcohol use in pregnancy. You can let them know that they can provide positive support by:</a:t>
            </a:r>
          </a:p>
        </p:txBody>
      </p:sp>
      <p:sp>
        <p:nvSpPr>
          <p:cNvPr id="7" name="Text Box 10">
            <a:extLst>
              <a:ext uri="{FF2B5EF4-FFF2-40B4-BE49-F238E27FC236}">
                <a16:creationId xmlns:a16="http://schemas.microsoft.com/office/drawing/2014/main" id="{278EDF2E-D49B-BAA5-9DAB-047F19FE27FB}"/>
              </a:ext>
            </a:extLst>
          </p:cNvPr>
          <p:cNvSpPr txBox="1">
            <a:spLocks noChangeArrowheads="1"/>
          </p:cNvSpPr>
          <p:nvPr/>
        </p:nvSpPr>
        <p:spPr bwMode="auto">
          <a:xfrm>
            <a:off x="12708610" y="8839662"/>
            <a:ext cx="5689541" cy="1575816"/>
          </a:xfrm>
          <a:prstGeom prst="rect">
            <a:avLst/>
          </a:prstGeom>
          <a:noFill/>
          <a:ln w="9525">
            <a:noFill/>
            <a:miter lim="800000"/>
            <a:headEnd/>
            <a:tailEnd/>
          </a:ln>
        </p:spPr>
        <p:txBody>
          <a:bodyPr wrap="square" lIns="97536" tIns="48768" rIns="97536" bIns="48768">
            <a:spAutoFit/>
          </a:bodyPr>
          <a:lstStyle/>
          <a:p>
            <a:pPr marL="342900" indent="-3429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“What could make it easier to stop drinking or reduce drinking?”</a:t>
            </a:r>
          </a:p>
          <a:p>
            <a:pPr marL="342900" indent="-3429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“How can I help?”</a:t>
            </a:r>
          </a:p>
        </p:txBody>
      </p:sp>
      <p:sp>
        <p:nvSpPr>
          <p:cNvPr id="9" name="Text Box 10">
            <a:extLst>
              <a:ext uri="{FF2B5EF4-FFF2-40B4-BE49-F238E27FC236}">
                <a16:creationId xmlns:a16="http://schemas.microsoft.com/office/drawing/2014/main" id="{36998385-04CD-281A-4813-7A66EB555CBD}"/>
              </a:ext>
            </a:extLst>
          </p:cNvPr>
          <p:cNvSpPr txBox="1">
            <a:spLocks noChangeArrowheads="1"/>
          </p:cNvSpPr>
          <p:nvPr/>
        </p:nvSpPr>
        <p:spPr bwMode="auto">
          <a:xfrm>
            <a:off x="11485636" y="8108477"/>
            <a:ext cx="5689541"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They can start a conversation by saying:</a:t>
            </a:r>
          </a:p>
        </p:txBody>
      </p:sp>
    </p:spTree>
    <p:extLst>
      <p:ext uri="{BB962C8B-B14F-4D97-AF65-F5344CB8AC3E}">
        <p14:creationId xmlns:p14="http://schemas.microsoft.com/office/powerpoint/2010/main" val="17345984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500" fill="hold"/>
                                        <p:tgtEl>
                                          <p:spTgt spid="5"/>
                                        </p:tgtEl>
                                        <p:attrNameLst>
                                          <p:attrName>ppt_w</p:attrName>
                                        </p:attrNameLst>
                                      </p:cBhvr>
                                      <p:tavLst>
                                        <p:tav tm="0">
                                          <p:val>
                                            <p:fltVal val="0"/>
                                          </p:val>
                                        </p:tav>
                                        <p:tav tm="100000">
                                          <p:val>
                                            <p:strVal val="#ppt_w"/>
                                          </p:val>
                                        </p:tav>
                                      </p:tavLst>
                                    </p:anim>
                                    <p:anim calcmode="lin" valueType="num">
                                      <p:cBhvr>
                                        <p:cTn id="43" dur="500" fill="hold"/>
                                        <p:tgtEl>
                                          <p:spTgt spid="5"/>
                                        </p:tgtEl>
                                        <p:attrNameLst>
                                          <p:attrName>ppt_h</p:attrName>
                                        </p:attrNameLst>
                                      </p:cBhvr>
                                      <p:tavLst>
                                        <p:tav tm="0">
                                          <p:val>
                                            <p:fltVal val="0"/>
                                          </p:val>
                                        </p:tav>
                                        <p:tav tm="100000">
                                          <p:val>
                                            <p:strVal val="#ppt_h"/>
                                          </p:val>
                                        </p:tav>
                                      </p:tavLst>
                                    </p:anim>
                                    <p:animEffect transition="in" filter="fade">
                                      <p:cBhvr>
                                        <p:cTn id="44" dur="500"/>
                                        <p:tgtEl>
                                          <p:spTgt spid="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fltVal val="0"/>
                                          </p:val>
                                        </p:tav>
                                        <p:tav tm="100000">
                                          <p:val>
                                            <p:strVal val="#ppt_h"/>
                                          </p:val>
                                        </p:tav>
                                      </p:tavLst>
                                    </p:anim>
                                    <p:animEffect transition="in" filter="fade">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3" grpId="0" animBg="1"/>
      <p:bldP spid="4" grpId="0" animBg="1"/>
      <p:bldP spid="8" grpId="0" animBg="1"/>
      <p:bldP spid="19" grpId="0"/>
      <p:bldP spid="34" grpId="0"/>
      <p:bldP spid="5" grpId="0"/>
      <p:bldP spid="7" grpId="0"/>
      <p:bldP spid="9" grpId="0"/>
    </p:bld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19"/>
          <p:cNvSpPr/>
          <p:nvPr/>
        </p:nvSpPr>
        <p:spPr>
          <a:xfrm>
            <a:off x="0" y="4"/>
            <a:ext cx="19507200" cy="7252274"/>
          </a:xfrm>
          <a:prstGeom prst="rect">
            <a:avLst/>
          </a:prstGeom>
          <a:gradFill>
            <a:gsLst>
              <a:gs pos="0">
                <a:srgbClr val="297DA5"/>
              </a:gs>
              <a:gs pos="100000">
                <a:srgbClr val="8E409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21" name="Text Box 10"/>
          <p:cNvSpPr txBox="1">
            <a:spLocks noChangeArrowheads="1"/>
          </p:cNvSpPr>
          <p:nvPr/>
        </p:nvSpPr>
        <p:spPr bwMode="auto">
          <a:xfrm>
            <a:off x="9070609" y="2530564"/>
            <a:ext cx="9299516" cy="3971536"/>
          </a:xfrm>
          <a:prstGeom prst="rect">
            <a:avLst/>
          </a:prstGeom>
          <a:noFill/>
          <a:ln w="9525">
            <a:noFill/>
            <a:miter lim="800000"/>
            <a:headEnd/>
            <a:tailEnd/>
          </a:ln>
        </p:spPr>
        <p:txBody>
          <a:bodyPr wrap="square" lIns="97536" tIns="48768" rIns="97536" bIns="48768">
            <a:spAutoFit/>
          </a:bodyPr>
          <a:lstStyle/>
          <a:p>
            <a:pPr defTabSz="2321446">
              <a:lnSpc>
                <a:spcPct val="200000"/>
              </a:lnSpc>
            </a:pPr>
            <a:r>
              <a:rPr lang="en-US" sz="4400" b="1" dirty="0">
                <a:solidFill>
                  <a:schemeClr val="bg1"/>
                </a:solidFill>
                <a:latin typeface="Calibri" panose="020F0502020204030204" pitchFamily="34" charset="0"/>
                <a:ea typeface="Open Sans" pitchFamily="34" charset="0"/>
                <a:cs typeface="Calibri" panose="020F0502020204030204" pitchFamily="34" charset="0"/>
              </a:rPr>
              <a:t>Empathy</a:t>
            </a:r>
          </a:p>
          <a:p>
            <a:pPr defTabSz="2321446">
              <a:lnSpc>
                <a:spcPct val="200000"/>
              </a:lnSpc>
            </a:pPr>
            <a:r>
              <a:rPr lang="en-US" sz="4400" b="1" dirty="0">
                <a:solidFill>
                  <a:schemeClr val="bg1"/>
                </a:solidFill>
                <a:latin typeface="Calibri" panose="020F0502020204030204" pitchFamily="34" charset="0"/>
                <a:ea typeface="Open Sans" pitchFamily="34" charset="0"/>
                <a:cs typeface="Calibri" panose="020F0502020204030204" pitchFamily="34" charset="0"/>
              </a:rPr>
              <a:t>Attention</a:t>
            </a:r>
          </a:p>
          <a:p>
            <a:pPr defTabSz="2321446">
              <a:lnSpc>
                <a:spcPct val="200000"/>
              </a:lnSpc>
            </a:pPr>
            <a:r>
              <a:rPr lang="en-US" sz="4400" b="1" dirty="0">
                <a:solidFill>
                  <a:schemeClr val="bg1"/>
                </a:solidFill>
                <a:latin typeface="Calibri" panose="020F0502020204030204" pitchFamily="34" charset="0"/>
                <a:ea typeface="Open Sans" pitchFamily="34" charset="0"/>
                <a:cs typeface="Calibri" panose="020F0502020204030204" pitchFamily="34" charset="0"/>
              </a:rPr>
              <a:t>Respect</a:t>
            </a:r>
          </a:p>
        </p:txBody>
      </p:sp>
      <p:sp>
        <p:nvSpPr>
          <p:cNvPr id="50" name="Text Box 10"/>
          <p:cNvSpPr txBox="1">
            <a:spLocks noChangeArrowheads="1"/>
          </p:cNvSpPr>
          <p:nvPr/>
        </p:nvSpPr>
        <p:spPr bwMode="auto">
          <a:xfrm>
            <a:off x="5334000" y="8081079"/>
            <a:ext cx="12119136" cy="2314480"/>
          </a:xfrm>
          <a:prstGeom prst="rect">
            <a:avLst/>
          </a:prstGeom>
          <a:noFill/>
          <a:ln w="9525">
            <a:noFill/>
            <a:miter lim="800000"/>
            <a:headEnd/>
            <a:tailEnd/>
          </a:ln>
        </p:spPr>
        <p:txBody>
          <a:bodyPr wrap="square" lIns="97536" tIns="48768" rIns="97536" bIns="48768">
            <a:spAutoFit/>
          </a:bodyPr>
          <a:lstStyle/>
          <a:p>
            <a:pPr defTabSz="2321446"/>
            <a:r>
              <a:rPr lang="en-US" sz="36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 can see how frustrated you are by this situation, and I want to help. Maybe we can talk about it so I can understand what’s happening. I have a lot of respect for everything you’ve been doing to cut back on your drinking.”</a:t>
            </a:r>
          </a:p>
        </p:txBody>
      </p:sp>
      <p:sp>
        <p:nvSpPr>
          <p:cNvPr id="53" name="Rectangle 52">
            <a:extLst>
              <a:ext uri="{FF2B5EF4-FFF2-40B4-BE49-F238E27FC236}">
                <a16:creationId xmlns:a16="http://schemas.microsoft.com/office/drawing/2014/main" id="{09DBB230-9326-A545-BCE5-D4600248183F}"/>
              </a:ext>
            </a:extLst>
          </p:cNvPr>
          <p:cNvSpPr/>
          <p:nvPr/>
        </p:nvSpPr>
        <p:spPr>
          <a:xfrm>
            <a:off x="7516679" y="1276475"/>
            <a:ext cx="9936458" cy="1107996"/>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E.A.R. Statements</a:t>
            </a:r>
            <a:endParaRPr lang="en-US" sz="2400" b="1" baseline="30000" dirty="0">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67AB3502-879A-99CA-C57E-57CFD085489C}"/>
              </a:ext>
            </a:extLst>
          </p:cNvPr>
          <p:cNvGrpSpPr/>
          <p:nvPr/>
        </p:nvGrpSpPr>
        <p:grpSpPr>
          <a:xfrm>
            <a:off x="2591617" y="7928970"/>
            <a:ext cx="2314480" cy="2314480"/>
            <a:chOff x="6810329" y="4668411"/>
            <a:chExt cx="1259950" cy="1259950"/>
          </a:xfrm>
        </p:grpSpPr>
        <p:grpSp>
          <p:nvGrpSpPr>
            <p:cNvPr id="4" name="Group 3">
              <a:extLst>
                <a:ext uri="{FF2B5EF4-FFF2-40B4-BE49-F238E27FC236}">
                  <a16:creationId xmlns:a16="http://schemas.microsoft.com/office/drawing/2014/main" id="{FFB32C2B-BDF1-365C-3029-236732D4A1C4}"/>
                </a:ext>
              </a:extLst>
            </p:cNvPr>
            <p:cNvGrpSpPr/>
            <p:nvPr/>
          </p:nvGrpSpPr>
          <p:grpSpPr>
            <a:xfrm>
              <a:off x="6810329" y="4668411"/>
              <a:ext cx="1259950" cy="1259950"/>
              <a:chOff x="1363164" y="3370555"/>
              <a:chExt cx="1679492" cy="1679492"/>
            </a:xfrm>
          </p:grpSpPr>
          <p:sp>
            <p:nvSpPr>
              <p:cNvPr id="7" name="Oval 6">
                <a:extLst>
                  <a:ext uri="{FF2B5EF4-FFF2-40B4-BE49-F238E27FC236}">
                    <a16:creationId xmlns:a16="http://schemas.microsoft.com/office/drawing/2014/main" id="{1CA70F82-2409-C93E-2D93-DBF00F1C7127}"/>
                  </a:ext>
                </a:extLst>
              </p:cNvPr>
              <p:cNvSpPr/>
              <p:nvPr/>
            </p:nvSpPr>
            <p:spPr>
              <a:xfrm>
                <a:off x="1363164" y="3370555"/>
                <a:ext cx="1679492" cy="1679492"/>
              </a:xfrm>
              <a:prstGeom prst="ellipse">
                <a:avLst/>
              </a:prstGeom>
              <a:solidFill>
                <a:srgbClr val="7030A0">
                  <a:alpha val="55783"/>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35110C94-7D80-CEDF-E84D-BB10D6F82153}"/>
                  </a:ext>
                </a:extLst>
              </p:cNvPr>
              <p:cNvSpPr/>
              <p:nvPr/>
            </p:nvSpPr>
            <p:spPr>
              <a:xfrm>
                <a:off x="1483528" y="3490919"/>
                <a:ext cx="1438764" cy="1438764"/>
              </a:xfrm>
              <a:prstGeom prst="ellipse">
                <a:avLst/>
              </a:prstGeom>
              <a:solidFill>
                <a:srgbClr val="8E4093">
                  <a:alpha val="15799"/>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2170431-65D2-6BC1-2B1F-3B4B5E08BFA9}"/>
                  </a:ext>
                </a:extLst>
              </p:cNvPr>
              <p:cNvSpPr/>
              <p:nvPr/>
            </p:nvSpPr>
            <p:spPr>
              <a:xfrm>
                <a:off x="1597498" y="3604889"/>
                <a:ext cx="1210824" cy="121082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Shape 23880">
              <a:extLst>
                <a:ext uri="{FF2B5EF4-FFF2-40B4-BE49-F238E27FC236}">
                  <a16:creationId xmlns:a16="http://schemas.microsoft.com/office/drawing/2014/main" id="{B2A57B6C-14D9-542E-117D-62BA13D76424}"/>
                </a:ext>
              </a:extLst>
            </p:cNvPr>
            <p:cNvSpPr/>
            <p:nvPr/>
          </p:nvSpPr>
          <p:spPr>
            <a:xfrm>
              <a:off x="7226392" y="5084530"/>
              <a:ext cx="473894" cy="473857"/>
            </a:xfrm>
            <a:custGeom>
              <a:avLst/>
              <a:gdLst/>
              <a:ahLst/>
              <a:cxnLst>
                <a:cxn ang="0">
                  <a:pos x="wd2" y="hd2"/>
                </a:cxn>
                <a:cxn ang="5400000">
                  <a:pos x="wd2" y="hd2"/>
                </a:cxn>
                <a:cxn ang="10800000">
                  <a:pos x="wd2" y="hd2"/>
                </a:cxn>
                <a:cxn ang="16200000">
                  <a:pos x="wd2" y="hd2"/>
                </a:cxn>
              </a:cxnLst>
              <a:rect l="0" t="0" r="r" b="b"/>
              <a:pathLst>
                <a:path w="21600" h="21600" extrusionOk="0">
                  <a:moveTo>
                    <a:pt x="10800" y="17551"/>
                  </a:moveTo>
                  <a:cubicBezTo>
                    <a:pt x="10012" y="17551"/>
                    <a:pt x="9251" y="17458"/>
                    <a:pt x="8520" y="17303"/>
                  </a:cubicBezTo>
                  <a:lnTo>
                    <a:pt x="5340" y="19211"/>
                  </a:lnTo>
                  <a:lnTo>
                    <a:pt x="5382" y="16081"/>
                  </a:lnTo>
                  <a:cubicBezTo>
                    <a:pt x="2947" y="14616"/>
                    <a:pt x="1352" y="12194"/>
                    <a:pt x="1352" y="9449"/>
                  </a:cubicBezTo>
                  <a:cubicBezTo>
                    <a:pt x="1352" y="4976"/>
                    <a:pt x="5580" y="1351"/>
                    <a:pt x="10800" y="1351"/>
                  </a:cubicBezTo>
                  <a:cubicBezTo>
                    <a:pt x="16017" y="1351"/>
                    <a:pt x="20249" y="4976"/>
                    <a:pt x="20249" y="9449"/>
                  </a:cubicBezTo>
                  <a:cubicBezTo>
                    <a:pt x="20249" y="13921"/>
                    <a:pt x="16017" y="17551"/>
                    <a:pt x="10800" y="17551"/>
                  </a:cubicBezTo>
                  <a:cubicBezTo>
                    <a:pt x="10800" y="17551"/>
                    <a:pt x="10800" y="17551"/>
                    <a:pt x="10800" y="17551"/>
                  </a:cubicBezTo>
                  <a:close/>
                  <a:moveTo>
                    <a:pt x="10800" y="0"/>
                  </a:moveTo>
                  <a:cubicBezTo>
                    <a:pt x="4835" y="0"/>
                    <a:pt x="0" y="4232"/>
                    <a:pt x="0" y="9449"/>
                  </a:cubicBezTo>
                  <a:cubicBezTo>
                    <a:pt x="0" y="12432"/>
                    <a:pt x="1582" y="15089"/>
                    <a:pt x="4051" y="16818"/>
                  </a:cubicBezTo>
                  <a:lnTo>
                    <a:pt x="4051" y="21600"/>
                  </a:lnTo>
                  <a:lnTo>
                    <a:pt x="8779" y="18732"/>
                  </a:lnTo>
                  <a:cubicBezTo>
                    <a:pt x="9436" y="18836"/>
                    <a:pt x="10107" y="18898"/>
                    <a:pt x="10800" y="18898"/>
                  </a:cubicBezTo>
                  <a:cubicBezTo>
                    <a:pt x="16765" y="18898"/>
                    <a:pt x="21600" y="14669"/>
                    <a:pt x="21600" y="9449"/>
                  </a:cubicBezTo>
                  <a:cubicBezTo>
                    <a:pt x="21600" y="4232"/>
                    <a:pt x="16765" y="0"/>
                    <a:pt x="10800" y="0"/>
                  </a:cubicBezTo>
                  <a:cubicBezTo>
                    <a:pt x="10800" y="0"/>
                    <a:pt x="10800" y="0"/>
                    <a:pt x="10800" y="0"/>
                  </a:cubicBezTo>
                  <a:close/>
                  <a:moveTo>
                    <a:pt x="15523" y="7427"/>
                  </a:moveTo>
                  <a:lnTo>
                    <a:pt x="6074" y="7427"/>
                  </a:lnTo>
                  <a:cubicBezTo>
                    <a:pt x="5701" y="7427"/>
                    <a:pt x="5398" y="7729"/>
                    <a:pt x="5398" y="8102"/>
                  </a:cubicBezTo>
                  <a:cubicBezTo>
                    <a:pt x="5398" y="8474"/>
                    <a:pt x="5701" y="8774"/>
                    <a:pt x="6074" y="8774"/>
                  </a:cubicBezTo>
                  <a:lnTo>
                    <a:pt x="15523" y="8774"/>
                  </a:lnTo>
                  <a:cubicBezTo>
                    <a:pt x="15895" y="8774"/>
                    <a:pt x="16198" y="8474"/>
                    <a:pt x="16198" y="8102"/>
                  </a:cubicBezTo>
                  <a:cubicBezTo>
                    <a:pt x="16198" y="7729"/>
                    <a:pt x="15895" y="7427"/>
                    <a:pt x="15523" y="7427"/>
                  </a:cubicBezTo>
                  <a:cubicBezTo>
                    <a:pt x="15523" y="7427"/>
                    <a:pt x="15523" y="7427"/>
                    <a:pt x="15523" y="7427"/>
                  </a:cubicBezTo>
                  <a:close/>
                  <a:moveTo>
                    <a:pt x="14174" y="11477"/>
                  </a:moveTo>
                  <a:lnTo>
                    <a:pt x="7426" y="11477"/>
                  </a:lnTo>
                  <a:cubicBezTo>
                    <a:pt x="7053" y="11477"/>
                    <a:pt x="6750" y="11775"/>
                    <a:pt x="6750" y="12148"/>
                  </a:cubicBezTo>
                  <a:cubicBezTo>
                    <a:pt x="6750" y="12521"/>
                    <a:pt x="7053" y="12823"/>
                    <a:pt x="7426" y="12823"/>
                  </a:cubicBezTo>
                  <a:lnTo>
                    <a:pt x="14174" y="12823"/>
                  </a:lnTo>
                  <a:cubicBezTo>
                    <a:pt x="14547" y="12823"/>
                    <a:pt x="14851" y="12521"/>
                    <a:pt x="14851" y="12148"/>
                  </a:cubicBezTo>
                  <a:cubicBezTo>
                    <a:pt x="14851" y="11775"/>
                    <a:pt x="14547" y="11477"/>
                    <a:pt x="14174" y="11477"/>
                  </a:cubicBezTo>
                  <a:cubicBezTo>
                    <a:pt x="14174" y="11477"/>
                    <a:pt x="14174" y="11477"/>
                    <a:pt x="14174" y="11477"/>
                  </a:cubicBezTo>
                  <a:close/>
                </a:path>
              </a:pathLst>
            </a:custGeom>
            <a:solidFill>
              <a:srgbClr val="9100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pic>
        <p:nvPicPr>
          <p:cNvPr id="16" name="Picture Placeholder 15" descr="A picture containing person&#10;&#10;Description automatically generated">
            <a:extLst>
              <a:ext uri="{FF2B5EF4-FFF2-40B4-BE49-F238E27FC236}">
                <a16:creationId xmlns:a16="http://schemas.microsoft.com/office/drawing/2014/main" id="{90667FC3-58DD-B22D-8D5C-197B240C40E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54100" y="1052513"/>
            <a:ext cx="5561013" cy="6199187"/>
          </a:xfrm>
        </p:spPr>
      </p:pic>
      <p:sp>
        <p:nvSpPr>
          <p:cNvPr id="12" name="Teardrop 11">
            <a:extLst>
              <a:ext uri="{FF2B5EF4-FFF2-40B4-BE49-F238E27FC236}">
                <a16:creationId xmlns:a16="http://schemas.microsoft.com/office/drawing/2014/main" id="{13834800-8A42-EBBC-5B67-582A6CA1722C}"/>
              </a:ext>
            </a:extLst>
          </p:cNvPr>
          <p:cNvSpPr/>
          <p:nvPr/>
        </p:nvSpPr>
        <p:spPr>
          <a:xfrm>
            <a:off x="8198604" y="3213271"/>
            <a:ext cx="542441" cy="542441"/>
          </a:xfrm>
          <a:prstGeom prst="teardrop">
            <a:avLst/>
          </a:prstGeom>
          <a:solidFill>
            <a:schemeClr val="bg1">
              <a:alpha val="360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ardrop 12">
            <a:extLst>
              <a:ext uri="{FF2B5EF4-FFF2-40B4-BE49-F238E27FC236}">
                <a16:creationId xmlns:a16="http://schemas.microsoft.com/office/drawing/2014/main" id="{3D305824-4EEA-A9A3-367C-313D66BB4878}"/>
              </a:ext>
            </a:extLst>
          </p:cNvPr>
          <p:cNvSpPr/>
          <p:nvPr/>
        </p:nvSpPr>
        <p:spPr>
          <a:xfrm>
            <a:off x="8198604" y="4484132"/>
            <a:ext cx="542441" cy="542441"/>
          </a:xfrm>
          <a:prstGeom prst="teardrop">
            <a:avLst/>
          </a:prstGeom>
          <a:solidFill>
            <a:schemeClr val="bg1">
              <a:alpha val="360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ardrop 13">
            <a:extLst>
              <a:ext uri="{FF2B5EF4-FFF2-40B4-BE49-F238E27FC236}">
                <a16:creationId xmlns:a16="http://schemas.microsoft.com/office/drawing/2014/main" id="{C2A63ACE-D189-BCF1-FDD5-D2C129559703}"/>
              </a:ext>
            </a:extLst>
          </p:cNvPr>
          <p:cNvSpPr/>
          <p:nvPr/>
        </p:nvSpPr>
        <p:spPr>
          <a:xfrm>
            <a:off x="8198604" y="5909976"/>
            <a:ext cx="542441" cy="542441"/>
          </a:xfrm>
          <a:prstGeom prst="teardrop">
            <a:avLst/>
          </a:prstGeom>
          <a:solidFill>
            <a:schemeClr val="bg1">
              <a:alpha val="360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16" descr="Shape&#10;&#10;Description automatically generated with medium confidence">
            <a:extLst>
              <a:ext uri="{FF2B5EF4-FFF2-40B4-BE49-F238E27FC236}">
                <a16:creationId xmlns:a16="http://schemas.microsoft.com/office/drawing/2014/main" id="{4F0C94B6-82EE-3745-6A77-F102621521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62915" y="2364475"/>
            <a:ext cx="6275747" cy="5564495"/>
          </a:xfrm>
          <a:prstGeom prst="rect">
            <a:avLst/>
          </a:prstGeom>
        </p:spPr>
      </p:pic>
    </p:spTree>
    <p:extLst>
      <p:ext uri="{BB962C8B-B14F-4D97-AF65-F5344CB8AC3E}">
        <p14:creationId xmlns:p14="http://schemas.microsoft.com/office/powerpoint/2010/main" val="255595136"/>
      </p:ext>
    </p:extLst>
  </p:cSld>
  <p:clrMapOvr>
    <a:masterClrMapping/>
  </p:clrMapOvr>
  <mc:AlternateContent xmlns:mc="http://schemas.openxmlformats.org/markup-compatibility/2006" xmlns:p14="http://schemas.microsoft.com/office/powerpoint/2010/main">
    <mc:Choice Requires="p14">
      <p:transition p14:dur="10">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p:cTn id="15" dur="500" fill="hold"/>
                                        <p:tgtEl>
                                          <p:spTgt spid="50"/>
                                        </p:tgtEl>
                                        <p:attrNameLst>
                                          <p:attrName>ppt_w</p:attrName>
                                        </p:attrNameLst>
                                      </p:cBhvr>
                                      <p:tavLst>
                                        <p:tav tm="0">
                                          <p:val>
                                            <p:fltVal val="0"/>
                                          </p:val>
                                        </p:tav>
                                        <p:tav tm="100000">
                                          <p:val>
                                            <p:strVal val="#ppt_w"/>
                                          </p:val>
                                        </p:tav>
                                      </p:tavLst>
                                    </p:anim>
                                    <p:anim calcmode="lin" valueType="num">
                                      <p:cBhvr>
                                        <p:cTn id="16" dur="500" fill="hold"/>
                                        <p:tgtEl>
                                          <p:spTgt spid="50"/>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p:cTn id="19" dur="500" fill="hold"/>
                                        <p:tgtEl>
                                          <p:spTgt spid="53"/>
                                        </p:tgtEl>
                                        <p:attrNameLst>
                                          <p:attrName>ppt_w</p:attrName>
                                        </p:attrNameLst>
                                      </p:cBhvr>
                                      <p:tavLst>
                                        <p:tav tm="0">
                                          <p:val>
                                            <p:fltVal val="0"/>
                                          </p:val>
                                        </p:tav>
                                        <p:tav tm="100000">
                                          <p:val>
                                            <p:strVal val="#ppt_w"/>
                                          </p:val>
                                        </p:tav>
                                      </p:tavLst>
                                    </p:anim>
                                    <p:anim calcmode="lin" valueType="num">
                                      <p:cBhvr>
                                        <p:cTn id="20" dur="500" fill="hold"/>
                                        <p:tgtEl>
                                          <p:spTgt spid="53"/>
                                        </p:tgtEl>
                                        <p:attrNameLst>
                                          <p:attrName>ppt_h</p:attrName>
                                        </p:attrNameLst>
                                      </p:cBhvr>
                                      <p:tavLst>
                                        <p:tav tm="0">
                                          <p:val>
                                            <p:strVal val="#ppt_h"/>
                                          </p:val>
                                        </p:tav>
                                        <p:tav tm="100000">
                                          <p:val>
                                            <p:strVal val="#ppt_h"/>
                                          </p:val>
                                        </p:tav>
                                      </p:tavLst>
                                    </p:anim>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42"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50" grpId="0"/>
      <p:bldP spid="53"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3859407"/>
            <a:ext cx="19507200" cy="4020561"/>
          </a:xfrm>
          <a:prstGeom prst="rect">
            <a:avLst/>
          </a:prstGeom>
          <a:gradFill>
            <a:gsLst>
              <a:gs pos="0">
                <a:srgbClr val="8E4093"/>
              </a:gs>
              <a:gs pos="100000">
                <a:srgbClr val="297DA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pic>
        <p:nvPicPr>
          <p:cNvPr id="13" name="Picture 1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14977" y="3630922"/>
            <a:ext cx="9321682" cy="4903390"/>
          </a:xfrm>
          <a:prstGeom prst="rect">
            <a:avLst/>
          </a:prstGeom>
        </p:spPr>
      </p:pic>
      <p:sp>
        <p:nvSpPr>
          <p:cNvPr id="53" name="Text Box 10"/>
          <p:cNvSpPr txBox="1">
            <a:spLocks noChangeArrowheads="1"/>
          </p:cNvSpPr>
          <p:nvPr/>
        </p:nvSpPr>
        <p:spPr bwMode="auto">
          <a:xfrm>
            <a:off x="11236659" y="5379720"/>
            <a:ext cx="7072904" cy="84356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600" b="1" dirty="0">
                <a:solidFill>
                  <a:schemeClr val="bg1"/>
                </a:solidFill>
                <a:hlinkClick r:id="rId4">
                  <a:extLst>
                    <a:ext uri="{A12FA001-AC4F-418D-AE19-62706E023703}">
                      <ahyp:hlinkClr xmlns:ahyp="http://schemas.microsoft.com/office/drawing/2018/hyperlinkcolor" val="tx"/>
                    </a:ext>
                  </a:extLst>
                </a:hlinkClick>
              </a:rPr>
              <a:t>www.preventionconversation.org</a:t>
            </a:r>
            <a:endPar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Placeholder 2" descr="Graphical user interface, website&#10;&#10;Description automatically generated">
            <a:extLst>
              <a:ext uri="{FF2B5EF4-FFF2-40B4-BE49-F238E27FC236}">
                <a16:creationId xmlns:a16="http://schemas.microsoft.com/office/drawing/2014/main" id="{628228F6-6FC0-C840-B412-EAEC5B155BE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
        <p:nvSpPr>
          <p:cNvPr id="20" name="Rectangle 19">
            <a:extLst>
              <a:ext uri="{FF2B5EF4-FFF2-40B4-BE49-F238E27FC236}">
                <a16:creationId xmlns:a16="http://schemas.microsoft.com/office/drawing/2014/main" id="{2957D4AD-512D-3C45-85CA-F2CC5C6335FA}"/>
              </a:ext>
            </a:extLst>
          </p:cNvPr>
          <p:cNvSpPr/>
          <p:nvPr/>
        </p:nvSpPr>
        <p:spPr>
          <a:xfrm>
            <a:off x="1197518" y="951166"/>
            <a:ext cx="18309682" cy="1107996"/>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Website: The Prevention Conversation</a:t>
            </a:r>
          </a:p>
        </p:txBody>
      </p:sp>
    </p:spTree>
    <p:extLst>
      <p:ext uri="{BB962C8B-B14F-4D97-AF65-F5344CB8AC3E}">
        <p14:creationId xmlns:p14="http://schemas.microsoft.com/office/powerpoint/2010/main" val="27807770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ppt_x"/>
                                          </p:val>
                                        </p:tav>
                                        <p:tav tm="100000">
                                          <p:val>
                                            <p:strVal val="#ppt_x"/>
                                          </p:val>
                                        </p:tav>
                                      </p:tavLst>
                                    </p:anim>
                                    <p:anim calcmode="lin" valueType="num">
                                      <p:cBhvr additive="base">
                                        <p:cTn id="12" dur="50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500" fill="hold"/>
                                        <p:tgtEl>
                                          <p:spTgt spid="53"/>
                                        </p:tgtEl>
                                        <p:attrNameLst>
                                          <p:attrName>ppt_x</p:attrName>
                                        </p:attrNameLst>
                                      </p:cBhvr>
                                      <p:tavLst>
                                        <p:tav tm="0">
                                          <p:val>
                                            <p:strVal val="#ppt_x"/>
                                          </p:val>
                                        </p:tav>
                                        <p:tav tm="100000">
                                          <p:val>
                                            <p:strVal val="#ppt_x"/>
                                          </p:val>
                                        </p:tav>
                                      </p:tavLst>
                                    </p:anim>
                                    <p:anim calcmode="lin" valueType="num">
                                      <p:cBhvr additive="base">
                                        <p:cTn id="16" dur="500" fill="hold"/>
                                        <p:tgtEl>
                                          <p:spTgt spid="53"/>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3" grpId="0"/>
      <p:bldP spid="20"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 descr="Icon&#10;&#10;Description automatically generated with low confidence">
            <a:extLst>
              <a:ext uri="{FF2B5EF4-FFF2-40B4-BE49-F238E27FC236}">
                <a16:creationId xmlns:a16="http://schemas.microsoft.com/office/drawing/2014/main" id="{7F3E8FEC-9809-3043-9A34-73D36504BD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39440" y="1087061"/>
            <a:ext cx="5568862" cy="45247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p:spPr>
      </p:pic>
      <p:pic>
        <p:nvPicPr>
          <p:cNvPr id="3" name="Picture 2" descr="A picture containing text&#10;&#10;Description automatically generated">
            <a:extLst>
              <a:ext uri="{FF2B5EF4-FFF2-40B4-BE49-F238E27FC236}">
                <a16:creationId xmlns:a16="http://schemas.microsoft.com/office/drawing/2014/main" id="{0314939D-DBE0-734F-A645-EBB66986402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524999" y="2502801"/>
            <a:ext cx="6017343" cy="3108960"/>
          </a:xfrm>
          <a:prstGeom prst="rect">
            <a:avLst/>
          </a:prstGeom>
        </p:spPr>
      </p:pic>
      <p:pic>
        <p:nvPicPr>
          <p:cNvPr id="4" name="Picture 3" descr="Text&#10;&#10;Description automatically generated">
            <a:extLst>
              <a:ext uri="{FF2B5EF4-FFF2-40B4-BE49-F238E27FC236}">
                <a16:creationId xmlns:a16="http://schemas.microsoft.com/office/drawing/2014/main" id="{4D351D6E-A8AD-304F-882B-426D85D0CFB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332240" y="5611761"/>
            <a:ext cx="4376062" cy="850901"/>
          </a:xfrm>
          <a:prstGeom prst="rect">
            <a:avLst/>
          </a:prstGeom>
        </p:spPr>
      </p:pic>
      <p:sp>
        <p:nvSpPr>
          <p:cNvPr id="5" name="Rectangle 4">
            <a:extLst>
              <a:ext uri="{FF2B5EF4-FFF2-40B4-BE49-F238E27FC236}">
                <a16:creationId xmlns:a16="http://schemas.microsoft.com/office/drawing/2014/main" id="{36F2C9B4-507E-644D-8138-8991840D26E8}"/>
              </a:ext>
            </a:extLst>
          </p:cNvPr>
          <p:cNvSpPr/>
          <p:nvPr/>
        </p:nvSpPr>
        <p:spPr>
          <a:xfrm>
            <a:off x="0" y="7298129"/>
            <a:ext cx="19507200" cy="3689754"/>
          </a:xfrm>
          <a:prstGeom prst="rect">
            <a:avLst/>
          </a:prstGeom>
          <a:gradFill flip="none" rotWithShape="1">
            <a:gsLst>
              <a:gs pos="0">
                <a:srgbClr val="297DA5"/>
              </a:gs>
              <a:gs pos="100000">
                <a:srgbClr val="C10077"/>
              </a:gs>
            </a:gsLst>
            <a:lin ang="27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7">
            <a:extLst>
              <a:ext uri="{FF2B5EF4-FFF2-40B4-BE49-F238E27FC236}">
                <a16:creationId xmlns:a16="http://schemas.microsoft.com/office/drawing/2014/main" id="{2B780385-C959-0D4C-93DC-B07C6290DF10}"/>
              </a:ext>
            </a:extLst>
          </p:cNvPr>
          <p:cNvSpPr txBox="1">
            <a:spLocks noChangeArrowheads="1"/>
          </p:cNvSpPr>
          <p:nvPr/>
        </p:nvSpPr>
        <p:spPr bwMode="auto">
          <a:xfrm>
            <a:off x="1718625" y="8568439"/>
            <a:ext cx="4667753" cy="1114151"/>
          </a:xfrm>
          <a:prstGeom prst="rect">
            <a:avLst/>
          </a:prstGeom>
          <a:noFill/>
          <a:ln w="9525">
            <a:noFill/>
            <a:miter lim="800000"/>
            <a:headEnd/>
            <a:tailEnd/>
          </a:ln>
        </p:spPr>
        <p:txBody>
          <a:bodyPr wrap="none" lIns="97536" tIns="48768" rIns="97536" bIns="48768">
            <a:spAutoFit/>
          </a:bodyPr>
          <a:lstStyle/>
          <a:p>
            <a:pPr algn="ctr" defTabSz="2321446"/>
            <a:r>
              <a:rPr lang="en-CA" sz="6600" b="1" dirty="0">
                <a:solidFill>
                  <a:schemeClr val="bg1"/>
                </a:solidFill>
                <a:latin typeface="Arial" panose="020B0604020202020204" pitchFamily="34" charset="0"/>
                <a:ea typeface="Open Sans Light" panose="020B0306030504020204" pitchFamily="34" charset="0"/>
                <a:cs typeface="Open Sans Light" panose="020B0306030504020204" pitchFamily="34" charset="0"/>
              </a:rPr>
              <a:t>Contact Us</a:t>
            </a:r>
          </a:p>
        </p:txBody>
      </p:sp>
      <p:grpSp>
        <p:nvGrpSpPr>
          <p:cNvPr id="7" name="Group 6">
            <a:extLst>
              <a:ext uri="{FF2B5EF4-FFF2-40B4-BE49-F238E27FC236}">
                <a16:creationId xmlns:a16="http://schemas.microsoft.com/office/drawing/2014/main" id="{6A5B24C0-863B-5545-821F-2D0F488929FF}"/>
              </a:ext>
            </a:extLst>
          </p:cNvPr>
          <p:cNvGrpSpPr/>
          <p:nvPr/>
        </p:nvGrpSpPr>
        <p:grpSpPr>
          <a:xfrm>
            <a:off x="13484308" y="9500464"/>
            <a:ext cx="344843" cy="245261"/>
            <a:chOff x="4362884" y="1304483"/>
            <a:chExt cx="466712" cy="331938"/>
          </a:xfrm>
          <a:solidFill>
            <a:schemeClr val="bg1"/>
          </a:solidFill>
          <a:effectLst>
            <a:outerShdw blurRad="50800" dist="38100" dir="2700000" algn="tl" rotWithShape="0">
              <a:prstClr val="black">
                <a:alpha val="40000"/>
              </a:prstClr>
            </a:outerShdw>
          </a:effectLst>
        </p:grpSpPr>
        <p:sp>
          <p:nvSpPr>
            <p:cNvPr id="8" name="Freeform 32">
              <a:extLst>
                <a:ext uri="{FF2B5EF4-FFF2-40B4-BE49-F238E27FC236}">
                  <a16:creationId xmlns:a16="http://schemas.microsoft.com/office/drawing/2014/main" id="{22DE8DF9-833C-8B4C-AAA3-DD88AE7F4C6D}"/>
                </a:ext>
              </a:extLst>
            </p:cNvPr>
            <p:cNvSpPr>
              <a:spLocks/>
            </p:cNvSpPr>
            <p:nvPr/>
          </p:nvSpPr>
          <p:spPr bwMode="auto">
            <a:xfrm>
              <a:off x="4362884" y="1366877"/>
              <a:ext cx="466712" cy="269544"/>
            </a:xfrm>
            <a:custGeom>
              <a:avLst/>
              <a:gdLst>
                <a:gd name="T0" fmla="*/ 0 w 187"/>
                <a:gd name="T1" fmla="*/ 0 h 108"/>
                <a:gd name="T2" fmla="*/ 0 w 187"/>
                <a:gd name="T3" fmla="*/ 108 h 108"/>
                <a:gd name="T4" fmla="*/ 187 w 187"/>
                <a:gd name="T5" fmla="*/ 108 h 108"/>
                <a:gd name="T6" fmla="*/ 187 w 187"/>
                <a:gd name="T7" fmla="*/ 0 h 108"/>
                <a:gd name="T8" fmla="*/ 94 w 187"/>
                <a:gd name="T9" fmla="*/ 67 h 108"/>
                <a:gd name="T10" fmla="*/ 0 w 187"/>
                <a:gd name="T11" fmla="*/ 0 h 108"/>
              </a:gdLst>
              <a:ahLst/>
              <a:cxnLst>
                <a:cxn ang="0">
                  <a:pos x="T0" y="T1"/>
                </a:cxn>
                <a:cxn ang="0">
                  <a:pos x="T2" y="T3"/>
                </a:cxn>
                <a:cxn ang="0">
                  <a:pos x="T4" y="T5"/>
                </a:cxn>
                <a:cxn ang="0">
                  <a:pos x="T6" y="T7"/>
                </a:cxn>
                <a:cxn ang="0">
                  <a:pos x="T8" y="T9"/>
                </a:cxn>
                <a:cxn ang="0">
                  <a:pos x="T10" y="T11"/>
                </a:cxn>
              </a:cxnLst>
              <a:rect l="0" t="0" r="r" b="b"/>
              <a:pathLst>
                <a:path w="187" h="108">
                  <a:moveTo>
                    <a:pt x="0" y="0"/>
                  </a:moveTo>
                  <a:lnTo>
                    <a:pt x="0" y="108"/>
                  </a:lnTo>
                  <a:lnTo>
                    <a:pt x="187" y="108"/>
                  </a:lnTo>
                  <a:lnTo>
                    <a:pt x="187" y="0"/>
                  </a:lnTo>
                  <a:lnTo>
                    <a:pt x="94" y="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defRPr/>
              </a:pPr>
              <a:endParaRPr lang="en-US" sz="3840"/>
            </a:p>
          </p:txBody>
        </p:sp>
        <p:sp>
          <p:nvSpPr>
            <p:cNvPr id="9" name="Freeform 33">
              <a:extLst>
                <a:ext uri="{FF2B5EF4-FFF2-40B4-BE49-F238E27FC236}">
                  <a16:creationId xmlns:a16="http://schemas.microsoft.com/office/drawing/2014/main" id="{E899C2E9-F8D7-E14F-B8B2-2DC3BB645A02}"/>
                </a:ext>
              </a:extLst>
            </p:cNvPr>
            <p:cNvSpPr>
              <a:spLocks/>
            </p:cNvSpPr>
            <p:nvPr/>
          </p:nvSpPr>
          <p:spPr bwMode="auto">
            <a:xfrm>
              <a:off x="4362884" y="1304483"/>
              <a:ext cx="466712" cy="192176"/>
            </a:xfrm>
            <a:custGeom>
              <a:avLst/>
              <a:gdLst>
                <a:gd name="T0" fmla="*/ 187 w 187"/>
                <a:gd name="T1" fmla="*/ 9 h 77"/>
                <a:gd name="T2" fmla="*/ 187 w 187"/>
                <a:gd name="T3" fmla="*/ 0 h 77"/>
                <a:gd name="T4" fmla="*/ 0 w 187"/>
                <a:gd name="T5" fmla="*/ 0 h 77"/>
                <a:gd name="T6" fmla="*/ 0 w 187"/>
                <a:gd name="T7" fmla="*/ 10 h 77"/>
                <a:gd name="T8" fmla="*/ 94 w 187"/>
                <a:gd name="T9" fmla="*/ 77 h 77"/>
                <a:gd name="T10" fmla="*/ 187 w 187"/>
                <a:gd name="T11" fmla="*/ 9 h 77"/>
              </a:gdLst>
              <a:ahLst/>
              <a:cxnLst>
                <a:cxn ang="0">
                  <a:pos x="T0" y="T1"/>
                </a:cxn>
                <a:cxn ang="0">
                  <a:pos x="T2" y="T3"/>
                </a:cxn>
                <a:cxn ang="0">
                  <a:pos x="T4" y="T5"/>
                </a:cxn>
                <a:cxn ang="0">
                  <a:pos x="T6" y="T7"/>
                </a:cxn>
                <a:cxn ang="0">
                  <a:pos x="T8" y="T9"/>
                </a:cxn>
                <a:cxn ang="0">
                  <a:pos x="T10" y="T11"/>
                </a:cxn>
              </a:cxnLst>
              <a:rect l="0" t="0" r="r" b="b"/>
              <a:pathLst>
                <a:path w="187" h="77">
                  <a:moveTo>
                    <a:pt x="187" y="9"/>
                  </a:moveTo>
                  <a:lnTo>
                    <a:pt x="187" y="0"/>
                  </a:lnTo>
                  <a:lnTo>
                    <a:pt x="0" y="0"/>
                  </a:lnTo>
                  <a:lnTo>
                    <a:pt x="0" y="10"/>
                  </a:lnTo>
                  <a:lnTo>
                    <a:pt x="94" y="77"/>
                  </a:lnTo>
                  <a:lnTo>
                    <a:pt x="187"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defRPr/>
              </a:pPr>
              <a:endParaRPr lang="en-US" sz="3840"/>
            </a:p>
          </p:txBody>
        </p:sp>
      </p:grpSp>
      <p:grpSp>
        <p:nvGrpSpPr>
          <p:cNvPr id="10" name="Group 9">
            <a:extLst>
              <a:ext uri="{FF2B5EF4-FFF2-40B4-BE49-F238E27FC236}">
                <a16:creationId xmlns:a16="http://schemas.microsoft.com/office/drawing/2014/main" id="{B03D8381-EF39-704E-A9F5-9D35BF76CE94}"/>
              </a:ext>
            </a:extLst>
          </p:cNvPr>
          <p:cNvGrpSpPr/>
          <p:nvPr/>
        </p:nvGrpSpPr>
        <p:grpSpPr>
          <a:xfrm>
            <a:off x="13489702" y="10078299"/>
            <a:ext cx="334056" cy="318957"/>
            <a:chOff x="4417791" y="3086470"/>
            <a:chExt cx="441754" cy="421788"/>
          </a:xfrm>
          <a:solidFill>
            <a:schemeClr val="bg1"/>
          </a:solidFill>
          <a:effectLst>
            <a:outerShdw blurRad="50800" dist="38100" dir="2700000" algn="tl" rotWithShape="0">
              <a:prstClr val="black">
                <a:alpha val="40000"/>
              </a:prstClr>
            </a:outerShdw>
          </a:effectLst>
        </p:grpSpPr>
        <p:sp>
          <p:nvSpPr>
            <p:cNvPr id="11" name="Freeform 64">
              <a:extLst>
                <a:ext uri="{FF2B5EF4-FFF2-40B4-BE49-F238E27FC236}">
                  <a16:creationId xmlns:a16="http://schemas.microsoft.com/office/drawing/2014/main" id="{F4C85CDD-8362-0948-86FD-AA88A4643FAA}"/>
                </a:ext>
              </a:extLst>
            </p:cNvPr>
            <p:cNvSpPr>
              <a:spLocks noEditPoints="1"/>
            </p:cNvSpPr>
            <p:nvPr/>
          </p:nvSpPr>
          <p:spPr bwMode="auto">
            <a:xfrm>
              <a:off x="4417791" y="3086470"/>
              <a:ext cx="441754" cy="421788"/>
            </a:xfrm>
            <a:custGeom>
              <a:avLst/>
              <a:gdLst>
                <a:gd name="T0" fmla="*/ 125 w 133"/>
                <a:gd name="T1" fmla="*/ 0 h 127"/>
                <a:gd name="T2" fmla="*/ 9 w 133"/>
                <a:gd name="T3" fmla="*/ 0 h 127"/>
                <a:gd name="T4" fmla="*/ 0 w 133"/>
                <a:gd name="T5" fmla="*/ 9 h 127"/>
                <a:gd name="T6" fmla="*/ 0 w 133"/>
                <a:gd name="T7" fmla="*/ 91 h 127"/>
                <a:gd name="T8" fmla="*/ 9 w 133"/>
                <a:gd name="T9" fmla="*/ 100 h 127"/>
                <a:gd name="T10" fmla="*/ 53 w 133"/>
                <a:gd name="T11" fmla="*/ 100 h 127"/>
                <a:gd name="T12" fmla="*/ 40 w 133"/>
                <a:gd name="T13" fmla="*/ 118 h 127"/>
                <a:gd name="T14" fmla="*/ 40 w 133"/>
                <a:gd name="T15" fmla="*/ 127 h 127"/>
                <a:gd name="T16" fmla="*/ 53 w 133"/>
                <a:gd name="T17" fmla="*/ 127 h 127"/>
                <a:gd name="T18" fmla="*/ 80 w 133"/>
                <a:gd name="T19" fmla="*/ 127 h 127"/>
                <a:gd name="T20" fmla="*/ 94 w 133"/>
                <a:gd name="T21" fmla="*/ 127 h 127"/>
                <a:gd name="T22" fmla="*/ 94 w 133"/>
                <a:gd name="T23" fmla="*/ 118 h 127"/>
                <a:gd name="T24" fmla="*/ 80 w 133"/>
                <a:gd name="T25" fmla="*/ 100 h 127"/>
                <a:gd name="T26" fmla="*/ 125 w 133"/>
                <a:gd name="T27" fmla="*/ 100 h 127"/>
                <a:gd name="T28" fmla="*/ 133 w 133"/>
                <a:gd name="T29" fmla="*/ 91 h 127"/>
                <a:gd name="T30" fmla="*/ 133 w 133"/>
                <a:gd name="T31" fmla="*/ 9 h 127"/>
                <a:gd name="T32" fmla="*/ 125 w 133"/>
                <a:gd name="T33" fmla="*/ 0 h 127"/>
                <a:gd name="T34" fmla="*/ 60 w 133"/>
                <a:gd name="T35" fmla="*/ 89 h 127"/>
                <a:gd name="T36" fmla="*/ 67 w 133"/>
                <a:gd name="T37" fmla="*/ 82 h 127"/>
                <a:gd name="T38" fmla="*/ 75 w 133"/>
                <a:gd name="T39" fmla="*/ 89 h 127"/>
                <a:gd name="T40" fmla="*/ 67 w 133"/>
                <a:gd name="T41" fmla="*/ 97 h 127"/>
                <a:gd name="T42" fmla="*/ 60 w 133"/>
                <a:gd name="T43" fmla="*/ 89 h 127"/>
                <a:gd name="T44" fmla="*/ 124 w 133"/>
                <a:gd name="T45" fmla="*/ 79 h 127"/>
                <a:gd name="T46" fmla="*/ 10 w 133"/>
                <a:gd name="T47" fmla="*/ 79 h 127"/>
                <a:gd name="T48" fmla="*/ 10 w 133"/>
                <a:gd name="T49" fmla="*/ 10 h 127"/>
                <a:gd name="T50" fmla="*/ 124 w 133"/>
                <a:gd name="T51" fmla="*/ 10 h 127"/>
                <a:gd name="T52" fmla="*/ 124 w 133"/>
                <a:gd name="T53" fmla="*/ 7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3" h="127">
                  <a:moveTo>
                    <a:pt x="125" y="0"/>
                  </a:moveTo>
                  <a:cubicBezTo>
                    <a:pt x="9" y="0"/>
                    <a:pt x="9" y="0"/>
                    <a:pt x="9" y="0"/>
                  </a:cubicBezTo>
                  <a:cubicBezTo>
                    <a:pt x="4" y="0"/>
                    <a:pt x="0" y="4"/>
                    <a:pt x="0" y="9"/>
                  </a:cubicBezTo>
                  <a:cubicBezTo>
                    <a:pt x="0" y="91"/>
                    <a:pt x="0" y="91"/>
                    <a:pt x="0" y="91"/>
                  </a:cubicBezTo>
                  <a:cubicBezTo>
                    <a:pt x="0" y="96"/>
                    <a:pt x="4" y="100"/>
                    <a:pt x="9" y="100"/>
                  </a:cubicBezTo>
                  <a:cubicBezTo>
                    <a:pt x="53" y="100"/>
                    <a:pt x="53" y="100"/>
                    <a:pt x="53" y="100"/>
                  </a:cubicBezTo>
                  <a:cubicBezTo>
                    <a:pt x="53" y="100"/>
                    <a:pt x="55" y="118"/>
                    <a:pt x="40" y="118"/>
                  </a:cubicBezTo>
                  <a:cubicBezTo>
                    <a:pt x="40" y="127"/>
                    <a:pt x="40" y="127"/>
                    <a:pt x="40" y="127"/>
                  </a:cubicBezTo>
                  <a:cubicBezTo>
                    <a:pt x="53" y="127"/>
                    <a:pt x="53" y="127"/>
                    <a:pt x="53" y="127"/>
                  </a:cubicBezTo>
                  <a:cubicBezTo>
                    <a:pt x="80" y="127"/>
                    <a:pt x="80" y="127"/>
                    <a:pt x="80" y="127"/>
                  </a:cubicBezTo>
                  <a:cubicBezTo>
                    <a:pt x="94" y="127"/>
                    <a:pt x="94" y="127"/>
                    <a:pt x="94" y="127"/>
                  </a:cubicBezTo>
                  <a:cubicBezTo>
                    <a:pt x="94" y="118"/>
                    <a:pt x="94" y="118"/>
                    <a:pt x="94" y="118"/>
                  </a:cubicBezTo>
                  <a:cubicBezTo>
                    <a:pt x="78" y="118"/>
                    <a:pt x="80" y="100"/>
                    <a:pt x="80" y="100"/>
                  </a:cubicBezTo>
                  <a:cubicBezTo>
                    <a:pt x="125" y="100"/>
                    <a:pt x="125" y="100"/>
                    <a:pt x="125" y="100"/>
                  </a:cubicBezTo>
                  <a:cubicBezTo>
                    <a:pt x="129" y="100"/>
                    <a:pt x="133" y="96"/>
                    <a:pt x="133" y="91"/>
                  </a:cubicBezTo>
                  <a:cubicBezTo>
                    <a:pt x="133" y="9"/>
                    <a:pt x="133" y="9"/>
                    <a:pt x="133" y="9"/>
                  </a:cubicBezTo>
                  <a:cubicBezTo>
                    <a:pt x="133" y="4"/>
                    <a:pt x="129" y="0"/>
                    <a:pt x="125" y="0"/>
                  </a:cubicBezTo>
                  <a:close/>
                  <a:moveTo>
                    <a:pt x="60" y="89"/>
                  </a:moveTo>
                  <a:cubicBezTo>
                    <a:pt x="60" y="85"/>
                    <a:pt x="63" y="82"/>
                    <a:pt x="67" y="82"/>
                  </a:cubicBezTo>
                  <a:cubicBezTo>
                    <a:pt x="72" y="82"/>
                    <a:pt x="75" y="85"/>
                    <a:pt x="75" y="89"/>
                  </a:cubicBezTo>
                  <a:cubicBezTo>
                    <a:pt x="75" y="94"/>
                    <a:pt x="72" y="97"/>
                    <a:pt x="67" y="97"/>
                  </a:cubicBezTo>
                  <a:cubicBezTo>
                    <a:pt x="63" y="97"/>
                    <a:pt x="60" y="94"/>
                    <a:pt x="60" y="89"/>
                  </a:cubicBezTo>
                  <a:close/>
                  <a:moveTo>
                    <a:pt x="124" y="79"/>
                  </a:moveTo>
                  <a:cubicBezTo>
                    <a:pt x="10" y="79"/>
                    <a:pt x="10" y="79"/>
                    <a:pt x="10" y="79"/>
                  </a:cubicBezTo>
                  <a:cubicBezTo>
                    <a:pt x="10" y="10"/>
                    <a:pt x="10" y="10"/>
                    <a:pt x="10" y="10"/>
                  </a:cubicBezTo>
                  <a:cubicBezTo>
                    <a:pt x="124" y="10"/>
                    <a:pt x="124" y="10"/>
                    <a:pt x="124" y="10"/>
                  </a:cubicBezTo>
                  <a:lnTo>
                    <a:pt x="124" y="79"/>
                  </a:lnTo>
                  <a:close/>
                </a:path>
              </a:pathLst>
            </a:custGeom>
            <a:grpFill/>
            <a:ln>
              <a:noFill/>
            </a:ln>
          </p:spPr>
          <p:txBody>
            <a:bodyPr/>
            <a:lstStyle/>
            <a:p>
              <a:pPr algn="ctr">
                <a:defRPr/>
              </a:pPr>
              <a:endParaRPr lang="en-US" sz="3840"/>
            </a:p>
          </p:txBody>
        </p:sp>
        <p:sp>
          <p:nvSpPr>
            <p:cNvPr id="12" name="Oval 65">
              <a:extLst>
                <a:ext uri="{FF2B5EF4-FFF2-40B4-BE49-F238E27FC236}">
                  <a16:creationId xmlns:a16="http://schemas.microsoft.com/office/drawing/2014/main" id="{2AD639A0-5BD1-3F46-AF0B-EC20B5582CF2}"/>
                </a:ext>
              </a:extLst>
            </p:cNvPr>
            <p:cNvSpPr>
              <a:spLocks noChangeArrowheads="1"/>
            </p:cNvSpPr>
            <p:nvPr/>
          </p:nvSpPr>
          <p:spPr bwMode="auto">
            <a:xfrm>
              <a:off x="4627437" y="3365998"/>
              <a:ext cx="29949" cy="32446"/>
            </a:xfrm>
            <a:prstGeom prst="ellipse">
              <a:avLst/>
            </a:prstGeom>
            <a:grpFill/>
            <a:ln>
              <a:noFill/>
            </a:ln>
          </p:spPr>
          <p:txBody>
            <a:bodyPr/>
            <a:lstStyle/>
            <a:p>
              <a:pPr algn="ctr">
                <a:defRPr/>
              </a:pPr>
              <a:endParaRPr lang="en-US" sz="3840"/>
            </a:p>
          </p:txBody>
        </p:sp>
      </p:grpSp>
      <p:sp>
        <p:nvSpPr>
          <p:cNvPr id="15" name="Text Box 10">
            <a:extLst>
              <a:ext uri="{FF2B5EF4-FFF2-40B4-BE49-F238E27FC236}">
                <a16:creationId xmlns:a16="http://schemas.microsoft.com/office/drawing/2014/main" id="{DA4B8983-8D10-0E45-BD15-5E8AD362D9AE}"/>
              </a:ext>
            </a:extLst>
          </p:cNvPr>
          <p:cNvSpPr txBox="1">
            <a:spLocks noChangeArrowheads="1"/>
          </p:cNvSpPr>
          <p:nvPr/>
        </p:nvSpPr>
        <p:spPr bwMode="auto">
          <a:xfrm>
            <a:off x="14314297" y="9404390"/>
            <a:ext cx="4092760" cy="443198"/>
          </a:xfrm>
          <a:prstGeom prst="rect">
            <a:avLst/>
          </a:prstGeom>
          <a:noFill/>
          <a:ln w="9525">
            <a:noFill/>
            <a:miter lim="800000"/>
            <a:headEnd/>
            <a:tailEnd/>
          </a:ln>
        </p:spPr>
        <p:txBody>
          <a:bodyPr wrap="square" lIns="97536" tIns="48768" rIns="97536" bIns="48768">
            <a:spAutoFit/>
          </a:bodyPr>
          <a:lstStyle/>
          <a:p>
            <a:pPr defTabSz="2321446"/>
            <a:r>
              <a:rPr lang="en-US" sz="2240" dirty="0">
                <a:solidFill>
                  <a:schemeClr val="bg1"/>
                </a:solidFill>
                <a:latin typeface="Calibri" panose="020F0502020204030204" pitchFamily="34" charset="0"/>
                <a:ea typeface="Open Sans" pitchFamily="34" charset="0"/>
                <a:cs typeface="Calibri" panose="020F0502020204030204" pitchFamily="34" charset="0"/>
              </a:rPr>
              <a:t>Email Address</a:t>
            </a:r>
          </a:p>
        </p:txBody>
      </p:sp>
      <p:sp>
        <p:nvSpPr>
          <p:cNvPr id="16" name="Text Box 10">
            <a:extLst>
              <a:ext uri="{FF2B5EF4-FFF2-40B4-BE49-F238E27FC236}">
                <a16:creationId xmlns:a16="http://schemas.microsoft.com/office/drawing/2014/main" id="{B7CF91E9-40E2-B04A-A839-80EA39694337}"/>
              </a:ext>
            </a:extLst>
          </p:cNvPr>
          <p:cNvSpPr txBox="1">
            <a:spLocks noChangeArrowheads="1"/>
          </p:cNvSpPr>
          <p:nvPr/>
        </p:nvSpPr>
        <p:spPr bwMode="auto">
          <a:xfrm>
            <a:off x="14352852" y="10006197"/>
            <a:ext cx="4092760" cy="443198"/>
          </a:xfrm>
          <a:prstGeom prst="rect">
            <a:avLst/>
          </a:prstGeom>
          <a:noFill/>
          <a:ln w="9525">
            <a:noFill/>
            <a:miter lim="800000"/>
            <a:headEnd/>
            <a:tailEnd/>
          </a:ln>
        </p:spPr>
        <p:txBody>
          <a:bodyPr wrap="square" lIns="97536" tIns="48768" rIns="97536" bIns="48768">
            <a:spAutoFit/>
          </a:bodyPr>
          <a:lstStyle/>
          <a:p>
            <a:pPr defTabSz="2321446"/>
            <a:r>
              <a:rPr lang="en-US" sz="2240" dirty="0">
                <a:solidFill>
                  <a:schemeClr val="bg1"/>
                </a:solidFill>
                <a:latin typeface="Calibri" panose="020F0502020204030204" pitchFamily="34" charset="0"/>
                <a:ea typeface="Open Sans" pitchFamily="34" charset="0"/>
                <a:cs typeface="Calibri" panose="020F0502020204030204" pitchFamily="34" charset="0"/>
              </a:rPr>
              <a:t>Network Website</a:t>
            </a:r>
          </a:p>
        </p:txBody>
      </p:sp>
      <p:cxnSp>
        <p:nvCxnSpPr>
          <p:cNvPr id="19" name="Straight Connector 18">
            <a:extLst>
              <a:ext uri="{FF2B5EF4-FFF2-40B4-BE49-F238E27FC236}">
                <a16:creationId xmlns:a16="http://schemas.microsoft.com/office/drawing/2014/main" id="{FBA147EC-53F6-5942-ABD5-9EEEAA470B74}"/>
              </a:ext>
            </a:extLst>
          </p:cNvPr>
          <p:cNvCxnSpPr/>
          <p:nvPr/>
        </p:nvCxnSpPr>
        <p:spPr>
          <a:xfrm>
            <a:off x="12936090" y="7844839"/>
            <a:ext cx="0" cy="2567074"/>
          </a:xfrm>
          <a:prstGeom prst="line">
            <a:avLst/>
          </a:prstGeom>
          <a:ln w="254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19">
            <a:extLst>
              <a:ext uri="{FF2B5EF4-FFF2-40B4-BE49-F238E27FC236}">
                <a16:creationId xmlns:a16="http://schemas.microsoft.com/office/drawing/2014/main" id="{6317EC5A-BB32-6648-8853-EAE97DEDB9B1}"/>
              </a:ext>
            </a:extLst>
          </p:cNvPr>
          <p:cNvSpPr>
            <a:spLocks/>
          </p:cNvSpPr>
          <p:nvPr/>
        </p:nvSpPr>
        <p:spPr bwMode="auto">
          <a:xfrm>
            <a:off x="13454906" y="7796108"/>
            <a:ext cx="466326" cy="614933"/>
          </a:xfrm>
          <a:custGeom>
            <a:avLst/>
            <a:gdLst>
              <a:gd name="T0" fmla="*/ 316 w 480"/>
              <a:gd name="T1" fmla="*/ 260 h 631"/>
              <a:gd name="T2" fmla="*/ 381 w 480"/>
              <a:gd name="T3" fmla="*/ 141 h 631"/>
              <a:gd name="T4" fmla="*/ 240 w 480"/>
              <a:gd name="T5" fmla="*/ 0 h 631"/>
              <a:gd name="T6" fmla="*/ 99 w 480"/>
              <a:gd name="T7" fmla="*/ 141 h 631"/>
              <a:gd name="T8" fmla="*/ 164 w 480"/>
              <a:gd name="T9" fmla="*/ 260 h 631"/>
              <a:gd name="T10" fmla="*/ 0 w 480"/>
              <a:gd name="T11" fmla="*/ 439 h 631"/>
              <a:gd name="T12" fmla="*/ 0 w 480"/>
              <a:gd name="T13" fmla="*/ 586 h 631"/>
              <a:gd name="T14" fmla="*/ 0 w 480"/>
              <a:gd name="T15" fmla="*/ 588 h 631"/>
              <a:gd name="T16" fmla="*/ 10 w 480"/>
              <a:gd name="T17" fmla="*/ 591 h 631"/>
              <a:gd name="T18" fmla="*/ 256 w 480"/>
              <a:gd name="T19" fmla="*/ 631 h 631"/>
              <a:gd name="T20" fmla="*/ 470 w 480"/>
              <a:gd name="T21" fmla="*/ 590 h 631"/>
              <a:gd name="T22" fmla="*/ 479 w 480"/>
              <a:gd name="T23" fmla="*/ 586 h 631"/>
              <a:gd name="T24" fmla="*/ 480 w 480"/>
              <a:gd name="T25" fmla="*/ 586 h 631"/>
              <a:gd name="T26" fmla="*/ 480 w 480"/>
              <a:gd name="T27" fmla="*/ 439 h 631"/>
              <a:gd name="T28" fmla="*/ 316 w 480"/>
              <a:gd name="T29" fmla="*/ 260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0" h="631">
                <a:moveTo>
                  <a:pt x="316" y="260"/>
                </a:moveTo>
                <a:cubicBezTo>
                  <a:pt x="355" y="234"/>
                  <a:pt x="381" y="191"/>
                  <a:pt x="381" y="141"/>
                </a:cubicBezTo>
                <a:cubicBezTo>
                  <a:pt x="381" y="63"/>
                  <a:pt x="318" y="0"/>
                  <a:pt x="240" y="0"/>
                </a:cubicBezTo>
                <a:cubicBezTo>
                  <a:pt x="162" y="0"/>
                  <a:pt x="99" y="63"/>
                  <a:pt x="99" y="141"/>
                </a:cubicBezTo>
                <a:cubicBezTo>
                  <a:pt x="99" y="191"/>
                  <a:pt x="125" y="234"/>
                  <a:pt x="164" y="260"/>
                </a:cubicBezTo>
                <a:cubicBezTo>
                  <a:pt x="72" y="268"/>
                  <a:pt x="0" y="345"/>
                  <a:pt x="0" y="439"/>
                </a:cubicBezTo>
                <a:lnTo>
                  <a:pt x="0" y="586"/>
                </a:lnTo>
                <a:lnTo>
                  <a:pt x="0" y="588"/>
                </a:lnTo>
                <a:lnTo>
                  <a:pt x="10" y="591"/>
                </a:lnTo>
                <a:cubicBezTo>
                  <a:pt x="105" y="621"/>
                  <a:pt x="188" y="631"/>
                  <a:pt x="256" y="631"/>
                </a:cubicBezTo>
                <a:cubicBezTo>
                  <a:pt x="388" y="631"/>
                  <a:pt x="465" y="593"/>
                  <a:pt x="470" y="590"/>
                </a:cubicBezTo>
                <a:lnTo>
                  <a:pt x="479" y="586"/>
                </a:lnTo>
                <a:lnTo>
                  <a:pt x="480" y="586"/>
                </a:lnTo>
                <a:lnTo>
                  <a:pt x="480" y="439"/>
                </a:lnTo>
                <a:cubicBezTo>
                  <a:pt x="480" y="345"/>
                  <a:pt x="408" y="268"/>
                  <a:pt x="316" y="260"/>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21" name="Freeform 20">
            <a:extLst>
              <a:ext uri="{FF2B5EF4-FFF2-40B4-BE49-F238E27FC236}">
                <a16:creationId xmlns:a16="http://schemas.microsoft.com/office/drawing/2014/main" id="{3EF1D159-01C1-5449-98F9-2DEA06ABF4EB}"/>
              </a:ext>
            </a:extLst>
          </p:cNvPr>
          <p:cNvSpPr>
            <a:spLocks/>
          </p:cNvSpPr>
          <p:nvPr/>
        </p:nvSpPr>
        <p:spPr bwMode="auto">
          <a:xfrm>
            <a:off x="13454907" y="8755158"/>
            <a:ext cx="368852" cy="368852"/>
          </a:xfrm>
          <a:custGeom>
            <a:avLst/>
            <a:gdLst>
              <a:gd name="T0" fmla="*/ 529 w 530"/>
              <a:gd name="T1" fmla="*/ 417 h 528"/>
              <a:gd name="T2" fmla="*/ 521 w 530"/>
              <a:gd name="T3" fmla="*/ 439 h 528"/>
              <a:gd name="T4" fmla="*/ 447 w 530"/>
              <a:gd name="T5" fmla="*/ 513 h 528"/>
              <a:gd name="T6" fmla="*/ 434 w 530"/>
              <a:gd name="T7" fmla="*/ 523 h 528"/>
              <a:gd name="T8" fmla="*/ 418 w 530"/>
              <a:gd name="T9" fmla="*/ 528 h 528"/>
              <a:gd name="T10" fmla="*/ 414 w 530"/>
              <a:gd name="T11" fmla="*/ 528 h 528"/>
              <a:gd name="T12" fmla="*/ 407 w 530"/>
              <a:gd name="T13" fmla="*/ 528 h 528"/>
              <a:gd name="T14" fmla="*/ 373 w 530"/>
              <a:gd name="T15" fmla="*/ 525 h 528"/>
              <a:gd name="T16" fmla="*/ 314 w 530"/>
              <a:gd name="T17" fmla="*/ 507 h 528"/>
              <a:gd name="T18" fmla="*/ 236 w 530"/>
              <a:gd name="T19" fmla="*/ 464 h 528"/>
              <a:gd name="T20" fmla="*/ 143 w 530"/>
              <a:gd name="T21" fmla="*/ 386 h 528"/>
              <a:gd name="T22" fmla="*/ 79 w 530"/>
              <a:gd name="T23" fmla="*/ 312 h 528"/>
              <a:gd name="T24" fmla="*/ 37 w 530"/>
              <a:gd name="T25" fmla="*/ 247 h 528"/>
              <a:gd name="T26" fmla="*/ 14 w 530"/>
              <a:gd name="T27" fmla="*/ 192 h 528"/>
              <a:gd name="T28" fmla="*/ 3 w 530"/>
              <a:gd name="T29" fmla="*/ 150 h 528"/>
              <a:gd name="T30" fmla="*/ 1 w 530"/>
              <a:gd name="T31" fmla="*/ 123 h 528"/>
              <a:gd name="T32" fmla="*/ 1 w 530"/>
              <a:gd name="T33" fmla="*/ 112 h 528"/>
              <a:gd name="T34" fmla="*/ 6 w 530"/>
              <a:gd name="T35" fmla="*/ 96 h 528"/>
              <a:gd name="T36" fmla="*/ 16 w 530"/>
              <a:gd name="T37" fmla="*/ 82 h 528"/>
              <a:gd name="T38" fmla="*/ 90 w 530"/>
              <a:gd name="T39" fmla="*/ 8 h 528"/>
              <a:gd name="T40" fmla="*/ 108 w 530"/>
              <a:gd name="T41" fmla="*/ 0 h 528"/>
              <a:gd name="T42" fmla="*/ 121 w 530"/>
              <a:gd name="T43" fmla="*/ 4 h 528"/>
              <a:gd name="T44" fmla="*/ 131 w 530"/>
              <a:gd name="T45" fmla="*/ 15 h 528"/>
              <a:gd name="T46" fmla="*/ 190 w 530"/>
              <a:gd name="T47" fmla="*/ 128 h 528"/>
              <a:gd name="T48" fmla="*/ 193 w 530"/>
              <a:gd name="T49" fmla="*/ 148 h 528"/>
              <a:gd name="T50" fmla="*/ 184 w 530"/>
              <a:gd name="T51" fmla="*/ 166 h 528"/>
              <a:gd name="T52" fmla="*/ 156 w 530"/>
              <a:gd name="T53" fmla="*/ 193 h 528"/>
              <a:gd name="T54" fmla="*/ 154 w 530"/>
              <a:gd name="T55" fmla="*/ 197 h 528"/>
              <a:gd name="T56" fmla="*/ 154 w 530"/>
              <a:gd name="T57" fmla="*/ 201 h 528"/>
              <a:gd name="T58" fmla="*/ 164 w 530"/>
              <a:gd name="T59" fmla="*/ 228 h 528"/>
              <a:gd name="T60" fmla="*/ 184 w 530"/>
              <a:gd name="T61" fmla="*/ 261 h 528"/>
              <a:gd name="T62" fmla="*/ 224 w 530"/>
              <a:gd name="T63" fmla="*/ 305 h 528"/>
              <a:gd name="T64" fmla="*/ 269 w 530"/>
              <a:gd name="T65" fmla="*/ 345 h 528"/>
              <a:gd name="T66" fmla="*/ 301 w 530"/>
              <a:gd name="T67" fmla="*/ 366 h 528"/>
              <a:gd name="T68" fmla="*/ 322 w 530"/>
              <a:gd name="T69" fmla="*/ 374 h 528"/>
              <a:gd name="T70" fmla="*/ 329 w 530"/>
              <a:gd name="T71" fmla="*/ 376 h 528"/>
              <a:gd name="T72" fmla="*/ 332 w 530"/>
              <a:gd name="T73" fmla="*/ 375 h 528"/>
              <a:gd name="T74" fmla="*/ 336 w 530"/>
              <a:gd name="T75" fmla="*/ 373 h 528"/>
              <a:gd name="T76" fmla="*/ 368 w 530"/>
              <a:gd name="T77" fmla="*/ 340 h 528"/>
              <a:gd name="T78" fmla="*/ 391 w 530"/>
              <a:gd name="T79" fmla="*/ 331 h 528"/>
              <a:gd name="T80" fmla="*/ 406 w 530"/>
              <a:gd name="T81" fmla="*/ 335 h 528"/>
              <a:gd name="T82" fmla="*/ 407 w 530"/>
              <a:gd name="T83" fmla="*/ 335 h 528"/>
              <a:gd name="T84" fmla="*/ 515 w 530"/>
              <a:gd name="T85" fmla="*/ 399 h 528"/>
              <a:gd name="T86" fmla="*/ 529 w 530"/>
              <a:gd name="T87" fmla="*/ 417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30" h="528">
                <a:moveTo>
                  <a:pt x="529" y="417"/>
                </a:moveTo>
                <a:cubicBezTo>
                  <a:pt x="530" y="426"/>
                  <a:pt x="527" y="433"/>
                  <a:pt x="521" y="439"/>
                </a:cubicBezTo>
                <a:lnTo>
                  <a:pt x="447" y="513"/>
                </a:lnTo>
                <a:cubicBezTo>
                  <a:pt x="443" y="517"/>
                  <a:pt x="439" y="520"/>
                  <a:pt x="434" y="523"/>
                </a:cubicBezTo>
                <a:cubicBezTo>
                  <a:pt x="428" y="525"/>
                  <a:pt x="423" y="527"/>
                  <a:pt x="418" y="528"/>
                </a:cubicBezTo>
                <a:cubicBezTo>
                  <a:pt x="417" y="528"/>
                  <a:pt x="416" y="528"/>
                  <a:pt x="414" y="528"/>
                </a:cubicBezTo>
                <a:cubicBezTo>
                  <a:pt x="412" y="528"/>
                  <a:pt x="410" y="528"/>
                  <a:pt x="407" y="528"/>
                </a:cubicBezTo>
                <a:cubicBezTo>
                  <a:pt x="400" y="528"/>
                  <a:pt x="388" y="527"/>
                  <a:pt x="373" y="525"/>
                </a:cubicBezTo>
                <a:cubicBezTo>
                  <a:pt x="357" y="522"/>
                  <a:pt x="337" y="516"/>
                  <a:pt x="314" y="507"/>
                </a:cubicBezTo>
                <a:cubicBezTo>
                  <a:pt x="291" y="497"/>
                  <a:pt x="265" y="483"/>
                  <a:pt x="236" y="464"/>
                </a:cubicBezTo>
                <a:cubicBezTo>
                  <a:pt x="207" y="445"/>
                  <a:pt x="176" y="419"/>
                  <a:pt x="143" y="386"/>
                </a:cubicBezTo>
                <a:cubicBezTo>
                  <a:pt x="117" y="360"/>
                  <a:pt x="96" y="335"/>
                  <a:pt x="79" y="312"/>
                </a:cubicBezTo>
                <a:cubicBezTo>
                  <a:pt x="61" y="288"/>
                  <a:pt x="48" y="267"/>
                  <a:pt x="37" y="247"/>
                </a:cubicBezTo>
                <a:cubicBezTo>
                  <a:pt x="27" y="227"/>
                  <a:pt x="19" y="209"/>
                  <a:pt x="14" y="192"/>
                </a:cubicBezTo>
                <a:cubicBezTo>
                  <a:pt x="8" y="176"/>
                  <a:pt x="5" y="162"/>
                  <a:pt x="3" y="150"/>
                </a:cubicBezTo>
                <a:cubicBezTo>
                  <a:pt x="1" y="139"/>
                  <a:pt x="0" y="129"/>
                  <a:pt x="1" y="123"/>
                </a:cubicBezTo>
                <a:cubicBezTo>
                  <a:pt x="1" y="116"/>
                  <a:pt x="1" y="112"/>
                  <a:pt x="1" y="112"/>
                </a:cubicBezTo>
                <a:cubicBezTo>
                  <a:pt x="2" y="106"/>
                  <a:pt x="4" y="101"/>
                  <a:pt x="6" y="96"/>
                </a:cubicBezTo>
                <a:cubicBezTo>
                  <a:pt x="9" y="90"/>
                  <a:pt x="12" y="86"/>
                  <a:pt x="16" y="82"/>
                </a:cubicBezTo>
                <a:lnTo>
                  <a:pt x="90" y="8"/>
                </a:lnTo>
                <a:cubicBezTo>
                  <a:pt x="96" y="3"/>
                  <a:pt x="101" y="0"/>
                  <a:pt x="108" y="0"/>
                </a:cubicBezTo>
                <a:cubicBezTo>
                  <a:pt x="113" y="0"/>
                  <a:pt x="117" y="2"/>
                  <a:pt x="121" y="4"/>
                </a:cubicBezTo>
                <a:cubicBezTo>
                  <a:pt x="125" y="7"/>
                  <a:pt x="128" y="11"/>
                  <a:pt x="131" y="15"/>
                </a:cubicBezTo>
                <a:lnTo>
                  <a:pt x="190" y="128"/>
                </a:lnTo>
                <a:cubicBezTo>
                  <a:pt x="194" y="134"/>
                  <a:pt x="195" y="141"/>
                  <a:pt x="193" y="148"/>
                </a:cubicBezTo>
                <a:cubicBezTo>
                  <a:pt x="192" y="155"/>
                  <a:pt x="189" y="161"/>
                  <a:pt x="184" y="166"/>
                </a:cubicBezTo>
                <a:lnTo>
                  <a:pt x="156" y="193"/>
                </a:lnTo>
                <a:cubicBezTo>
                  <a:pt x="156" y="194"/>
                  <a:pt x="155" y="195"/>
                  <a:pt x="154" y="197"/>
                </a:cubicBezTo>
                <a:cubicBezTo>
                  <a:pt x="154" y="199"/>
                  <a:pt x="154" y="200"/>
                  <a:pt x="154" y="201"/>
                </a:cubicBezTo>
                <a:cubicBezTo>
                  <a:pt x="155" y="209"/>
                  <a:pt x="158" y="218"/>
                  <a:pt x="164" y="228"/>
                </a:cubicBezTo>
                <a:cubicBezTo>
                  <a:pt x="168" y="237"/>
                  <a:pt x="175" y="248"/>
                  <a:pt x="184" y="261"/>
                </a:cubicBezTo>
                <a:cubicBezTo>
                  <a:pt x="194" y="273"/>
                  <a:pt x="207" y="288"/>
                  <a:pt x="224" y="305"/>
                </a:cubicBezTo>
                <a:cubicBezTo>
                  <a:pt x="241" y="322"/>
                  <a:pt x="256" y="336"/>
                  <a:pt x="269" y="345"/>
                </a:cubicBezTo>
                <a:cubicBezTo>
                  <a:pt x="282" y="355"/>
                  <a:pt x="293" y="362"/>
                  <a:pt x="301" y="366"/>
                </a:cubicBezTo>
                <a:cubicBezTo>
                  <a:pt x="310" y="371"/>
                  <a:pt x="317" y="373"/>
                  <a:pt x="322" y="374"/>
                </a:cubicBezTo>
                <a:lnTo>
                  <a:pt x="329" y="376"/>
                </a:lnTo>
                <a:cubicBezTo>
                  <a:pt x="329" y="376"/>
                  <a:pt x="331" y="375"/>
                  <a:pt x="332" y="375"/>
                </a:cubicBezTo>
                <a:cubicBezTo>
                  <a:pt x="334" y="374"/>
                  <a:pt x="335" y="374"/>
                  <a:pt x="336" y="373"/>
                </a:cubicBezTo>
                <a:lnTo>
                  <a:pt x="368" y="340"/>
                </a:lnTo>
                <a:cubicBezTo>
                  <a:pt x="375" y="334"/>
                  <a:pt x="382" y="331"/>
                  <a:pt x="391" y="331"/>
                </a:cubicBezTo>
                <a:cubicBezTo>
                  <a:pt x="398" y="331"/>
                  <a:pt x="403" y="333"/>
                  <a:pt x="406" y="335"/>
                </a:cubicBezTo>
                <a:lnTo>
                  <a:pt x="407" y="335"/>
                </a:lnTo>
                <a:lnTo>
                  <a:pt x="515" y="399"/>
                </a:lnTo>
                <a:cubicBezTo>
                  <a:pt x="523" y="403"/>
                  <a:pt x="527" y="410"/>
                  <a:pt x="529" y="417"/>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22" name="Text Box 10">
            <a:extLst>
              <a:ext uri="{FF2B5EF4-FFF2-40B4-BE49-F238E27FC236}">
                <a16:creationId xmlns:a16="http://schemas.microsoft.com/office/drawing/2014/main" id="{3E917092-B345-9C41-98F8-55F0CB69B2AF}"/>
              </a:ext>
            </a:extLst>
          </p:cNvPr>
          <p:cNvSpPr txBox="1">
            <a:spLocks noChangeArrowheads="1"/>
          </p:cNvSpPr>
          <p:nvPr/>
        </p:nvSpPr>
        <p:spPr bwMode="auto">
          <a:xfrm>
            <a:off x="14314297" y="7719874"/>
            <a:ext cx="4092760" cy="837152"/>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First Name Last Name</a:t>
            </a:r>
          </a:p>
          <a:p>
            <a:pPr defTabSz="2321446"/>
            <a:r>
              <a:rPr lang="en-US" sz="2000" dirty="0">
                <a:solidFill>
                  <a:schemeClr val="bg1"/>
                </a:solidFill>
                <a:latin typeface="Calibri" panose="020F0502020204030204" pitchFamily="34" charset="0"/>
                <a:ea typeface="Open Sans" pitchFamily="34" charset="0"/>
                <a:cs typeface="Calibri" panose="020F0502020204030204" pitchFamily="34" charset="0"/>
              </a:rPr>
              <a:t>Prevention Facilitator</a:t>
            </a:r>
          </a:p>
        </p:txBody>
      </p:sp>
      <p:sp>
        <p:nvSpPr>
          <p:cNvPr id="23" name="Text Box 10">
            <a:extLst>
              <a:ext uri="{FF2B5EF4-FFF2-40B4-BE49-F238E27FC236}">
                <a16:creationId xmlns:a16="http://schemas.microsoft.com/office/drawing/2014/main" id="{22DDA597-CBAD-2745-B37C-ED1A66780ED5}"/>
              </a:ext>
            </a:extLst>
          </p:cNvPr>
          <p:cNvSpPr txBox="1">
            <a:spLocks noChangeArrowheads="1"/>
          </p:cNvSpPr>
          <p:nvPr/>
        </p:nvSpPr>
        <p:spPr bwMode="auto">
          <a:xfrm>
            <a:off x="14314297" y="8770793"/>
            <a:ext cx="4092760" cy="443198"/>
          </a:xfrm>
          <a:prstGeom prst="rect">
            <a:avLst/>
          </a:prstGeom>
          <a:noFill/>
          <a:ln w="9525">
            <a:noFill/>
            <a:miter lim="800000"/>
            <a:headEnd/>
            <a:tailEnd/>
          </a:ln>
        </p:spPr>
        <p:txBody>
          <a:bodyPr wrap="square" lIns="97536" tIns="48768" rIns="97536" bIns="48768">
            <a:spAutoFit/>
          </a:bodyPr>
          <a:lstStyle/>
          <a:p>
            <a:pPr defTabSz="2321446"/>
            <a:r>
              <a:rPr lang="en-US" sz="2240" dirty="0">
                <a:solidFill>
                  <a:schemeClr val="bg1"/>
                </a:solidFill>
                <a:latin typeface="Calibri" panose="020F0502020204030204" pitchFamily="34" charset="0"/>
                <a:ea typeface="Open Sans" pitchFamily="34" charset="0"/>
                <a:cs typeface="Calibri" panose="020F0502020204030204" pitchFamily="34" charset="0"/>
              </a:rPr>
              <a:t>Phone Number</a:t>
            </a:r>
          </a:p>
        </p:txBody>
      </p:sp>
      <p:sp>
        <p:nvSpPr>
          <p:cNvPr id="25" name="Rectangle 24">
            <a:extLst>
              <a:ext uri="{FF2B5EF4-FFF2-40B4-BE49-F238E27FC236}">
                <a16:creationId xmlns:a16="http://schemas.microsoft.com/office/drawing/2014/main" id="{F6661AAD-AFBC-124C-B395-AD8ED836F271}"/>
              </a:ext>
            </a:extLst>
          </p:cNvPr>
          <p:cNvSpPr/>
          <p:nvPr/>
        </p:nvSpPr>
        <p:spPr>
          <a:xfrm>
            <a:off x="1813298" y="9417125"/>
            <a:ext cx="4478405" cy="589072"/>
          </a:xfrm>
          <a:prstGeom prst="rect">
            <a:avLst/>
          </a:prstGeom>
        </p:spPr>
        <p:txBody>
          <a:bodyPr wrap="none">
            <a:spAutoFit/>
          </a:bodyPr>
          <a:lstStyle/>
          <a:p>
            <a:pPr defTabSz="2321446">
              <a:lnSpc>
                <a:spcPct val="150000"/>
              </a:lnSpc>
            </a:pPr>
            <a:r>
              <a:rPr lang="en-US" sz="2400" b="1" dirty="0">
                <a:solidFill>
                  <a:schemeClr val="bg1"/>
                </a:solidFill>
                <a:hlinkClick r:id="rId6">
                  <a:extLst>
                    <a:ext uri="{A12FA001-AC4F-418D-AE19-62706E023703}">
                      <ahyp:hlinkClr xmlns:ahyp="http://schemas.microsoft.com/office/drawing/2018/hyperlinkcolor" val="tx"/>
                    </a:ext>
                  </a:extLst>
                </a:hlinkClick>
              </a:rPr>
              <a:t>www.preventionconversation.org</a:t>
            </a: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1646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5" grpId="0"/>
      <p:bldP spid="16" grpId="0"/>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ball pit&#10;&#10;Description automatically generated with low confidence">
            <a:extLst>
              <a:ext uri="{FF2B5EF4-FFF2-40B4-BE49-F238E27FC236}">
                <a16:creationId xmlns:a16="http://schemas.microsoft.com/office/drawing/2014/main" id="{2C429EC6-A524-11D0-52D5-62269B3F1A17}"/>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p:pic>
      <p:sp>
        <p:nvSpPr>
          <p:cNvPr id="2" name="Rectangle 1">
            <a:extLst>
              <a:ext uri="{FF2B5EF4-FFF2-40B4-BE49-F238E27FC236}">
                <a16:creationId xmlns:a16="http://schemas.microsoft.com/office/drawing/2014/main" id="{C4DB55E9-6ABA-EEDA-7AFA-1F4B410595D7}"/>
              </a:ext>
            </a:extLst>
          </p:cNvPr>
          <p:cNvSpPr/>
          <p:nvPr/>
        </p:nvSpPr>
        <p:spPr>
          <a:xfrm>
            <a:off x="1282752" y="1594447"/>
            <a:ext cx="7065381" cy="1107996"/>
          </a:xfrm>
          <a:prstGeom prst="rect">
            <a:avLst/>
          </a:prstGeom>
        </p:spPr>
        <p:txBody>
          <a:bodyPr wrap="square">
            <a:spAutoFit/>
          </a:bodyPr>
          <a:lstStyle/>
          <a:p>
            <a:pPr>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What is FASD?</a:t>
            </a:r>
          </a:p>
        </p:txBody>
      </p:sp>
      <p:sp>
        <p:nvSpPr>
          <p:cNvPr id="4" name="Rounded Rectangle 81">
            <a:extLst>
              <a:ext uri="{FF2B5EF4-FFF2-40B4-BE49-F238E27FC236}">
                <a16:creationId xmlns:a16="http://schemas.microsoft.com/office/drawing/2014/main" id="{B6C9F653-2AB3-8AF9-88B8-D68C864D3F96}"/>
              </a:ext>
            </a:extLst>
          </p:cNvPr>
          <p:cNvSpPr/>
          <p:nvPr/>
        </p:nvSpPr>
        <p:spPr>
          <a:xfrm>
            <a:off x="1005528" y="2869144"/>
            <a:ext cx="8928886" cy="7394011"/>
          </a:xfrm>
          <a:prstGeom prst="roundRect">
            <a:avLst/>
          </a:prstGeom>
          <a:noFill/>
        </p:spPr>
        <p:txBody>
          <a:bodyPr wrap="square">
            <a:spAutoFit/>
          </a:bodyPr>
          <a:lstStyle/>
          <a:p>
            <a:pPr>
              <a:lnSpc>
                <a:spcPct val="150000"/>
              </a:lnSpc>
            </a:pPr>
            <a:r>
              <a:rPr lang="en-US" sz="2400" dirty="0">
                <a:solidFill>
                  <a:schemeClr val="tx1">
                    <a:lumMod val="65000"/>
                    <a:lumOff val="35000"/>
                  </a:schemeClr>
                </a:solidFill>
              </a:rPr>
              <a:t>"Fetal Alcohol Spectrum Disorder (FASD) is a diagnostic term used to describe impacts on the brain and body of individuals prenatally exposed to alcohol.</a:t>
            </a:r>
            <a:br>
              <a:rPr lang="en-US" sz="2400" dirty="0">
                <a:solidFill>
                  <a:schemeClr val="tx1">
                    <a:lumMod val="65000"/>
                    <a:lumOff val="35000"/>
                  </a:schemeClr>
                </a:solidFill>
              </a:rPr>
            </a:br>
            <a:br>
              <a:rPr lang="en-US" sz="2400" dirty="0">
                <a:solidFill>
                  <a:schemeClr val="tx1">
                    <a:lumMod val="65000"/>
                    <a:lumOff val="35000"/>
                  </a:schemeClr>
                </a:solidFill>
              </a:rPr>
            </a:br>
            <a:r>
              <a:rPr lang="en-US" sz="2400" dirty="0">
                <a:solidFill>
                  <a:schemeClr val="tx1">
                    <a:lumMod val="65000"/>
                    <a:lumOff val="35000"/>
                  </a:schemeClr>
                </a:solidFill>
              </a:rPr>
              <a:t>FASD is a lifelong disability. Individuals with FASD will experience some degree of challenges in their daily living, and need support with motor skills, physical health, learning, memory, attention, communication, emotional regulation, and social skills to reach their full potential.</a:t>
            </a:r>
            <a:br>
              <a:rPr lang="en-US" sz="2400" dirty="0">
                <a:solidFill>
                  <a:schemeClr val="tx1">
                    <a:lumMod val="65000"/>
                    <a:lumOff val="35000"/>
                  </a:schemeClr>
                </a:solidFill>
              </a:rPr>
            </a:br>
            <a:br>
              <a:rPr lang="en-US" sz="2400" dirty="0">
                <a:solidFill>
                  <a:schemeClr val="tx1">
                    <a:lumMod val="65000"/>
                    <a:lumOff val="35000"/>
                  </a:schemeClr>
                </a:solidFill>
              </a:rPr>
            </a:br>
            <a:r>
              <a:rPr lang="en-US" sz="2400" dirty="0">
                <a:solidFill>
                  <a:schemeClr val="tx1">
                    <a:lumMod val="65000"/>
                    <a:lumOff val="35000"/>
                  </a:schemeClr>
                </a:solidFill>
              </a:rPr>
              <a:t>Each individual with FASD is unique and has areas of both strengths and challenges."</a:t>
            </a:r>
          </a:p>
        </p:txBody>
      </p:sp>
    </p:spTree>
    <p:extLst>
      <p:ext uri="{BB962C8B-B14F-4D97-AF65-F5344CB8AC3E}">
        <p14:creationId xmlns:p14="http://schemas.microsoft.com/office/powerpoint/2010/main" val="545700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1403782" y="5971901"/>
            <a:ext cx="3485562" cy="67800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2.5 times more than</a:t>
            </a:r>
          </a:p>
        </p:txBody>
      </p:sp>
      <p:pic>
        <p:nvPicPr>
          <p:cNvPr id="8" name="Picture Placeholder 7">
            <a:extLst>
              <a:ext uri="{FF2B5EF4-FFF2-40B4-BE49-F238E27FC236}">
                <a16:creationId xmlns:a16="http://schemas.microsoft.com/office/drawing/2014/main" id="{6870E2D1-F1BE-FC44-937C-0FAC5638D1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8045069" y="0"/>
            <a:ext cx="12231892" cy="10972800"/>
          </a:xfrm>
        </p:spPr>
      </p:pic>
      <p:sp>
        <p:nvSpPr>
          <p:cNvPr id="13" name="Rectangle 12">
            <a:extLst>
              <a:ext uri="{FF2B5EF4-FFF2-40B4-BE49-F238E27FC236}">
                <a16:creationId xmlns:a16="http://schemas.microsoft.com/office/drawing/2014/main" id="{DCEAFECC-7460-1642-9DE7-4CDF278CFBCB}"/>
              </a:ext>
            </a:extLst>
          </p:cNvPr>
          <p:cNvSpPr/>
          <p:nvPr/>
        </p:nvSpPr>
        <p:spPr>
          <a:xfrm>
            <a:off x="1403782" y="826651"/>
            <a:ext cx="9370898" cy="1107996"/>
          </a:xfrm>
          <a:prstGeom prst="rect">
            <a:avLst/>
          </a:prstGeom>
        </p:spPr>
        <p:txBody>
          <a:bodyPr wrap="square">
            <a:spAutoFit/>
          </a:bodyPr>
          <a:lstStyle/>
          <a:p>
            <a:pPr>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The Leading Disability</a:t>
            </a:r>
          </a:p>
        </p:txBody>
      </p:sp>
      <p:sp>
        <p:nvSpPr>
          <p:cNvPr id="15" name="Text Box 10">
            <a:extLst>
              <a:ext uri="{FF2B5EF4-FFF2-40B4-BE49-F238E27FC236}">
                <a16:creationId xmlns:a16="http://schemas.microsoft.com/office/drawing/2014/main" id="{14C1EC31-B64E-E84E-9941-75077EFA131F}"/>
              </a:ext>
            </a:extLst>
          </p:cNvPr>
          <p:cNvSpPr txBox="1">
            <a:spLocks noChangeArrowheads="1"/>
          </p:cNvSpPr>
          <p:nvPr/>
        </p:nvSpPr>
        <p:spPr bwMode="auto">
          <a:xfrm>
            <a:off x="1426397" y="2126562"/>
            <a:ext cx="7702363"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is one of the most common neurodevelopmental disabilities in North America. FASD impacts more people in Canada than Autism Spectrum Disorder, Cerebral Palsy, and Down Syndrome combined. </a:t>
            </a:r>
          </a:p>
        </p:txBody>
      </p:sp>
      <p:sp>
        <p:nvSpPr>
          <p:cNvPr id="17" name="Rectangle 16">
            <a:extLst>
              <a:ext uri="{FF2B5EF4-FFF2-40B4-BE49-F238E27FC236}">
                <a16:creationId xmlns:a16="http://schemas.microsoft.com/office/drawing/2014/main" id="{8343A60E-5A37-9C44-ADF3-B174E9A9E50E}"/>
              </a:ext>
            </a:extLst>
          </p:cNvPr>
          <p:cNvSpPr/>
          <p:nvPr/>
        </p:nvSpPr>
        <p:spPr>
          <a:xfrm>
            <a:off x="5220762" y="6675150"/>
            <a:ext cx="2682145" cy="523220"/>
          </a:xfrm>
          <a:prstGeom prst="rect">
            <a:avLst/>
          </a:prstGeom>
          <a:noFill/>
        </p:spPr>
        <p:txBody>
          <a:bodyPr wrap="none">
            <a:spAutoFit/>
          </a:bodyPr>
          <a:lstStyle/>
          <a:p>
            <a:pPr defTabSz="2321446"/>
            <a:r>
              <a:rPr lang="en-US" sz="2800" b="1" dirty="0">
                <a:solidFill>
                  <a:srgbClr val="297DA5"/>
                </a:solidFill>
                <a:latin typeface="Arial" panose="020B0604020202020204" pitchFamily="34" charset="0"/>
                <a:ea typeface="Open Sans" pitchFamily="34" charset="0"/>
                <a:cs typeface="Arial" panose="020B0604020202020204" pitchFamily="34" charset="0"/>
              </a:rPr>
              <a:t>Cerebral Palsy</a:t>
            </a:r>
          </a:p>
        </p:txBody>
      </p:sp>
      <p:pic>
        <p:nvPicPr>
          <p:cNvPr id="2" name="Picture 1">
            <a:extLst>
              <a:ext uri="{FF2B5EF4-FFF2-40B4-BE49-F238E27FC236}">
                <a16:creationId xmlns:a16="http://schemas.microsoft.com/office/drawing/2014/main" id="{6774725F-CF1C-0C44-848A-89D4B1C72677}"/>
              </a:ext>
            </a:extLst>
          </p:cNvPr>
          <p:cNvPicPr>
            <a:picLocks noChangeAspect="1"/>
          </p:cNvPicPr>
          <p:nvPr/>
        </p:nvPicPr>
        <p:blipFill>
          <a:blip r:embed="rId4"/>
          <a:stretch>
            <a:fillRect/>
          </a:stretch>
        </p:blipFill>
        <p:spPr>
          <a:xfrm>
            <a:off x="1866686" y="4521991"/>
            <a:ext cx="1620968" cy="1620968"/>
          </a:xfrm>
          <a:prstGeom prst="rect">
            <a:avLst/>
          </a:prstGeom>
        </p:spPr>
      </p:pic>
      <p:pic>
        <p:nvPicPr>
          <p:cNvPr id="4" name="Picture 3">
            <a:extLst>
              <a:ext uri="{FF2B5EF4-FFF2-40B4-BE49-F238E27FC236}">
                <a16:creationId xmlns:a16="http://schemas.microsoft.com/office/drawing/2014/main" id="{ED0A30A0-59FA-7E49-AC7E-5DE064A23F96}"/>
              </a:ext>
            </a:extLst>
          </p:cNvPr>
          <p:cNvPicPr>
            <a:picLocks noChangeAspect="1"/>
          </p:cNvPicPr>
          <p:nvPr/>
        </p:nvPicPr>
        <p:blipFill>
          <a:blip r:embed="rId5"/>
          <a:stretch>
            <a:fillRect/>
          </a:stretch>
        </p:blipFill>
        <p:spPr>
          <a:xfrm>
            <a:off x="5461600" y="4513634"/>
            <a:ext cx="1620968" cy="1654738"/>
          </a:xfrm>
          <a:prstGeom prst="rect">
            <a:avLst/>
          </a:prstGeom>
        </p:spPr>
      </p:pic>
      <p:pic>
        <p:nvPicPr>
          <p:cNvPr id="5" name="Picture 4">
            <a:extLst>
              <a:ext uri="{FF2B5EF4-FFF2-40B4-BE49-F238E27FC236}">
                <a16:creationId xmlns:a16="http://schemas.microsoft.com/office/drawing/2014/main" id="{F67C117E-225A-7045-9475-8362B4B9BA6E}"/>
              </a:ext>
            </a:extLst>
          </p:cNvPr>
          <p:cNvPicPr>
            <a:picLocks noChangeAspect="1"/>
          </p:cNvPicPr>
          <p:nvPr/>
        </p:nvPicPr>
        <p:blipFill>
          <a:blip r:embed="rId6"/>
          <a:stretch>
            <a:fillRect/>
          </a:stretch>
        </p:blipFill>
        <p:spPr>
          <a:xfrm>
            <a:off x="2052521" y="7704359"/>
            <a:ext cx="1620968" cy="1654738"/>
          </a:xfrm>
          <a:prstGeom prst="rect">
            <a:avLst/>
          </a:prstGeom>
        </p:spPr>
      </p:pic>
      <p:pic>
        <p:nvPicPr>
          <p:cNvPr id="6" name="Picture 5">
            <a:extLst>
              <a:ext uri="{FF2B5EF4-FFF2-40B4-BE49-F238E27FC236}">
                <a16:creationId xmlns:a16="http://schemas.microsoft.com/office/drawing/2014/main" id="{E675CEF4-33CC-8246-9926-E4202C7E87F9}"/>
              </a:ext>
            </a:extLst>
          </p:cNvPr>
          <p:cNvPicPr>
            <a:picLocks noChangeAspect="1"/>
          </p:cNvPicPr>
          <p:nvPr/>
        </p:nvPicPr>
        <p:blipFill>
          <a:blip r:embed="rId7"/>
          <a:stretch>
            <a:fillRect/>
          </a:stretch>
        </p:blipFill>
        <p:spPr>
          <a:xfrm>
            <a:off x="5564641" y="7599745"/>
            <a:ext cx="1620968" cy="1654738"/>
          </a:xfrm>
          <a:prstGeom prst="rect">
            <a:avLst/>
          </a:prstGeom>
        </p:spPr>
      </p:pic>
      <p:sp>
        <p:nvSpPr>
          <p:cNvPr id="26" name="Rectangle 25">
            <a:extLst>
              <a:ext uri="{FF2B5EF4-FFF2-40B4-BE49-F238E27FC236}">
                <a16:creationId xmlns:a16="http://schemas.microsoft.com/office/drawing/2014/main" id="{8212CA6B-B869-C647-A2E3-78A4127ADA07}"/>
              </a:ext>
            </a:extLst>
          </p:cNvPr>
          <p:cNvSpPr/>
          <p:nvPr/>
        </p:nvSpPr>
        <p:spPr>
          <a:xfrm>
            <a:off x="1521912" y="10026845"/>
            <a:ext cx="3018775" cy="523220"/>
          </a:xfrm>
          <a:prstGeom prst="rect">
            <a:avLst/>
          </a:prstGeom>
          <a:noFill/>
        </p:spPr>
        <p:txBody>
          <a:bodyPr wrap="none">
            <a:spAutoFit/>
          </a:bodyPr>
          <a:lstStyle/>
          <a:p>
            <a:pPr defTabSz="2321446"/>
            <a:r>
              <a:rPr lang="en-US" sz="2800" b="1" dirty="0">
                <a:solidFill>
                  <a:srgbClr val="297DA5"/>
                </a:solidFill>
                <a:latin typeface="Arial" panose="020B0604020202020204" pitchFamily="34" charset="0"/>
                <a:ea typeface="Open Sans" pitchFamily="34" charset="0"/>
                <a:cs typeface="Arial" panose="020B0604020202020204" pitchFamily="34" charset="0"/>
              </a:rPr>
              <a:t>Down Syndrome</a:t>
            </a:r>
          </a:p>
        </p:txBody>
      </p:sp>
      <p:sp>
        <p:nvSpPr>
          <p:cNvPr id="28" name="Rectangle 27">
            <a:extLst>
              <a:ext uri="{FF2B5EF4-FFF2-40B4-BE49-F238E27FC236}">
                <a16:creationId xmlns:a16="http://schemas.microsoft.com/office/drawing/2014/main" id="{C6016256-8A05-4342-A1C6-3468C27AC84F}"/>
              </a:ext>
            </a:extLst>
          </p:cNvPr>
          <p:cNvSpPr/>
          <p:nvPr/>
        </p:nvSpPr>
        <p:spPr>
          <a:xfrm>
            <a:off x="5101836" y="10076884"/>
            <a:ext cx="3740191" cy="523220"/>
          </a:xfrm>
          <a:prstGeom prst="rect">
            <a:avLst/>
          </a:prstGeom>
          <a:noFill/>
        </p:spPr>
        <p:txBody>
          <a:bodyPr wrap="none">
            <a:spAutoFit/>
          </a:bodyPr>
          <a:lstStyle/>
          <a:p>
            <a:pPr defTabSz="2321446"/>
            <a:r>
              <a:rPr lang="en-US" sz="2800" b="1" dirty="0">
                <a:solidFill>
                  <a:srgbClr val="297DA5"/>
                </a:solidFill>
                <a:latin typeface="Arial" panose="020B0604020202020204" pitchFamily="34" charset="0"/>
                <a:ea typeface="Open Sans" pitchFamily="34" charset="0"/>
                <a:cs typeface="Arial" panose="020B0604020202020204" pitchFamily="34" charset="0"/>
              </a:rPr>
              <a:t>Tourette’s Syndrome</a:t>
            </a:r>
          </a:p>
        </p:txBody>
      </p:sp>
      <p:sp>
        <p:nvSpPr>
          <p:cNvPr id="10" name="Rectangle 9"/>
          <p:cNvSpPr/>
          <p:nvPr/>
        </p:nvSpPr>
        <p:spPr>
          <a:xfrm>
            <a:off x="2106528" y="6596091"/>
            <a:ext cx="1402948" cy="523220"/>
          </a:xfrm>
          <a:prstGeom prst="rect">
            <a:avLst/>
          </a:prstGeom>
          <a:noFill/>
        </p:spPr>
        <p:txBody>
          <a:bodyPr wrap="none">
            <a:spAutoFit/>
          </a:bodyPr>
          <a:lstStyle/>
          <a:p>
            <a:pPr defTabSz="2321446"/>
            <a:r>
              <a:rPr lang="en-US" sz="2800" b="1" dirty="0">
                <a:solidFill>
                  <a:srgbClr val="297DA5"/>
                </a:solidFill>
                <a:latin typeface="Arial" panose="020B0604020202020204" pitchFamily="34" charset="0"/>
                <a:ea typeface="Open Sans" pitchFamily="34" charset="0"/>
                <a:cs typeface="Arial" panose="020B0604020202020204" pitchFamily="34" charset="0"/>
              </a:rPr>
              <a:t>Autism</a:t>
            </a:r>
          </a:p>
        </p:txBody>
      </p:sp>
      <p:sp>
        <p:nvSpPr>
          <p:cNvPr id="18" name="Text Box 10">
            <a:extLst>
              <a:ext uri="{FF2B5EF4-FFF2-40B4-BE49-F238E27FC236}">
                <a16:creationId xmlns:a16="http://schemas.microsoft.com/office/drawing/2014/main" id="{7A938541-91D7-43CB-B08B-D79821626F18}"/>
              </a:ext>
            </a:extLst>
          </p:cNvPr>
          <p:cNvSpPr txBox="1">
            <a:spLocks noChangeArrowheads="1"/>
          </p:cNvSpPr>
          <p:nvPr/>
        </p:nvSpPr>
        <p:spPr bwMode="auto">
          <a:xfrm>
            <a:off x="5033900" y="6064341"/>
            <a:ext cx="3485562" cy="67800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19 times more than</a:t>
            </a:r>
          </a:p>
        </p:txBody>
      </p:sp>
      <p:sp>
        <p:nvSpPr>
          <p:cNvPr id="19" name="Text Box 10">
            <a:extLst>
              <a:ext uri="{FF2B5EF4-FFF2-40B4-BE49-F238E27FC236}">
                <a16:creationId xmlns:a16="http://schemas.microsoft.com/office/drawing/2014/main" id="{F98C75D6-9124-420D-AA22-D325F62EA9F1}"/>
              </a:ext>
            </a:extLst>
          </p:cNvPr>
          <p:cNvSpPr txBox="1">
            <a:spLocks noChangeArrowheads="1"/>
          </p:cNvSpPr>
          <p:nvPr/>
        </p:nvSpPr>
        <p:spPr bwMode="auto">
          <a:xfrm>
            <a:off x="1496221" y="9377166"/>
            <a:ext cx="3485562" cy="67800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28 times more than</a:t>
            </a:r>
          </a:p>
        </p:txBody>
      </p:sp>
      <p:sp>
        <p:nvSpPr>
          <p:cNvPr id="20" name="Text Box 10">
            <a:extLst>
              <a:ext uri="{FF2B5EF4-FFF2-40B4-BE49-F238E27FC236}">
                <a16:creationId xmlns:a16="http://schemas.microsoft.com/office/drawing/2014/main" id="{8CE6F80E-AEB3-4F6D-8372-73C18F25DC46}"/>
              </a:ext>
            </a:extLst>
          </p:cNvPr>
          <p:cNvSpPr txBox="1">
            <a:spLocks noChangeArrowheads="1"/>
          </p:cNvSpPr>
          <p:nvPr/>
        </p:nvSpPr>
        <p:spPr bwMode="auto">
          <a:xfrm>
            <a:off x="5273742" y="9392158"/>
            <a:ext cx="3485562" cy="67800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40 times more than</a:t>
            </a:r>
          </a:p>
        </p:txBody>
      </p:sp>
    </p:spTree>
    <p:extLst>
      <p:ext uri="{BB962C8B-B14F-4D97-AF65-F5344CB8AC3E}">
        <p14:creationId xmlns:p14="http://schemas.microsoft.com/office/powerpoint/2010/main" val="16357159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26" grpId="0"/>
      <p:bldP spid="28" grpId="0"/>
      <p:bldP spid="10" grpId="0"/>
      <p:bldP spid="18" grpId="0"/>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Freeform 33"/>
          <p:cNvSpPr>
            <a:spLocks/>
          </p:cNvSpPr>
          <p:nvPr/>
        </p:nvSpPr>
        <p:spPr bwMode="auto">
          <a:xfrm>
            <a:off x="8930418" y="7265691"/>
            <a:ext cx="59666" cy="46299"/>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grpSp>
        <p:nvGrpSpPr>
          <p:cNvPr id="7" name="Group 6">
            <a:extLst>
              <a:ext uri="{FF2B5EF4-FFF2-40B4-BE49-F238E27FC236}">
                <a16:creationId xmlns:a16="http://schemas.microsoft.com/office/drawing/2014/main" id="{5B6D9EFC-BFB0-CBB2-D81F-A93624687480}"/>
              </a:ext>
            </a:extLst>
          </p:cNvPr>
          <p:cNvGrpSpPr/>
          <p:nvPr/>
        </p:nvGrpSpPr>
        <p:grpSpPr>
          <a:xfrm>
            <a:off x="589399" y="3019897"/>
            <a:ext cx="8795524" cy="5942195"/>
            <a:chOff x="591164" y="3655990"/>
            <a:chExt cx="8795524" cy="5942195"/>
          </a:xfrm>
        </p:grpSpPr>
        <p:sp>
          <p:nvSpPr>
            <p:cNvPr id="35" name="Freeform 6"/>
            <p:cNvSpPr>
              <a:spLocks/>
            </p:cNvSpPr>
            <p:nvPr/>
          </p:nvSpPr>
          <p:spPr bwMode="auto">
            <a:xfrm>
              <a:off x="4230809" y="4270644"/>
              <a:ext cx="365018" cy="478952"/>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36" name="Freeform 7"/>
            <p:cNvSpPr>
              <a:spLocks/>
            </p:cNvSpPr>
            <p:nvPr/>
          </p:nvSpPr>
          <p:spPr bwMode="auto">
            <a:xfrm>
              <a:off x="4292234" y="4969912"/>
              <a:ext cx="293067" cy="260230"/>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37" name="Freeform 9"/>
            <p:cNvSpPr>
              <a:spLocks/>
            </p:cNvSpPr>
            <p:nvPr/>
          </p:nvSpPr>
          <p:spPr bwMode="auto">
            <a:xfrm>
              <a:off x="3281415" y="4198801"/>
              <a:ext cx="582626" cy="609867"/>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38" name="Freeform 10"/>
            <p:cNvSpPr>
              <a:spLocks/>
            </p:cNvSpPr>
            <p:nvPr/>
          </p:nvSpPr>
          <p:spPr bwMode="auto">
            <a:xfrm>
              <a:off x="3979863" y="3740604"/>
              <a:ext cx="275518" cy="338459"/>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39" name="Freeform 11"/>
            <p:cNvSpPr>
              <a:spLocks/>
            </p:cNvSpPr>
            <p:nvPr/>
          </p:nvSpPr>
          <p:spPr bwMode="auto">
            <a:xfrm>
              <a:off x="3620109" y="3723038"/>
              <a:ext cx="145656" cy="102176"/>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0" name="Freeform 12"/>
            <p:cNvSpPr>
              <a:spLocks/>
            </p:cNvSpPr>
            <p:nvPr/>
          </p:nvSpPr>
          <p:spPr bwMode="auto">
            <a:xfrm>
              <a:off x="4655496" y="3663972"/>
              <a:ext cx="163205" cy="94194"/>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1" name="Freeform 13"/>
            <p:cNvSpPr>
              <a:spLocks/>
            </p:cNvSpPr>
            <p:nvPr/>
          </p:nvSpPr>
          <p:spPr bwMode="auto">
            <a:xfrm>
              <a:off x="5373246" y="4321732"/>
              <a:ext cx="303597" cy="182002"/>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2" name="Freeform 15"/>
            <p:cNvSpPr>
              <a:spLocks/>
            </p:cNvSpPr>
            <p:nvPr/>
          </p:nvSpPr>
          <p:spPr bwMode="auto">
            <a:xfrm>
              <a:off x="4860819" y="3710268"/>
              <a:ext cx="98274" cy="97387"/>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3" name="Freeform 16"/>
            <p:cNvSpPr>
              <a:spLocks/>
            </p:cNvSpPr>
            <p:nvPr/>
          </p:nvSpPr>
          <p:spPr bwMode="auto">
            <a:xfrm>
              <a:off x="4623905" y="3791689"/>
              <a:ext cx="833574" cy="470970"/>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4" name="Freeform 17"/>
            <p:cNvSpPr>
              <a:spLocks/>
            </p:cNvSpPr>
            <p:nvPr/>
          </p:nvSpPr>
          <p:spPr bwMode="auto">
            <a:xfrm>
              <a:off x="4599339" y="4042343"/>
              <a:ext cx="182509" cy="185195"/>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5" name="Freeform 18"/>
            <p:cNvSpPr>
              <a:spLocks/>
            </p:cNvSpPr>
            <p:nvPr/>
          </p:nvSpPr>
          <p:spPr bwMode="auto">
            <a:xfrm>
              <a:off x="4529144" y="5025790"/>
              <a:ext cx="70195" cy="67053"/>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6" name="Freeform 19"/>
            <p:cNvSpPr>
              <a:spLocks/>
            </p:cNvSpPr>
            <p:nvPr/>
          </p:nvSpPr>
          <p:spPr bwMode="auto">
            <a:xfrm>
              <a:off x="4795887" y="4992265"/>
              <a:ext cx="56158" cy="46299"/>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7" name="Freeform 20"/>
            <p:cNvSpPr>
              <a:spLocks/>
            </p:cNvSpPr>
            <p:nvPr/>
          </p:nvSpPr>
          <p:spPr bwMode="auto">
            <a:xfrm>
              <a:off x="3267375" y="4308959"/>
              <a:ext cx="1002046" cy="809429"/>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8" name="Freeform 21"/>
            <p:cNvSpPr>
              <a:spLocks/>
            </p:cNvSpPr>
            <p:nvPr/>
          </p:nvSpPr>
          <p:spPr bwMode="auto">
            <a:xfrm>
              <a:off x="4044793" y="4257870"/>
              <a:ext cx="154430" cy="161248"/>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9" name="Freeform 22"/>
            <p:cNvSpPr>
              <a:spLocks/>
            </p:cNvSpPr>
            <p:nvPr/>
          </p:nvSpPr>
          <p:spPr bwMode="auto">
            <a:xfrm>
              <a:off x="3993903" y="4249887"/>
              <a:ext cx="36853" cy="51090"/>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0" name="Freeform 23"/>
            <p:cNvSpPr>
              <a:spLocks/>
            </p:cNvSpPr>
            <p:nvPr/>
          </p:nvSpPr>
          <p:spPr bwMode="auto">
            <a:xfrm>
              <a:off x="4216773" y="5081667"/>
              <a:ext cx="70195" cy="75038"/>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1" name="Freeform 24"/>
            <p:cNvSpPr>
              <a:spLocks/>
            </p:cNvSpPr>
            <p:nvPr/>
          </p:nvSpPr>
          <p:spPr bwMode="auto">
            <a:xfrm>
              <a:off x="4255381" y="4805471"/>
              <a:ext cx="84235" cy="71845"/>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2" name="Freeform 25"/>
            <p:cNvSpPr>
              <a:spLocks/>
            </p:cNvSpPr>
            <p:nvPr/>
          </p:nvSpPr>
          <p:spPr bwMode="auto">
            <a:xfrm>
              <a:off x="3928970" y="5097634"/>
              <a:ext cx="64933" cy="63861"/>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3" name="Freeform 26"/>
            <p:cNvSpPr>
              <a:spLocks/>
            </p:cNvSpPr>
            <p:nvPr/>
          </p:nvSpPr>
          <p:spPr bwMode="auto">
            <a:xfrm>
              <a:off x="4109724" y="5110405"/>
              <a:ext cx="66686" cy="55878"/>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4" name="Freeform 27"/>
            <p:cNvSpPr>
              <a:spLocks noEditPoints="1"/>
            </p:cNvSpPr>
            <p:nvPr/>
          </p:nvSpPr>
          <p:spPr bwMode="auto">
            <a:xfrm>
              <a:off x="2916396" y="4278623"/>
              <a:ext cx="4023973" cy="2321323"/>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5" name="Freeform 28"/>
            <p:cNvSpPr>
              <a:spLocks/>
            </p:cNvSpPr>
            <p:nvPr/>
          </p:nvSpPr>
          <p:spPr bwMode="auto">
            <a:xfrm>
              <a:off x="4585300" y="4032764"/>
              <a:ext cx="78971" cy="59070"/>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6" name="Freeform 29"/>
            <p:cNvSpPr>
              <a:spLocks/>
            </p:cNvSpPr>
            <p:nvPr/>
          </p:nvSpPr>
          <p:spPr bwMode="auto">
            <a:xfrm>
              <a:off x="6777163" y="6218379"/>
              <a:ext cx="93010" cy="87808"/>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7" name="Freeform 30"/>
            <p:cNvSpPr>
              <a:spLocks noEditPoints="1"/>
            </p:cNvSpPr>
            <p:nvPr/>
          </p:nvSpPr>
          <p:spPr bwMode="auto">
            <a:xfrm>
              <a:off x="7093045" y="6132169"/>
              <a:ext cx="1491659" cy="1366610"/>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8" name="Freeform 31"/>
            <p:cNvSpPr>
              <a:spLocks/>
            </p:cNvSpPr>
            <p:nvPr/>
          </p:nvSpPr>
          <p:spPr bwMode="auto">
            <a:xfrm>
              <a:off x="6935101" y="5827234"/>
              <a:ext cx="47384" cy="51090"/>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9" name="Freeform 32"/>
            <p:cNvSpPr>
              <a:spLocks/>
            </p:cNvSpPr>
            <p:nvPr/>
          </p:nvSpPr>
          <p:spPr bwMode="auto">
            <a:xfrm>
              <a:off x="8860221" y="7299217"/>
              <a:ext cx="78971" cy="71845"/>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1" name="Freeform 34"/>
            <p:cNvSpPr>
              <a:spLocks/>
            </p:cNvSpPr>
            <p:nvPr/>
          </p:nvSpPr>
          <p:spPr bwMode="auto">
            <a:xfrm>
              <a:off x="6940368" y="5934204"/>
              <a:ext cx="107048" cy="100581"/>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2" name="Freeform 35"/>
            <p:cNvSpPr>
              <a:spLocks/>
            </p:cNvSpPr>
            <p:nvPr/>
          </p:nvSpPr>
          <p:spPr bwMode="auto">
            <a:xfrm>
              <a:off x="8510996" y="7668010"/>
              <a:ext cx="73707" cy="76632"/>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3" name="Freeform 36"/>
            <p:cNvSpPr>
              <a:spLocks/>
            </p:cNvSpPr>
            <p:nvPr/>
          </p:nvSpPr>
          <p:spPr bwMode="auto">
            <a:xfrm>
              <a:off x="6152421" y="6022010"/>
              <a:ext cx="78971" cy="43106"/>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4" name="Freeform 37"/>
            <p:cNvSpPr>
              <a:spLocks/>
            </p:cNvSpPr>
            <p:nvPr/>
          </p:nvSpPr>
          <p:spPr bwMode="auto">
            <a:xfrm>
              <a:off x="5820745" y="5958150"/>
              <a:ext cx="112314" cy="86213"/>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5" name="Freeform 38"/>
            <p:cNvSpPr>
              <a:spLocks/>
            </p:cNvSpPr>
            <p:nvPr/>
          </p:nvSpPr>
          <p:spPr bwMode="auto">
            <a:xfrm>
              <a:off x="5848824" y="5870345"/>
              <a:ext cx="50893" cy="46299"/>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6" name="Freeform 39"/>
            <p:cNvSpPr>
              <a:spLocks/>
            </p:cNvSpPr>
            <p:nvPr/>
          </p:nvSpPr>
          <p:spPr bwMode="auto">
            <a:xfrm>
              <a:off x="5899715" y="5916642"/>
              <a:ext cx="98274" cy="67053"/>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7" name="Freeform 40"/>
            <p:cNvSpPr>
              <a:spLocks/>
            </p:cNvSpPr>
            <p:nvPr/>
          </p:nvSpPr>
          <p:spPr bwMode="auto">
            <a:xfrm>
              <a:off x="5761079" y="5156703"/>
              <a:ext cx="293067" cy="212338"/>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8" name="Freeform 41"/>
            <p:cNvSpPr>
              <a:spLocks/>
            </p:cNvSpPr>
            <p:nvPr/>
          </p:nvSpPr>
          <p:spPr bwMode="auto">
            <a:xfrm>
              <a:off x="5854087" y="5092844"/>
              <a:ext cx="73707" cy="73438"/>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9" name="Freeform 42"/>
            <p:cNvSpPr>
              <a:spLocks/>
            </p:cNvSpPr>
            <p:nvPr/>
          </p:nvSpPr>
          <p:spPr bwMode="auto">
            <a:xfrm>
              <a:off x="5750551" y="6638261"/>
              <a:ext cx="47384" cy="49491"/>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0" name="Freeform 43"/>
            <p:cNvSpPr>
              <a:spLocks/>
            </p:cNvSpPr>
            <p:nvPr/>
          </p:nvSpPr>
          <p:spPr bwMode="auto">
            <a:xfrm>
              <a:off x="5882165" y="7096457"/>
              <a:ext cx="177246" cy="156459"/>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1" name="Freeform 44"/>
            <p:cNvSpPr>
              <a:spLocks/>
            </p:cNvSpPr>
            <p:nvPr/>
          </p:nvSpPr>
          <p:spPr bwMode="auto">
            <a:xfrm>
              <a:off x="5876903" y="6943195"/>
              <a:ext cx="42117" cy="38317"/>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2" name="Freeform 45"/>
            <p:cNvSpPr>
              <a:spLocks/>
            </p:cNvSpPr>
            <p:nvPr/>
          </p:nvSpPr>
          <p:spPr bwMode="auto">
            <a:xfrm>
              <a:off x="5924284" y="7066125"/>
              <a:ext cx="40363" cy="43106"/>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3" name="Freeform 46"/>
            <p:cNvSpPr>
              <a:spLocks/>
            </p:cNvSpPr>
            <p:nvPr/>
          </p:nvSpPr>
          <p:spPr bwMode="auto">
            <a:xfrm>
              <a:off x="5769852" y="7668009"/>
              <a:ext cx="177246" cy="97387"/>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4" name="Freeform 47"/>
            <p:cNvSpPr>
              <a:spLocks/>
            </p:cNvSpPr>
            <p:nvPr/>
          </p:nvSpPr>
          <p:spPr bwMode="auto">
            <a:xfrm>
              <a:off x="5401325" y="6095448"/>
              <a:ext cx="191283" cy="169229"/>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5" name="Freeform 48"/>
            <p:cNvSpPr>
              <a:spLocks/>
            </p:cNvSpPr>
            <p:nvPr/>
          </p:nvSpPr>
          <p:spPr bwMode="auto">
            <a:xfrm>
              <a:off x="5708430" y="6154518"/>
              <a:ext cx="121088" cy="156459"/>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6" name="Freeform 49"/>
            <p:cNvSpPr>
              <a:spLocks/>
            </p:cNvSpPr>
            <p:nvPr/>
          </p:nvSpPr>
          <p:spPr bwMode="auto">
            <a:xfrm>
              <a:off x="5764588" y="6574404"/>
              <a:ext cx="64933" cy="76632"/>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7" name="Freeform 50"/>
            <p:cNvSpPr>
              <a:spLocks/>
            </p:cNvSpPr>
            <p:nvPr/>
          </p:nvSpPr>
          <p:spPr bwMode="auto">
            <a:xfrm>
              <a:off x="1001805" y="7337530"/>
              <a:ext cx="28078" cy="51090"/>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8" name="Freeform 51"/>
            <p:cNvSpPr>
              <a:spLocks/>
            </p:cNvSpPr>
            <p:nvPr/>
          </p:nvSpPr>
          <p:spPr bwMode="auto">
            <a:xfrm>
              <a:off x="1779225" y="6047554"/>
              <a:ext cx="1381102" cy="2040338"/>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9" name="Freeform 52"/>
            <p:cNvSpPr>
              <a:spLocks/>
            </p:cNvSpPr>
            <p:nvPr/>
          </p:nvSpPr>
          <p:spPr bwMode="auto">
            <a:xfrm>
              <a:off x="852642" y="3930586"/>
              <a:ext cx="1331966" cy="1955720"/>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0" name="Freeform 53"/>
            <p:cNvSpPr>
              <a:spLocks noEditPoints="1"/>
            </p:cNvSpPr>
            <p:nvPr/>
          </p:nvSpPr>
          <p:spPr bwMode="auto">
            <a:xfrm>
              <a:off x="2521543" y="6370052"/>
              <a:ext cx="1323192" cy="1960510"/>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1" name="Freeform 54"/>
            <p:cNvSpPr>
              <a:spLocks noEditPoints="1"/>
            </p:cNvSpPr>
            <p:nvPr/>
          </p:nvSpPr>
          <p:spPr bwMode="auto">
            <a:xfrm>
              <a:off x="706983" y="5123179"/>
              <a:ext cx="1618014" cy="2816238"/>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2" name="Freeform 55"/>
            <p:cNvSpPr>
              <a:spLocks/>
            </p:cNvSpPr>
            <p:nvPr/>
          </p:nvSpPr>
          <p:spPr bwMode="auto">
            <a:xfrm>
              <a:off x="591164" y="6213591"/>
              <a:ext cx="210587" cy="399128"/>
            </a:xfrm>
            <a:custGeom>
              <a:avLst/>
              <a:gdLst>
                <a:gd name="T0" fmla="*/ 33 w 45"/>
                <a:gd name="T1" fmla="*/ 35 h 94"/>
                <a:gd name="T2" fmla="*/ 36 w 45"/>
                <a:gd name="T3" fmla="*/ 31 h 94"/>
                <a:gd name="T4" fmla="*/ 43 w 45"/>
                <a:gd name="T5" fmla="*/ 19 h 94"/>
                <a:gd name="T6" fmla="*/ 33 w 45"/>
                <a:gd name="T7" fmla="*/ 11 h 94"/>
                <a:gd name="T8" fmla="*/ 21 w 45"/>
                <a:gd name="T9" fmla="*/ 0 h 94"/>
                <a:gd name="T10" fmla="*/ 14 w 45"/>
                <a:gd name="T11" fmla="*/ 5 h 94"/>
                <a:gd name="T12" fmla="*/ 12 w 45"/>
                <a:gd name="T13" fmla="*/ 7 h 94"/>
                <a:gd name="T14" fmla="*/ 7 w 45"/>
                <a:gd name="T15" fmla="*/ 20 h 94"/>
                <a:gd name="T16" fmla="*/ 6 w 45"/>
                <a:gd name="T17" fmla="*/ 27 h 94"/>
                <a:gd name="T18" fmla="*/ 6 w 45"/>
                <a:gd name="T19" fmla="*/ 40 h 94"/>
                <a:gd name="T20" fmla="*/ 3 w 45"/>
                <a:gd name="T21" fmla="*/ 40 h 94"/>
                <a:gd name="T22" fmla="*/ 2 w 45"/>
                <a:gd name="T23" fmla="*/ 43 h 94"/>
                <a:gd name="T24" fmla="*/ 2 w 45"/>
                <a:gd name="T25" fmla="*/ 46 h 94"/>
                <a:gd name="T26" fmla="*/ 1 w 45"/>
                <a:gd name="T27" fmla="*/ 51 h 94"/>
                <a:gd name="T28" fmla="*/ 3 w 45"/>
                <a:gd name="T29" fmla="*/ 57 h 94"/>
                <a:gd name="T30" fmla="*/ 3 w 45"/>
                <a:gd name="T31" fmla="*/ 59 h 94"/>
                <a:gd name="T32" fmla="*/ 3 w 45"/>
                <a:gd name="T33" fmla="*/ 75 h 94"/>
                <a:gd name="T34" fmla="*/ 3 w 45"/>
                <a:gd name="T35" fmla="*/ 76 h 94"/>
                <a:gd name="T36" fmla="*/ 2 w 45"/>
                <a:gd name="T37" fmla="*/ 84 h 94"/>
                <a:gd name="T38" fmla="*/ 2 w 45"/>
                <a:gd name="T39" fmla="*/ 86 h 94"/>
                <a:gd name="T40" fmla="*/ 10 w 45"/>
                <a:gd name="T41" fmla="*/ 94 h 94"/>
                <a:gd name="T42" fmla="*/ 14 w 45"/>
                <a:gd name="T43" fmla="*/ 92 h 94"/>
                <a:gd name="T44" fmla="*/ 13 w 45"/>
                <a:gd name="T45" fmla="*/ 82 h 94"/>
                <a:gd name="T46" fmla="*/ 13 w 45"/>
                <a:gd name="T47" fmla="*/ 82 h 94"/>
                <a:gd name="T48" fmla="*/ 12 w 45"/>
                <a:gd name="T49" fmla="*/ 69 h 94"/>
                <a:gd name="T50" fmla="*/ 14 w 45"/>
                <a:gd name="T51" fmla="*/ 64 h 94"/>
                <a:gd name="T52" fmla="*/ 18 w 45"/>
                <a:gd name="T53" fmla="*/ 61 h 94"/>
                <a:gd name="T54" fmla="*/ 21 w 45"/>
                <a:gd name="T55" fmla="*/ 58 h 94"/>
                <a:gd name="T56" fmla="*/ 24 w 45"/>
                <a:gd name="T57" fmla="*/ 52 h 94"/>
                <a:gd name="T58" fmla="*/ 23 w 45"/>
                <a:gd name="T59" fmla="*/ 44 h 94"/>
                <a:gd name="T60" fmla="*/ 26 w 45"/>
                <a:gd name="T61" fmla="*/ 41 h 94"/>
                <a:gd name="T62" fmla="*/ 28 w 45"/>
                <a:gd name="T63"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94">
                  <a:moveTo>
                    <a:pt x="28" y="39"/>
                  </a:moveTo>
                  <a:cubicBezTo>
                    <a:pt x="31" y="39"/>
                    <a:pt x="32" y="36"/>
                    <a:pt x="33" y="35"/>
                  </a:cubicBezTo>
                  <a:cubicBezTo>
                    <a:pt x="33" y="35"/>
                    <a:pt x="34" y="34"/>
                    <a:pt x="34" y="34"/>
                  </a:cubicBezTo>
                  <a:cubicBezTo>
                    <a:pt x="35" y="33"/>
                    <a:pt x="36" y="33"/>
                    <a:pt x="36" y="31"/>
                  </a:cubicBezTo>
                  <a:cubicBezTo>
                    <a:pt x="39" y="31"/>
                    <a:pt x="44" y="29"/>
                    <a:pt x="45" y="26"/>
                  </a:cubicBezTo>
                  <a:cubicBezTo>
                    <a:pt x="45" y="23"/>
                    <a:pt x="45" y="21"/>
                    <a:pt x="43" y="19"/>
                  </a:cubicBezTo>
                  <a:cubicBezTo>
                    <a:pt x="42" y="18"/>
                    <a:pt x="40" y="17"/>
                    <a:pt x="38" y="16"/>
                  </a:cubicBezTo>
                  <a:cubicBezTo>
                    <a:pt x="37" y="14"/>
                    <a:pt x="36" y="12"/>
                    <a:pt x="33" y="11"/>
                  </a:cubicBezTo>
                  <a:cubicBezTo>
                    <a:pt x="31" y="10"/>
                    <a:pt x="31" y="10"/>
                    <a:pt x="31" y="9"/>
                  </a:cubicBezTo>
                  <a:cubicBezTo>
                    <a:pt x="30" y="5"/>
                    <a:pt x="26" y="0"/>
                    <a:pt x="21" y="0"/>
                  </a:cubicBezTo>
                  <a:cubicBezTo>
                    <a:pt x="20" y="0"/>
                    <a:pt x="19" y="1"/>
                    <a:pt x="18" y="1"/>
                  </a:cubicBezTo>
                  <a:cubicBezTo>
                    <a:pt x="16" y="2"/>
                    <a:pt x="15" y="4"/>
                    <a:pt x="14" y="5"/>
                  </a:cubicBezTo>
                  <a:cubicBezTo>
                    <a:pt x="13" y="5"/>
                    <a:pt x="13" y="6"/>
                    <a:pt x="12" y="6"/>
                  </a:cubicBezTo>
                  <a:cubicBezTo>
                    <a:pt x="12" y="7"/>
                    <a:pt x="12" y="7"/>
                    <a:pt x="12" y="7"/>
                  </a:cubicBezTo>
                  <a:cubicBezTo>
                    <a:pt x="11" y="8"/>
                    <a:pt x="9" y="10"/>
                    <a:pt x="8" y="12"/>
                  </a:cubicBezTo>
                  <a:cubicBezTo>
                    <a:pt x="7" y="15"/>
                    <a:pt x="7" y="18"/>
                    <a:pt x="7" y="20"/>
                  </a:cubicBezTo>
                  <a:cubicBezTo>
                    <a:pt x="7" y="23"/>
                    <a:pt x="7" y="25"/>
                    <a:pt x="7" y="27"/>
                  </a:cubicBezTo>
                  <a:cubicBezTo>
                    <a:pt x="6" y="27"/>
                    <a:pt x="6" y="27"/>
                    <a:pt x="6" y="27"/>
                  </a:cubicBezTo>
                  <a:cubicBezTo>
                    <a:pt x="6" y="30"/>
                    <a:pt x="5" y="32"/>
                    <a:pt x="5" y="35"/>
                  </a:cubicBezTo>
                  <a:cubicBezTo>
                    <a:pt x="6" y="37"/>
                    <a:pt x="6" y="39"/>
                    <a:pt x="6" y="40"/>
                  </a:cubicBezTo>
                  <a:cubicBezTo>
                    <a:pt x="6" y="40"/>
                    <a:pt x="5" y="40"/>
                    <a:pt x="5" y="40"/>
                  </a:cubicBezTo>
                  <a:cubicBezTo>
                    <a:pt x="3" y="40"/>
                    <a:pt x="3" y="40"/>
                    <a:pt x="3" y="40"/>
                  </a:cubicBezTo>
                  <a:cubicBezTo>
                    <a:pt x="2" y="42"/>
                    <a:pt x="2" y="42"/>
                    <a:pt x="2" y="42"/>
                  </a:cubicBezTo>
                  <a:cubicBezTo>
                    <a:pt x="2" y="42"/>
                    <a:pt x="2" y="43"/>
                    <a:pt x="2" y="43"/>
                  </a:cubicBezTo>
                  <a:cubicBezTo>
                    <a:pt x="2" y="43"/>
                    <a:pt x="2" y="45"/>
                    <a:pt x="2" y="46"/>
                  </a:cubicBezTo>
                  <a:cubicBezTo>
                    <a:pt x="2" y="46"/>
                    <a:pt x="2" y="46"/>
                    <a:pt x="2" y="46"/>
                  </a:cubicBezTo>
                  <a:cubicBezTo>
                    <a:pt x="2" y="46"/>
                    <a:pt x="2" y="46"/>
                    <a:pt x="2" y="46"/>
                  </a:cubicBezTo>
                  <a:cubicBezTo>
                    <a:pt x="1" y="51"/>
                    <a:pt x="1" y="51"/>
                    <a:pt x="1" y="51"/>
                  </a:cubicBezTo>
                  <a:cubicBezTo>
                    <a:pt x="1" y="52"/>
                    <a:pt x="1" y="53"/>
                    <a:pt x="1" y="54"/>
                  </a:cubicBezTo>
                  <a:cubicBezTo>
                    <a:pt x="2" y="56"/>
                    <a:pt x="3" y="57"/>
                    <a:pt x="3" y="57"/>
                  </a:cubicBezTo>
                  <a:cubicBezTo>
                    <a:pt x="3" y="58"/>
                    <a:pt x="3" y="58"/>
                    <a:pt x="3" y="58"/>
                  </a:cubicBezTo>
                  <a:cubicBezTo>
                    <a:pt x="3" y="59"/>
                    <a:pt x="3" y="59"/>
                    <a:pt x="3" y="59"/>
                  </a:cubicBezTo>
                  <a:cubicBezTo>
                    <a:pt x="2" y="59"/>
                    <a:pt x="2" y="60"/>
                    <a:pt x="2" y="61"/>
                  </a:cubicBezTo>
                  <a:cubicBezTo>
                    <a:pt x="0" y="65"/>
                    <a:pt x="1" y="72"/>
                    <a:pt x="3" y="75"/>
                  </a:cubicBezTo>
                  <a:cubicBezTo>
                    <a:pt x="3" y="76"/>
                    <a:pt x="3" y="76"/>
                    <a:pt x="3" y="76"/>
                  </a:cubicBezTo>
                  <a:cubicBezTo>
                    <a:pt x="3" y="76"/>
                    <a:pt x="3" y="76"/>
                    <a:pt x="3" y="76"/>
                  </a:cubicBezTo>
                  <a:cubicBezTo>
                    <a:pt x="2" y="78"/>
                    <a:pt x="2" y="78"/>
                    <a:pt x="2" y="78"/>
                  </a:cubicBezTo>
                  <a:cubicBezTo>
                    <a:pt x="1" y="81"/>
                    <a:pt x="1" y="83"/>
                    <a:pt x="2" y="84"/>
                  </a:cubicBezTo>
                  <a:cubicBezTo>
                    <a:pt x="2" y="85"/>
                    <a:pt x="2" y="85"/>
                    <a:pt x="2" y="85"/>
                  </a:cubicBezTo>
                  <a:cubicBezTo>
                    <a:pt x="2" y="86"/>
                    <a:pt x="2" y="86"/>
                    <a:pt x="2" y="86"/>
                  </a:cubicBezTo>
                  <a:cubicBezTo>
                    <a:pt x="3" y="88"/>
                    <a:pt x="3" y="90"/>
                    <a:pt x="6" y="91"/>
                  </a:cubicBezTo>
                  <a:cubicBezTo>
                    <a:pt x="7" y="94"/>
                    <a:pt x="8" y="94"/>
                    <a:pt x="10" y="94"/>
                  </a:cubicBezTo>
                  <a:cubicBezTo>
                    <a:pt x="10" y="94"/>
                    <a:pt x="10" y="94"/>
                    <a:pt x="10" y="94"/>
                  </a:cubicBezTo>
                  <a:cubicBezTo>
                    <a:pt x="12" y="94"/>
                    <a:pt x="13" y="93"/>
                    <a:pt x="14" y="92"/>
                  </a:cubicBezTo>
                  <a:cubicBezTo>
                    <a:pt x="16" y="89"/>
                    <a:pt x="14" y="85"/>
                    <a:pt x="13" y="83"/>
                  </a:cubicBezTo>
                  <a:cubicBezTo>
                    <a:pt x="13" y="83"/>
                    <a:pt x="13" y="83"/>
                    <a:pt x="13" y="82"/>
                  </a:cubicBezTo>
                  <a:cubicBezTo>
                    <a:pt x="12" y="82"/>
                    <a:pt x="12" y="82"/>
                    <a:pt x="12" y="82"/>
                  </a:cubicBezTo>
                  <a:cubicBezTo>
                    <a:pt x="12" y="82"/>
                    <a:pt x="13" y="82"/>
                    <a:pt x="13" y="82"/>
                  </a:cubicBezTo>
                  <a:cubicBezTo>
                    <a:pt x="15" y="78"/>
                    <a:pt x="13" y="75"/>
                    <a:pt x="13" y="72"/>
                  </a:cubicBezTo>
                  <a:cubicBezTo>
                    <a:pt x="12" y="71"/>
                    <a:pt x="12" y="70"/>
                    <a:pt x="12" y="69"/>
                  </a:cubicBezTo>
                  <a:cubicBezTo>
                    <a:pt x="12" y="68"/>
                    <a:pt x="12" y="68"/>
                    <a:pt x="13" y="67"/>
                  </a:cubicBezTo>
                  <a:cubicBezTo>
                    <a:pt x="13" y="66"/>
                    <a:pt x="14" y="65"/>
                    <a:pt x="14" y="64"/>
                  </a:cubicBezTo>
                  <a:cubicBezTo>
                    <a:pt x="15" y="63"/>
                    <a:pt x="16" y="63"/>
                    <a:pt x="17" y="62"/>
                  </a:cubicBezTo>
                  <a:cubicBezTo>
                    <a:pt x="17" y="62"/>
                    <a:pt x="18" y="61"/>
                    <a:pt x="18" y="61"/>
                  </a:cubicBezTo>
                  <a:cubicBezTo>
                    <a:pt x="18" y="61"/>
                    <a:pt x="18" y="61"/>
                    <a:pt x="19" y="60"/>
                  </a:cubicBezTo>
                  <a:cubicBezTo>
                    <a:pt x="20" y="60"/>
                    <a:pt x="21" y="59"/>
                    <a:pt x="21" y="58"/>
                  </a:cubicBezTo>
                  <a:cubicBezTo>
                    <a:pt x="23" y="57"/>
                    <a:pt x="22" y="55"/>
                    <a:pt x="22" y="54"/>
                  </a:cubicBezTo>
                  <a:cubicBezTo>
                    <a:pt x="23" y="54"/>
                    <a:pt x="23" y="53"/>
                    <a:pt x="24" y="52"/>
                  </a:cubicBezTo>
                  <a:cubicBezTo>
                    <a:pt x="24" y="51"/>
                    <a:pt x="24" y="49"/>
                    <a:pt x="24" y="48"/>
                  </a:cubicBezTo>
                  <a:cubicBezTo>
                    <a:pt x="24" y="46"/>
                    <a:pt x="24" y="45"/>
                    <a:pt x="23" y="44"/>
                  </a:cubicBezTo>
                  <a:cubicBezTo>
                    <a:pt x="24" y="44"/>
                    <a:pt x="25" y="43"/>
                    <a:pt x="25" y="42"/>
                  </a:cubicBezTo>
                  <a:cubicBezTo>
                    <a:pt x="26" y="42"/>
                    <a:pt x="26" y="42"/>
                    <a:pt x="26" y="41"/>
                  </a:cubicBezTo>
                  <a:cubicBezTo>
                    <a:pt x="26" y="41"/>
                    <a:pt x="26" y="41"/>
                    <a:pt x="26" y="41"/>
                  </a:cubicBezTo>
                  <a:cubicBezTo>
                    <a:pt x="27" y="41"/>
                    <a:pt x="27" y="40"/>
                    <a:pt x="28" y="39"/>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3" name="Freeform 56"/>
            <p:cNvSpPr>
              <a:spLocks/>
            </p:cNvSpPr>
            <p:nvPr/>
          </p:nvSpPr>
          <p:spPr bwMode="auto">
            <a:xfrm>
              <a:off x="7494912" y="8087890"/>
              <a:ext cx="698450" cy="547602"/>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4" name="Freeform 57"/>
            <p:cNvSpPr>
              <a:spLocks/>
            </p:cNvSpPr>
            <p:nvPr/>
          </p:nvSpPr>
          <p:spPr bwMode="auto">
            <a:xfrm>
              <a:off x="8021380" y="8258717"/>
              <a:ext cx="573850" cy="558778"/>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5" name="Freeform 58"/>
            <p:cNvSpPr>
              <a:spLocks/>
            </p:cNvSpPr>
            <p:nvPr/>
          </p:nvSpPr>
          <p:spPr bwMode="auto">
            <a:xfrm>
              <a:off x="8305675" y="7956977"/>
              <a:ext cx="70195" cy="110158"/>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6" name="Freeform 59"/>
            <p:cNvSpPr>
              <a:spLocks/>
            </p:cNvSpPr>
            <p:nvPr/>
          </p:nvSpPr>
          <p:spPr bwMode="auto">
            <a:xfrm>
              <a:off x="8528546" y="7070915"/>
              <a:ext cx="858142" cy="804640"/>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7" name="Freeform 60"/>
            <p:cNvSpPr>
              <a:spLocks noEditPoints="1"/>
            </p:cNvSpPr>
            <p:nvPr/>
          </p:nvSpPr>
          <p:spPr bwMode="auto">
            <a:xfrm>
              <a:off x="3546404" y="6523311"/>
              <a:ext cx="1477621" cy="1899845"/>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8" name="Freeform 61"/>
            <p:cNvSpPr>
              <a:spLocks/>
            </p:cNvSpPr>
            <p:nvPr/>
          </p:nvSpPr>
          <p:spPr bwMode="auto">
            <a:xfrm>
              <a:off x="8460106" y="7998487"/>
              <a:ext cx="228136" cy="268213"/>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9" name="Freeform 62"/>
            <p:cNvSpPr>
              <a:spLocks/>
            </p:cNvSpPr>
            <p:nvPr/>
          </p:nvSpPr>
          <p:spPr bwMode="auto">
            <a:xfrm>
              <a:off x="7844137" y="7701539"/>
              <a:ext cx="386078" cy="111755"/>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0" name="Freeform 63"/>
            <p:cNvSpPr>
              <a:spLocks noEditPoints="1"/>
            </p:cNvSpPr>
            <p:nvPr/>
          </p:nvSpPr>
          <p:spPr bwMode="auto">
            <a:xfrm>
              <a:off x="1844153" y="4165272"/>
              <a:ext cx="2135706" cy="2358042"/>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1" name="Freeform 64"/>
            <p:cNvSpPr>
              <a:spLocks/>
            </p:cNvSpPr>
            <p:nvPr/>
          </p:nvSpPr>
          <p:spPr bwMode="auto">
            <a:xfrm>
              <a:off x="5778631" y="8881353"/>
              <a:ext cx="228136" cy="97387"/>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2" name="Freeform 65"/>
            <p:cNvSpPr>
              <a:spLocks/>
            </p:cNvSpPr>
            <p:nvPr/>
          </p:nvSpPr>
          <p:spPr bwMode="auto">
            <a:xfrm>
              <a:off x="8067010" y="8164522"/>
              <a:ext cx="331675" cy="135704"/>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3" name="Freeform 66"/>
            <p:cNvSpPr>
              <a:spLocks/>
            </p:cNvSpPr>
            <p:nvPr/>
          </p:nvSpPr>
          <p:spPr bwMode="auto">
            <a:xfrm>
              <a:off x="4286968" y="7133179"/>
              <a:ext cx="2656909" cy="2465006"/>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4" name="Freeform 67"/>
            <p:cNvSpPr>
              <a:spLocks/>
            </p:cNvSpPr>
            <p:nvPr/>
          </p:nvSpPr>
          <p:spPr bwMode="auto">
            <a:xfrm>
              <a:off x="5882167" y="6060326"/>
              <a:ext cx="2618302" cy="2838590"/>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5" name="Freeform 68"/>
            <p:cNvSpPr>
              <a:spLocks/>
            </p:cNvSpPr>
            <p:nvPr/>
          </p:nvSpPr>
          <p:spPr bwMode="auto">
            <a:xfrm>
              <a:off x="6048881" y="7826062"/>
              <a:ext cx="70195" cy="67053"/>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6" name="Freeform 73"/>
            <p:cNvSpPr>
              <a:spLocks/>
            </p:cNvSpPr>
            <p:nvPr/>
          </p:nvSpPr>
          <p:spPr bwMode="auto">
            <a:xfrm>
              <a:off x="5438178" y="4953946"/>
              <a:ext cx="66686" cy="51090"/>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7" name="Freeform 74"/>
            <p:cNvSpPr>
              <a:spLocks/>
            </p:cNvSpPr>
            <p:nvPr/>
          </p:nvSpPr>
          <p:spPr bwMode="auto">
            <a:xfrm>
              <a:off x="5108256" y="5250898"/>
              <a:ext cx="70195" cy="114949"/>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8" name="Freeform 75"/>
            <p:cNvSpPr>
              <a:spLocks/>
            </p:cNvSpPr>
            <p:nvPr/>
          </p:nvSpPr>
          <p:spPr bwMode="auto">
            <a:xfrm>
              <a:off x="3014672" y="3837990"/>
              <a:ext cx="658085" cy="534830"/>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9" name="Freeform 76"/>
            <p:cNvSpPr>
              <a:spLocks/>
            </p:cNvSpPr>
            <p:nvPr/>
          </p:nvSpPr>
          <p:spPr bwMode="auto">
            <a:xfrm>
              <a:off x="5122296" y="5614901"/>
              <a:ext cx="577362" cy="496514"/>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0" name="Freeform 77"/>
            <p:cNvSpPr>
              <a:spLocks/>
            </p:cNvSpPr>
            <p:nvPr/>
          </p:nvSpPr>
          <p:spPr bwMode="auto">
            <a:xfrm>
              <a:off x="5308315" y="5594147"/>
              <a:ext cx="126354" cy="97387"/>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1" name="Freeform 78"/>
            <p:cNvSpPr>
              <a:spLocks/>
            </p:cNvSpPr>
            <p:nvPr/>
          </p:nvSpPr>
          <p:spPr bwMode="auto">
            <a:xfrm>
              <a:off x="5704921" y="4992266"/>
              <a:ext cx="73707" cy="76632"/>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2" name="Freeform 79"/>
            <p:cNvSpPr>
              <a:spLocks/>
            </p:cNvSpPr>
            <p:nvPr/>
          </p:nvSpPr>
          <p:spPr bwMode="auto">
            <a:xfrm>
              <a:off x="5587342" y="4961929"/>
              <a:ext cx="103539" cy="174021"/>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3" name="Freeform 80"/>
            <p:cNvSpPr>
              <a:spLocks/>
            </p:cNvSpPr>
            <p:nvPr/>
          </p:nvSpPr>
          <p:spPr bwMode="auto">
            <a:xfrm>
              <a:off x="5620686" y="5135947"/>
              <a:ext cx="70195" cy="105370"/>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4" name="Freeform 81"/>
            <p:cNvSpPr>
              <a:spLocks/>
            </p:cNvSpPr>
            <p:nvPr/>
          </p:nvSpPr>
          <p:spPr bwMode="auto">
            <a:xfrm>
              <a:off x="5494335" y="4961930"/>
              <a:ext cx="93010" cy="71845"/>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5" name="Freeform 83"/>
            <p:cNvSpPr>
              <a:spLocks noEditPoints="1"/>
            </p:cNvSpPr>
            <p:nvPr/>
          </p:nvSpPr>
          <p:spPr bwMode="auto">
            <a:xfrm>
              <a:off x="3662225" y="3710267"/>
              <a:ext cx="359755" cy="386355"/>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6" name="Freeform 86"/>
            <p:cNvSpPr>
              <a:spLocks/>
            </p:cNvSpPr>
            <p:nvPr/>
          </p:nvSpPr>
          <p:spPr bwMode="auto">
            <a:xfrm>
              <a:off x="3886853" y="3655990"/>
              <a:ext cx="84235" cy="59070"/>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7" name="Freeform 88"/>
            <p:cNvSpPr>
              <a:spLocks/>
            </p:cNvSpPr>
            <p:nvPr/>
          </p:nvSpPr>
          <p:spPr bwMode="auto">
            <a:xfrm>
              <a:off x="5071407" y="4949161"/>
              <a:ext cx="82482" cy="59070"/>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8" name="Freeform 90"/>
            <p:cNvSpPr>
              <a:spLocks/>
            </p:cNvSpPr>
            <p:nvPr/>
          </p:nvSpPr>
          <p:spPr bwMode="auto">
            <a:xfrm>
              <a:off x="4216773" y="4016799"/>
              <a:ext cx="94763" cy="84614"/>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9" name="Freeform 92"/>
            <p:cNvSpPr>
              <a:spLocks noEditPoints="1"/>
            </p:cNvSpPr>
            <p:nvPr/>
          </p:nvSpPr>
          <p:spPr bwMode="auto">
            <a:xfrm>
              <a:off x="4283456" y="3807657"/>
              <a:ext cx="329920" cy="335269"/>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solidFill>
              <a:schemeClr val="bg1">
                <a:lumMod val="8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grpSp>
      <p:graphicFrame>
        <p:nvGraphicFramePr>
          <p:cNvPr id="112" name="Chart 111">
            <a:extLst>
              <a:ext uri="{FF2B5EF4-FFF2-40B4-BE49-F238E27FC236}">
                <a16:creationId xmlns:a16="http://schemas.microsoft.com/office/drawing/2014/main" id="{C44DCE2B-8ED1-BC43-AA16-6E3203B55E76}"/>
              </a:ext>
            </a:extLst>
          </p:cNvPr>
          <p:cNvGraphicFramePr/>
          <p:nvPr>
            <p:extLst>
              <p:ext uri="{D42A27DB-BD31-4B8C-83A1-F6EECF244321}">
                <p14:modId xmlns:p14="http://schemas.microsoft.com/office/powerpoint/2010/main" val="2504738837"/>
              </p:ext>
            </p:extLst>
          </p:nvPr>
        </p:nvGraphicFramePr>
        <p:xfrm>
          <a:off x="10476877" y="2371313"/>
          <a:ext cx="2436531" cy="2396386"/>
        </p:xfrm>
        <a:graphic>
          <a:graphicData uri="http://schemas.openxmlformats.org/drawingml/2006/chart">
            <c:chart xmlns:c="http://schemas.openxmlformats.org/drawingml/2006/chart" xmlns:r="http://schemas.openxmlformats.org/officeDocument/2006/relationships" r:id="rId3"/>
          </a:graphicData>
        </a:graphic>
      </p:graphicFrame>
      <p:sp>
        <p:nvSpPr>
          <p:cNvPr id="113" name="Rectangle 112">
            <a:extLst>
              <a:ext uri="{FF2B5EF4-FFF2-40B4-BE49-F238E27FC236}">
                <a16:creationId xmlns:a16="http://schemas.microsoft.com/office/drawing/2014/main" id="{1911E5D2-06D1-A04D-9678-F7FBF3076170}"/>
              </a:ext>
            </a:extLst>
          </p:cNvPr>
          <p:cNvSpPr/>
          <p:nvPr/>
        </p:nvSpPr>
        <p:spPr>
          <a:xfrm>
            <a:off x="11231720" y="4802760"/>
            <a:ext cx="926857" cy="707886"/>
          </a:xfrm>
          <a:prstGeom prst="rect">
            <a:avLst/>
          </a:prstGeom>
          <a:noFill/>
        </p:spPr>
        <p:txBody>
          <a:bodyPr wrap="none">
            <a:spAutoFit/>
          </a:bodyPr>
          <a:lstStyle/>
          <a:p>
            <a:pPr algn="ctr" defTabSz="2321446"/>
            <a:r>
              <a:rPr lang="en-US" sz="4000" b="1" dirty="0">
                <a:solidFill>
                  <a:srgbClr val="BD631D"/>
                </a:solidFill>
                <a:latin typeface="Arial" panose="020B0604020202020204" pitchFamily="34" charset="0"/>
                <a:ea typeface="Open Sans" pitchFamily="34" charset="0"/>
                <a:cs typeface="Arial" panose="020B0604020202020204" pitchFamily="34" charset="0"/>
              </a:rPr>
              <a:t>4%</a:t>
            </a:r>
          </a:p>
        </p:txBody>
      </p:sp>
      <p:sp>
        <p:nvSpPr>
          <p:cNvPr id="118" name="Rectangle 117">
            <a:extLst>
              <a:ext uri="{FF2B5EF4-FFF2-40B4-BE49-F238E27FC236}">
                <a16:creationId xmlns:a16="http://schemas.microsoft.com/office/drawing/2014/main" id="{838F36BC-8921-F54C-BE48-BB0F97EA0027}"/>
              </a:ext>
            </a:extLst>
          </p:cNvPr>
          <p:cNvSpPr/>
          <p:nvPr/>
        </p:nvSpPr>
        <p:spPr>
          <a:xfrm>
            <a:off x="1282752" y="1098501"/>
            <a:ext cx="13262981" cy="1107996"/>
          </a:xfrm>
          <a:prstGeom prst="rect">
            <a:avLst/>
          </a:prstGeom>
        </p:spPr>
        <p:txBody>
          <a:bodyPr wrap="square">
            <a:spAutoFit/>
          </a:bodyPr>
          <a:lstStyle/>
          <a:p>
            <a:pPr>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The Canadian Picture of FASD</a:t>
            </a:r>
          </a:p>
        </p:txBody>
      </p:sp>
      <p:sp>
        <p:nvSpPr>
          <p:cNvPr id="120" name="Text Box 10">
            <a:extLst>
              <a:ext uri="{FF2B5EF4-FFF2-40B4-BE49-F238E27FC236}">
                <a16:creationId xmlns:a16="http://schemas.microsoft.com/office/drawing/2014/main" id="{529F9CA7-EBD1-F64A-85BA-54FAE83DF6A5}"/>
              </a:ext>
            </a:extLst>
          </p:cNvPr>
          <p:cNvSpPr txBox="1">
            <a:spLocks noChangeArrowheads="1"/>
          </p:cNvSpPr>
          <p:nvPr/>
        </p:nvSpPr>
        <p:spPr bwMode="auto">
          <a:xfrm>
            <a:off x="10401013" y="5540960"/>
            <a:ext cx="3707788" cy="1021818"/>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Current studies suggest that conservatively, 4% of individuals in Canada have FASD</a:t>
            </a:r>
          </a:p>
        </p:txBody>
      </p:sp>
      <p:graphicFrame>
        <p:nvGraphicFramePr>
          <p:cNvPr id="125" name="Chart 124">
            <a:extLst>
              <a:ext uri="{FF2B5EF4-FFF2-40B4-BE49-F238E27FC236}">
                <a16:creationId xmlns:a16="http://schemas.microsoft.com/office/drawing/2014/main" id="{B8CA6015-3009-7644-ABBC-384C008E5923}"/>
              </a:ext>
            </a:extLst>
          </p:cNvPr>
          <p:cNvGraphicFramePr/>
          <p:nvPr>
            <p:extLst>
              <p:ext uri="{D42A27DB-BD31-4B8C-83A1-F6EECF244321}">
                <p14:modId xmlns:p14="http://schemas.microsoft.com/office/powerpoint/2010/main" val="4126242691"/>
              </p:ext>
            </p:extLst>
          </p:nvPr>
        </p:nvGraphicFramePr>
        <p:xfrm>
          <a:off x="10501432" y="6503346"/>
          <a:ext cx="2436531" cy="2396386"/>
        </p:xfrm>
        <a:graphic>
          <a:graphicData uri="http://schemas.openxmlformats.org/drawingml/2006/chart">
            <c:chart xmlns:c="http://schemas.openxmlformats.org/drawingml/2006/chart" xmlns:r="http://schemas.openxmlformats.org/officeDocument/2006/relationships" r:id="rId4"/>
          </a:graphicData>
        </a:graphic>
      </p:graphicFrame>
      <p:sp>
        <p:nvSpPr>
          <p:cNvPr id="126" name="Rectangle 125">
            <a:extLst>
              <a:ext uri="{FF2B5EF4-FFF2-40B4-BE49-F238E27FC236}">
                <a16:creationId xmlns:a16="http://schemas.microsoft.com/office/drawing/2014/main" id="{13A821D4-C81F-E047-89AD-C68A9623CBD6}"/>
              </a:ext>
            </a:extLst>
          </p:cNvPr>
          <p:cNvSpPr/>
          <p:nvPr/>
        </p:nvSpPr>
        <p:spPr>
          <a:xfrm>
            <a:off x="10334017" y="8898916"/>
            <a:ext cx="1212191" cy="707886"/>
          </a:xfrm>
          <a:prstGeom prst="rect">
            <a:avLst/>
          </a:prstGeom>
          <a:noFill/>
        </p:spPr>
        <p:txBody>
          <a:bodyPr wrap="none">
            <a:spAutoFit/>
          </a:bodyPr>
          <a:lstStyle/>
          <a:p>
            <a:pPr algn="ctr" defTabSz="2321446"/>
            <a:r>
              <a:rPr lang="en-US" sz="4000" b="1" dirty="0">
                <a:solidFill>
                  <a:srgbClr val="BD631D"/>
                </a:solidFill>
                <a:latin typeface="Arial" panose="020B0604020202020204" pitchFamily="34" charset="0"/>
                <a:ea typeface="Open Sans" pitchFamily="34" charset="0"/>
                <a:cs typeface="Arial" panose="020B0604020202020204" pitchFamily="34" charset="0"/>
              </a:rPr>
              <a:t>61%</a:t>
            </a:r>
          </a:p>
        </p:txBody>
      </p:sp>
      <p:sp>
        <p:nvSpPr>
          <p:cNvPr id="127" name="Text Box 10">
            <a:extLst>
              <a:ext uri="{FF2B5EF4-FFF2-40B4-BE49-F238E27FC236}">
                <a16:creationId xmlns:a16="http://schemas.microsoft.com/office/drawing/2014/main" id="{2169D961-FD90-6A42-A451-888342C0A1DD}"/>
              </a:ext>
            </a:extLst>
          </p:cNvPr>
          <p:cNvSpPr txBox="1">
            <a:spLocks noChangeArrowheads="1"/>
          </p:cNvSpPr>
          <p:nvPr/>
        </p:nvSpPr>
        <p:spPr bwMode="auto">
          <a:xfrm>
            <a:off x="10334017" y="9713208"/>
            <a:ext cx="3707787" cy="707886"/>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Many pregnancies are undetected in the early weeks</a:t>
            </a:r>
          </a:p>
        </p:txBody>
      </p:sp>
      <p:sp>
        <p:nvSpPr>
          <p:cNvPr id="128" name="Text Box 10">
            <a:extLst>
              <a:ext uri="{FF2B5EF4-FFF2-40B4-BE49-F238E27FC236}">
                <a16:creationId xmlns:a16="http://schemas.microsoft.com/office/drawing/2014/main" id="{6F63CA39-EEE2-C644-88AF-2155F54EB924}"/>
              </a:ext>
            </a:extLst>
          </p:cNvPr>
          <p:cNvSpPr txBox="1">
            <a:spLocks noChangeArrowheads="1"/>
          </p:cNvSpPr>
          <p:nvPr/>
        </p:nvSpPr>
        <p:spPr bwMode="auto">
          <a:xfrm>
            <a:off x="11546207" y="8930046"/>
            <a:ext cx="2436531"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of all pregnancies are unplanned</a:t>
            </a:r>
          </a:p>
        </p:txBody>
      </p:sp>
      <p:sp>
        <p:nvSpPr>
          <p:cNvPr id="130" name="Rounded Rectangle 129">
            <a:extLst>
              <a:ext uri="{FF2B5EF4-FFF2-40B4-BE49-F238E27FC236}">
                <a16:creationId xmlns:a16="http://schemas.microsoft.com/office/drawing/2014/main" id="{74FFA9B5-DF2C-DB4B-926F-BDD89D16507A}"/>
              </a:ext>
            </a:extLst>
          </p:cNvPr>
          <p:cNvSpPr/>
          <p:nvPr/>
        </p:nvSpPr>
        <p:spPr>
          <a:xfrm>
            <a:off x="1115213" y="9335880"/>
            <a:ext cx="3590352" cy="646986"/>
          </a:xfrm>
          <a:prstGeom prst="roundRect">
            <a:avLst/>
          </a:prstGeom>
          <a:gradFill>
            <a:gsLst>
              <a:gs pos="0">
                <a:srgbClr val="F39C12"/>
              </a:gs>
              <a:gs pos="100000">
                <a:srgbClr val="BD631D"/>
              </a:gs>
            </a:gsLst>
            <a:lin ang="5400000" scaled="0"/>
          </a:gradFill>
        </p:spPr>
        <p:txBody>
          <a:bodyPr wrap="square">
            <a:spAutoFit/>
          </a:bodyPr>
          <a:lstStyle/>
          <a:p>
            <a:pPr algn="ct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$9.7 BILLION</a:t>
            </a:r>
          </a:p>
        </p:txBody>
      </p:sp>
      <p:sp>
        <p:nvSpPr>
          <p:cNvPr id="131" name="Text Box 10">
            <a:extLst>
              <a:ext uri="{FF2B5EF4-FFF2-40B4-BE49-F238E27FC236}">
                <a16:creationId xmlns:a16="http://schemas.microsoft.com/office/drawing/2014/main" id="{781ECF57-CE20-604A-AEA4-6C9B8276870B}"/>
              </a:ext>
            </a:extLst>
          </p:cNvPr>
          <p:cNvSpPr txBox="1">
            <a:spLocks noChangeArrowheads="1"/>
          </p:cNvSpPr>
          <p:nvPr/>
        </p:nvSpPr>
        <p:spPr bwMode="auto">
          <a:xfrm>
            <a:off x="4972308" y="9380942"/>
            <a:ext cx="3447792"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Total estimated annual investment in Canada = $9.7B</a:t>
            </a:r>
          </a:p>
        </p:txBody>
      </p:sp>
      <p:sp>
        <p:nvSpPr>
          <p:cNvPr id="2" name="TextBox 1">
            <a:extLst>
              <a:ext uri="{FF2B5EF4-FFF2-40B4-BE49-F238E27FC236}">
                <a16:creationId xmlns:a16="http://schemas.microsoft.com/office/drawing/2014/main" id="{704BF715-2BEC-4DAC-9831-97ECB8856B26}"/>
              </a:ext>
            </a:extLst>
          </p:cNvPr>
          <p:cNvSpPr txBox="1"/>
          <p:nvPr/>
        </p:nvSpPr>
        <p:spPr>
          <a:xfrm>
            <a:off x="17622981" y="10480964"/>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cs typeface="Calibri"/>
              </a:rPr>
              <a:t>www.canFASD.com</a:t>
            </a:r>
          </a:p>
        </p:txBody>
      </p:sp>
      <p:sp>
        <p:nvSpPr>
          <p:cNvPr id="3" name="Rectangle 2">
            <a:extLst>
              <a:ext uri="{FF2B5EF4-FFF2-40B4-BE49-F238E27FC236}">
                <a16:creationId xmlns:a16="http://schemas.microsoft.com/office/drawing/2014/main" id="{64203318-C9B6-0366-F881-279F128CE7D3}"/>
              </a:ext>
            </a:extLst>
          </p:cNvPr>
          <p:cNvSpPr/>
          <p:nvPr/>
        </p:nvSpPr>
        <p:spPr>
          <a:xfrm>
            <a:off x="14531824" y="3100175"/>
            <a:ext cx="2693366" cy="707886"/>
          </a:xfrm>
          <a:prstGeom prst="rect">
            <a:avLst/>
          </a:prstGeom>
          <a:noFill/>
        </p:spPr>
        <p:txBody>
          <a:bodyPr wrap="none">
            <a:spAutoFit/>
          </a:bodyPr>
          <a:lstStyle/>
          <a:p>
            <a:pPr algn="ctr" defTabSz="2321446"/>
            <a:r>
              <a:rPr lang="en-US" sz="4000" b="1" dirty="0">
                <a:solidFill>
                  <a:srgbClr val="BD631D"/>
                </a:solidFill>
                <a:latin typeface="Arial" panose="020B0604020202020204" pitchFamily="34" charset="0"/>
                <a:ea typeface="Open Sans" pitchFamily="34" charset="0"/>
                <a:cs typeface="Arial" panose="020B0604020202020204" pitchFamily="34" charset="0"/>
              </a:rPr>
              <a:t>1.6 million</a:t>
            </a:r>
          </a:p>
        </p:txBody>
      </p:sp>
      <p:sp>
        <p:nvSpPr>
          <p:cNvPr id="4" name="Text Box 10">
            <a:extLst>
              <a:ext uri="{FF2B5EF4-FFF2-40B4-BE49-F238E27FC236}">
                <a16:creationId xmlns:a16="http://schemas.microsoft.com/office/drawing/2014/main" id="{8B334346-1654-DBCA-9360-0AFD4243F1A7}"/>
              </a:ext>
            </a:extLst>
          </p:cNvPr>
          <p:cNvSpPr txBox="1">
            <a:spLocks noChangeArrowheads="1"/>
          </p:cNvSpPr>
          <p:nvPr/>
        </p:nvSpPr>
        <p:spPr bwMode="auto">
          <a:xfrm>
            <a:off x="14606385" y="3744476"/>
            <a:ext cx="3047214"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people in Canada, or</a:t>
            </a:r>
          </a:p>
        </p:txBody>
      </p:sp>
      <p:sp>
        <p:nvSpPr>
          <p:cNvPr id="5" name="Text Box 10">
            <a:extLst>
              <a:ext uri="{FF2B5EF4-FFF2-40B4-BE49-F238E27FC236}">
                <a16:creationId xmlns:a16="http://schemas.microsoft.com/office/drawing/2014/main" id="{50DDEBD0-DCAE-ECAD-DE6C-5617E0585E29}"/>
              </a:ext>
            </a:extLst>
          </p:cNvPr>
          <p:cNvSpPr txBox="1">
            <a:spLocks noChangeArrowheads="1"/>
          </p:cNvSpPr>
          <p:nvPr/>
        </p:nvSpPr>
        <p:spPr bwMode="auto">
          <a:xfrm>
            <a:off x="14575766" y="2630478"/>
            <a:ext cx="3531075"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translates to more than</a:t>
            </a:r>
          </a:p>
        </p:txBody>
      </p:sp>
      <p:sp>
        <p:nvSpPr>
          <p:cNvPr id="6" name="Rectangle 5">
            <a:extLst>
              <a:ext uri="{FF2B5EF4-FFF2-40B4-BE49-F238E27FC236}">
                <a16:creationId xmlns:a16="http://schemas.microsoft.com/office/drawing/2014/main" id="{42FAE96D-72EC-E130-59D6-D162015DFC9D}"/>
              </a:ext>
            </a:extLst>
          </p:cNvPr>
          <p:cNvSpPr/>
          <p:nvPr/>
        </p:nvSpPr>
        <p:spPr>
          <a:xfrm>
            <a:off x="14531824" y="4221330"/>
            <a:ext cx="3575018" cy="707886"/>
          </a:xfrm>
          <a:prstGeom prst="rect">
            <a:avLst/>
          </a:prstGeom>
          <a:noFill/>
        </p:spPr>
        <p:txBody>
          <a:bodyPr wrap="none">
            <a:spAutoFit/>
          </a:bodyPr>
          <a:lstStyle/>
          <a:p>
            <a:pPr algn="ctr" defTabSz="2321446"/>
            <a:r>
              <a:rPr lang="en-US" sz="4000" b="1" dirty="0">
                <a:solidFill>
                  <a:srgbClr val="BD631D"/>
                </a:solidFill>
                <a:latin typeface="Arial" panose="020B0604020202020204" pitchFamily="34" charset="0"/>
                <a:ea typeface="Open Sans" pitchFamily="34" charset="0"/>
                <a:cs typeface="Arial" panose="020B0604020202020204" pitchFamily="34" charset="0"/>
              </a:rPr>
              <a:t>1 in 25 people</a:t>
            </a:r>
          </a:p>
        </p:txBody>
      </p:sp>
      <p:sp>
        <p:nvSpPr>
          <p:cNvPr id="8" name="Text Box 10">
            <a:extLst>
              <a:ext uri="{FF2B5EF4-FFF2-40B4-BE49-F238E27FC236}">
                <a16:creationId xmlns:a16="http://schemas.microsoft.com/office/drawing/2014/main" id="{5CD549AB-C2F6-019B-DB3D-E04ADC4D3705}"/>
              </a:ext>
            </a:extLst>
          </p:cNvPr>
          <p:cNvSpPr txBox="1">
            <a:spLocks noChangeArrowheads="1"/>
          </p:cNvSpPr>
          <p:nvPr/>
        </p:nvSpPr>
        <p:spPr bwMode="auto">
          <a:xfrm>
            <a:off x="14562416" y="5135461"/>
            <a:ext cx="4489425" cy="2252924"/>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means it is possible </a:t>
            </a:r>
            <a:r>
              <a:rPr lang="en-US" sz="2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that one student in every classroom may have FASD</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a:t>
            </a:r>
          </a:p>
          <a:p>
            <a:pPr defTabSz="2321446"/>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true rate of prevalence is difficult to know and is thought to be even higher because diagnosis is challenging.</a:t>
            </a:r>
          </a:p>
        </p:txBody>
      </p:sp>
      <p:grpSp>
        <p:nvGrpSpPr>
          <p:cNvPr id="9" name="Group 8">
            <a:extLst>
              <a:ext uri="{FF2B5EF4-FFF2-40B4-BE49-F238E27FC236}">
                <a16:creationId xmlns:a16="http://schemas.microsoft.com/office/drawing/2014/main" id="{9D1093E4-F97E-7722-D08C-C7815FD7EEFF}"/>
              </a:ext>
            </a:extLst>
          </p:cNvPr>
          <p:cNvGrpSpPr/>
          <p:nvPr/>
        </p:nvGrpSpPr>
        <p:grpSpPr>
          <a:xfrm>
            <a:off x="17460507" y="2988346"/>
            <a:ext cx="474064" cy="1081666"/>
            <a:chOff x="1491914" y="2045433"/>
            <a:chExt cx="1546466" cy="3915260"/>
          </a:xfrm>
          <a:solidFill>
            <a:schemeClr val="bg1">
              <a:lumMod val="85000"/>
            </a:schemeClr>
          </a:solidFill>
          <a:effectLst>
            <a:outerShdw blurRad="76200" dir="18900000" sy="23000" kx="-1200000" algn="bl" rotWithShape="0">
              <a:prstClr val="black">
                <a:alpha val="10000"/>
              </a:prstClr>
            </a:outerShdw>
          </a:effectLst>
        </p:grpSpPr>
        <p:sp>
          <p:nvSpPr>
            <p:cNvPr id="10" name="Freeform 9">
              <a:extLst>
                <a:ext uri="{FF2B5EF4-FFF2-40B4-BE49-F238E27FC236}">
                  <a16:creationId xmlns:a16="http://schemas.microsoft.com/office/drawing/2014/main" id="{2E1F9AD9-09A3-C15F-5CC5-DFA999A9F0DE}"/>
                </a:ext>
              </a:extLst>
            </p:cNvPr>
            <p:cNvSpPr>
              <a:spLocks noChangeArrowheads="1"/>
            </p:cNvSpPr>
            <p:nvPr/>
          </p:nvSpPr>
          <p:spPr bwMode="auto">
            <a:xfrm>
              <a:off x="1491914" y="2744110"/>
              <a:ext cx="1546466" cy="3216583"/>
            </a:xfrm>
            <a:custGeom>
              <a:avLst/>
              <a:gdLst>
                <a:gd name="T0" fmla="*/ 2093 w 2719"/>
                <a:gd name="T1" fmla="*/ 0 h 5657"/>
                <a:gd name="T2" fmla="*/ 2093 w 2719"/>
                <a:gd name="T3" fmla="*/ 0 h 5657"/>
                <a:gd name="T4" fmla="*/ 625 w 2719"/>
                <a:gd name="T5" fmla="*/ 0 h 5657"/>
                <a:gd name="T6" fmla="*/ 0 w 2719"/>
                <a:gd name="T7" fmla="*/ 625 h 5657"/>
                <a:gd name="T8" fmla="*/ 0 w 2719"/>
                <a:gd name="T9" fmla="*/ 2499 h 5657"/>
                <a:gd name="T10" fmla="*/ 250 w 2719"/>
                <a:gd name="T11" fmla="*/ 2718 h 5657"/>
                <a:gd name="T12" fmla="*/ 468 w 2719"/>
                <a:gd name="T13" fmla="*/ 2499 h 5657"/>
                <a:gd name="T14" fmla="*/ 468 w 2719"/>
                <a:gd name="T15" fmla="*/ 1032 h 5657"/>
                <a:gd name="T16" fmla="*/ 531 w 2719"/>
                <a:gd name="T17" fmla="*/ 938 h 5657"/>
                <a:gd name="T18" fmla="*/ 625 w 2719"/>
                <a:gd name="T19" fmla="*/ 1032 h 5657"/>
                <a:gd name="T20" fmla="*/ 625 w 2719"/>
                <a:gd name="T21" fmla="*/ 2781 h 5657"/>
                <a:gd name="T22" fmla="*/ 625 w 2719"/>
                <a:gd name="T23" fmla="*/ 3093 h 5657"/>
                <a:gd name="T24" fmla="*/ 625 w 2719"/>
                <a:gd name="T25" fmla="*/ 5312 h 5657"/>
                <a:gd name="T26" fmla="*/ 937 w 2719"/>
                <a:gd name="T27" fmla="*/ 5656 h 5657"/>
                <a:gd name="T28" fmla="*/ 937 w 2719"/>
                <a:gd name="T29" fmla="*/ 5656 h 5657"/>
                <a:gd name="T30" fmla="*/ 1218 w 2719"/>
                <a:gd name="T31" fmla="*/ 5312 h 5657"/>
                <a:gd name="T32" fmla="*/ 1218 w 2719"/>
                <a:gd name="T33" fmla="*/ 3156 h 5657"/>
                <a:gd name="T34" fmla="*/ 1375 w 2719"/>
                <a:gd name="T35" fmla="*/ 3031 h 5657"/>
                <a:gd name="T36" fmla="*/ 1531 w 2719"/>
                <a:gd name="T37" fmla="*/ 3156 h 5657"/>
                <a:gd name="T38" fmla="*/ 1531 w 2719"/>
                <a:gd name="T39" fmla="*/ 5312 h 5657"/>
                <a:gd name="T40" fmla="*/ 1781 w 2719"/>
                <a:gd name="T41" fmla="*/ 5656 h 5657"/>
                <a:gd name="T42" fmla="*/ 1781 w 2719"/>
                <a:gd name="T43" fmla="*/ 5656 h 5657"/>
                <a:gd name="T44" fmla="*/ 2093 w 2719"/>
                <a:gd name="T45" fmla="*/ 5312 h 5657"/>
                <a:gd name="T46" fmla="*/ 2093 w 2719"/>
                <a:gd name="T47" fmla="*/ 3093 h 5657"/>
                <a:gd name="T48" fmla="*/ 2093 w 2719"/>
                <a:gd name="T49" fmla="*/ 2781 h 5657"/>
                <a:gd name="T50" fmla="*/ 2093 w 2719"/>
                <a:gd name="T51" fmla="*/ 1032 h 5657"/>
                <a:gd name="T52" fmla="*/ 2218 w 2719"/>
                <a:gd name="T53" fmla="*/ 938 h 5657"/>
                <a:gd name="T54" fmla="*/ 2250 w 2719"/>
                <a:gd name="T55" fmla="*/ 1032 h 5657"/>
                <a:gd name="T56" fmla="*/ 2250 w 2719"/>
                <a:gd name="T57" fmla="*/ 2499 h 5657"/>
                <a:gd name="T58" fmla="*/ 2468 w 2719"/>
                <a:gd name="T59" fmla="*/ 2718 h 5657"/>
                <a:gd name="T60" fmla="*/ 2718 w 2719"/>
                <a:gd name="T61" fmla="*/ 2499 h 5657"/>
                <a:gd name="T62" fmla="*/ 2718 w 2719"/>
                <a:gd name="T63" fmla="*/ 625 h 5657"/>
                <a:gd name="T64" fmla="*/ 2093 w 2719"/>
                <a:gd name="T65" fmla="*/ 0 h 5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9" h="5657">
                  <a:moveTo>
                    <a:pt x="2093" y="0"/>
                  </a:moveTo>
                  <a:lnTo>
                    <a:pt x="2093" y="0"/>
                  </a:lnTo>
                  <a:cubicBezTo>
                    <a:pt x="625" y="0"/>
                    <a:pt x="625" y="0"/>
                    <a:pt x="625" y="0"/>
                  </a:cubicBezTo>
                  <a:cubicBezTo>
                    <a:pt x="218" y="0"/>
                    <a:pt x="0" y="188"/>
                    <a:pt x="0" y="625"/>
                  </a:cubicBezTo>
                  <a:cubicBezTo>
                    <a:pt x="0" y="2499"/>
                    <a:pt x="0" y="2499"/>
                    <a:pt x="0" y="2499"/>
                  </a:cubicBezTo>
                  <a:cubicBezTo>
                    <a:pt x="0" y="2624"/>
                    <a:pt x="93" y="2718"/>
                    <a:pt x="250" y="2718"/>
                  </a:cubicBezTo>
                  <a:cubicBezTo>
                    <a:pt x="375" y="2718"/>
                    <a:pt x="468" y="2624"/>
                    <a:pt x="468" y="2499"/>
                  </a:cubicBezTo>
                  <a:cubicBezTo>
                    <a:pt x="468" y="2499"/>
                    <a:pt x="468" y="1188"/>
                    <a:pt x="468" y="1032"/>
                  </a:cubicBezTo>
                  <a:cubicBezTo>
                    <a:pt x="468" y="938"/>
                    <a:pt x="531" y="938"/>
                    <a:pt x="531" y="938"/>
                  </a:cubicBezTo>
                  <a:cubicBezTo>
                    <a:pt x="593" y="938"/>
                    <a:pt x="625" y="938"/>
                    <a:pt x="625" y="1032"/>
                  </a:cubicBezTo>
                  <a:cubicBezTo>
                    <a:pt x="625" y="1188"/>
                    <a:pt x="625" y="2249"/>
                    <a:pt x="625" y="2781"/>
                  </a:cubicBezTo>
                  <a:cubicBezTo>
                    <a:pt x="625" y="3093"/>
                    <a:pt x="625" y="3093"/>
                    <a:pt x="625" y="3093"/>
                  </a:cubicBezTo>
                  <a:cubicBezTo>
                    <a:pt x="625" y="5312"/>
                    <a:pt x="625" y="5312"/>
                    <a:pt x="625" y="5312"/>
                  </a:cubicBezTo>
                  <a:cubicBezTo>
                    <a:pt x="625" y="5468"/>
                    <a:pt x="781" y="5656"/>
                    <a:pt x="937" y="5656"/>
                  </a:cubicBezTo>
                  <a:lnTo>
                    <a:pt x="937" y="5656"/>
                  </a:lnTo>
                  <a:cubicBezTo>
                    <a:pt x="1093" y="5656"/>
                    <a:pt x="1218" y="5468"/>
                    <a:pt x="1218" y="5312"/>
                  </a:cubicBezTo>
                  <a:cubicBezTo>
                    <a:pt x="1218" y="5312"/>
                    <a:pt x="1218" y="3249"/>
                    <a:pt x="1218" y="3156"/>
                  </a:cubicBezTo>
                  <a:cubicBezTo>
                    <a:pt x="1218" y="3031"/>
                    <a:pt x="1250" y="3031"/>
                    <a:pt x="1375" y="3031"/>
                  </a:cubicBezTo>
                  <a:cubicBezTo>
                    <a:pt x="1406" y="3031"/>
                    <a:pt x="1531" y="3031"/>
                    <a:pt x="1531" y="3156"/>
                  </a:cubicBezTo>
                  <a:cubicBezTo>
                    <a:pt x="1531" y="3249"/>
                    <a:pt x="1531" y="5312"/>
                    <a:pt x="1531" y="5312"/>
                  </a:cubicBezTo>
                  <a:cubicBezTo>
                    <a:pt x="1531" y="5468"/>
                    <a:pt x="1562" y="5656"/>
                    <a:pt x="1781" y="5656"/>
                  </a:cubicBezTo>
                  <a:lnTo>
                    <a:pt x="1781" y="5656"/>
                  </a:lnTo>
                  <a:cubicBezTo>
                    <a:pt x="1937" y="5656"/>
                    <a:pt x="2093" y="5468"/>
                    <a:pt x="2093" y="5312"/>
                  </a:cubicBezTo>
                  <a:cubicBezTo>
                    <a:pt x="2093" y="3093"/>
                    <a:pt x="2093" y="3093"/>
                    <a:pt x="2093" y="3093"/>
                  </a:cubicBezTo>
                  <a:cubicBezTo>
                    <a:pt x="2093" y="2781"/>
                    <a:pt x="2093" y="2781"/>
                    <a:pt x="2093" y="2781"/>
                  </a:cubicBezTo>
                  <a:cubicBezTo>
                    <a:pt x="2093" y="2249"/>
                    <a:pt x="2093" y="1188"/>
                    <a:pt x="2093" y="1032"/>
                  </a:cubicBezTo>
                  <a:cubicBezTo>
                    <a:pt x="2093" y="938"/>
                    <a:pt x="2156" y="938"/>
                    <a:pt x="2218" y="938"/>
                  </a:cubicBezTo>
                  <a:cubicBezTo>
                    <a:pt x="2218" y="938"/>
                    <a:pt x="2250" y="938"/>
                    <a:pt x="2250" y="1032"/>
                  </a:cubicBezTo>
                  <a:cubicBezTo>
                    <a:pt x="2250" y="1188"/>
                    <a:pt x="2250" y="2499"/>
                    <a:pt x="2250" y="2499"/>
                  </a:cubicBezTo>
                  <a:cubicBezTo>
                    <a:pt x="2250" y="2624"/>
                    <a:pt x="2375" y="2718"/>
                    <a:pt x="2468" y="2718"/>
                  </a:cubicBezTo>
                  <a:cubicBezTo>
                    <a:pt x="2562" y="2718"/>
                    <a:pt x="2718" y="2624"/>
                    <a:pt x="2718" y="2499"/>
                  </a:cubicBezTo>
                  <a:cubicBezTo>
                    <a:pt x="2718" y="625"/>
                    <a:pt x="2718" y="625"/>
                    <a:pt x="2718" y="625"/>
                  </a:cubicBezTo>
                  <a:cubicBezTo>
                    <a:pt x="2718" y="188"/>
                    <a:pt x="2531" y="0"/>
                    <a:pt x="209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608" dirty="0"/>
            </a:p>
          </p:txBody>
        </p:sp>
        <p:sp>
          <p:nvSpPr>
            <p:cNvPr id="11" name="Oval 10">
              <a:extLst>
                <a:ext uri="{FF2B5EF4-FFF2-40B4-BE49-F238E27FC236}">
                  <a16:creationId xmlns:a16="http://schemas.microsoft.com/office/drawing/2014/main" id="{12ACCE22-3B5E-13D1-A515-503071FC242C}"/>
                </a:ext>
              </a:extLst>
            </p:cNvPr>
            <p:cNvSpPr/>
            <p:nvPr/>
          </p:nvSpPr>
          <p:spPr>
            <a:xfrm>
              <a:off x="1950922" y="2045433"/>
              <a:ext cx="628449" cy="627866"/>
            </a:xfrm>
            <a:prstGeom prst="ellipse">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8773">
                <a:solidFill>
                  <a:schemeClr val="bg1"/>
                </a:solidFill>
              </a:endParaRPr>
            </a:p>
          </p:txBody>
        </p:sp>
      </p:grpSp>
      <p:grpSp>
        <p:nvGrpSpPr>
          <p:cNvPr id="12" name="Group 11">
            <a:extLst>
              <a:ext uri="{FF2B5EF4-FFF2-40B4-BE49-F238E27FC236}">
                <a16:creationId xmlns:a16="http://schemas.microsoft.com/office/drawing/2014/main" id="{1FB98D3F-3169-770C-8CC2-B020CF147523}"/>
              </a:ext>
            </a:extLst>
          </p:cNvPr>
          <p:cNvGrpSpPr/>
          <p:nvPr/>
        </p:nvGrpSpPr>
        <p:grpSpPr>
          <a:xfrm>
            <a:off x="18092926" y="2999641"/>
            <a:ext cx="521739" cy="1082650"/>
            <a:chOff x="5053764" y="2028637"/>
            <a:chExt cx="1769931" cy="3955188"/>
          </a:xfrm>
          <a:solidFill>
            <a:schemeClr val="bg1">
              <a:lumMod val="85000"/>
            </a:schemeClr>
          </a:solidFill>
          <a:effectLst>
            <a:outerShdw blurRad="76200" dir="18900000" sy="23000" kx="-1200000" algn="bl" rotWithShape="0">
              <a:prstClr val="black">
                <a:alpha val="10000"/>
              </a:prstClr>
            </a:outerShdw>
          </a:effectLst>
        </p:grpSpPr>
        <p:sp>
          <p:nvSpPr>
            <p:cNvPr id="13" name="Freeform 1">
              <a:extLst>
                <a:ext uri="{FF2B5EF4-FFF2-40B4-BE49-F238E27FC236}">
                  <a16:creationId xmlns:a16="http://schemas.microsoft.com/office/drawing/2014/main" id="{C32111E8-AA8B-4321-6ED4-52B8A1C04FF5}"/>
                </a:ext>
              </a:extLst>
            </p:cNvPr>
            <p:cNvSpPr>
              <a:spLocks noChangeArrowheads="1"/>
            </p:cNvSpPr>
            <p:nvPr/>
          </p:nvSpPr>
          <p:spPr bwMode="auto">
            <a:xfrm>
              <a:off x="5053764" y="2767857"/>
              <a:ext cx="1769931" cy="3215968"/>
            </a:xfrm>
            <a:custGeom>
              <a:avLst/>
              <a:gdLst>
                <a:gd name="T0" fmla="*/ 3593 w 3594"/>
                <a:gd name="T1" fmla="*/ 2874 h 6719"/>
                <a:gd name="T2" fmla="*/ 3593 w 3594"/>
                <a:gd name="T3" fmla="*/ 2874 h 6719"/>
                <a:gd name="T4" fmla="*/ 3000 w 3594"/>
                <a:gd name="T5" fmla="*/ 625 h 6719"/>
                <a:gd name="T6" fmla="*/ 2250 w 3594"/>
                <a:gd name="T7" fmla="*/ 0 h 6719"/>
                <a:gd name="T8" fmla="*/ 1375 w 3594"/>
                <a:gd name="T9" fmla="*/ 0 h 6719"/>
                <a:gd name="T10" fmla="*/ 625 w 3594"/>
                <a:gd name="T11" fmla="*/ 625 h 6719"/>
                <a:gd name="T12" fmla="*/ 0 w 3594"/>
                <a:gd name="T13" fmla="*/ 2874 h 6719"/>
                <a:gd name="T14" fmla="*/ 125 w 3594"/>
                <a:gd name="T15" fmla="*/ 3249 h 6719"/>
                <a:gd name="T16" fmla="*/ 500 w 3594"/>
                <a:gd name="T17" fmla="*/ 2999 h 6719"/>
                <a:gd name="T18" fmla="*/ 1000 w 3594"/>
                <a:gd name="T19" fmla="*/ 1000 h 6719"/>
                <a:gd name="T20" fmla="*/ 1250 w 3594"/>
                <a:gd name="T21" fmla="*/ 1000 h 6719"/>
                <a:gd name="T22" fmla="*/ 375 w 3594"/>
                <a:gd name="T23" fmla="*/ 4093 h 6719"/>
                <a:gd name="T24" fmla="*/ 1125 w 3594"/>
                <a:gd name="T25" fmla="*/ 4093 h 6719"/>
                <a:gd name="T26" fmla="*/ 1125 w 3594"/>
                <a:gd name="T27" fmla="*/ 6343 h 6719"/>
                <a:gd name="T28" fmla="*/ 1375 w 3594"/>
                <a:gd name="T29" fmla="*/ 6718 h 6719"/>
                <a:gd name="T30" fmla="*/ 1750 w 3594"/>
                <a:gd name="T31" fmla="*/ 6343 h 6719"/>
                <a:gd name="T32" fmla="*/ 1750 w 3594"/>
                <a:gd name="T33" fmla="*/ 4093 h 6719"/>
                <a:gd name="T34" fmla="*/ 2000 w 3594"/>
                <a:gd name="T35" fmla="*/ 4093 h 6719"/>
                <a:gd name="T36" fmla="*/ 2000 w 3594"/>
                <a:gd name="T37" fmla="*/ 6343 h 6719"/>
                <a:gd name="T38" fmla="*/ 2250 w 3594"/>
                <a:gd name="T39" fmla="*/ 6718 h 6719"/>
                <a:gd name="T40" fmla="*/ 2500 w 3594"/>
                <a:gd name="T41" fmla="*/ 6343 h 6719"/>
                <a:gd name="T42" fmla="*/ 2500 w 3594"/>
                <a:gd name="T43" fmla="*/ 4093 h 6719"/>
                <a:gd name="T44" fmla="*/ 3218 w 3594"/>
                <a:gd name="T45" fmla="*/ 4093 h 6719"/>
                <a:gd name="T46" fmla="*/ 2375 w 3594"/>
                <a:gd name="T47" fmla="*/ 1000 h 6719"/>
                <a:gd name="T48" fmla="*/ 2625 w 3594"/>
                <a:gd name="T49" fmla="*/ 1000 h 6719"/>
                <a:gd name="T50" fmla="*/ 3093 w 3594"/>
                <a:gd name="T51" fmla="*/ 2999 h 6719"/>
                <a:gd name="T52" fmla="*/ 3468 w 3594"/>
                <a:gd name="T53" fmla="*/ 3249 h 6719"/>
                <a:gd name="T54" fmla="*/ 3593 w 3594"/>
                <a:gd name="T55" fmla="*/ 2874 h 6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94" h="6719">
                  <a:moveTo>
                    <a:pt x="3593" y="2874"/>
                  </a:moveTo>
                  <a:lnTo>
                    <a:pt x="3593" y="2874"/>
                  </a:lnTo>
                  <a:cubicBezTo>
                    <a:pt x="3000" y="625"/>
                    <a:pt x="3000" y="625"/>
                    <a:pt x="3000" y="625"/>
                  </a:cubicBezTo>
                  <a:cubicBezTo>
                    <a:pt x="2875" y="250"/>
                    <a:pt x="2625" y="0"/>
                    <a:pt x="2250" y="0"/>
                  </a:cubicBezTo>
                  <a:cubicBezTo>
                    <a:pt x="1375" y="0"/>
                    <a:pt x="1375" y="0"/>
                    <a:pt x="1375" y="0"/>
                  </a:cubicBezTo>
                  <a:cubicBezTo>
                    <a:pt x="1000" y="0"/>
                    <a:pt x="750" y="250"/>
                    <a:pt x="625" y="625"/>
                  </a:cubicBezTo>
                  <a:cubicBezTo>
                    <a:pt x="0" y="2874"/>
                    <a:pt x="0" y="2874"/>
                    <a:pt x="0" y="2874"/>
                  </a:cubicBezTo>
                  <a:cubicBezTo>
                    <a:pt x="0" y="2999"/>
                    <a:pt x="0" y="3124"/>
                    <a:pt x="125" y="3249"/>
                  </a:cubicBezTo>
                  <a:cubicBezTo>
                    <a:pt x="250" y="3249"/>
                    <a:pt x="500" y="3124"/>
                    <a:pt x="500" y="2999"/>
                  </a:cubicBezTo>
                  <a:cubicBezTo>
                    <a:pt x="1000" y="1000"/>
                    <a:pt x="1000" y="1000"/>
                    <a:pt x="1000" y="1000"/>
                  </a:cubicBezTo>
                  <a:cubicBezTo>
                    <a:pt x="1250" y="1000"/>
                    <a:pt x="1250" y="1000"/>
                    <a:pt x="1250" y="1000"/>
                  </a:cubicBezTo>
                  <a:cubicBezTo>
                    <a:pt x="375" y="4093"/>
                    <a:pt x="375" y="4093"/>
                    <a:pt x="375" y="4093"/>
                  </a:cubicBezTo>
                  <a:cubicBezTo>
                    <a:pt x="1125" y="4093"/>
                    <a:pt x="1125" y="4093"/>
                    <a:pt x="1125" y="4093"/>
                  </a:cubicBezTo>
                  <a:cubicBezTo>
                    <a:pt x="1125" y="6343"/>
                    <a:pt x="1125" y="6343"/>
                    <a:pt x="1125" y="6343"/>
                  </a:cubicBezTo>
                  <a:cubicBezTo>
                    <a:pt x="1125" y="6468"/>
                    <a:pt x="1250" y="6718"/>
                    <a:pt x="1375" y="6718"/>
                  </a:cubicBezTo>
                  <a:cubicBezTo>
                    <a:pt x="1625" y="6718"/>
                    <a:pt x="1750" y="6468"/>
                    <a:pt x="1750" y="6343"/>
                  </a:cubicBezTo>
                  <a:cubicBezTo>
                    <a:pt x="1750" y="4093"/>
                    <a:pt x="1750" y="4093"/>
                    <a:pt x="1750" y="4093"/>
                  </a:cubicBezTo>
                  <a:cubicBezTo>
                    <a:pt x="2000" y="4093"/>
                    <a:pt x="2000" y="4093"/>
                    <a:pt x="2000" y="4093"/>
                  </a:cubicBezTo>
                  <a:cubicBezTo>
                    <a:pt x="2000" y="6343"/>
                    <a:pt x="2000" y="6343"/>
                    <a:pt x="2000" y="6343"/>
                  </a:cubicBezTo>
                  <a:cubicBezTo>
                    <a:pt x="2000" y="6468"/>
                    <a:pt x="2125" y="6718"/>
                    <a:pt x="2250" y="6718"/>
                  </a:cubicBezTo>
                  <a:cubicBezTo>
                    <a:pt x="2375" y="6718"/>
                    <a:pt x="2500" y="6468"/>
                    <a:pt x="2500" y="6343"/>
                  </a:cubicBezTo>
                  <a:cubicBezTo>
                    <a:pt x="2500" y="4093"/>
                    <a:pt x="2500" y="4093"/>
                    <a:pt x="2500" y="4093"/>
                  </a:cubicBezTo>
                  <a:cubicBezTo>
                    <a:pt x="3218" y="4093"/>
                    <a:pt x="3218" y="4093"/>
                    <a:pt x="3218" y="4093"/>
                  </a:cubicBezTo>
                  <a:cubicBezTo>
                    <a:pt x="2375" y="1000"/>
                    <a:pt x="2375" y="1000"/>
                    <a:pt x="2375" y="1000"/>
                  </a:cubicBezTo>
                  <a:cubicBezTo>
                    <a:pt x="2625" y="1000"/>
                    <a:pt x="2625" y="1000"/>
                    <a:pt x="2625" y="1000"/>
                  </a:cubicBezTo>
                  <a:cubicBezTo>
                    <a:pt x="3093" y="2999"/>
                    <a:pt x="3093" y="2999"/>
                    <a:pt x="3093" y="2999"/>
                  </a:cubicBezTo>
                  <a:cubicBezTo>
                    <a:pt x="3218" y="3124"/>
                    <a:pt x="3343" y="3249"/>
                    <a:pt x="3468" y="3249"/>
                  </a:cubicBezTo>
                  <a:cubicBezTo>
                    <a:pt x="3593" y="3124"/>
                    <a:pt x="3593" y="2999"/>
                    <a:pt x="3593" y="287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608" dirty="0"/>
            </a:p>
          </p:txBody>
        </p:sp>
        <p:sp>
          <p:nvSpPr>
            <p:cNvPr id="14" name="Oval 13">
              <a:extLst>
                <a:ext uri="{FF2B5EF4-FFF2-40B4-BE49-F238E27FC236}">
                  <a16:creationId xmlns:a16="http://schemas.microsoft.com/office/drawing/2014/main" id="{CE7EECAE-E773-E162-91B6-5BD3C2B4CA15}"/>
                </a:ext>
              </a:extLst>
            </p:cNvPr>
            <p:cNvSpPr/>
            <p:nvPr/>
          </p:nvSpPr>
          <p:spPr>
            <a:xfrm>
              <a:off x="5624505" y="2028637"/>
              <a:ext cx="628449" cy="627866"/>
            </a:xfrm>
            <a:prstGeom prst="ellipse">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8773">
                <a:solidFill>
                  <a:schemeClr val="bg1"/>
                </a:solidFill>
              </a:endParaRPr>
            </a:p>
          </p:txBody>
        </p:sp>
      </p:grpSp>
      <p:sp>
        <p:nvSpPr>
          <p:cNvPr id="15" name="Right Arrow 14">
            <a:extLst>
              <a:ext uri="{FF2B5EF4-FFF2-40B4-BE49-F238E27FC236}">
                <a16:creationId xmlns:a16="http://schemas.microsoft.com/office/drawing/2014/main" id="{3D9AD3E8-93B1-B7C9-ECAC-319F6435AC7B}"/>
              </a:ext>
            </a:extLst>
          </p:cNvPr>
          <p:cNvSpPr/>
          <p:nvPr/>
        </p:nvSpPr>
        <p:spPr>
          <a:xfrm>
            <a:off x="13148725" y="3460529"/>
            <a:ext cx="1176875" cy="45719"/>
          </a:xfrm>
          <a:prstGeom prst="rightArrow">
            <a:avLst/>
          </a:prstGeom>
          <a:noFill/>
          <a:ln w="82550">
            <a:solidFill>
              <a:srgbClr val="FF9900"/>
            </a:solidFill>
            <a:extLst>
              <a:ext uri="{C807C97D-BFC1-408E-A445-0C87EB9F89A2}">
                <ask:lineSketchStyleProps xmlns:ask="http://schemas.microsoft.com/office/drawing/2018/sketchyshapes" sd="1219033472">
                  <a:custGeom>
                    <a:avLst/>
                    <a:gdLst>
                      <a:gd name="connsiteX0" fmla="*/ 0 w 1387637"/>
                      <a:gd name="connsiteY0" fmla="*/ 11430 h 45719"/>
                      <a:gd name="connsiteX1" fmla="*/ 1364778 w 1387637"/>
                      <a:gd name="connsiteY1" fmla="*/ 11430 h 45719"/>
                      <a:gd name="connsiteX2" fmla="*/ 1364778 w 1387637"/>
                      <a:gd name="connsiteY2" fmla="*/ 0 h 45719"/>
                      <a:gd name="connsiteX3" fmla="*/ 1387637 w 1387637"/>
                      <a:gd name="connsiteY3" fmla="*/ 22860 h 45719"/>
                      <a:gd name="connsiteX4" fmla="*/ 1364778 w 1387637"/>
                      <a:gd name="connsiteY4" fmla="*/ 45719 h 45719"/>
                      <a:gd name="connsiteX5" fmla="*/ 1364778 w 1387637"/>
                      <a:gd name="connsiteY5" fmla="*/ 34289 h 45719"/>
                      <a:gd name="connsiteX6" fmla="*/ 0 w 1387637"/>
                      <a:gd name="connsiteY6" fmla="*/ 34289 h 45719"/>
                      <a:gd name="connsiteX7" fmla="*/ 0 w 1387637"/>
                      <a:gd name="connsiteY7" fmla="*/ 1143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637" h="45719" fill="none" extrusionOk="0">
                        <a:moveTo>
                          <a:pt x="0" y="11430"/>
                        </a:moveTo>
                        <a:cubicBezTo>
                          <a:pt x="219093" y="65354"/>
                          <a:pt x="1067779" y="-56792"/>
                          <a:pt x="1364778" y="11430"/>
                        </a:cubicBezTo>
                        <a:cubicBezTo>
                          <a:pt x="1363918" y="8231"/>
                          <a:pt x="1364315" y="2338"/>
                          <a:pt x="1364778" y="0"/>
                        </a:cubicBezTo>
                        <a:cubicBezTo>
                          <a:pt x="1366588" y="3719"/>
                          <a:pt x="1380354" y="17039"/>
                          <a:pt x="1387637" y="22860"/>
                        </a:cubicBezTo>
                        <a:cubicBezTo>
                          <a:pt x="1384276" y="26274"/>
                          <a:pt x="1375524" y="34917"/>
                          <a:pt x="1364778" y="45719"/>
                        </a:cubicBezTo>
                        <a:cubicBezTo>
                          <a:pt x="1365780" y="40651"/>
                          <a:pt x="1364321" y="39487"/>
                          <a:pt x="1364778" y="34289"/>
                        </a:cubicBezTo>
                        <a:cubicBezTo>
                          <a:pt x="713684" y="-5305"/>
                          <a:pt x="466548" y="116571"/>
                          <a:pt x="0" y="34289"/>
                        </a:cubicBezTo>
                        <a:cubicBezTo>
                          <a:pt x="1213" y="30545"/>
                          <a:pt x="209" y="16835"/>
                          <a:pt x="0" y="11430"/>
                        </a:cubicBezTo>
                        <a:close/>
                      </a:path>
                      <a:path w="1387637" h="45719" stroke="0" extrusionOk="0">
                        <a:moveTo>
                          <a:pt x="0" y="11430"/>
                        </a:moveTo>
                        <a:cubicBezTo>
                          <a:pt x="578730" y="-70098"/>
                          <a:pt x="1221338" y="71929"/>
                          <a:pt x="1364778" y="11430"/>
                        </a:cubicBezTo>
                        <a:cubicBezTo>
                          <a:pt x="1365375" y="9774"/>
                          <a:pt x="1365700" y="4376"/>
                          <a:pt x="1364778" y="0"/>
                        </a:cubicBezTo>
                        <a:cubicBezTo>
                          <a:pt x="1372354" y="4779"/>
                          <a:pt x="1376555" y="14719"/>
                          <a:pt x="1387637" y="22860"/>
                        </a:cubicBezTo>
                        <a:cubicBezTo>
                          <a:pt x="1379483" y="34564"/>
                          <a:pt x="1369016" y="45235"/>
                          <a:pt x="1364778" y="45719"/>
                        </a:cubicBezTo>
                        <a:cubicBezTo>
                          <a:pt x="1365327" y="41138"/>
                          <a:pt x="1364242" y="38197"/>
                          <a:pt x="1364778" y="34289"/>
                        </a:cubicBezTo>
                        <a:cubicBezTo>
                          <a:pt x="699459" y="89557"/>
                          <a:pt x="156334" y="150761"/>
                          <a:pt x="0" y="34289"/>
                        </a:cubicBezTo>
                        <a:cubicBezTo>
                          <a:pt x="1831" y="25204"/>
                          <a:pt x="723" y="20703"/>
                          <a:pt x="0" y="1143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65713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fill="hold"/>
                                        <p:tgtEl>
                                          <p:spTgt spid="60"/>
                                        </p:tgtEl>
                                        <p:attrNameLst>
                                          <p:attrName>ppt_x</p:attrName>
                                        </p:attrNameLst>
                                      </p:cBhvr>
                                      <p:tavLst>
                                        <p:tav tm="0">
                                          <p:val>
                                            <p:strVal val="#ppt_x"/>
                                          </p:val>
                                        </p:tav>
                                        <p:tav tm="100000">
                                          <p:val>
                                            <p:strVal val="#ppt_x"/>
                                          </p:val>
                                        </p:tav>
                                      </p:tavLst>
                                    </p:anim>
                                    <p:anim calcmode="lin" valueType="num">
                                      <p:cBhvr additive="base">
                                        <p:cTn id="8" dur="500" fill="hold"/>
                                        <p:tgtEl>
                                          <p:spTgt spid="6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2"/>
                                        </p:tgtEl>
                                        <p:attrNameLst>
                                          <p:attrName>style.visibility</p:attrName>
                                        </p:attrNameLst>
                                      </p:cBhvr>
                                      <p:to>
                                        <p:strVal val="visible"/>
                                      </p:to>
                                    </p:set>
                                    <p:anim calcmode="lin" valueType="num">
                                      <p:cBhvr additive="base">
                                        <p:cTn id="11" dur="500" fill="hold"/>
                                        <p:tgtEl>
                                          <p:spTgt spid="112"/>
                                        </p:tgtEl>
                                        <p:attrNameLst>
                                          <p:attrName>ppt_x</p:attrName>
                                        </p:attrNameLst>
                                      </p:cBhvr>
                                      <p:tavLst>
                                        <p:tav tm="0">
                                          <p:val>
                                            <p:strVal val="#ppt_x"/>
                                          </p:val>
                                        </p:tav>
                                        <p:tav tm="100000">
                                          <p:val>
                                            <p:strVal val="#ppt_x"/>
                                          </p:val>
                                        </p:tav>
                                      </p:tavLst>
                                    </p:anim>
                                    <p:anim calcmode="lin" valueType="num">
                                      <p:cBhvr additive="base">
                                        <p:cTn id="12" dur="500" fill="hold"/>
                                        <p:tgtEl>
                                          <p:spTgt spid="1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3"/>
                                        </p:tgtEl>
                                        <p:attrNameLst>
                                          <p:attrName>style.visibility</p:attrName>
                                        </p:attrNameLst>
                                      </p:cBhvr>
                                      <p:to>
                                        <p:strVal val="visible"/>
                                      </p:to>
                                    </p:set>
                                    <p:anim calcmode="lin" valueType="num">
                                      <p:cBhvr additive="base">
                                        <p:cTn id="15" dur="500" fill="hold"/>
                                        <p:tgtEl>
                                          <p:spTgt spid="113"/>
                                        </p:tgtEl>
                                        <p:attrNameLst>
                                          <p:attrName>ppt_x</p:attrName>
                                        </p:attrNameLst>
                                      </p:cBhvr>
                                      <p:tavLst>
                                        <p:tav tm="0">
                                          <p:val>
                                            <p:strVal val="#ppt_x"/>
                                          </p:val>
                                        </p:tav>
                                        <p:tav tm="100000">
                                          <p:val>
                                            <p:strVal val="#ppt_x"/>
                                          </p:val>
                                        </p:tav>
                                      </p:tavLst>
                                    </p:anim>
                                    <p:anim calcmode="lin" valueType="num">
                                      <p:cBhvr additive="base">
                                        <p:cTn id="16" dur="500" fill="hold"/>
                                        <p:tgtEl>
                                          <p:spTgt spid="113"/>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18"/>
                                        </p:tgtEl>
                                        <p:attrNameLst>
                                          <p:attrName>style.visibility</p:attrName>
                                        </p:attrNameLst>
                                      </p:cBhvr>
                                      <p:to>
                                        <p:strVal val="visible"/>
                                      </p:to>
                                    </p:set>
                                    <p:anim calcmode="lin" valueType="num">
                                      <p:cBhvr>
                                        <p:cTn id="19" dur="500" fill="hold"/>
                                        <p:tgtEl>
                                          <p:spTgt spid="118"/>
                                        </p:tgtEl>
                                        <p:attrNameLst>
                                          <p:attrName>ppt_w</p:attrName>
                                        </p:attrNameLst>
                                      </p:cBhvr>
                                      <p:tavLst>
                                        <p:tav tm="0">
                                          <p:val>
                                            <p:fltVal val="0"/>
                                          </p:val>
                                        </p:tav>
                                        <p:tav tm="100000">
                                          <p:val>
                                            <p:strVal val="#ppt_w"/>
                                          </p:val>
                                        </p:tav>
                                      </p:tavLst>
                                    </p:anim>
                                    <p:anim calcmode="lin" valueType="num">
                                      <p:cBhvr>
                                        <p:cTn id="20" dur="500" fill="hold"/>
                                        <p:tgtEl>
                                          <p:spTgt spid="118"/>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0"/>
                                        </p:tgtEl>
                                        <p:attrNameLst>
                                          <p:attrName>style.visibility</p:attrName>
                                        </p:attrNameLst>
                                      </p:cBhvr>
                                      <p:to>
                                        <p:strVal val="visible"/>
                                      </p:to>
                                    </p:set>
                                    <p:anim calcmode="lin" valueType="num">
                                      <p:cBhvr additive="base">
                                        <p:cTn id="23" dur="500" fill="hold"/>
                                        <p:tgtEl>
                                          <p:spTgt spid="120"/>
                                        </p:tgtEl>
                                        <p:attrNameLst>
                                          <p:attrName>ppt_x</p:attrName>
                                        </p:attrNameLst>
                                      </p:cBhvr>
                                      <p:tavLst>
                                        <p:tav tm="0">
                                          <p:val>
                                            <p:strVal val="#ppt_x"/>
                                          </p:val>
                                        </p:tav>
                                        <p:tav tm="100000">
                                          <p:val>
                                            <p:strVal val="#ppt_x"/>
                                          </p:val>
                                        </p:tav>
                                      </p:tavLst>
                                    </p:anim>
                                    <p:anim calcmode="lin" valueType="num">
                                      <p:cBhvr additive="base">
                                        <p:cTn id="24" dur="500" fill="hold"/>
                                        <p:tgtEl>
                                          <p:spTgt spid="1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5"/>
                                        </p:tgtEl>
                                        <p:attrNameLst>
                                          <p:attrName>style.visibility</p:attrName>
                                        </p:attrNameLst>
                                      </p:cBhvr>
                                      <p:to>
                                        <p:strVal val="visible"/>
                                      </p:to>
                                    </p:set>
                                    <p:anim calcmode="lin" valueType="num">
                                      <p:cBhvr additive="base">
                                        <p:cTn id="27" dur="500" fill="hold"/>
                                        <p:tgtEl>
                                          <p:spTgt spid="125"/>
                                        </p:tgtEl>
                                        <p:attrNameLst>
                                          <p:attrName>ppt_x</p:attrName>
                                        </p:attrNameLst>
                                      </p:cBhvr>
                                      <p:tavLst>
                                        <p:tav tm="0">
                                          <p:val>
                                            <p:strVal val="#ppt_x"/>
                                          </p:val>
                                        </p:tav>
                                        <p:tav tm="100000">
                                          <p:val>
                                            <p:strVal val="#ppt_x"/>
                                          </p:val>
                                        </p:tav>
                                      </p:tavLst>
                                    </p:anim>
                                    <p:anim calcmode="lin" valueType="num">
                                      <p:cBhvr additive="base">
                                        <p:cTn id="28" dur="500" fill="hold"/>
                                        <p:tgtEl>
                                          <p:spTgt spid="12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6"/>
                                        </p:tgtEl>
                                        <p:attrNameLst>
                                          <p:attrName>style.visibility</p:attrName>
                                        </p:attrNameLst>
                                      </p:cBhvr>
                                      <p:to>
                                        <p:strVal val="visible"/>
                                      </p:to>
                                    </p:set>
                                    <p:anim calcmode="lin" valueType="num">
                                      <p:cBhvr additive="base">
                                        <p:cTn id="31" dur="500" fill="hold"/>
                                        <p:tgtEl>
                                          <p:spTgt spid="126"/>
                                        </p:tgtEl>
                                        <p:attrNameLst>
                                          <p:attrName>ppt_x</p:attrName>
                                        </p:attrNameLst>
                                      </p:cBhvr>
                                      <p:tavLst>
                                        <p:tav tm="0">
                                          <p:val>
                                            <p:strVal val="#ppt_x"/>
                                          </p:val>
                                        </p:tav>
                                        <p:tav tm="100000">
                                          <p:val>
                                            <p:strVal val="#ppt_x"/>
                                          </p:val>
                                        </p:tav>
                                      </p:tavLst>
                                    </p:anim>
                                    <p:anim calcmode="lin" valueType="num">
                                      <p:cBhvr additive="base">
                                        <p:cTn id="32" dur="500" fill="hold"/>
                                        <p:tgtEl>
                                          <p:spTgt spid="12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27"/>
                                        </p:tgtEl>
                                        <p:attrNameLst>
                                          <p:attrName>style.visibility</p:attrName>
                                        </p:attrNameLst>
                                      </p:cBhvr>
                                      <p:to>
                                        <p:strVal val="visible"/>
                                      </p:to>
                                    </p:set>
                                    <p:anim calcmode="lin" valueType="num">
                                      <p:cBhvr additive="base">
                                        <p:cTn id="35" dur="500" fill="hold"/>
                                        <p:tgtEl>
                                          <p:spTgt spid="127"/>
                                        </p:tgtEl>
                                        <p:attrNameLst>
                                          <p:attrName>ppt_x</p:attrName>
                                        </p:attrNameLst>
                                      </p:cBhvr>
                                      <p:tavLst>
                                        <p:tav tm="0">
                                          <p:val>
                                            <p:strVal val="#ppt_x"/>
                                          </p:val>
                                        </p:tav>
                                        <p:tav tm="100000">
                                          <p:val>
                                            <p:strVal val="#ppt_x"/>
                                          </p:val>
                                        </p:tav>
                                      </p:tavLst>
                                    </p:anim>
                                    <p:anim calcmode="lin" valueType="num">
                                      <p:cBhvr additive="base">
                                        <p:cTn id="36" dur="500" fill="hold"/>
                                        <p:tgtEl>
                                          <p:spTgt spid="12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8"/>
                                        </p:tgtEl>
                                        <p:attrNameLst>
                                          <p:attrName>style.visibility</p:attrName>
                                        </p:attrNameLst>
                                      </p:cBhvr>
                                      <p:to>
                                        <p:strVal val="visible"/>
                                      </p:to>
                                    </p:set>
                                    <p:anim calcmode="lin" valueType="num">
                                      <p:cBhvr additive="base">
                                        <p:cTn id="39" dur="500" fill="hold"/>
                                        <p:tgtEl>
                                          <p:spTgt spid="128"/>
                                        </p:tgtEl>
                                        <p:attrNameLst>
                                          <p:attrName>ppt_x</p:attrName>
                                        </p:attrNameLst>
                                      </p:cBhvr>
                                      <p:tavLst>
                                        <p:tav tm="0">
                                          <p:val>
                                            <p:strVal val="#ppt_x"/>
                                          </p:val>
                                        </p:tav>
                                        <p:tav tm="100000">
                                          <p:val>
                                            <p:strVal val="#ppt_x"/>
                                          </p:val>
                                        </p:tav>
                                      </p:tavLst>
                                    </p:anim>
                                    <p:anim calcmode="lin" valueType="num">
                                      <p:cBhvr additive="base">
                                        <p:cTn id="40" dur="500" fill="hold"/>
                                        <p:tgtEl>
                                          <p:spTgt spid="128"/>
                                        </p:tgtEl>
                                        <p:attrNameLst>
                                          <p:attrName>ppt_y</p:attrName>
                                        </p:attrNameLst>
                                      </p:cBhvr>
                                      <p:tavLst>
                                        <p:tav tm="0">
                                          <p:val>
                                            <p:strVal val="1+#ppt_h/2"/>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130"/>
                                        </p:tgtEl>
                                        <p:attrNameLst>
                                          <p:attrName>style.visibility</p:attrName>
                                        </p:attrNameLst>
                                      </p:cBhvr>
                                      <p:to>
                                        <p:strVal val="visible"/>
                                      </p:to>
                                    </p:set>
                                    <p:animEffect transition="in" filter="fade">
                                      <p:cBhvr>
                                        <p:cTn id="43" dur="1000"/>
                                        <p:tgtEl>
                                          <p:spTgt spid="130"/>
                                        </p:tgtEl>
                                      </p:cBhvr>
                                    </p:animEffect>
                                    <p:anim calcmode="lin" valueType="num">
                                      <p:cBhvr>
                                        <p:cTn id="44" dur="1000" fill="hold"/>
                                        <p:tgtEl>
                                          <p:spTgt spid="130"/>
                                        </p:tgtEl>
                                        <p:attrNameLst>
                                          <p:attrName>ppt_x</p:attrName>
                                        </p:attrNameLst>
                                      </p:cBhvr>
                                      <p:tavLst>
                                        <p:tav tm="0">
                                          <p:val>
                                            <p:strVal val="#ppt_x"/>
                                          </p:val>
                                        </p:tav>
                                        <p:tav tm="100000">
                                          <p:val>
                                            <p:strVal val="#ppt_x"/>
                                          </p:val>
                                        </p:tav>
                                      </p:tavLst>
                                    </p:anim>
                                    <p:anim calcmode="lin" valueType="num">
                                      <p:cBhvr>
                                        <p:cTn id="45" dur="900" decel="100000" fill="hold"/>
                                        <p:tgtEl>
                                          <p:spTgt spid="130"/>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30"/>
                                        </p:tgtEl>
                                        <p:attrNameLst>
                                          <p:attrName>ppt_y</p:attrName>
                                        </p:attrNameLst>
                                      </p:cBhvr>
                                      <p:tavLst>
                                        <p:tav tm="0">
                                          <p:val>
                                            <p:strVal val="#ppt_y-.03"/>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31"/>
                                        </p:tgtEl>
                                        <p:attrNameLst>
                                          <p:attrName>style.visibility</p:attrName>
                                        </p:attrNameLst>
                                      </p:cBhvr>
                                      <p:to>
                                        <p:strVal val="visible"/>
                                      </p:to>
                                    </p:set>
                                    <p:anim calcmode="lin" valueType="num">
                                      <p:cBhvr additive="base">
                                        <p:cTn id="49" dur="500" fill="hold"/>
                                        <p:tgtEl>
                                          <p:spTgt spid="131"/>
                                        </p:tgtEl>
                                        <p:attrNameLst>
                                          <p:attrName>ppt_x</p:attrName>
                                        </p:attrNameLst>
                                      </p:cBhvr>
                                      <p:tavLst>
                                        <p:tav tm="0">
                                          <p:val>
                                            <p:strVal val="#ppt_x"/>
                                          </p:val>
                                        </p:tav>
                                        <p:tav tm="100000">
                                          <p:val>
                                            <p:strVal val="#ppt_x"/>
                                          </p:val>
                                        </p:tav>
                                      </p:tavLst>
                                    </p:anim>
                                    <p:anim calcmode="lin" valueType="num">
                                      <p:cBhvr additive="base">
                                        <p:cTn id="50" dur="500" fill="hold"/>
                                        <p:tgtEl>
                                          <p:spTgt spid="13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ppt_x"/>
                                          </p:val>
                                        </p:tav>
                                        <p:tav tm="100000">
                                          <p:val>
                                            <p:strVal val="#ppt_x"/>
                                          </p:val>
                                        </p:tav>
                                      </p:tavLst>
                                    </p:anim>
                                    <p:anim calcmode="lin" valueType="num">
                                      <p:cBhvr additive="base">
                                        <p:cTn id="54" dur="500" fill="hold"/>
                                        <p:tgtEl>
                                          <p:spTgt spid="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additive="base">
                                        <p:cTn id="57" dur="500" fill="hold"/>
                                        <p:tgtEl>
                                          <p:spTgt spid="4"/>
                                        </p:tgtEl>
                                        <p:attrNameLst>
                                          <p:attrName>ppt_x</p:attrName>
                                        </p:attrNameLst>
                                      </p:cBhvr>
                                      <p:tavLst>
                                        <p:tav tm="0">
                                          <p:val>
                                            <p:strVal val="#ppt_x"/>
                                          </p:val>
                                        </p:tav>
                                        <p:tav tm="100000">
                                          <p:val>
                                            <p:strVal val="#ppt_x"/>
                                          </p:val>
                                        </p:tav>
                                      </p:tavLst>
                                    </p:anim>
                                    <p:anim calcmode="lin" valueType="num">
                                      <p:cBhvr additive="base">
                                        <p:cTn id="58" dur="500" fill="hold"/>
                                        <p:tgtEl>
                                          <p:spTgt spid="4"/>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additive="base">
                                        <p:cTn id="65" dur="500" fill="hold"/>
                                        <p:tgtEl>
                                          <p:spTgt spid="6"/>
                                        </p:tgtEl>
                                        <p:attrNameLst>
                                          <p:attrName>ppt_x</p:attrName>
                                        </p:attrNameLst>
                                      </p:cBhvr>
                                      <p:tavLst>
                                        <p:tav tm="0">
                                          <p:val>
                                            <p:strVal val="#ppt_x"/>
                                          </p:val>
                                        </p:tav>
                                        <p:tav tm="100000">
                                          <p:val>
                                            <p:strVal val="#ppt_x"/>
                                          </p:val>
                                        </p:tav>
                                      </p:tavLst>
                                    </p:anim>
                                    <p:anim calcmode="lin" valueType="num">
                                      <p:cBhvr additive="base">
                                        <p:cTn id="66" dur="500" fill="hold"/>
                                        <p:tgtEl>
                                          <p:spTgt spid="6"/>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fill="hold"/>
                                        <p:tgtEl>
                                          <p:spTgt spid="8"/>
                                        </p:tgtEl>
                                        <p:attrNameLst>
                                          <p:attrName>ppt_x</p:attrName>
                                        </p:attrNameLst>
                                      </p:cBhvr>
                                      <p:tavLst>
                                        <p:tav tm="0">
                                          <p:val>
                                            <p:strVal val="#ppt_x"/>
                                          </p:val>
                                        </p:tav>
                                        <p:tav tm="100000">
                                          <p:val>
                                            <p:strVal val="#ppt_x"/>
                                          </p:val>
                                        </p:tav>
                                      </p:tavLst>
                                    </p:anim>
                                    <p:anim calcmode="lin" valueType="num">
                                      <p:cBhvr additive="base">
                                        <p:cTn id="70" dur="500" fill="hold"/>
                                        <p:tgtEl>
                                          <p:spTgt spid="8"/>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Graphic spid="112" grpId="0">
        <p:bldAsOne/>
      </p:bldGraphic>
      <p:bldP spid="113" grpId="0"/>
      <p:bldP spid="118" grpId="0"/>
      <p:bldP spid="120" grpId="0"/>
      <p:bldGraphic spid="125" grpId="0">
        <p:bldAsOne/>
      </p:bldGraphic>
      <p:bldP spid="126" grpId="0"/>
      <p:bldP spid="127" grpId="0"/>
      <p:bldP spid="128" grpId="0"/>
      <p:bldP spid="130" grpId="0" animBg="1"/>
      <p:bldP spid="131" grpId="0"/>
      <p:bldP spid="3" grpId="0"/>
      <p:bldP spid="4" grpId="0"/>
      <p:bldP spid="5" grpId="0"/>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29742" y="0"/>
            <a:ext cx="8277457" cy="10972800"/>
          </a:xfrm>
          <a:prstGeom prst="rect">
            <a:avLst/>
          </a:prstGeom>
          <a:gradFill>
            <a:gsLst>
              <a:gs pos="0">
                <a:srgbClr val="BD631D"/>
              </a:gs>
              <a:gs pos="100000">
                <a:srgbClr val="FF9900"/>
              </a:gs>
            </a:gsLst>
            <a:lin ang="54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0"/>
          <p:cNvSpPr txBox="1">
            <a:spLocks noChangeArrowheads="1"/>
          </p:cNvSpPr>
          <p:nvPr/>
        </p:nvSpPr>
        <p:spPr bwMode="auto">
          <a:xfrm>
            <a:off x="11866118" y="2639469"/>
            <a:ext cx="7004703" cy="785445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Alcohol is a </a:t>
            </a: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teratogen</a:t>
            </a: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 (a substance that disturbs the development of an embryo or fetus)</a:t>
            </a:r>
          </a:p>
          <a:p>
            <a:pPr defTabSz="2321446">
              <a:lnSpc>
                <a:spcPct val="150000"/>
              </a:lnSpc>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The development of the brain and central nervous system is constant throughout the entire pregnancy. The consumption of alcohol can affect development at any moment of this critical time.</a:t>
            </a:r>
          </a:p>
          <a:p>
            <a:pPr marL="457200" indent="-457200" defTabSz="2321446">
              <a:buFont typeface="Arial" panose="020B0604020202020204" pitchFamily="34" charset="0"/>
              <a:buChar char="•"/>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No one can predict exactly how alcohol will affect a developing baby, but the timing and amount of alcohol consumed, genetic makeup, and maternal nutrition are factors that influence the impact on the developing fetus.</a:t>
            </a:r>
          </a:p>
        </p:txBody>
      </p:sp>
      <p:sp>
        <p:nvSpPr>
          <p:cNvPr id="22" name="Rectangle 21">
            <a:extLst>
              <a:ext uri="{FF2B5EF4-FFF2-40B4-BE49-F238E27FC236}">
                <a16:creationId xmlns:a16="http://schemas.microsoft.com/office/drawing/2014/main" id="{22C4C8C0-D6B8-064D-B72A-8ED109FC0DA5}"/>
              </a:ext>
            </a:extLst>
          </p:cNvPr>
          <p:cNvSpPr/>
          <p:nvPr/>
        </p:nvSpPr>
        <p:spPr>
          <a:xfrm>
            <a:off x="11866118" y="935632"/>
            <a:ext cx="7004703" cy="1569660"/>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Impact of Prenatal Alcohol on a Fetus</a:t>
            </a:r>
          </a:p>
        </p:txBody>
      </p:sp>
      <p:sp>
        <p:nvSpPr>
          <p:cNvPr id="6" name="TextBox 5">
            <a:extLst>
              <a:ext uri="{FF2B5EF4-FFF2-40B4-BE49-F238E27FC236}">
                <a16:creationId xmlns:a16="http://schemas.microsoft.com/office/drawing/2014/main" id="{CC9164A3-89D4-0D4A-B3DC-51EEF82E9FCE}"/>
              </a:ext>
            </a:extLst>
          </p:cNvPr>
          <p:cNvSpPr txBox="1"/>
          <p:nvPr/>
        </p:nvSpPr>
        <p:spPr>
          <a:xfrm>
            <a:off x="9040176" y="7306719"/>
            <a:ext cx="1623586" cy="276999"/>
          </a:xfrm>
          <a:prstGeom prst="rect">
            <a:avLst/>
          </a:prstGeom>
          <a:noFill/>
        </p:spPr>
        <p:txBody>
          <a:bodyPr wrap="none" rtlCol="0">
            <a:spAutoFit/>
          </a:bodyPr>
          <a:lstStyle/>
          <a:p>
            <a:r>
              <a:rPr lang="en-CA" sz="1200" dirty="0"/>
              <a:t>Image courtesy SOGC.</a:t>
            </a:r>
          </a:p>
        </p:txBody>
      </p:sp>
      <p:pic>
        <p:nvPicPr>
          <p:cNvPr id="2050" name="Picture 2" descr="See the source image">
            <a:extLst>
              <a:ext uri="{FF2B5EF4-FFF2-40B4-BE49-F238E27FC236}">
                <a16:creationId xmlns:a16="http://schemas.microsoft.com/office/drawing/2014/main" id="{8ABE3B81-23B5-4384-9B53-34A3980036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2087" y="2639469"/>
            <a:ext cx="10934700" cy="4667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CDD6A6-3A7F-44F6-9103-0C35E6E42738}"/>
              </a:ext>
            </a:extLst>
          </p:cNvPr>
          <p:cNvSpPr txBox="1"/>
          <p:nvPr/>
        </p:nvSpPr>
        <p:spPr>
          <a:xfrm>
            <a:off x="1424064" y="1057616"/>
            <a:ext cx="8734269" cy="978729"/>
          </a:xfrm>
          <a:prstGeom prst="rect">
            <a:avLst/>
          </a:prstGeom>
          <a:noFill/>
        </p:spPr>
        <p:txBody>
          <a:bodyPr wrap="square" rtlCol="0">
            <a:spAutoFit/>
          </a:bodyPr>
          <a:lstStyle/>
          <a:p>
            <a:r>
              <a:rPr lang="en-US" dirty="0"/>
              <a:t>Much of embryogenesis occurs prior to the time that pregnancy is typically recognized.</a:t>
            </a:r>
          </a:p>
        </p:txBody>
      </p:sp>
      <p:sp>
        <p:nvSpPr>
          <p:cNvPr id="3" name="Rectangle 2">
            <a:extLst>
              <a:ext uri="{FF2B5EF4-FFF2-40B4-BE49-F238E27FC236}">
                <a16:creationId xmlns:a16="http://schemas.microsoft.com/office/drawing/2014/main" id="{7FC625A3-119A-9E0E-378F-6975DC22A2B9}"/>
              </a:ext>
            </a:extLst>
          </p:cNvPr>
          <p:cNvSpPr/>
          <p:nvPr/>
        </p:nvSpPr>
        <p:spPr>
          <a:xfrm>
            <a:off x="1424064" y="8333331"/>
            <a:ext cx="8630746" cy="1323439"/>
          </a:xfrm>
          <a:prstGeom prst="rect">
            <a:avLst/>
          </a:prstGeom>
        </p:spPr>
        <p:txBody>
          <a:bodyPr wrap="square">
            <a:spAutoFit/>
          </a:bodyPr>
          <a:lstStyle/>
          <a:p>
            <a:pPr>
              <a:spcAft>
                <a:spcPts val="1600"/>
              </a:spcAft>
            </a:pPr>
            <a:r>
              <a:rPr lang="en-US" sz="4000" b="1" dirty="0">
                <a:solidFill>
                  <a:srgbClr val="C0392B"/>
                </a:solidFill>
                <a:latin typeface="Calibri" panose="020F0502020204030204" pitchFamily="34" charset="0"/>
                <a:ea typeface="Open Sans" panose="020B0606030504020204" pitchFamily="34" charset="0"/>
                <a:cs typeface="Calibri" panose="020F0502020204030204" pitchFamily="34" charset="0"/>
              </a:rPr>
              <a:t>There is no safe time, type, or amount of alcohol to drink during pregnancy.</a:t>
            </a:r>
          </a:p>
        </p:txBody>
      </p:sp>
    </p:spTree>
    <p:extLst>
      <p:ext uri="{BB962C8B-B14F-4D97-AF65-F5344CB8AC3E}">
        <p14:creationId xmlns:p14="http://schemas.microsoft.com/office/powerpoint/2010/main" val="41195118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2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539999"/>
            <a:ext cx="19507200" cy="6357258"/>
          </a:xfrm>
          <a:prstGeom prst="rect">
            <a:avLst/>
          </a:prstGeom>
          <a:gradFill>
            <a:gsLst>
              <a:gs pos="0">
                <a:srgbClr val="FF9900"/>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Text Box 10"/>
          <p:cNvSpPr txBox="1">
            <a:spLocks noChangeArrowheads="1"/>
          </p:cNvSpPr>
          <p:nvPr/>
        </p:nvSpPr>
        <p:spPr bwMode="auto">
          <a:xfrm>
            <a:off x="12512286" y="6089813"/>
            <a:ext cx="6736907" cy="269817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300" dirty="0">
                <a:solidFill>
                  <a:schemeClr val="bg1"/>
                </a:solidFill>
                <a:latin typeface="Calibri" panose="020F0502020204030204" pitchFamily="34" charset="0"/>
                <a:ea typeface="Open Sans" panose="020B0606030504020204" pitchFamily="34" charset="0"/>
                <a:cs typeface="Calibri" panose="020F0502020204030204" pitchFamily="34" charset="0"/>
              </a:rPr>
              <a:t>The brain and nervous system develop throughout the entire pregnancy, so injury to neurological functions can occur over the entire nine months. The baby’s brain is especially vulnerable to the teratogenic effects of alcohol in early pregnancy.</a:t>
            </a:r>
          </a:p>
        </p:txBody>
      </p:sp>
      <p:sp>
        <p:nvSpPr>
          <p:cNvPr id="9" name="Rectangle 8">
            <a:extLst>
              <a:ext uri="{FF2B5EF4-FFF2-40B4-BE49-F238E27FC236}">
                <a16:creationId xmlns:a16="http://schemas.microsoft.com/office/drawing/2014/main" id="{10E00A83-F777-4746-80C9-927F68C7EC00}"/>
              </a:ext>
            </a:extLst>
          </p:cNvPr>
          <p:cNvSpPr/>
          <p:nvPr/>
        </p:nvSpPr>
        <p:spPr>
          <a:xfrm>
            <a:off x="12533215" y="2885925"/>
            <a:ext cx="7004703" cy="3046988"/>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Can FASD occur </a:t>
            </a:r>
            <a:b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only during the </a:t>
            </a:r>
            <a:b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first trimester of </a:t>
            </a:r>
            <a:b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the pregnancy?</a:t>
            </a:r>
          </a:p>
        </p:txBody>
      </p:sp>
      <p:sp>
        <p:nvSpPr>
          <p:cNvPr id="10" name="Rectangle 9">
            <a:extLst>
              <a:ext uri="{FF2B5EF4-FFF2-40B4-BE49-F238E27FC236}">
                <a16:creationId xmlns:a16="http://schemas.microsoft.com/office/drawing/2014/main" id="{1EFFFF21-CEB6-E046-A573-AAF98522B7EF}"/>
              </a:ext>
            </a:extLst>
          </p:cNvPr>
          <p:cNvSpPr/>
          <p:nvPr/>
        </p:nvSpPr>
        <p:spPr>
          <a:xfrm>
            <a:off x="12512286" y="9156568"/>
            <a:ext cx="6063089" cy="1176797"/>
          </a:xfrm>
          <a:prstGeom prst="rect">
            <a:avLst/>
          </a:prstGeom>
        </p:spPr>
        <p:txBody>
          <a:bodyPr wrap="square" lIns="91440" tIns="45720" rIns="91440" bIns="45720" anchor="t">
            <a:spAutoFit/>
          </a:bodyPr>
          <a:lstStyle/>
          <a:p>
            <a:pPr>
              <a:lnSpc>
                <a:spcPct val="115000"/>
              </a:lnSpc>
              <a:spcAft>
                <a:spcPts val="1600"/>
              </a:spcAft>
            </a:pPr>
            <a:r>
              <a:rPr lang="en-US" sz="3200" b="1" u="sng" dirty="0">
                <a:solidFill>
                  <a:schemeClr val="tx1">
                    <a:lumMod val="65000"/>
                    <a:lumOff val="35000"/>
                  </a:schemeClr>
                </a:solidFill>
                <a:latin typeface="Arial"/>
                <a:ea typeface="Open Sans"/>
                <a:cs typeface="Arial"/>
              </a:rPr>
              <a:t>It is safest not to use alcohol during pregnancy!</a:t>
            </a:r>
            <a:endParaRPr lang="en-US" sz="3200" b="1" dirty="0">
              <a:solidFill>
                <a:schemeClr val="tx1">
                  <a:lumMod val="65000"/>
                  <a:lumOff val="35000"/>
                </a:schemeClr>
              </a:solidFill>
              <a:latin typeface="Arial"/>
              <a:ea typeface="Open Sans"/>
              <a:cs typeface="Arial"/>
            </a:endParaRPr>
          </a:p>
        </p:txBody>
      </p:sp>
      <p:pic>
        <p:nvPicPr>
          <p:cNvPr id="7" name="Picture Placeholder 6" descr="A person and person holding a picture&#10;&#10;Description automatically generated with low confidence">
            <a:extLst>
              <a:ext uri="{FF2B5EF4-FFF2-40B4-BE49-F238E27FC236}">
                <a16:creationId xmlns:a16="http://schemas.microsoft.com/office/drawing/2014/main" id="{54E8658C-E0CC-A26E-DC3B-F90E7990CB9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01418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9518405" y="5834857"/>
            <a:ext cx="8534400" cy="336521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Each individual with FASD is unique and will have their own strengths and challenges. Being in an environment where strengths are celebrated can transform the learning experience. </a:t>
            </a:r>
          </a:p>
          <a:p>
            <a:pPr defTabSz="2321446">
              <a:lnSpc>
                <a:spcPct val="150000"/>
              </a:lnSpc>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this video, Myles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Himmelrich</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an adult with FASD, describes his unique experiences of FASD:</a:t>
            </a:r>
          </a:p>
        </p:txBody>
      </p:sp>
      <p:sp>
        <p:nvSpPr>
          <p:cNvPr id="16" name="Rounded Rectangle 15">
            <a:hlinkClick r:id="rId3"/>
          </p:cNvPr>
          <p:cNvSpPr/>
          <p:nvPr/>
        </p:nvSpPr>
        <p:spPr>
          <a:xfrm>
            <a:off x="9539287" y="9358383"/>
            <a:ext cx="6217920" cy="510778"/>
          </a:xfrm>
          <a:prstGeom prst="roundRect">
            <a:avLst/>
          </a:prstGeom>
          <a:gradFill>
            <a:gsLst>
              <a:gs pos="0">
                <a:srgbClr val="C0392B"/>
              </a:gs>
              <a:gs pos="100000">
                <a:srgbClr val="C0392B"/>
              </a:gs>
            </a:gsLst>
            <a:lin ang="10800000" scaled="0"/>
          </a:gradFill>
        </p:spPr>
        <p:txBody>
          <a:bodyPr wrap="square">
            <a:spAutoFit/>
          </a:bodyPr>
          <a:lstStyle/>
          <a:p>
            <a:r>
              <a:rPr lang="en-CA" sz="2400" b="1" dirty="0">
                <a:solidFill>
                  <a:schemeClr val="bg1"/>
                </a:solidFill>
              </a:rPr>
              <a:t>FASD = Faith, Ability, Strength, Determination</a:t>
            </a:r>
          </a:p>
        </p:txBody>
      </p:sp>
      <p:sp>
        <p:nvSpPr>
          <p:cNvPr id="17" name="Rectangle 16">
            <a:extLst>
              <a:ext uri="{FF2B5EF4-FFF2-40B4-BE49-F238E27FC236}">
                <a16:creationId xmlns:a16="http://schemas.microsoft.com/office/drawing/2014/main" id="{620A8756-6DC7-6E40-94A8-E78BBA235201}"/>
              </a:ext>
            </a:extLst>
          </p:cNvPr>
          <p:cNvSpPr/>
          <p:nvPr/>
        </p:nvSpPr>
        <p:spPr>
          <a:xfrm>
            <a:off x="9518405" y="4616594"/>
            <a:ext cx="9774482" cy="1015663"/>
          </a:xfrm>
          <a:prstGeom prst="rect">
            <a:avLst/>
          </a:prstGeom>
        </p:spPr>
        <p:txBody>
          <a:bodyPr wrap="square">
            <a:spAutoFit/>
          </a:bodyPr>
          <a:lstStyle/>
          <a:p>
            <a:pPr>
              <a:spcAft>
                <a:spcPts val="1600"/>
              </a:spcAft>
            </a:pPr>
            <a:r>
              <a:rPr lang="en-US" sz="6000" b="1" dirty="0">
                <a:solidFill>
                  <a:srgbClr val="C0392B"/>
                </a:solidFill>
                <a:latin typeface="Arial" panose="020B0604020202020204" pitchFamily="34" charset="0"/>
                <a:ea typeface="Open Sans" panose="020B0606030504020204" pitchFamily="34" charset="0"/>
                <a:cs typeface="Arial" panose="020B0604020202020204" pitchFamily="34" charset="0"/>
              </a:rPr>
              <a:t>Strengths and Challenges</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9518405" y="9910725"/>
            <a:ext cx="5583482" cy="59522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https://</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youtu.be</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/5fm3Ptp9ZMA</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pic>
        <p:nvPicPr>
          <p:cNvPr id="15" name="Picture Placeholder 14" descr="A person with a mustache&#10;&#10;Description automatically generated with low confidence">
            <a:extLst>
              <a:ext uri="{FF2B5EF4-FFF2-40B4-BE49-F238E27FC236}">
                <a16:creationId xmlns:a16="http://schemas.microsoft.com/office/drawing/2014/main" id="{3488C3BF-B310-CD20-EEB4-EB41402DDFB8}"/>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pic>
        <p:nvPicPr>
          <p:cNvPr id="26" name="Picture 25" descr="A person standing at a podium&#10;&#10;Description automatically generated with medium confidence">
            <a:extLst>
              <a:ext uri="{FF2B5EF4-FFF2-40B4-BE49-F238E27FC236}">
                <a16:creationId xmlns:a16="http://schemas.microsoft.com/office/drawing/2014/main" id="{CEC2EF94-E8AB-F929-BA4E-249C68CE3E3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788920" y="5975429"/>
            <a:ext cx="5826760" cy="4370070"/>
          </a:xfrm>
          <a:prstGeom prst="rect">
            <a:avLst/>
          </a:prstGeom>
        </p:spPr>
      </p:pic>
    </p:spTree>
    <p:extLst>
      <p:ext uri="{BB962C8B-B14F-4D97-AF65-F5344CB8AC3E}">
        <p14:creationId xmlns:p14="http://schemas.microsoft.com/office/powerpoint/2010/main" val="1966126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6" grpId="0" animBg="1"/>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13"/>
          <p:cNvSpPr/>
          <p:nvPr/>
        </p:nvSpPr>
        <p:spPr>
          <a:xfrm>
            <a:off x="0" y="0"/>
            <a:ext cx="19507200" cy="10972799"/>
          </a:xfrm>
          <a:prstGeom prst="rect">
            <a:avLst/>
          </a:prstGeom>
          <a:gradFill flip="none" rotWithShape="1">
            <a:gsLst>
              <a:gs pos="0">
                <a:srgbClr val="FFB115"/>
              </a:gs>
              <a:gs pos="100000">
                <a:schemeClr val="bg1"/>
              </a:gs>
            </a:gsLst>
            <a:lin ang="27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3" name="Text Box 7"/>
          <p:cNvSpPr txBox="1">
            <a:spLocks noChangeArrowheads="1"/>
          </p:cNvSpPr>
          <p:nvPr/>
        </p:nvSpPr>
        <p:spPr bwMode="auto">
          <a:xfrm>
            <a:off x="12591377" y="902350"/>
            <a:ext cx="5631422" cy="1114151"/>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rgbClr val="C10077"/>
                </a:solidFill>
                <a:latin typeface="Arial" panose="020B0604020202020204" pitchFamily="34" charset="0"/>
                <a:ea typeface="Open Sans Light" panose="020B0306030504020204" pitchFamily="34" charset="0"/>
                <a:cs typeface="Arial" panose="020B0604020202020204" pitchFamily="34" charset="0"/>
              </a:rPr>
              <a:t>Contents</a:t>
            </a:r>
          </a:p>
        </p:txBody>
      </p:sp>
      <p:pic>
        <p:nvPicPr>
          <p:cNvPr id="5" name="Picture Placeholder 4" descr="A person in a pink dress&#10;&#10;Description automatically generated with low confidence">
            <a:extLst>
              <a:ext uri="{FF2B5EF4-FFF2-40B4-BE49-F238E27FC236}">
                <a16:creationId xmlns:a16="http://schemas.microsoft.com/office/drawing/2014/main" id="{E8DDD80B-5559-FF44-B852-986E573B40F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11725835" cy="10972800"/>
          </a:xfrm>
        </p:spPr>
      </p:pic>
      <p:sp>
        <p:nvSpPr>
          <p:cNvPr id="8" name="Rectangle 7">
            <a:extLst>
              <a:ext uri="{FF2B5EF4-FFF2-40B4-BE49-F238E27FC236}">
                <a16:creationId xmlns:a16="http://schemas.microsoft.com/office/drawing/2014/main" id="{AFB7CE99-141C-CB40-BDEB-84D0C17B42B7}"/>
              </a:ext>
            </a:extLst>
          </p:cNvPr>
          <p:cNvSpPr/>
          <p:nvPr/>
        </p:nvSpPr>
        <p:spPr>
          <a:xfrm>
            <a:off x="12451401" y="2016501"/>
            <a:ext cx="6804787" cy="7999049"/>
          </a:xfrm>
          <a:prstGeom prst="rect">
            <a:avLst/>
          </a:prstGeom>
          <a:noFill/>
        </p:spPr>
        <p:txBody>
          <a:bodyPr wrap="square">
            <a:spAutoFit/>
          </a:bodyPr>
          <a:lstStyle/>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Introduction and Objectives</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Foundations in FASD</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Alcohol Use and Women’s Health</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FASD Prevention and Healthy Beginnings</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Raising Awareness and Stigma Reduction</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Cultural Safety and Identity</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Doorways to Conversation</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Trauma-Informed Approaches to FASD Prevention</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Contraception</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Polysubstance Use</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Prenatal and Postnatal Support</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The Prevention Conversation with Girls</a:t>
            </a:r>
          </a:p>
          <a:p>
            <a:pPr marL="457200" indent="-457200" defTabSz="2321446">
              <a:lnSpc>
                <a:spcPct val="200000"/>
              </a:lnSpc>
              <a:buAutoNum type="arabicPeriod"/>
            </a:pPr>
            <a:r>
              <a:rPr lang="en-US" sz="2000" b="1" dirty="0">
                <a:solidFill>
                  <a:srgbClr val="C10077"/>
                </a:solidFill>
                <a:latin typeface="Arial" panose="020B0604020202020204" pitchFamily="34" charset="0"/>
                <a:ea typeface="Open Sans" pitchFamily="34" charset="0"/>
                <a:cs typeface="Arial" panose="020B0604020202020204" pitchFamily="34" charset="0"/>
              </a:rPr>
              <a:t>Engaging Partners, and Social Networks</a:t>
            </a:r>
          </a:p>
        </p:txBody>
      </p:sp>
    </p:spTree>
    <p:extLst>
      <p:ext uri="{BB962C8B-B14F-4D97-AF65-F5344CB8AC3E}">
        <p14:creationId xmlns:p14="http://schemas.microsoft.com/office/powerpoint/2010/main" val="6070489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strVal val="#ppt_h"/>
                                          </p:val>
                                        </p:tav>
                                        <p:tav tm="100000">
                                          <p:val>
                                            <p:strVal val="#ppt_h"/>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277457" cy="10972800"/>
          </a:xfrm>
          <a:prstGeom prst="rect">
            <a:avLst/>
          </a:prstGeom>
          <a:gradFill>
            <a:gsLst>
              <a:gs pos="0">
                <a:srgbClr val="BD631D"/>
              </a:gs>
              <a:gs pos="100000">
                <a:srgbClr val="FF9900"/>
              </a:gs>
            </a:gsLst>
            <a:lin ang="54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0"/>
          <p:cNvSpPr txBox="1">
            <a:spLocks noChangeArrowheads="1"/>
          </p:cNvSpPr>
          <p:nvPr/>
        </p:nvSpPr>
        <p:spPr bwMode="auto">
          <a:xfrm>
            <a:off x="636376" y="2639469"/>
            <a:ext cx="7004703" cy="7356758"/>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According to the 2015 Canadian FASD Diagnostic Guidelines, FASD diagnosis is organized into 3 separate terms:</a:t>
            </a:r>
          </a:p>
          <a:p>
            <a:pPr defTabSz="2321446">
              <a:lnSpc>
                <a:spcPct val="150000"/>
              </a:lnSpc>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514350" indent="-514350" defTabSz="2321446">
              <a:lnSpc>
                <a:spcPct val="150000"/>
              </a:lnSpc>
              <a:buFont typeface="+mj-lt"/>
              <a:buAutoNum type="arabicPeriod"/>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FASD with sentinel facial features (a thing that acts as an indicator of the presence of disease)</a:t>
            </a:r>
          </a:p>
          <a:p>
            <a:pPr marL="514350" indent="-514350" defTabSz="2321446">
              <a:buFont typeface="+mj-lt"/>
              <a:buAutoNum type="arabicPeriod"/>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514350" indent="-514350" defTabSz="2321446">
              <a:lnSpc>
                <a:spcPct val="150000"/>
              </a:lnSpc>
              <a:buFont typeface="+mj-lt"/>
              <a:buAutoNum type="arabicPeriod"/>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FASD without sentinel facial features</a:t>
            </a:r>
          </a:p>
          <a:p>
            <a:pPr marL="514350" indent="-514350" defTabSz="2321446">
              <a:buFont typeface="+mj-lt"/>
              <a:buAutoNum type="arabicPeriod"/>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514350" indent="-514350" defTabSz="2321446">
              <a:lnSpc>
                <a:spcPct val="150000"/>
              </a:lnSpc>
              <a:buFont typeface="+mj-lt"/>
              <a:buAutoNum type="arabicPeriod"/>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At risk for neurodevelopmental disorder and FASD, associated with prenatal alcohol exposure (PAE)</a:t>
            </a:r>
          </a:p>
        </p:txBody>
      </p:sp>
      <p:sp>
        <p:nvSpPr>
          <p:cNvPr id="22" name="Rectangle 21">
            <a:extLst>
              <a:ext uri="{FF2B5EF4-FFF2-40B4-BE49-F238E27FC236}">
                <a16:creationId xmlns:a16="http://schemas.microsoft.com/office/drawing/2014/main" id="{22C4C8C0-D6B8-064D-B72A-8ED109FC0DA5}"/>
              </a:ext>
            </a:extLst>
          </p:cNvPr>
          <p:cNvSpPr/>
          <p:nvPr/>
        </p:nvSpPr>
        <p:spPr>
          <a:xfrm>
            <a:off x="636376" y="935632"/>
            <a:ext cx="7004703" cy="1569660"/>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Assessment and Diagnosis</a:t>
            </a:r>
          </a:p>
        </p:txBody>
      </p:sp>
      <p:sp>
        <p:nvSpPr>
          <p:cNvPr id="3" name="Rectangle 2">
            <a:extLst>
              <a:ext uri="{FF2B5EF4-FFF2-40B4-BE49-F238E27FC236}">
                <a16:creationId xmlns:a16="http://schemas.microsoft.com/office/drawing/2014/main" id="{7FC625A3-119A-9E0E-378F-6975DC22A2B9}"/>
              </a:ext>
            </a:extLst>
          </p:cNvPr>
          <p:cNvSpPr/>
          <p:nvPr/>
        </p:nvSpPr>
        <p:spPr>
          <a:xfrm>
            <a:off x="9272664" y="1084882"/>
            <a:ext cx="7872336" cy="954107"/>
          </a:xfrm>
          <a:prstGeom prst="rect">
            <a:avLst/>
          </a:prstGeom>
        </p:spPr>
        <p:txBody>
          <a:bodyPr wrap="square">
            <a:spAutoFit/>
          </a:bodyPr>
          <a:lstStyle/>
          <a:p>
            <a:pPr>
              <a:spcAft>
                <a:spcPts val="1600"/>
              </a:spcAft>
            </a:pPr>
            <a:r>
              <a:rPr lang="en-US" sz="2800" b="1" dirty="0">
                <a:solidFill>
                  <a:srgbClr val="C0392B"/>
                </a:solidFill>
                <a:latin typeface="Calibri" panose="020F0502020204030204" pitchFamily="34" charset="0"/>
                <a:ea typeface="Open Sans" panose="020B0606030504020204" pitchFamily="34" charset="0"/>
                <a:cs typeface="Calibri" panose="020F0502020204030204" pitchFamily="34" charset="0"/>
              </a:rPr>
              <a:t>In Canada, we use FASD as the general term to cover anyone who meets criteria for diagnosis</a:t>
            </a:r>
          </a:p>
        </p:txBody>
      </p:sp>
      <p:sp>
        <p:nvSpPr>
          <p:cNvPr id="5" name="Text Box 10">
            <a:extLst>
              <a:ext uri="{FF2B5EF4-FFF2-40B4-BE49-F238E27FC236}">
                <a16:creationId xmlns:a16="http://schemas.microsoft.com/office/drawing/2014/main" id="{12914391-EC68-D28D-1A13-7A8B0E300149}"/>
              </a:ext>
            </a:extLst>
          </p:cNvPr>
          <p:cNvSpPr txBox="1">
            <a:spLocks noChangeArrowheads="1"/>
          </p:cNvSpPr>
          <p:nvPr/>
        </p:nvSpPr>
        <p:spPr bwMode="auto">
          <a:xfrm>
            <a:off x="9427918" y="9651496"/>
            <a:ext cx="9774482" cy="51244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canfasd.ca</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/wp-content/uploads/publications/FASD-Clinic-</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Process.pdf</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5D320F2-0194-2CBC-AB5D-8D59435BCCE2}"/>
              </a:ext>
            </a:extLst>
          </p:cNvPr>
          <p:cNvSpPr txBox="1"/>
          <p:nvPr/>
        </p:nvSpPr>
        <p:spPr>
          <a:xfrm>
            <a:off x="12089848" y="10583319"/>
            <a:ext cx="7417352" cy="276999"/>
          </a:xfrm>
          <a:prstGeom prst="rect">
            <a:avLst/>
          </a:prstGeom>
          <a:noFill/>
        </p:spPr>
        <p:txBody>
          <a:bodyPr wrap="none" rtlCol="0">
            <a:spAutoFit/>
          </a:bodyPr>
          <a:lstStyle/>
          <a:p>
            <a:r>
              <a:rPr lang="en-US" sz="1200" b="1" dirty="0">
                <a:effectLst/>
              </a:rPr>
              <a:t>Sources</a:t>
            </a:r>
            <a:r>
              <a:rPr lang="en-US" sz="1200" b="1" dirty="0"/>
              <a:t>: </a:t>
            </a:r>
            <a:r>
              <a:rPr lang="en-US" sz="1200" dirty="0" err="1">
                <a:effectLst/>
              </a:rPr>
              <a:t>CanFASD</a:t>
            </a:r>
            <a:r>
              <a:rPr lang="en-US" sz="1200" dirty="0">
                <a:effectLst/>
              </a:rPr>
              <a:t>. </a:t>
            </a:r>
            <a:r>
              <a:rPr lang="en-US" sz="1200" i="1" dirty="0">
                <a:effectLst/>
              </a:rPr>
              <a:t>FASD Diagnostic Clinic Cards</a:t>
            </a:r>
            <a:r>
              <a:rPr lang="en-US" sz="1200" dirty="0">
                <a:effectLst/>
              </a:rPr>
              <a:t>. Available from: </a:t>
            </a:r>
            <a:r>
              <a:rPr lang="en-US" sz="1200" dirty="0">
                <a:effectLst/>
                <a:hlinkClick r:id="rId4"/>
              </a:rPr>
              <a:t>https://canfasd.ca/topics/diagnosis/fasd-faq-cards/</a:t>
            </a:r>
            <a:r>
              <a:rPr lang="en-US" sz="1200" dirty="0">
                <a:effectLst/>
              </a:rPr>
              <a:t>.</a:t>
            </a:r>
          </a:p>
        </p:txBody>
      </p:sp>
      <p:pic>
        <p:nvPicPr>
          <p:cNvPr id="9" name="Picture 8" descr="Timeline&#10;&#10;Description automatically generated">
            <a:hlinkClick r:id="rId3"/>
            <a:extLst>
              <a:ext uri="{FF2B5EF4-FFF2-40B4-BE49-F238E27FC236}">
                <a16:creationId xmlns:a16="http://schemas.microsoft.com/office/drawing/2014/main" id="{3967476C-EFF8-E397-EB85-DB05C475703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427918" y="2166574"/>
            <a:ext cx="5598722" cy="7484922"/>
          </a:xfrm>
          <a:prstGeom prst="rect">
            <a:avLst/>
          </a:prstGeom>
        </p:spPr>
      </p:pic>
    </p:spTree>
    <p:extLst>
      <p:ext uri="{BB962C8B-B14F-4D97-AF65-F5344CB8AC3E}">
        <p14:creationId xmlns:p14="http://schemas.microsoft.com/office/powerpoint/2010/main" val="992922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22" grpId="0"/>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a:extLst>
              <a:ext uri="{FF2B5EF4-FFF2-40B4-BE49-F238E27FC236}">
                <a16:creationId xmlns:a16="http://schemas.microsoft.com/office/drawing/2014/main" id="{CA5F7AB4-EDE1-E34F-90E4-BDED798F6AAD}"/>
              </a:ext>
            </a:extLst>
          </p:cNvPr>
          <p:cNvGrpSpPr/>
          <p:nvPr/>
        </p:nvGrpSpPr>
        <p:grpSpPr>
          <a:xfrm>
            <a:off x="11629741" y="4649431"/>
            <a:ext cx="2108168" cy="2108168"/>
            <a:chOff x="1363164" y="3370555"/>
            <a:chExt cx="1679492" cy="1679492"/>
          </a:xfrm>
        </p:grpSpPr>
        <p:sp>
          <p:nvSpPr>
            <p:cNvPr id="86" name="Oval 85">
              <a:extLst>
                <a:ext uri="{FF2B5EF4-FFF2-40B4-BE49-F238E27FC236}">
                  <a16:creationId xmlns:a16="http://schemas.microsoft.com/office/drawing/2014/main" id="{65DDCA41-72F4-9A4E-AEE8-AB4286C41479}"/>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B00EC2B0-2090-074A-9A08-26C3A0573227}"/>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E01DB2A0-40D4-BB4C-8361-C5D0AEC626FD}"/>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Freeform 5"/>
          <p:cNvSpPr>
            <a:spLocks/>
          </p:cNvSpPr>
          <p:nvPr/>
        </p:nvSpPr>
        <p:spPr bwMode="auto">
          <a:xfrm>
            <a:off x="7682250" y="5190313"/>
            <a:ext cx="4033048" cy="5782491"/>
          </a:xfrm>
          <a:custGeom>
            <a:avLst/>
            <a:gdLst>
              <a:gd name="T0" fmla="*/ 891 w 941"/>
              <a:gd name="T1" fmla="*/ 429 h 1350"/>
              <a:gd name="T2" fmla="*/ 704 w 941"/>
              <a:gd name="T3" fmla="*/ 539 h 1350"/>
              <a:gd name="T4" fmla="*/ 894 w 941"/>
              <a:gd name="T5" fmla="*/ 297 h 1350"/>
              <a:gd name="T6" fmla="*/ 884 w 941"/>
              <a:gd name="T7" fmla="*/ 193 h 1350"/>
              <a:gd name="T8" fmla="*/ 647 w 941"/>
              <a:gd name="T9" fmla="*/ 432 h 1350"/>
              <a:gd name="T10" fmla="*/ 780 w 941"/>
              <a:gd name="T11" fmla="*/ 87 h 1350"/>
              <a:gd name="T12" fmla="*/ 659 w 941"/>
              <a:gd name="T13" fmla="*/ 188 h 1350"/>
              <a:gd name="T14" fmla="*/ 496 w 941"/>
              <a:gd name="T15" fmla="*/ 303 h 1350"/>
              <a:gd name="T16" fmla="*/ 466 w 941"/>
              <a:gd name="T17" fmla="*/ 38 h 1350"/>
              <a:gd name="T18" fmla="*/ 317 w 941"/>
              <a:gd name="T19" fmla="*/ 448 h 1350"/>
              <a:gd name="T20" fmla="*/ 188 w 941"/>
              <a:gd name="T21" fmla="*/ 406 h 1350"/>
              <a:gd name="T22" fmla="*/ 114 w 941"/>
              <a:gd name="T23" fmla="*/ 321 h 1350"/>
              <a:gd name="T24" fmla="*/ 109 w 941"/>
              <a:gd name="T25" fmla="*/ 313 h 1350"/>
              <a:gd name="T26" fmla="*/ 1 w 941"/>
              <a:gd name="T27" fmla="*/ 297 h 1350"/>
              <a:gd name="T28" fmla="*/ 1 w 941"/>
              <a:gd name="T29" fmla="*/ 308 h 1350"/>
              <a:gd name="T30" fmla="*/ 67 w 941"/>
              <a:gd name="T31" fmla="*/ 411 h 1350"/>
              <a:gd name="T32" fmla="*/ 241 w 941"/>
              <a:gd name="T33" fmla="*/ 785 h 1350"/>
              <a:gd name="T34" fmla="*/ 282 w 941"/>
              <a:gd name="T35" fmla="*/ 1350 h 1350"/>
              <a:gd name="T36" fmla="*/ 589 w 941"/>
              <a:gd name="T37" fmla="*/ 1350 h 1350"/>
              <a:gd name="T38" fmla="*/ 551 w 941"/>
              <a:gd name="T39" fmla="*/ 941 h 1350"/>
              <a:gd name="T40" fmla="*/ 839 w 941"/>
              <a:gd name="T41" fmla="*/ 559 h 1350"/>
              <a:gd name="T42" fmla="*/ 891 w 941"/>
              <a:gd name="T43" fmla="*/ 429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1" h="1350">
                <a:moveTo>
                  <a:pt x="891" y="429"/>
                </a:moveTo>
                <a:cubicBezTo>
                  <a:pt x="843" y="434"/>
                  <a:pt x="716" y="560"/>
                  <a:pt x="704" y="539"/>
                </a:cubicBezTo>
                <a:cubicBezTo>
                  <a:pt x="693" y="517"/>
                  <a:pt x="847" y="378"/>
                  <a:pt x="894" y="297"/>
                </a:cubicBezTo>
                <a:cubicBezTo>
                  <a:pt x="941" y="216"/>
                  <a:pt x="905" y="199"/>
                  <a:pt x="884" y="193"/>
                </a:cubicBezTo>
                <a:cubicBezTo>
                  <a:pt x="862" y="187"/>
                  <a:pt x="661" y="446"/>
                  <a:pt x="647" y="432"/>
                </a:cubicBezTo>
                <a:cubicBezTo>
                  <a:pt x="634" y="418"/>
                  <a:pt x="790" y="111"/>
                  <a:pt x="780" y="87"/>
                </a:cubicBezTo>
                <a:cubicBezTo>
                  <a:pt x="771" y="64"/>
                  <a:pt x="725" y="17"/>
                  <a:pt x="659" y="188"/>
                </a:cubicBezTo>
                <a:cubicBezTo>
                  <a:pt x="594" y="360"/>
                  <a:pt x="479" y="444"/>
                  <a:pt x="496" y="303"/>
                </a:cubicBezTo>
                <a:cubicBezTo>
                  <a:pt x="513" y="162"/>
                  <a:pt x="526" y="0"/>
                  <a:pt x="466" y="38"/>
                </a:cubicBezTo>
                <a:cubicBezTo>
                  <a:pt x="405" y="76"/>
                  <a:pt x="401" y="426"/>
                  <a:pt x="317" y="448"/>
                </a:cubicBezTo>
                <a:cubicBezTo>
                  <a:pt x="274" y="459"/>
                  <a:pt x="227" y="437"/>
                  <a:pt x="188" y="406"/>
                </a:cubicBezTo>
                <a:cubicBezTo>
                  <a:pt x="155" y="379"/>
                  <a:pt x="128" y="345"/>
                  <a:pt x="114" y="321"/>
                </a:cubicBezTo>
                <a:cubicBezTo>
                  <a:pt x="112" y="318"/>
                  <a:pt x="111" y="316"/>
                  <a:pt x="109" y="313"/>
                </a:cubicBezTo>
                <a:cubicBezTo>
                  <a:pt x="84" y="263"/>
                  <a:pt x="12" y="240"/>
                  <a:pt x="1" y="297"/>
                </a:cubicBezTo>
                <a:cubicBezTo>
                  <a:pt x="0" y="300"/>
                  <a:pt x="0" y="304"/>
                  <a:pt x="1" y="308"/>
                </a:cubicBezTo>
                <a:cubicBezTo>
                  <a:pt x="5" y="332"/>
                  <a:pt x="31" y="361"/>
                  <a:pt x="67" y="411"/>
                </a:cubicBezTo>
                <a:cubicBezTo>
                  <a:pt x="116" y="480"/>
                  <a:pt x="184" y="590"/>
                  <a:pt x="241" y="785"/>
                </a:cubicBezTo>
                <a:cubicBezTo>
                  <a:pt x="290" y="949"/>
                  <a:pt x="293" y="1164"/>
                  <a:pt x="282" y="1350"/>
                </a:cubicBezTo>
                <a:cubicBezTo>
                  <a:pt x="589" y="1350"/>
                  <a:pt x="589" y="1350"/>
                  <a:pt x="589" y="1350"/>
                </a:cubicBezTo>
                <a:cubicBezTo>
                  <a:pt x="572" y="1216"/>
                  <a:pt x="554" y="1056"/>
                  <a:pt x="551" y="941"/>
                </a:cubicBezTo>
                <a:cubicBezTo>
                  <a:pt x="546" y="705"/>
                  <a:pt x="756" y="626"/>
                  <a:pt x="839" y="559"/>
                </a:cubicBezTo>
                <a:cubicBezTo>
                  <a:pt x="923" y="493"/>
                  <a:pt x="939" y="423"/>
                  <a:pt x="891" y="429"/>
                </a:cubicBezTo>
                <a:close/>
              </a:path>
            </a:pathLst>
          </a:custGeom>
          <a:gradFill>
            <a:gsLst>
              <a:gs pos="0">
                <a:srgbClr val="FFCC66"/>
              </a:gs>
              <a:gs pos="100000">
                <a:srgbClr val="BD631D"/>
              </a:gs>
            </a:gsLst>
            <a:lin ang="5400000" scaled="0"/>
          </a:gradFill>
          <a:ln>
            <a:noFill/>
          </a:ln>
        </p:spPr>
        <p:txBody>
          <a:bodyPr vert="horz" wrap="square" lIns="195072" tIns="97536" rIns="195072" bIns="97536" numCol="1" anchor="t" anchorCtr="0" compatLnSpc="1">
            <a:prstTxWarp prst="textNoShape">
              <a:avLst/>
            </a:prstTxWarp>
          </a:bodyPr>
          <a:lstStyle/>
          <a:p>
            <a:endParaRPr lang="en-US" sz="3840"/>
          </a:p>
        </p:txBody>
      </p:sp>
      <p:sp>
        <p:nvSpPr>
          <p:cNvPr id="82" name="Rounded Rectangle 81"/>
          <p:cNvSpPr/>
          <p:nvPr/>
        </p:nvSpPr>
        <p:spPr>
          <a:xfrm>
            <a:off x="2290481" y="2821017"/>
            <a:ext cx="5061379" cy="919401"/>
          </a:xfrm>
          <a:prstGeom prst="roundRect">
            <a:avLst/>
          </a:prstGeom>
          <a:gradFill>
            <a:gsLst>
              <a:gs pos="0">
                <a:srgbClr val="FFBE3B"/>
              </a:gs>
              <a:gs pos="100000">
                <a:srgbClr val="F39C12"/>
              </a:gs>
            </a:gsLst>
            <a:lin ang="8100000" scaled="0"/>
          </a:gradFill>
        </p:spPr>
        <p:txBody>
          <a:bodyPr wrap="square">
            <a:spAutoFit/>
          </a:bodyPr>
          <a:lstStyle/>
          <a:p>
            <a:pPr algn="r" defTabSz="2321446"/>
            <a:r>
              <a:rPr lang="en-US" sz="2400" b="1" dirty="0">
                <a:solidFill>
                  <a:schemeClr val="bg1"/>
                </a:solidFill>
                <a:latin typeface="Arial" panose="020B0604020202020204" pitchFamily="34" charset="0"/>
                <a:ea typeface="Open Sans" pitchFamily="34" charset="0"/>
                <a:cs typeface="Arial" panose="020B0604020202020204" pitchFamily="34" charset="0"/>
              </a:rPr>
              <a:t>FASD often goes undiagnosed or misdiagnosed.</a:t>
            </a:r>
            <a:endParaRPr lang="en-US" sz="2400" b="1" baseline="30000" dirty="0">
              <a:solidFill>
                <a:schemeClr val="bg1"/>
              </a:solidFill>
              <a:latin typeface="Arial" panose="020B0604020202020204" pitchFamily="34" charset="0"/>
              <a:ea typeface="Open Sans" pitchFamily="34" charset="0"/>
              <a:cs typeface="Arial" panose="020B0604020202020204" pitchFamily="34" charset="0"/>
            </a:endParaRPr>
          </a:p>
        </p:txBody>
      </p:sp>
      <p:sp>
        <p:nvSpPr>
          <p:cNvPr id="83" name="Text Box 10"/>
          <p:cNvSpPr txBox="1">
            <a:spLocks noChangeArrowheads="1"/>
          </p:cNvSpPr>
          <p:nvPr/>
        </p:nvSpPr>
        <p:spPr bwMode="auto">
          <a:xfrm>
            <a:off x="1844039" y="5351621"/>
            <a:ext cx="3393627" cy="1945148"/>
          </a:xfrm>
          <a:prstGeom prst="rect">
            <a:avLst/>
          </a:prstGeom>
          <a:noFill/>
          <a:ln w="9525">
            <a:noFill/>
            <a:miter lim="800000"/>
            <a:headEnd/>
            <a:tailEnd/>
          </a:ln>
        </p:spPr>
        <p:txBody>
          <a:bodyPr wrap="square" lIns="97536" tIns="48768" rIns="97536" bIns="48768">
            <a:spAutoFit/>
          </a:bodyPr>
          <a:lstStyle/>
          <a:p>
            <a:pPr algn="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Signs and symptoms are </a:t>
            </a:r>
            <a:r>
              <a:rPr lang="en-US" sz="2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hard to recognize in babies and young children</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so individuals with FASD often aren’t diagnosed until they are school-aged or teenagers. </a:t>
            </a:r>
          </a:p>
        </p:txBody>
      </p:sp>
      <p:sp>
        <p:nvSpPr>
          <p:cNvPr id="59" name="Rectangle 58">
            <a:extLst>
              <a:ext uri="{FF2B5EF4-FFF2-40B4-BE49-F238E27FC236}">
                <a16:creationId xmlns:a16="http://schemas.microsoft.com/office/drawing/2014/main" id="{DAF8E3E4-8F25-9940-9263-C115F2AA79C9}"/>
              </a:ext>
            </a:extLst>
          </p:cNvPr>
          <p:cNvSpPr/>
          <p:nvPr/>
        </p:nvSpPr>
        <p:spPr>
          <a:xfrm>
            <a:off x="0" y="977752"/>
            <a:ext cx="12980317" cy="1107996"/>
          </a:xfrm>
          <a:prstGeom prst="rect">
            <a:avLst/>
          </a:prstGeom>
        </p:spPr>
        <p:txBody>
          <a:bodyPr wrap="square">
            <a:spAutoFit/>
          </a:bodyPr>
          <a:lstStyle/>
          <a:p>
            <a:pPr algn="ctr">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Signs and Symptoms</a:t>
            </a:r>
          </a:p>
        </p:txBody>
      </p:sp>
      <p:grpSp>
        <p:nvGrpSpPr>
          <p:cNvPr id="60" name="Group 59">
            <a:extLst>
              <a:ext uri="{FF2B5EF4-FFF2-40B4-BE49-F238E27FC236}">
                <a16:creationId xmlns:a16="http://schemas.microsoft.com/office/drawing/2014/main" id="{338F7444-43CA-6C48-A646-EC9C2F99F050}"/>
              </a:ext>
            </a:extLst>
          </p:cNvPr>
          <p:cNvGrpSpPr/>
          <p:nvPr/>
        </p:nvGrpSpPr>
        <p:grpSpPr>
          <a:xfrm>
            <a:off x="5842496" y="8212356"/>
            <a:ext cx="2108168" cy="2108168"/>
            <a:chOff x="1363164" y="3370555"/>
            <a:chExt cx="1679492" cy="1679492"/>
          </a:xfrm>
        </p:grpSpPr>
        <p:sp>
          <p:nvSpPr>
            <p:cNvPr id="61" name="Oval 60">
              <a:extLst>
                <a:ext uri="{FF2B5EF4-FFF2-40B4-BE49-F238E27FC236}">
                  <a16:creationId xmlns:a16="http://schemas.microsoft.com/office/drawing/2014/main" id="{A1202E3F-FE99-5A4A-9CA9-6295EAAC71E6}"/>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4F9DA658-F4A8-074E-A8B5-257DE9C11D80}"/>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1AD67E2C-4F7A-2040-AE43-E4083CCE7D01}"/>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 name="Group 64">
            <a:extLst>
              <a:ext uri="{FF2B5EF4-FFF2-40B4-BE49-F238E27FC236}">
                <a16:creationId xmlns:a16="http://schemas.microsoft.com/office/drawing/2014/main" id="{3459DF86-65F5-A44A-AD00-F2E15FCB5883}"/>
              </a:ext>
            </a:extLst>
          </p:cNvPr>
          <p:cNvGrpSpPr/>
          <p:nvPr/>
        </p:nvGrpSpPr>
        <p:grpSpPr>
          <a:xfrm>
            <a:off x="5318688" y="5451908"/>
            <a:ext cx="2108168" cy="2108168"/>
            <a:chOff x="1363164" y="3370555"/>
            <a:chExt cx="1679492" cy="1679492"/>
          </a:xfrm>
        </p:grpSpPr>
        <p:sp>
          <p:nvSpPr>
            <p:cNvPr id="66" name="Oval 65">
              <a:extLst>
                <a:ext uri="{FF2B5EF4-FFF2-40B4-BE49-F238E27FC236}">
                  <a16:creationId xmlns:a16="http://schemas.microsoft.com/office/drawing/2014/main" id="{8D499768-0E4C-6746-8891-CF35A49FCF12}"/>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9C96E728-EC1B-6C42-A761-8C7B815EF91B}"/>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16EF22B-9E3C-2949-BBC3-9B15DA39C185}"/>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6" name="Rounded Rectangle 55">
            <a:extLst>
              <a:ext uri="{FF2B5EF4-FFF2-40B4-BE49-F238E27FC236}">
                <a16:creationId xmlns:a16="http://schemas.microsoft.com/office/drawing/2014/main" id="{EC4807D9-7699-DF40-B2C0-D7A6A7CE5D0F}"/>
              </a:ext>
            </a:extLst>
          </p:cNvPr>
          <p:cNvSpPr/>
          <p:nvPr/>
        </p:nvSpPr>
        <p:spPr>
          <a:xfrm>
            <a:off x="14143503" y="4897264"/>
            <a:ext cx="4159078" cy="715089"/>
          </a:xfrm>
          <a:prstGeom prst="roundRect">
            <a:avLst/>
          </a:prstGeom>
          <a:gradFill>
            <a:gsLst>
              <a:gs pos="0">
                <a:srgbClr val="FFB115"/>
              </a:gs>
              <a:gs pos="100000">
                <a:srgbClr val="F39C12"/>
              </a:gs>
            </a:gsLst>
            <a:lin ang="8100000" scaled="0"/>
          </a:gradFill>
        </p:spPr>
        <p:txBody>
          <a:bodyPr wrap="square">
            <a:spAutoFit/>
          </a:bodyPr>
          <a:lstStyle/>
          <a:p>
            <a:pPr algn="ctr" defTabSz="2321446"/>
            <a:r>
              <a:rPr lang="en-US" sz="3600" b="1" dirty="0">
                <a:solidFill>
                  <a:schemeClr val="bg1"/>
                </a:solidFill>
                <a:latin typeface="Arial" panose="020B0604020202020204" pitchFamily="34" charset="0"/>
                <a:ea typeface="Open Sans" pitchFamily="34" charset="0"/>
                <a:cs typeface="Arial" panose="020B0604020202020204" pitchFamily="34" charset="0"/>
              </a:rPr>
              <a:t>Communication</a:t>
            </a:r>
          </a:p>
        </p:txBody>
      </p:sp>
      <p:sp>
        <p:nvSpPr>
          <p:cNvPr id="57" name="Rounded Rectangle 56">
            <a:extLst>
              <a:ext uri="{FF2B5EF4-FFF2-40B4-BE49-F238E27FC236}">
                <a16:creationId xmlns:a16="http://schemas.microsoft.com/office/drawing/2014/main" id="{049C5D7F-C29E-7A4F-9ECF-E4D493C0E209}"/>
              </a:ext>
            </a:extLst>
          </p:cNvPr>
          <p:cNvSpPr/>
          <p:nvPr/>
        </p:nvSpPr>
        <p:spPr>
          <a:xfrm>
            <a:off x="13752672" y="8422392"/>
            <a:ext cx="4797402" cy="715089"/>
          </a:xfrm>
          <a:prstGeom prst="roundRect">
            <a:avLst/>
          </a:prstGeom>
          <a:gradFill>
            <a:gsLst>
              <a:gs pos="0">
                <a:srgbClr val="FFB115"/>
              </a:gs>
              <a:gs pos="100000">
                <a:srgbClr val="F39C12"/>
              </a:gs>
            </a:gsLst>
            <a:lin ang="8100000" scaled="0"/>
          </a:gradFill>
        </p:spPr>
        <p:txBody>
          <a:bodyPr wrap="square">
            <a:spAutoFit/>
          </a:bodyPr>
          <a:lstStyle/>
          <a:p>
            <a:pPr algn="ctr" defTabSz="2321446"/>
            <a:r>
              <a:rPr lang="en-US" sz="3600" b="1" dirty="0">
                <a:solidFill>
                  <a:schemeClr val="bg1"/>
                </a:solidFill>
                <a:latin typeface="Arial" panose="020B0604020202020204" pitchFamily="34" charset="0"/>
                <a:ea typeface="Open Sans" pitchFamily="34" charset="0"/>
                <a:cs typeface="Arial" panose="020B0604020202020204" pitchFamily="34" charset="0"/>
              </a:rPr>
              <a:t>Movement</a:t>
            </a:r>
          </a:p>
        </p:txBody>
      </p:sp>
      <p:sp>
        <p:nvSpPr>
          <p:cNvPr id="70" name="Shape 23818">
            <a:extLst>
              <a:ext uri="{FF2B5EF4-FFF2-40B4-BE49-F238E27FC236}">
                <a16:creationId xmlns:a16="http://schemas.microsoft.com/office/drawing/2014/main" id="{E44CA08A-0256-384A-9565-6405E6E7B9B5}"/>
              </a:ext>
            </a:extLst>
          </p:cNvPr>
          <p:cNvSpPr/>
          <p:nvPr/>
        </p:nvSpPr>
        <p:spPr>
          <a:xfrm>
            <a:off x="6074684" y="5952266"/>
            <a:ext cx="601877" cy="970762"/>
          </a:xfrm>
          <a:custGeom>
            <a:avLst/>
            <a:gdLst/>
            <a:ahLst/>
            <a:cxnLst>
              <a:cxn ang="0">
                <a:pos x="wd2" y="hd2"/>
              </a:cxn>
              <a:cxn ang="5400000">
                <a:pos x="wd2" y="hd2"/>
              </a:cxn>
              <a:cxn ang="10800000">
                <a:pos x="wd2" y="hd2"/>
              </a:cxn>
              <a:cxn ang="16200000">
                <a:pos x="wd2" y="hd2"/>
              </a:cxn>
            </a:cxnLst>
            <a:rect l="0" t="0" r="r" b="b"/>
            <a:pathLst>
              <a:path w="20893" h="21600" extrusionOk="0">
                <a:moveTo>
                  <a:pt x="11221" y="0"/>
                </a:moveTo>
                <a:cubicBezTo>
                  <a:pt x="8691" y="0"/>
                  <a:pt x="6646" y="1354"/>
                  <a:pt x="6647" y="3029"/>
                </a:cubicBezTo>
                <a:cubicBezTo>
                  <a:pt x="6647" y="4705"/>
                  <a:pt x="8691" y="6066"/>
                  <a:pt x="11221" y="6066"/>
                </a:cubicBezTo>
                <a:cubicBezTo>
                  <a:pt x="13751" y="6066"/>
                  <a:pt x="15796" y="4705"/>
                  <a:pt x="15796" y="3029"/>
                </a:cubicBezTo>
                <a:cubicBezTo>
                  <a:pt x="15796" y="1354"/>
                  <a:pt x="13751" y="0"/>
                  <a:pt x="11221" y="0"/>
                </a:cubicBezTo>
                <a:close/>
                <a:moveTo>
                  <a:pt x="13852" y="6805"/>
                </a:moveTo>
                <a:lnTo>
                  <a:pt x="6961" y="6812"/>
                </a:lnTo>
                <a:cubicBezTo>
                  <a:pt x="3544" y="6689"/>
                  <a:pt x="2180" y="7990"/>
                  <a:pt x="1967" y="8565"/>
                </a:cubicBezTo>
                <a:cubicBezTo>
                  <a:pt x="1967" y="8565"/>
                  <a:pt x="-353" y="13284"/>
                  <a:pt x="47" y="14378"/>
                </a:cubicBezTo>
                <a:cubicBezTo>
                  <a:pt x="291" y="15059"/>
                  <a:pt x="2131" y="15893"/>
                  <a:pt x="4086" y="16512"/>
                </a:cubicBezTo>
                <a:lnTo>
                  <a:pt x="1478" y="21600"/>
                </a:lnTo>
                <a:lnTo>
                  <a:pt x="19870" y="21600"/>
                </a:lnTo>
                <a:lnTo>
                  <a:pt x="17344" y="16332"/>
                </a:lnTo>
                <a:cubicBezTo>
                  <a:pt x="19091" y="15741"/>
                  <a:pt x="20624" y="14996"/>
                  <a:pt x="20847" y="14378"/>
                </a:cubicBezTo>
                <a:cubicBezTo>
                  <a:pt x="21247" y="13271"/>
                  <a:pt x="18904" y="8603"/>
                  <a:pt x="18904" y="8603"/>
                </a:cubicBezTo>
                <a:cubicBezTo>
                  <a:pt x="18675" y="8161"/>
                  <a:pt x="17372" y="6817"/>
                  <a:pt x="13852" y="6805"/>
                </a:cubicBezTo>
                <a:close/>
                <a:moveTo>
                  <a:pt x="6658" y="10565"/>
                </a:moveTo>
                <a:cubicBezTo>
                  <a:pt x="8068" y="10565"/>
                  <a:pt x="9228" y="11300"/>
                  <a:pt x="9266" y="12214"/>
                </a:cubicBezTo>
                <a:cubicBezTo>
                  <a:pt x="9716" y="12008"/>
                  <a:pt x="10163" y="11903"/>
                  <a:pt x="10511" y="11863"/>
                </a:cubicBezTo>
                <a:lnTo>
                  <a:pt x="10511" y="11871"/>
                </a:lnTo>
                <a:cubicBezTo>
                  <a:pt x="11025" y="11808"/>
                  <a:pt x="11431" y="11871"/>
                  <a:pt x="11431" y="11871"/>
                </a:cubicBezTo>
                <a:cubicBezTo>
                  <a:pt x="13163" y="12117"/>
                  <a:pt x="17006" y="13206"/>
                  <a:pt x="17006" y="13206"/>
                </a:cubicBezTo>
                <a:cubicBezTo>
                  <a:pt x="17006" y="13206"/>
                  <a:pt x="14947" y="14846"/>
                  <a:pt x="11209" y="14833"/>
                </a:cubicBezTo>
                <a:cubicBezTo>
                  <a:pt x="11110" y="14833"/>
                  <a:pt x="11018" y="14829"/>
                  <a:pt x="10930" y="14825"/>
                </a:cubicBezTo>
                <a:lnTo>
                  <a:pt x="10918" y="14825"/>
                </a:lnTo>
                <a:cubicBezTo>
                  <a:pt x="10576" y="14823"/>
                  <a:pt x="10262" y="14808"/>
                  <a:pt x="9987" y="14788"/>
                </a:cubicBezTo>
                <a:cubicBezTo>
                  <a:pt x="8219" y="14654"/>
                  <a:pt x="7726" y="14236"/>
                  <a:pt x="7706" y="13811"/>
                </a:cubicBezTo>
                <a:cubicBezTo>
                  <a:pt x="7385" y="13901"/>
                  <a:pt x="7031" y="13952"/>
                  <a:pt x="6658" y="13952"/>
                </a:cubicBezTo>
                <a:cubicBezTo>
                  <a:pt x="5222" y="13952"/>
                  <a:pt x="4051" y="13193"/>
                  <a:pt x="4051" y="12259"/>
                </a:cubicBezTo>
                <a:cubicBezTo>
                  <a:pt x="4051" y="11321"/>
                  <a:pt x="5222" y="10565"/>
                  <a:pt x="6658" y="10565"/>
                </a:cubicBezTo>
                <a:close/>
              </a:path>
            </a:pathLst>
          </a:custGeom>
          <a:solidFill>
            <a:schemeClr val="bg1"/>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71" name="Group 70">
            <a:extLst>
              <a:ext uri="{FF2B5EF4-FFF2-40B4-BE49-F238E27FC236}">
                <a16:creationId xmlns:a16="http://schemas.microsoft.com/office/drawing/2014/main" id="{15B2285D-C683-B445-B377-97F673E9C632}"/>
              </a:ext>
            </a:extLst>
          </p:cNvPr>
          <p:cNvGrpSpPr/>
          <p:nvPr/>
        </p:nvGrpSpPr>
        <p:grpSpPr>
          <a:xfrm>
            <a:off x="11075098" y="7705995"/>
            <a:ext cx="2108168" cy="2108168"/>
            <a:chOff x="1363164" y="3370555"/>
            <a:chExt cx="1679492" cy="1679492"/>
          </a:xfrm>
        </p:grpSpPr>
        <p:sp>
          <p:nvSpPr>
            <p:cNvPr id="72" name="Oval 71">
              <a:extLst>
                <a:ext uri="{FF2B5EF4-FFF2-40B4-BE49-F238E27FC236}">
                  <a16:creationId xmlns:a16="http://schemas.microsoft.com/office/drawing/2014/main" id="{236B3FC5-A2B8-EE40-A1CA-4FF55E89A890}"/>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ADE067E3-64EC-AF4D-8E97-FA0C56BC838F}"/>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A96EE0AB-20FF-134E-8569-8B65A500C7E3}"/>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4" name="Group 93">
            <a:extLst>
              <a:ext uri="{FF2B5EF4-FFF2-40B4-BE49-F238E27FC236}">
                <a16:creationId xmlns:a16="http://schemas.microsoft.com/office/drawing/2014/main" id="{940BB516-AA02-284D-8931-6F1A791DBE45}"/>
              </a:ext>
            </a:extLst>
          </p:cNvPr>
          <p:cNvGrpSpPr/>
          <p:nvPr/>
        </p:nvGrpSpPr>
        <p:grpSpPr>
          <a:xfrm>
            <a:off x="9655468" y="2446558"/>
            <a:ext cx="2108168" cy="2108168"/>
            <a:chOff x="1363164" y="3370555"/>
            <a:chExt cx="1679492" cy="1679492"/>
          </a:xfrm>
        </p:grpSpPr>
        <p:sp>
          <p:nvSpPr>
            <p:cNvPr id="95" name="Oval 94">
              <a:extLst>
                <a:ext uri="{FF2B5EF4-FFF2-40B4-BE49-F238E27FC236}">
                  <a16:creationId xmlns:a16="http://schemas.microsoft.com/office/drawing/2014/main" id="{3A7C3B28-47AF-454C-B22E-668AE21CF3D4}"/>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DF011AE0-A2C3-4645-97FE-611F9E47F756}"/>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207784E6-9402-8943-8F33-385ACB4FE713}"/>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8" name="Group 97">
            <a:extLst>
              <a:ext uri="{FF2B5EF4-FFF2-40B4-BE49-F238E27FC236}">
                <a16:creationId xmlns:a16="http://schemas.microsoft.com/office/drawing/2014/main" id="{6DA4815F-43D2-214E-9BF5-B4F73D2BE130}"/>
              </a:ext>
            </a:extLst>
          </p:cNvPr>
          <p:cNvGrpSpPr/>
          <p:nvPr/>
        </p:nvGrpSpPr>
        <p:grpSpPr>
          <a:xfrm>
            <a:off x="7182431" y="3714249"/>
            <a:ext cx="2108168" cy="2108168"/>
            <a:chOff x="1363164" y="3370555"/>
            <a:chExt cx="1679492" cy="1679492"/>
          </a:xfrm>
        </p:grpSpPr>
        <p:sp>
          <p:nvSpPr>
            <p:cNvPr id="99" name="Oval 98">
              <a:extLst>
                <a:ext uri="{FF2B5EF4-FFF2-40B4-BE49-F238E27FC236}">
                  <a16:creationId xmlns:a16="http://schemas.microsoft.com/office/drawing/2014/main" id="{434EDFC4-C886-C347-9FF1-4D479DDEF6B4}"/>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C8100109-BFED-8A49-8711-29B39685768B}"/>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663D05F8-6AAB-1C48-BD2F-2F11C0505DCB}"/>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5" name="Shape 24167">
            <a:extLst>
              <a:ext uri="{FF2B5EF4-FFF2-40B4-BE49-F238E27FC236}">
                <a16:creationId xmlns:a16="http://schemas.microsoft.com/office/drawing/2014/main" id="{FF81D4CD-0964-A047-AF84-0D5802080C1E}"/>
              </a:ext>
            </a:extLst>
          </p:cNvPr>
          <p:cNvSpPr/>
          <p:nvPr/>
        </p:nvSpPr>
        <p:spPr>
          <a:xfrm>
            <a:off x="10138962" y="3111036"/>
            <a:ext cx="1141421" cy="734639"/>
          </a:xfrm>
          <a:custGeom>
            <a:avLst/>
            <a:gdLst/>
            <a:ahLst/>
            <a:cxnLst>
              <a:cxn ang="0">
                <a:pos x="wd2" y="hd2"/>
              </a:cxn>
              <a:cxn ang="5400000">
                <a:pos x="wd2" y="hd2"/>
              </a:cxn>
              <a:cxn ang="10800000">
                <a:pos x="wd2" y="hd2"/>
              </a:cxn>
              <a:cxn ang="16200000">
                <a:pos x="wd2" y="hd2"/>
              </a:cxn>
            </a:cxnLst>
            <a:rect l="0" t="0" r="r" b="b"/>
            <a:pathLst>
              <a:path w="21600" h="21600" extrusionOk="0">
                <a:moveTo>
                  <a:pt x="15568" y="4195"/>
                </a:moveTo>
                <a:lnTo>
                  <a:pt x="15683" y="4195"/>
                </a:lnTo>
                <a:lnTo>
                  <a:pt x="16487" y="4463"/>
                </a:lnTo>
                <a:lnTo>
                  <a:pt x="17177" y="5266"/>
                </a:lnTo>
                <a:lnTo>
                  <a:pt x="17579" y="6516"/>
                </a:lnTo>
                <a:lnTo>
                  <a:pt x="17694" y="6694"/>
                </a:lnTo>
                <a:lnTo>
                  <a:pt x="17751" y="7408"/>
                </a:lnTo>
                <a:lnTo>
                  <a:pt x="17751" y="9193"/>
                </a:lnTo>
                <a:lnTo>
                  <a:pt x="17981" y="10979"/>
                </a:lnTo>
                <a:lnTo>
                  <a:pt x="18383" y="12764"/>
                </a:lnTo>
                <a:lnTo>
                  <a:pt x="18383" y="13388"/>
                </a:lnTo>
                <a:lnTo>
                  <a:pt x="18153" y="13478"/>
                </a:lnTo>
                <a:lnTo>
                  <a:pt x="17291" y="14013"/>
                </a:lnTo>
                <a:lnTo>
                  <a:pt x="17177" y="14102"/>
                </a:lnTo>
                <a:lnTo>
                  <a:pt x="17062" y="14281"/>
                </a:lnTo>
                <a:lnTo>
                  <a:pt x="16947" y="14638"/>
                </a:lnTo>
                <a:lnTo>
                  <a:pt x="16947" y="15709"/>
                </a:lnTo>
                <a:lnTo>
                  <a:pt x="17062" y="16155"/>
                </a:lnTo>
                <a:lnTo>
                  <a:pt x="17177" y="16512"/>
                </a:lnTo>
                <a:lnTo>
                  <a:pt x="17291" y="16780"/>
                </a:lnTo>
                <a:lnTo>
                  <a:pt x="17579" y="16780"/>
                </a:lnTo>
                <a:lnTo>
                  <a:pt x="17694" y="16959"/>
                </a:lnTo>
                <a:lnTo>
                  <a:pt x="17751" y="16959"/>
                </a:lnTo>
                <a:lnTo>
                  <a:pt x="17866" y="17226"/>
                </a:lnTo>
                <a:lnTo>
                  <a:pt x="18038" y="17405"/>
                </a:lnTo>
                <a:lnTo>
                  <a:pt x="18153" y="17583"/>
                </a:lnTo>
                <a:lnTo>
                  <a:pt x="19991" y="18655"/>
                </a:lnTo>
                <a:lnTo>
                  <a:pt x="20796" y="19279"/>
                </a:lnTo>
                <a:lnTo>
                  <a:pt x="21255" y="20350"/>
                </a:lnTo>
                <a:lnTo>
                  <a:pt x="21600" y="21600"/>
                </a:lnTo>
                <a:lnTo>
                  <a:pt x="15453" y="21600"/>
                </a:lnTo>
                <a:lnTo>
                  <a:pt x="15453" y="20083"/>
                </a:lnTo>
                <a:lnTo>
                  <a:pt x="14936" y="19279"/>
                </a:lnTo>
                <a:lnTo>
                  <a:pt x="14534" y="18922"/>
                </a:lnTo>
                <a:lnTo>
                  <a:pt x="12868" y="17762"/>
                </a:lnTo>
                <a:lnTo>
                  <a:pt x="13040" y="17583"/>
                </a:lnTo>
                <a:lnTo>
                  <a:pt x="13443" y="16959"/>
                </a:lnTo>
                <a:lnTo>
                  <a:pt x="13557" y="16959"/>
                </a:lnTo>
                <a:lnTo>
                  <a:pt x="13672" y="16780"/>
                </a:lnTo>
                <a:lnTo>
                  <a:pt x="13960" y="16780"/>
                </a:lnTo>
                <a:lnTo>
                  <a:pt x="14074" y="16512"/>
                </a:lnTo>
                <a:lnTo>
                  <a:pt x="14132" y="16155"/>
                </a:lnTo>
                <a:lnTo>
                  <a:pt x="14247" y="15709"/>
                </a:lnTo>
                <a:lnTo>
                  <a:pt x="14247" y="14638"/>
                </a:lnTo>
                <a:lnTo>
                  <a:pt x="14074" y="14102"/>
                </a:lnTo>
                <a:lnTo>
                  <a:pt x="13960" y="14013"/>
                </a:lnTo>
                <a:lnTo>
                  <a:pt x="13040" y="13478"/>
                </a:lnTo>
                <a:lnTo>
                  <a:pt x="12868" y="13388"/>
                </a:lnTo>
                <a:lnTo>
                  <a:pt x="12868" y="12764"/>
                </a:lnTo>
                <a:lnTo>
                  <a:pt x="13270" y="10979"/>
                </a:lnTo>
                <a:lnTo>
                  <a:pt x="13443" y="9193"/>
                </a:lnTo>
                <a:lnTo>
                  <a:pt x="13443" y="7587"/>
                </a:lnTo>
                <a:lnTo>
                  <a:pt x="13672" y="6159"/>
                </a:lnTo>
                <a:lnTo>
                  <a:pt x="13730" y="5712"/>
                </a:lnTo>
                <a:lnTo>
                  <a:pt x="13960" y="5445"/>
                </a:lnTo>
                <a:lnTo>
                  <a:pt x="14132" y="4909"/>
                </a:lnTo>
                <a:lnTo>
                  <a:pt x="14477" y="4820"/>
                </a:lnTo>
                <a:lnTo>
                  <a:pt x="14764" y="4641"/>
                </a:lnTo>
                <a:lnTo>
                  <a:pt x="15051" y="4284"/>
                </a:lnTo>
                <a:lnTo>
                  <a:pt x="15453" y="4195"/>
                </a:lnTo>
                <a:lnTo>
                  <a:pt x="15568" y="4195"/>
                </a:lnTo>
                <a:close/>
                <a:moveTo>
                  <a:pt x="8962" y="0"/>
                </a:moveTo>
                <a:lnTo>
                  <a:pt x="9019" y="0"/>
                </a:lnTo>
                <a:lnTo>
                  <a:pt x="9134" y="89"/>
                </a:lnTo>
                <a:lnTo>
                  <a:pt x="8962" y="268"/>
                </a:lnTo>
                <a:lnTo>
                  <a:pt x="8732" y="625"/>
                </a:lnTo>
                <a:lnTo>
                  <a:pt x="8732" y="714"/>
                </a:lnTo>
                <a:lnTo>
                  <a:pt x="8962" y="1071"/>
                </a:lnTo>
                <a:lnTo>
                  <a:pt x="9938" y="2410"/>
                </a:lnTo>
                <a:lnTo>
                  <a:pt x="10226" y="2945"/>
                </a:lnTo>
                <a:lnTo>
                  <a:pt x="10340" y="3392"/>
                </a:lnTo>
                <a:lnTo>
                  <a:pt x="10340" y="7408"/>
                </a:lnTo>
                <a:lnTo>
                  <a:pt x="10455" y="7765"/>
                </a:lnTo>
                <a:lnTo>
                  <a:pt x="10570" y="7765"/>
                </a:lnTo>
                <a:lnTo>
                  <a:pt x="10628" y="7944"/>
                </a:lnTo>
                <a:lnTo>
                  <a:pt x="10628" y="8033"/>
                </a:lnTo>
                <a:lnTo>
                  <a:pt x="10570" y="9640"/>
                </a:lnTo>
                <a:lnTo>
                  <a:pt x="10570" y="9818"/>
                </a:lnTo>
                <a:lnTo>
                  <a:pt x="10340" y="10443"/>
                </a:lnTo>
                <a:lnTo>
                  <a:pt x="10168" y="10889"/>
                </a:lnTo>
                <a:lnTo>
                  <a:pt x="9938" y="12139"/>
                </a:lnTo>
                <a:lnTo>
                  <a:pt x="9823" y="12228"/>
                </a:lnTo>
                <a:lnTo>
                  <a:pt x="9651" y="13031"/>
                </a:lnTo>
                <a:lnTo>
                  <a:pt x="9536" y="14013"/>
                </a:lnTo>
                <a:lnTo>
                  <a:pt x="9536" y="14727"/>
                </a:lnTo>
                <a:lnTo>
                  <a:pt x="9651" y="14906"/>
                </a:lnTo>
                <a:lnTo>
                  <a:pt x="9651" y="15084"/>
                </a:lnTo>
                <a:lnTo>
                  <a:pt x="9823" y="15263"/>
                </a:lnTo>
                <a:lnTo>
                  <a:pt x="9823" y="15352"/>
                </a:lnTo>
                <a:lnTo>
                  <a:pt x="9938" y="15709"/>
                </a:lnTo>
                <a:lnTo>
                  <a:pt x="10053" y="16334"/>
                </a:lnTo>
                <a:lnTo>
                  <a:pt x="10168" y="16780"/>
                </a:lnTo>
                <a:lnTo>
                  <a:pt x="10340" y="16959"/>
                </a:lnTo>
                <a:lnTo>
                  <a:pt x="10455" y="17137"/>
                </a:lnTo>
                <a:lnTo>
                  <a:pt x="12351" y="18387"/>
                </a:lnTo>
                <a:lnTo>
                  <a:pt x="14247" y="19726"/>
                </a:lnTo>
                <a:lnTo>
                  <a:pt x="14649" y="20083"/>
                </a:lnTo>
                <a:lnTo>
                  <a:pt x="14936" y="20350"/>
                </a:lnTo>
                <a:lnTo>
                  <a:pt x="14936" y="21600"/>
                </a:lnTo>
                <a:lnTo>
                  <a:pt x="0" y="21600"/>
                </a:lnTo>
                <a:lnTo>
                  <a:pt x="0" y="20529"/>
                </a:lnTo>
                <a:lnTo>
                  <a:pt x="402" y="20083"/>
                </a:lnTo>
                <a:lnTo>
                  <a:pt x="747" y="19726"/>
                </a:lnTo>
                <a:lnTo>
                  <a:pt x="1436" y="19279"/>
                </a:lnTo>
                <a:lnTo>
                  <a:pt x="2011" y="18655"/>
                </a:lnTo>
                <a:lnTo>
                  <a:pt x="2700" y="18387"/>
                </a:lnTo>
                <a:lnTo>
                  <a:pt x="3332" y="17851"/>
                </a:lnTo>
                <a:lnTo>
                  <a:pt x="4538" y="17137"/>
                </a:lnTo>
                <a:lnTo>
                  <a:pt x="4653" y="16959"/>
                </a:lnTo>
                <a:lnTo>
                  <a:pt x="4711" y="16780"/>
                </a:lnTo>
                <a:lnTo>
                  <a:pt x="4940" y="15709"/>
                </a:lnTo>
                <a:lnTo>
                  <a:pt x="5055" y="15531"/>
                </a:lnTo>
                <a:lnTo>
                  <a:pt x="5055" y="15352"/>
                </a:lnTo>
                <a:lnTo>
                  <a:pt x="5457" y="14727"/>
                </a:lnTo>
                <a:lnTo>
                  <a:pt x="5515" y="13210"/>
                </a:lnTo>
                <a:lnTo>
                  <a:pt x="5515" y="13031"/>
                </a:lnTo>
                <a:lnTo>
                  <a:pt x="5457" y="12853"/>
                </a:lnTo>
                <a:lnTo>
                  <a:pt x="5113" y="12228"/>
                </a:lnTo>
                <a:lnTo>
                  <a:pt x="5055" y="11782"/>
                </a:lnTo>
                <a:lnTo>
                  <a:pt x="4940" y="10979"/>
                </a:lnTo>
                <a:lnTo>
                  <a:pt x="4826" y="10532"/>
                </a:lnTo>
                <a:lnTo>
                  <a:pt x="4653" y="10086"/>
                </a:lnTo>
                <a:lnTo>
                  <a:pt x="4423" y="8658"/>
                </a:lnTo>
                <a:lnTo>
                  <a:pt x="4423" y="7765"/>
                </a:lnTo>
                <a:lnTo>
                  <a:pt x="4653" y="7587"/>
                </a:lnTo>
                <a:lnTo>
                  <a:pt x="4653" y="7408"/>
                </a:lnTo>
                <a:lnTo>
                  <a:pt x="4711" y="7319"/>
                </a:lnTo>
                <a:lnTo>
                  <a:pt x="4711" y="3660"/>
                </a:lnTo>
                <a:lnTo>
                  <a:pt x="4826" y="3035"/>
                </a:lnTo>
                <a:lnTo>
                  <a:pt x="4940" y="2588"/>
                </a:lnTo>
                <a:lnTo>
                  <a:pt x="5515" y="1696"/>
                </a:lnTo>
                <a:lnTo>
                  <a:pt x="6434" y="714"/>
                </a:lnTo>
                <a:lnTo>
                  <a:pt x="7526" y="268"/>
                </a:lnTo>
                <a:lnTo>
                  <a:pt x="8157" y="89"/>
                </a:lnTo>
                <a:lnTo>
                  <a:pt x="8732" y="0"/>
                </a:lnTo>
                <a:lnTo>
                  <a:pt x="8962" y="0"/>
                </a:lnTo>
                <a:close/>
              </a:path>
            </a:pathLst>
          </a:custGeom>
          <a:solidFill>
            <a:schemeClr val="bg1"/>
          </a:solidFill>
          <a:ln w="12700">
            <a:miter lim="400000"/>
          </a:ln>
        </p:spPr>
        <p:txBody>
          <a:bodyPr lIns="45719" rIns="45719"/>
          <a:lstStyle/>
          <a:p>
            <a:pPr lvl="0" algn="l" defTabSz="914400">
              <a:defRPr sz="1800">
                <a:latin typeface="Calibri"/>
                <a:ea typeface="Calibri"/>
                <a:cs typeface="Calibri"/>
                <a:sym typeface="Calibri"/>
              </a:defRPr>
            </a:pPr>
            <a:endParaRPr/>
          </a:p>
        </p:txBody>
      </p:sp>
      <p:sp>
        <p:nvSpPr>
          <p:cNvPr id="5" name="Text Box 10">
            <a:extLst>
              <a:ext uri="{FF2B5EF4-FFF2-40B4-BE49-F238E27FC236}">
                <a16:creationId xmlns:a16="http://schemas.microsoft.com/office/drawing/2014/main" id="{E5DC6A1E-7AC5-856E-A030-7A6B87DDF8D9}"/>
              </a:ext>
            </a:extLst>
          </p:cNvPr>
          <p:cNvSpPr txBox="1">
            <a:spLocks noChangeArrowheads="1"/>
          </p:cNvSpPr>
          <p:nvPr/>
        </p:nvSpPr>
        <p:spPr bwMode="auto">
          <a:xfrm>
            <a:off x="12249477" y="2207842"/>
            <a:ext cx="5093550" cy="1637371"/>
          </a:xfrm>
          <a:prstGeom prst="rect">
            <a:avLst/>
          </a:prstGeom>
          <a:noFill/>
          <a:ln w="9525">
            <a:noFill/>
            <a:miter lim="800000"/>
            <a:headEnd/>
            <a:tailEnd/>
          </a:ln>
        </p:spPr>
        <p:txBody>
          <a:bodyPr wrap="square" lIns="97536" tIns="48768" rIns="97536" bIns="48768">
            <a:spAutoFit/>
          </a:bodyPr>
          <a:lstStyle/>
          <a:p>
            <a:pPr defTabSz="2321446"/>
            <a:r>
              <a:rPr lang="en-US" sz="2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Individuals with FASD are at increased risk for:</a:t>
            </a:r>
          </a:p>
          <a:p>
            <a:pPr marL="342900" indent="-342900" defTabSz="2321446">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mental health issues </a:t>
            </a:r>
          </a:p>
          <a:p>
            <a:pPr marL="342900" indent="-342900" defTabSz="2321446">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school difficulty, addictions</a:t>
            </a:r>
          </a:p>
          <a:p>
            <a:pPr marL="342900" indent="-342900" defTabSz="2321446">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trouble with the law</a:t>
            </a:r>
          </a:p>
          <a:p>
            <a:pPr marL="342900" indent="-342900" defTabSz="2321446">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difficulties maintaining employment</a:t>
            </a:r>
          </a:p>
        </p:txBody>
      </p:sp>
      <p:sp>
        <p:nvSpPr>
          <p:cNvPr id="6" name="Text Box 10">
            <a:extLst>
              <a:ext uri="{FF2B5EF4-FFF2-40B4-BE49-F238E27FC236}">
                <a16:creationId xmlns:a16="http://schemas.microsoft.com/office/drawing/2014/main" id="{C0C53438-A320-FF35-5AB3-ADD0750605F2}"/>
              </a:ext>
            </a:extLst>
          </p:cNvPr>
          <p:cNvSpPr txBox="1">
            <a:spLocks noChangeArrowheads="1"/>
          </p:cNvSpPr>
          <p:nvPr/>
        </p:nvSpPr>
        <p:spPr bwMode="auto">
          <a:xfrm>
            <a:off x="1844040" y="9252023"/>
            <a:ext cx="3560910" cy="714042"/>
          </a:xfrm>
          <a:prstGeom prst="rect">
            <a:avLst/>
          </a:prstGeom>
          <a:noFill/>
          <a:ln w="9525">
            <a:noFill/>
            <a:miter lim="800000"/>
            <a:headEnd/>
            <a:tailEnd/>
          </a:ln>
        </p:spPr>
        <p:txBody>
          <a:bodyPr wrap="square" lIns="97536" tIns="48768" rIns="97536" bIns="48768">
            <a:spAutoFit/>
          </a:bodyPr>
          <a:lstStyle/>
          <a:p>
            <a:pPr algn="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Challenges with executive functioning</a:t>
            </a:r>
          </a:p>
        </p:txBody>
      </p:sp>
      <p:sp>
        <p:nvSpPr>
          <p:cNvPr id="8" name="Freeform 7">
            <a:extLst>
              <a:ext uri="{FF2B5EF4-FFF2-40B4-BE49-F238E27FC236}">
                <a16:creationId xmlns:a16="http://schemas.microsoft.com/office/drawing/2014/main" id="{D7A89EF2-F482-4D93-22FF-D461BD2011B9}"/>
              </a:ext>
            </a:extLst>
          </p:cNvPr>
          <p:cNvSpPr>
            <a:spLocks noEditPoints="1"/>
          </p:cNvSpPr>
          <p:nvPr/>
        </p:nvSpPr>
        <p:spPr bwMode="auto">
          <a:xfrm>
            <a:off x="6440341" y="8809687"/>
            <a:ext cx="828384" cy="813591"/>
          </a:xfrm>
          <a:custGeom>
            <a:avLst/>
            <a:gdLst>
              <a:gd name="T0" fmla="*/ 437 w 587"/>
              <a:gd name="T1" fmla="*/ 218 h 580"/>
              <a:gd name="T2" fmla="*/ 219 w 587"/>
              <a:gd name="T3" fmla="*/ 0 h 580"/>
              <a:gd name="T4" fmla="*/ 0 w 587"/>
              <a:gd name="T5" fmla="*/ 218 h 580"/>
              <a:gd name="T6" fmla="*/ 219 w 587"/>
              <a:gd name="T7" fmla="*/ 436 h 580"/>
              <a:gd name="T8" fmla="*/ 437 w 587"/>
              <a:gd name="T9" fmla="*/ 218 h 580"/>
              <a:gd name="T10" fmla="*/ 566 w 587"/>
              <a:gd name="T11" fmla="*/ 482 h 580"/>
              <a:gd name="T12" fmla="*/ 433 w 587"/>
              <a:gd name="T13" fmla="*/ 348 h 580"/>
              <a:gd name="T14" fmla="*/ 356 w 587"/>
              <a:gd name="T15" fmla="*/ 425 h 580"/>
              <a:gd name="T16" fmla="*/ 489 w 587"/>
              <a:gd name="T17" fmla="*/ 559 h 580"/>
              <a:gd name="T18" fmla="*/ 566 w 587"/>
              <a:gd name="T19" fmla="*/ 559 h 580"/>
              <a:gd name="T20" fmla="*/ 566 w 587"/>
              <a:gd name="T21" fmla="*/ 482 h 580"/>
              <a:gd name="T22" fmla="*/ 219 w 587"/>
              <a:gd name="T23" fmla="*/ 382 h 580"/>
              <a:gd name="T24" fmla="*/ 55 w 587"/>
              <a:gd name="T25" fmla="*/ 218 h 580"/>
              <a:gd name="T26" fmla="*/ 219 w 587"/>
              <a:gd name="T27" fmla="*/ 54 h 580"/>
              <a:gd name="T28" fmla="*/ 382 w 587"/>
              <a:gd name="T29" fmla="*/ 218 h 580"/>
              <a:gd name="T30" fmla="*/ 219 w 587"/>
              <a:gd name="T31" fmla="*/ 38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7" h="580">
                <a:moveTo>
                  <a:pt x="437" y="218"/>
                </a:moveTo>
                <a:cubicBezTo>
                  <a:pt x="437" y="98"/>
                  <a:pt x="339" y="0"/>
                  <a:pt x="219" y="0"/>
                </a:cubicBezTo>
                <a:cubicBezTo>
                  <a:pt x="98" y="0"/>
                  <a:pt x="0" y="98"/>
                  <a:pt x="0" y="218"/>
                </a:cubicBezTo>
                <a:cubicBezTo>
                  <a:pt x="0" y="339"/>
                  <a:pt x="98" y="436"/>
                  <a:pt x="219" y="436"/>
                </a:cubicBezTo>
                <a:cubicBezTo>
                  <a:pt x="339" y="436"/>
                  <a:pt x="437" y="339"/>
                  <a:pt x="437" y="218"/>
                </a:cubicBezTo>
                <a:close/>
                <a:moveTo>
                  <a:pt x="566" y="482"/>
                </a:moveTo>
                <a:lnTo>
                  <a:pt x="433" y="348"/>
                </a:lnTo>
                <a:cubicBezTo>
                  <a:pt x="413" y="379"/>
                  <a:pt x="387" y="406"/>
                  <a:pt x="356" y="425"/>
                </a:cubicBezTo>
                <a:lnTo>
                  <a:pt x="489" y="559"/>
                </a:lnTo>
                <a:cubicBezTo>
                  <a:pt x="510" y="580"/>
                  <a:pt x="545" y="580"/>
                  <a:pt x="566" y="559"/>
                </a:cubicBezTo>
                <a:cubicBezTo>
                  <a:pt x="587" y="538"/>
                  <a:pt x="587" y="503"/>
                  <a:pt x="566" y="482"/>
                </a:cubicBezTo>
                <a:close/>
                <a:moveTo>
                  <a:pt x="219" y="382"/>
                </a:moveTo>
                <a:cubicBezTo>
                  <a:pt x="128" y="382"/>
                  <a:pt x="55" y="308"/>
                  <a:pt x="55" y="218"/>
                </a:cubicBezTo>
                <a:cubicBezTo>
                  <a:pt x="55" y="128"/>
                  <a:pt x="128" y="54"/>
                  <a:pt x="219" y="54"/>
                </a:cubicBezTo>
                <a:cubicBezTo>
                  <a:pt x="309" y="54"/>
                  <a:pt x="382" y="128"/>
                  <a:pt x="382" y="218"/>
                </a:cubicBezTo>
                <a:cubicBezTo>
                  <a:pt x="382" y="308"/>
                  <a:pt x="309" y="382"/>
                  <a:pt x="219" y="382"/>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10" name="Freeform 266">
            <a:extLst>
              <a:ext uri="{FF2B5EF4-FFF2-40B4-BE49-F238E27FC236}">
                <a16:creationId xmlns:a16="http://schemas.microsoft.com/office/drawing/2014/main" id="{FCD66698-54D1-4BEA-6ADA-3908265BF123}"/>
              </a:ext>
            </a:extLst>
          </p:cNvPr>
          <p:cNvSpPr>
            <a:spLocks noEditPoints="1"/>
          </p:cNvSpPr>
          <p:nvPr/>
        </p:nvSpPr>
        <p:spPr bwMode="auto">
          <a:xfrm>
            <a:off x="12249478" y="5394559"/>
            <a:ext cx="747706" cy="673504"/>
          </a:xfrm>
          <a:custGeom>
            <a:avLst/>
            <a:gdLst>
              <a:gd name="T0" fmla="*/ 574 w 687"/>
              <a:gd name="T1" fmla="*/ 235 h 617"/>
              <a:gd name="T2" fmla="*/ 537 w 687"/>
              <a:gd name="T3" fmla="*/ 199 h 617"/>
              <a:gd name="T4" fmla="*/ 574 w 687"/>
              <a:gd name="T5" fmla="*/ 162 h 617"/>
              <a:gd name="T6" fmla="*/ 610 w 687"/>
              <a:gd name="T7" fmla="*/ 199 h 617"/>
              <a:gd name="T8" fmla="*/ 574 w 687"/>
              <a:gd name="T9" fmla="*/ 235 h 617"/>
              <a:gd name="T10" fmla="*/ 441 w 687"/>
              <a:gd name="T11" fmla="*/ 235 h 617"/>
              <a:gd name="T12" fmla="*/ 405 w 687"/>
              <a:gd name="T13" fmla="*/ 199 h 617"/>
              <a:gd name="T14" fmla="*/ 441 w 687"/>
              <a:gd name="T15" fmla="*/ 162 h 617"/>
              <a:gd name="T16" fmla="*/ 478 w 687"/>
              <a:gd name="T17" fmla="*/ 199 h 617"/>
              <a:gd name="T18" fmla="*/ 441 w 687"/>
              <a:gd name="T19" fmla="*/ 235 h 617"/>
              <a:gd name="T20" fmla="*/ 401 w 687"/>
              <a:gd name="T21" fmla="*/ 465 h 617"/>
              <a:gd name="T22" fmla="*/ 293 w 687"/>
              <a:gd name="T23" fmla="*/ 465 h 617"/>
              <a:gd name="T24" fmla="*/ 289 w 687"/>
              <a:gd name="T25" fmla="*/ 471 h 617"/>
              <a:gd name="T26" fmla="*/ 148 w 687"/>
              <a:gd name="T27" fmla="*/ 584 h 617"/>
              <a:gd name="T28" fmla="*/ 186 w 687"/>
              <a:gd name="T29" fmla="*/ 478 h 617"/>
              <a:gd name="T30" fmla="*/ 185 w 687"/>
              <a:gd name="T31" fmla="*/ 465 h 617"/>
              <a:gd name="T32" fmla="*/ 104 w 687"/>
              <a:gd name="T33" fmla="*/ 465 h 617"/>
              <a:gd name="T34" fmla="*/ 28 w 687"/>
              <a:gd name="T35" fmla="*/ 390 h 617"/>
              <a:gd name="T36" fmla="*/ 28 w 687"/>
              <a:gd name="T37" fmla="*/ 182 h 617"/>
              <a:gd name="T38" fmla="*/ 104 w 687"/>
              <a:gd name="T39" fmla="*/ 106 h 617"/>
              <a:gd name="T40" fmla="*/ 176 w 687"/>
              <a:gd name="T41" fmla="*/ 106 h 617"/>
              <a:gd name="T42" fmla="*/ 176 w 687"/>
              <a:gd name="T43" fmla="*/ 319 h 617"/>
              <a:gd name="T44" fmla="*/ 272 w 687"/>
              <a:gd name="T45" fmla="*/ 416 h 617"/>
              <a:gd name="T46" fmla="*/ 380 w 687"/>
              <a:gd name="T47" fmla="*/ 416 h 617"/>
              <a:gd name="T48" fmla="*/ 421 w 687"/>
              <a:gd name="T49" fmla="*/ 463 h 617"/>
              <a:gd name="T50" fmla="*/ 401 w 687"/>
              <a:gd name="T51" fmla="*/ 465 h 617"/>
              <a:gd name="T52" fmla="*/ 309 w 687"/>
              <a:gd name="T53" fmla="*/ 162 h 617"/>
              <a:gd name="T54" fmla="*/ 346 w 687"/>
              <a:gd name="T55" fmla="*/ 199 h 617"/>
              <a:gd name="T56" fmla="*/ 309 w 687"/>
              <a:gd name="T57" fmla="*/ 235 h 617"/>
              <a:gd name="T58" fmla="*/ 273 w 687"/>
              <a:gd name="T59" fmla="*/ 199 h 617"/>
              <a:gd name="T60" fmla="*/ 309 w 687"/>
              <a:gd name="T61" fmla="*/ 162 h 617"/>
              <a:gd name="T62" fmla="*/ 591 w 687"/>
              <a:gd name="T63" fmla="*/ 0 h 617"/>
              <a:gd name="T64" fmla="*/ 272 w 687"/>
              <a:gd name="T65" fmla="*/ 0 h 617"/>
              <a:gd name="T66" fmla="*/ 177 w 687"/>
              <a:gd name="T67" fmla="*/ 79 h 617"/>
              <a:gd name="T68" fmla="*/ 104 w 687"/>
              <a:gd name="T69" fmla="*/ 79 h 617"/>
              <a:gd name="T70" fmla="*/ 0 w 687"/>
              <a:gd name="T71" fmla="*/ 182 h 617"/>
              <a:gd name="T72" fmla="*/ 0 w 687"/>
              <a:gd name="T73" fmla="*/ 390 h 617"/>
              <a:gd name="T74" fmla="*/ 104 w 687"/>
              <a:gd name="T75" fmla="*/ 493 h 617"/>
              <a:gd name="T76" fmla="*/ 159 w 687"/>
              <a:gd name="T77" fmla="*/ 493 h 617"/>
              <a:gd name="T78" fmla="*/ 106 w 687"/>
              <a:gd name="T79" fmla="*/ 594 h 617"/>
              <a:gd name="T80" fmla="*/ 86 w 687"/>
              <a:gd name="T81" fmla="*/ 617 h 617"/>
              <a:gd name="T82" fmla="*/ 117 w 687"/>
              <a:gd name="T83" fmla="*/ 616 h 617"/>
              <a:gd name="T84" fmla="*/ 307 w 687"/>
              <a:gd name="T85" fmla="*/ 493 h 617"/>
              <a:gd name="T86" fmla="*/ 401 w 687"/>
              <a:gd name="T87" fmla="*/ 493 h 617"/>
              <a:gd name="T88" fmla="*/ 443 w 687"/>
              <a:gd name="T89" fmla="*/ 484 h 617"/>
              <a:gd name="T90" fmla="*/ 578 w 687"/>
              <a:gd name="T91" fmla="*/ 548 h 617"/>
              <a:gd name="T92" fmla="*/ 517 w 687"/>
              <a:gd name="T93" fmla="*/ 416 h 617"/>
              <a:gd name="T94" fmla="*/ 591 w 687"/>
              <a:gd name="T95" fmla="*/ 416 h 617"/>
              <a:gd name="T96" fmla="*/ 687 w 687"/>
              <a:gd name="T97" fmla="*/ 319 h 617"/>
              <a:gd name="T98" fmla="*/ 687 w 687"/>
              <a:gd name="T99" fmla="*/ 96 h 617"/>
              <a:gd name="T100" fmla="*/ 591 w 687"/>
              <a:gd name="T10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87" h="617">
                <a:moveTo>
                  <a:pt x="574" y="235"/>
                </a:moveTo>
                <a:cubicBezTo>
                  <a:pt x="554" y="235"/>
                  <a:pt x="537" y="219"/>
                  <a:pt x="537" y="199"/>
                </a:cubicBezTo>
                <a:cubicBezTo>
                  <a:pt x="537" y="179"/>
                  <a:pt x="554" y="162"/>
                  <a:pt x="574" y="162"/>
                </a:cubicBezTo>
                <a:cubicBezTo>
                  <a:pt x="594" y="162"/>
                  <a:pt x="610" y="179"/>
                  <a:pt x="610" y="199"/>
                </a:cubicBezTo>
                <a:cubicBezTo>
                  <a:pt x="610" y="219"/>
                  <a:pt x="594" y="235"/>
                  <a:pt x="574" y="235"/>
                </a:cubicBezTo>
                <a:close/>
                <a:moveTo>
                  <a:pt x="441" y="235"/>
                </a:moveTo>
                <a:cubicBezTo>
                  <a:pt x="421" y="235"/>
                  <a:pt x="405" y="219"/>
                  <a:pt x="405" y="199"/>
                </a:cubicBezTo>
                <a:cubicBezTo>
                  <a:pt x="405" y="179"/>
                  <a:pt x="421" y="162"/>
                  <a:pt x="441" y="162"/>
                </a:cubicBezTo>
                <a:cubicBezTo>
                  <a:pt x="461" y="162"/>
                  <a:pt x="478" y="179"/>
                  <a:pt x="478" y="199"/>
                </a:cubicBezTo>
                <a:cubicBezTo>
                  <a:pt x="478" y="219"/>
                  <a:pt x="461" y="235"/>
                  <a:pt x="441" y="235"/>
                </a:cubicBezTo>
                <a:close/>
                <a:moveTo>
                  <a:pt x="401" y="465"/>
                </a:moveTo>
                <a:lnTo>
                  <a:pt x="293" y="465"/>
                </a:lnTo>
                <a:lnTo>
                  <a:pt x="289" y="471"/>
                </a:lnTo>
                <a:cubicBezTo>
                  <a:pt x="261" y="508"/>
                  <a:pt x="209" y="566"/>
                  <a:pt x="148" y="584"/>
                </a:cubicBezTo>
                <a:cubicBezTo>
                  <a:pt x="167" y="556"/>
                  <a:pt x="190" y="513"/>
                  <a:pt x="186" y="478"/>
                </a:cubicBezTo>
                <a:lnTo>
                  <a:pt x="185" y="465"/>
                </a:lnTo>
                <a:lnTo>
                  <a:pt x="104" y="465"/>
                </a:lnTo>
                <a:cubicBezTo>
                  <a:pt x="62" y="465"/>
                  <a:pt x="28" y="431"/>
                  <a:pt x="28" y="390"/>
                </a:cubicBezTo>
                <a:lnTo>
                  <a:pt x="28" y="182"/>
                </a:lnTo>
                <a:cubicBezTo>
                  <a:pt x="28" y="140"/>
                  <a:pt x="62" y="106"/>
                  <a:pt x="104" y="106"/>
                </a:cubicBezTo>
                <a:lnTo>
                  <a:pt x="176" y="106"/>
                </a:lnTo>
                <a:lnTo>
                  <a:pt x="176" y="319"/>
                </a:lnTo>
                <a:cubicBezTo>
                  <a:pt x="176" y="372"/>
                  <a:pt x="219" y="416"/>
                  <a:pt x="272" y="416"/>
                </a:cubicBezTo>
                <a:lnTo>
                  <a:pt x="380" y="416"/>
                </a:lnTo>
                <a:cubicBezTo>
                  <a:pt x="391" y="429"/>
                  <a:pt x="405" y="446"/>
                  <a:pt x="421" y="463"/>
                </a:cubicBezTo>
                <a:cubicBezTo>
                  <a:pt x="414" y="464"/>
                  <a:pt x="408" y="465"/>
                  <a:pt x="401" y="465"/>
                </a:cubicBezTo>
                <a:close/>
                <a:moveTo>
                  <a:pt x="309" y="162"/>
                </a:moveTo>
                <a:cubicBezTo>
                  <a:pt x="329" y="162"/>
                  <a:pt x="346" y="179"/>
                  <a:pt x="346" y="199"/>
                </a:cubicBezTo>
                <a:cubicBezTo>
                  <a:pt x="346" y="219"/>
                  <a:pt x="329" y="235"/>
                  <a:pt x="309" y="235"/>
                </a:cubicBezTo>
                <a:cubicBezTo>
                  <a:pt x="289" y="235"/>
                  <a:pt x="273" y="219"/>
                  <a:pt x="273" y="199"/>
                </a:cubicBezTo>
                <a:cubicBezTo>
                  <a:pt x="273" y="179"/>
                  <a:pt x="289" y="162"/>
                  <a:pt x="309" y="162"/>
                </a:cubicBezTo>
                <a:close/>
                <a:moveTo>
                  <a:pt x="591" y="0"/>
                </a:moveTo>
                <a:lnTo>
                  <a:pt x="272" y="0"/>
                </a:lnTo>
                <a:cubicBezTo>
                  <a:pt x="225" y="0"/>
                  <a:pt x="186" y="34"/>
                  <a:pt x="177" y="79"/>
                </a:cubicBezTo>
                <a:lnTo>
                  <a:pt x="104" y="79"/>
                </a:lnTo>
                <a:cubicBezTo>
                  <a:pt x="47" y="79"/>
                  <a:pt x="0" y="125"/>
                  <a:pt x="0" y="182"/>
                </a:cubicBezTo>
                <a:lnTo>
                  <a:pt x="0" y="390"/>
                </a:lnTo>
                <a:cubicBezTo>
                  <a:pt x="0" y="447"/>
                  <a:pt x="47" y="493"/>
                  <a:pt x="104" y="493"/>
                </a:cubicBezTo>
                <a:lnTo>
                  <a:pt x="159" y="493"/>
                </a:lnTo>
                <a:cubicBezTo>
                  <a:pt x="155" y="529"/>
                  <a:pt x="120" y="577"/>
                  <a:pt x="106" y="594"/>
                </a:cubicBezTo>
                <a:lnTo>
                  <a:pt x="86" y="617"/>
                </a:lnTo>
                <a:lnTo>
                  <a:pt x="117" y="616"/>
                </a:lnTo>
                <a:cubicBezTo>
                  <a:pt x="200" y="613"/>
                  <a:pt x="270" y="540"/>
                  <a:pt x="307" y="493"/>
                </a:cubicBezTo>
                <a:lnTo>
                  <a:pt x="401" y="493"/>
                </a:lnTo>
                <a:cubicBezTo>
                  <a:pt x="416" y="493"/>
                  <a:pt x="430" y="490"/>
                  <a:pt x="443" y="484"/>
                </a:cubicBezTo>
                <a:cubicBezTo>
                  <a:pt x="480" y="517"/>
                  <a:pt x="527" y="546"/>
                  <a:pt x="578" y="548"/>
                </a:cubicBezTo>
                <a:cubicBezTo>
                  <a:pt x="578" y="548"/>
                  <a:pt x="511" y="471"/>
                  <a:pt x="517" y="416"/>
                </a:cubicBezTo>
                <a:lnTo>
                  <a:pt x="591" y="416"/>
                </a:lnTo>
                <a:cubicBezTo>
                  <a:pt x="644" y="416"/>
                  <a:pt x="687" y="372"/>
                  <a:pt x="687" y="319"/>
                </a:cubicBezTo>
                <a:lnTo>
                  <a:pt x="687" y="96"/>
                </a:lnTo>
                <a:cubicBezTo>
                  <a:pt x="687" y="43"/>
                  <a:pt x="644" y="0"/>
                  <a:pt x="591" y="0"/>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11" name="Rounded Rectangle 10">
            <a:extLst>
              <a:ext uri="{FF2B5EF4-FFF2-40B4-BE49-F238E27FC236}">
                <a16:creationId xmlns:a16="http://schemas.microsoft.com/office/drawing/2014/main" id="{76055D58-B150-DC75-744E-22832D34D7F2}"/>
              </a:ext>
            </a:extLst>
          </p:cNvPr>
          <p:cNvSpPr/>
          <p:nvPr/>
        </p:nvSpPr>
        <p:spPr>
          <a:xfrm>
            <a:off x="1448583" y="8459746"/>
            <a:ext cx="4159078" cy="715089"/>
          </a:xfrm>
          <a:prstGeom prst="roundRect">
            <a:avLst/>
          </a:prstGeom>
          <a:gradFill>
            <a:gsLst>
              <a:gs pos="0">
                <a:srgbClr val="FFB115"/>
              </a:gs>
              <a:gs pos="100000">
                <a:srgbClr val="F39C12"/>
              </a:gs>
            </a:gsLst>
            <a:lin ang="8100000" scaled="0"/>
          </a:gradFill>
        </p:spPr>
        <p:txBody>
          <a:bodyPr wrap="square">
            <a:spAutoFit/>
          </a:bodyPr>
          <a:lstStyle/>
          <a:p>
            <a:pPr algn="ctr" defTabSz="2321446"/>
            <a:r>
              <a:rPr lang="en-US" sz="3600" b="1" dirty="0">
                <a:solidFill>
                  <a:schemeClr val="bg1"/>
                </a:solidFill>
                <a:latin typeface="Arial" panose="020B0604020202020204" pitchFamily="34" charset="0"/>
                <a:ea typeface="Open Sans" pitchFamily="34" charset="0"/>
                <a:cs typeface="Arial" panose="020B0604020202020204" pitchFamily="34" charset="0"/>
              </a:rPr>
              <a:t>Decisions</a:t>
            </a:r>
          </a:p>
        </p:txBody>
      </p:sp>
      <p:sp>
        <p:nvSpPr>
          <p:cNvPr id="12" name="Text Box 10">
            <a:extLst>
              <a:ext uri="{FF2B5EF4-FFF2-40B4-BE49-F238E27FC236}">
                <a16:creationId xmlns:a16="http://schemas.microsoft.com/office/drawing/2014/main" id="{5AB6C91C-4CFB-0825-F351-273C91E66AC4}"/>
              </a:ext>
            </a:extLst>
          </p:cNvPr>
          <p:cNvSpPr txBox="1">
            <a:spLocks noChangeArrowheads="1"/>
          </p:cNvSpPr>
          <p:nvPr/>
        </p:nvSpPr>
        <p:spPr bwMode="auto">
          <a:xfrm>
            <a:off x="14219579" y="5822417"/>
            <a:ext cx="3916021" cy="132959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Challenges with communication – can be highly verbal, but lack comprehension skills both written and verbal</a:t>
            </a:r>
          </a:p>
        </p:txBody>
      </p:sp>
      <p:sp>
        <p:nvSpPr>
          <p:cNvPr id="13" name="Freeform 12">
            <a:extLst>
              <a:ext uri="{FF2B5EF4-FFF2-40B4-BE49-F238E27FC236}">
                <a16:creationId xmlns:a16="http://schemas.microsoft.com/office/drawing/2014/main" id="{7903E427-7CB9-0113-3171-26DF57881A5F}"/>
              </a:ext>
            </a:extLst>
          </p:cNvPr>
          <p:cNvSpPr>
            <a:spLocks noEditPoints="1"/>
          </p:cNvSpPr>
          <p:nvPr/>
        </p:nvSpPr>
        <p:spPr bwMode="auto">
          <a:xfrm>
            <a:off x="11710069" y="8491023"/>
            <a:ext cx="763143" cy="538111"/>
          </a:xfrm>
          <a:custGeom>
            <a:avLst/>
            <a:gdLst>
              <a:gd name="T0" fmla="*/ 454 w 819"/>
              <a:gd name="T1" fmla="*/ 322 h 576"/>
              <a:gd name="T2" fmla="*/ 668 w 819"/>
              <a:gd name="T3" fmla="*/ 190 h 576"/>
              <a:gd name="T4" fmla="*/ 641 w 819"/>
              <a:gd name="T5" fmla="*/ 258 h 576"/>
              <a:gd name="T6" fmla="*/ 643 w 819"/>
              <a:gd name="T7" fmla="*/ 266 h 576"/>
              <a:gd name="T8" fmla="*/ 647 w 819"/>
              <a:gd name="T9" fmla="*/ 267 h 576"/>
              <a:gd name="T10" fmla="*/ 651 w 819"/>
              <a:gd name="T11" fmla="*/ 266 h 576"/>
              <a:gd name="T12" fmla="*/ 816 w 819"/>
              <a:gd name="T13" fmla="*/ 139 h 576"/>
              <a:gd name="T14" fmla="*/ 819 w 819"/>
              <a:gd name="T15" fmla="*/ 134 h 576"/>
              <a:gd name="T16" fmla="*/ 816 w 819"/>
              <a:gd name="T17" fmla="*/ 129 h 576"/>
              <a:gd name="T18" fmla="*/ 651 w 819"/>
              <a:gd name="T19" fmla="*/ 2 h 576"/>
              <a:gd name="T20" fmla="*/ 643 w 819"/>
              <a:gd name="T21" fmla="*/ 2 h 576"/>
              <a:gd name="T22" fmla="*/ 641 w 819"/>
              <a:gd name="T23" fmla="*/ 10 h 576"/>
              <a:gd name="T24" fmla="*/ 669 w 819"/>
              <a:gd name="T25" fmla="*/ 80 h 576"/>
              <a:gd name="T26" fmla="*/ 364 w 819"/>
              <a:gd name="T27" fmla="*/ 258 h 576"/>
              <a:gd name="T28" fmla="*/ 150 w 819"/>
              <a:gd name="T29" fmla="*/ 386 h 576"/>
              <a:gd name="T30" fmla="*/ 178 w 819"/>
              <a:gd name="T31" fmla="*/ 318 h 576"/>
              <a:gd name="T32" fmla="*/ 175 w 819"/>
              <a:gd name="T33" fmla="*/ 310 h 576"/>
              <a:gd name="T34" fmla="*/ 171 w 819"/>
              <a:gd name="T35" fmla="*/ 309 h 576"/>
              <a:gd name="T36" fmla="*/ 167 w 819"/>
              <a:gd name="T37" fmla="*/ 310 h 576"/>
              <a:gd name="T38" fmla="*/ 2 w 819"/>
              <a:gd name="T39" fmla="*/ 437 h 576"/>
              <a:gd name="T40" fmla="*/ 0 w 819"/>
              <a:gd name="T41" fmla="*/ 442 h 576"/>
              <a:gd name="T42" fmla="*/ 2 w 819"/>
              <a:gd name="T43" fmla="*/ 447 h 576"/>
              <a:gd name="T44" fmla="*/ 167 w 819"/>
              <a:gd name="T45" fmla="*/ 574 h 576"/>
              <a:gd name="T46" fmla="*/ 175 w 819"/>
              <a:gd name="T47" fmla="*/ 574 h 576"/>
              <a:gd name="T48" fmla="*/ 177 w 819"/>
              <a:gd name="T49" fmla="*/ 566 h 576"/>
              <a:gd name="T50" fmla="*/ 150 w 819"/>
              <a:gd name="T51" fmla="*/ 497 h 576"/>
              <a:gd name="T52" fmla="*/ 454 w 819"/>
              <a:gd name="T53" fmla="*/ 322 h 576"/>
              <a:gd name="T54" fmla="*/ 167 w 819"/>
              <a:gd name="T55" fmla="*/ 266 h 576"/>
              <a:gd name="T56" fmla="*/ 171 w 819"/>
              <a:gd name="T57" fmla="*/ 267 h 576"/>
              <a:gd name="T58" fmla="*/ 175 w 819"/>
              <a:gd name="T59" fmla="*/ 266 h 576"/>
              <a:gd name="T60" fmla="*/ 178 w 819"/>
              <a:gd name="T61" fmla="*/ 258 h 576"/>
              <a:gd name="T62" fmla="*/ 151 w 819"/>
              <a:gd name="T63" fmla="*/ 190 h 576"/>
              <a:gd name="T64" fmla="*/ 327 w 819"/>
              <a:gd name="T65" fmla="*/ 272 h 576"/>
              <a:gd name="T66" fmla="*/ 347 w 819"/>
              <a:gd name="T67" fmla="*/ 245 h 576"/>
              <a:gd name="T68" fmla="*/ 395 w 819"/>
              <a:gd name="T69" fmla="*/ 183 h 576"/>
              <a:gd name="T70" fmla="*/ 150 w 819"/>
              <a:gd name="T71" fmla="*/ 80 h 576"/>
              <a:gd name="T72" fmla="*/ 178 w 819"/>
              <a:gd name="T73" fmla="*/ 10 h 576"/>
              <a:gd name="T74" fmla="*/ 175 w 819"/>
              <a:gd name="T75" fmla="*/ 2 h 576"/>
              <a:gd name="T76" fmla="*/ 167 w 819"/>
              <a:gd name="T77" fmla="*/ 2 h 576"/>
              <a:gd name="T78" fmla="*/ 2 w 819"/>
              <a:gd name="T79" fmla="*/ 129 h 576"/>
              <a:gd name="T80" fmla="*/ 0 w 819"/>
              <a:gd name="T81" fmla="*/ 134 h 576"/>
              <a:gd name="T82" fmla="*/ 2 w 819"/>
              <a:gd name="T83" fmla="*/ 139 h 576"/>
              <a:gd name="T84" fmla="*/ 167 w 819"/>
              <a:gd name="T85" fmla="*/ 266 h 576"/>
              <a:gd name="T86" fmla="*/ 816 w 819"/>
              <a:gd name="T87" fmla="*/ 437 h 576"/>
              <a:gd name="T88" fmla="*/ 819 w 819"/>
              <a:gd name="T89" fmla="*/ 442 h 576"/>
              <a:gd name="T90" fmla="*/ 816 w 819"/>
              <a:gd name="T91" fmla="*/ 447 h 576"/>
              <a:gd name="T92" fmla="*/ 651 w 819"/>
              <a:gd name="T93" fmla="*/ 574 h 576"/>
              <a:gd name="T94" fmla="*/ 643 w 819"/>
              <a:gd name="T95" fmla="*/ 574 h 576"/>
              <a:gd name="T96" fmla="*/ 641 w 819"/>
              <a:gd name="T97" fmla="*/ 566 h 576"/>
              <a:gd name="T98" fmla="*/ 668 w 819"/>
              <a:gd name="T99" fmla="*/ 497 h 576"/>
              <a:gd name="T100" fmla="*/ 424 w 819"/>
              <a:gd name="T101" fmla="*/ 396 h 576"/>
              <a:gd name="T102" fmla="*/ 471 w 819"/>
              <a:gd name="T103" fmla="*/ 334 h 576"/>
              <a:gd name="T104" fmla="*/ 491 w 819"/>
              <a:gd name="T105" fmla="*/ 307 h 576"/>
              <a:gd name="T106" fmla="*/ 668 w 819"/>
              <a:gd name="T107" fmla="*/ 386 h 576"/>
              <a:gd name="T108" fmla="*/ 641 w 819"/>
              <a:gd name="T109" fmla="*/ 318 h 576"/>
              <a:gd name="T110" fmla="*/ 643 w 819"/>
              <a:gd name="T111" fmla="*/ 310 h 576"/>
              <a:gd name="T112" fmla="*/ 647 w 819"/>
              <a:gd name="T113" fmla="*/ 309 h 576"/>
              <a:gd name="T114" fmla="*/ 651 w 819"/>
              <a:gd name="T115" fmla="*/ 310 h 576"/>
              <a:gd name="T116" fmla="*/ 816 w 819"/>
              <a:gd name="T117" fmla="*/ 43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9" h="576">
                <a:moveTo>
                  <a:pt x="454" y="322"/>
                </a:moveTo>
                <a:cubicBezTo>
                  <a:pt x="503" y="253"/>
                  <a:pt x="543" y="198"/>
                  <a:pt x="668" y="190"/>
                </a:cubicBezTo>
                <a:lnTo>
                  <a:pt x="641" y="258"/>
                </a:lnTo>
                <a:cubicBezTo>
                  <a:pt x="640" y="261"/>
                  <a:pt x="641" y="264"/>
                  <a:pt x="643" y="266"/>
                </a:cubicBezTo>
                <a:cubicBezTo>
                  <a:pt x="644" y="267"/>
                  <a:pt x="646" y="267"/>
                  <a:pt x="647" y="267"/>
                </a:cubicBezTo>
                <a:cubicBezTo>
                  <a:pt x="649" y="267"/>
                  <a:pt x="650" y="267"/>
                  <a:pt x="651" y="266"/>
                </a:cubicBezTo>
                <a:lnTo>
                  <a:pt x="816" y="139"/>
                </a:lnTo>
                <a:cubicBezTo>
                  <a:pt x="818" y="138"/>
                  <a:pt x="819" y="136"/>
                  <a:pt x="819" y="134"/>
                </a:cubicBezTo>
                <a:cubicBezTo>
                  <a:pt x="819" y="132"/>
                  <a:pt x="818" y="130"/>
                  <a:pt x="816" y="129"/>
                </a:cubicBezTo>
                <a:lnTo>
                  <a:pt x="651" y="2"/>
                </a:lnTo>
                <a:cubicBezTo>
                  <a:pt x="649" y="0"/>
                  <a:pt x="646" y="0"/>
                  <a:pt x="643" y="2"/>
                </a:cubicBezTo>
                <a:cubicBezTo>
                  <a:pt x="641" y="4"/>
                  <a:pt x="640" y="7"/>
                  <a:pt x="641" y="10"/>
                </a:cubicBezTo>
                <a:lnTo>
                  <a:pt x="669" y="80"/>
                </a:lnTo>
                <a:cubicBezTo>
                  <a:pt x="485" y="89"/>
                  <a:pt x="418" y="182"/>
                  <a:pt x="364" y="258"/>
                </a:cubicBezTo>
                <a:cubicBezTo>
                  <a:pt x="315" y="326"/>
                  <a:pt x="276" y="381"/>
                  <a:pt x="150" y="386"/>
                </a:cubicBezTo>
                <a:lnTo>
                  <a:pt x="178" y="318"/>
                </a:lnTo>
                <a:cubicBezTo>
                  <a:pt x="179" y="315"/>
                  <a:pt x="178" y="312"/>
                  <a:pt x="175" y="310"/>
                </a:cubicBezTo>
                <a:cubicBezTo>
                  <a:pt x="174" y="309"/>
                  <a:pt x="173" y="309"/>
                  <a:pt x="171" y="309"/>
                </a:cubicBezTo>
                <a:cubicBezTo>
                  <a:pt x="170" y="309"/>
                  <a:pt x="168" y="309"/>
                  <a:pt x="167" y="310"/>
                </a:cubicBezTo>
                <a:lnTo>
                  <a:pt x="2" y="437"/>
                </a:lnTo>
                <a:cubicBezTo>
                  <a:pt x="1" y="438"/>
                  <a:pt x="0" y="440"/>
                  <a:pt x="0" y="442"/>
                </a:cubicBezTo>
                <a:cubicBezTo>
                  <a:pt x="0" y="444"/>
                  <a:pt x="1" y="446"/>
                  <a:pt x="2" y="447"/>
                </a:cubicBezTo>
                <a:lnTo>
                  <a:pt x="167" y="574"/>
                </a:lnTo>
                <a:cubicBezTo>
                  <a:pt x="170" y="576"/>
                  <a:pt x="173" y="576"/>
                  <a:pt x="175" y="574"/>
                </a:cubicBezTo>
                <a:cubicBezTo>
                  <a:pt x="178" y="572"/>
                  <a:pt x="179" y="569"/>
                  <a:pt x="177" y="566"/>
                </a:cubicBezTo>
                <a:lnTo>
                  <a:pt x="150" y="497"/>
                </a:lnTo>
                <a:cubicBezTo>
                  <a:pt x="333" y="490"/>
                  <a:pt x="400" y="397"/>
                  <a:pt x="454" y="322"/>
                </a:cubicBezTo>
                <a:close/>
                <a:moveTo>
                  <a:pt x="167" y="266"/>
                </a:moveTo>
                <a:cubicBezTo>
                  <a:pt x="168" y="267"/>
                  <a:pt x="170" y="267"/>
                  <a:pt x="171" y="267"/>
                </a:cubicBezTo>
                <a:cubicBezTo>
                  <a:pt x="173" y="267"/>
                  <a:pt x="174" y="267"/>
                  <a:pt x="175" y="266"/>
                </a:cubicBezTo>
                <a:cubicBezTo>
                  <a:pt x="178" y="264"/>
                  <a:pt x="179" y="261"/>
                  <a:pt x="178" y="258"/>
                </a:cubicBezTo>
                <a:lnTo>
                  <a:pt x="151" y="190"/>
                </a:lnTo>
                <a:cubicBezTo>
                  <a:pt x="244" y="196"/>
                  <a:pt x="290" y="228"/>
                  <a:pt x="327" y="272"/>
                </a:cubicBezTo>
                <a:cubicBezTo>
                  <a:pt x="334" y="264"/>
                  <a:pt x="340" y="255"/>
                  <a:pt x="347" y="245"/>
                </a:cubicBezTo>
                <a:cubicBezTo>
                  <a:pt x="361" y="226"/>
                  <a:pt x="376" y="204"/>
                  <a:pt x="395" y="183"/>
                </a:cubicBezTo>
                <a:cubicBezTo>
                  <a:pt x="345" y="131"/>
                  <a:pt x="275" y="86"/>
                  <a:pt x="150" y="80"/>
                </a:cubicBezTo>
                <a:lnTo>
                  <a:pt x="178" y="10"/>
                </a:lnTo>
                <a:cubicBezTo>
                  <a:pt x="179" y="7"/>
                  <a:pt x="178" y="4"/>
                  <a:pt x="175" y="2"/>
                </a:cubicBezTo>
                <a:cubicBezTo>
                  <a:pt x="173" y="0"/>
                  <a:pt x="170" y="0"/>
                  <a:pt x="167" y="2"/>
                </a:cubicBezTo>
                <a:lnTo>
                  <a:pt x="2" y="129"/>
                </a:lnTo>
                <a:cubicBezTo>
                  <a:pt x="1" y="130"/>
                  <a:pt x="0" y="132"/>
                  <a:pt x="0" y="134"/>
                </a:cubicBezTo>
                <a:cubicBezTo>
                  <a:pt x="0" y="136"/>
                  <a:pt x="1" y="138"/>
                  <a:pt x="2" y="139"/>
                </a:cubicBezTo>
                <a:lnTo>
                  <a:pt x="167" y="266"/>
                </a:lnTo>
                <a:close/>
                <a:moveTo>
                  <a:pt x="816" y="437"/>
                </a:moveTo>
                <a:cubicBezTo>
                  <a:pt x="818" y="438"/>
                  <a:pt x="819" y="440"/>
                  <a:pt x="819" y="442"/>
                </a:cubicBezTo>
                <a:cubicBezTo>
                  <a:pt x="819" y="444"/>
                  <a:pt x="818" y="446"/>
                  <a:pt x="816" y="447"/>
                </a:cubicBezTo>
                <a:lnTo>
                  <a:pt x="651" y="574"/>
                </a:lnTo>
                <a:cubicBezTo>
                  <a:pt x="649" y="576"/>
                  <a:pt x="646" y="576"/>
                  <a:pt x="643" y="574"/>
                </a:cubicBezTo>
                <a:cubicBezTo>
                  <a:pt x="641" y="572"/>
                  <a:pt x="640" y="569"/>
                  <a:pt x="641" y="566"/>
                </a:cubicBezTo>
                <a:lnTo>
                  <a:pt x="668" y="497"/>
                </a:lnTo>
                <a:cubicBezTo>
                  <a:pt x="544" y="492"/>
                  <a:pt x="473" y="448"/>
                  <a:pt x="424" y="396"/>
                </a:cubicBezTo>
                <a:cubicBezTo>
                  <a:pt x="442" y="375"/>
                  <a:pt x="457" y="354"/>
                  <a:pt x="471" y="334"/>
                </a:cubicBezTo>
                <a:cubicBezTo>
                  <a:pt x="478" y="325"/>
                  <a:pt x="485" y="315"/>
                  <a:pt x="491" y="307"/>
                </a:cubicBezTo>
                <a:cubicBezTo>
                  <a:pt x="529" y="351"/>
                  <a:pt x="575" y="382"/>
                  <a:pt x="668" y="386"/>
                </a:cubicBezTo>
                <a:lnTo>
                  <a:pt x="641" y="318"/>
                </a:lnTo>
                <a:cubicBezTo>
                  <a:pt x="640" y="315"/>
                  <a:pt x="641" y="312"/>
                  <a:pt x="643" y="310"/>
                </a:cubicBezTo>
                <a:cubicBezTo>
                  <a:pt x="644" y="309"/>
                  <a:pt x="646" y="309"/>
                  <a:pt x="647" y="309"/>
                </a:cubicBezTo>
                <a:cubicBezTo>
                  <a:pt x="649" y="309"/>
                  <a:pt x="650" y="309"/>
                  <a:pt x="651" y="310"/>
                </a:cubicBezTo>
                <a:lnTo>
                  <a:pt x="816" y="437"/>
                </a:ln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14" name="Text Box 10">
            <a:extLst>
              <a:ext uri="{FF2B5EF4-FFF2-40B4-BE49-F238E27FC236}">
                <a16:creationId xmlns:a16="http://schemas.microsoft.com/office/drawing/2014/main" id="{B1C3657F-A67B-F45F-7990-FEA230E2A4B5}"/>
              </a:ext>
            </a:extLst>
          </p:cNvPr>
          <p:cNvSpPr txBox="1">
            <a:spLocks noChangeArrowheads="1"/>
          </p:cNvSpPr>
          <p:nvPr/>
        </p:nvSpPr>
        <p:spPr bwMode="auto">
          <a:xfrm>
            <a:off x="14219579" y="9403817"/>
            <a:ext cx="4330495" cy="714042"/>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Challenges with neuromotor defects – impaired balance and coordination</a:t>
            </a:r>
          </a:p>
        </p:txBody>
      </p:sp>
      <p:sp>
        <p:nvSpPr>
          <p:cNvPr id="15" name="Freeform 14">
            <a:extLst>
              <a:ext uri="{FF2B5EF4-FFF2-40B4-BE49-F238E27FC236}">
                <a16:creationId xmlns:a16="http://schemas.microsoft.com/office/drawing/2014/main" id="{ABB30800-5D87-DAF2-30A2-4283AD8EBB77}"/>
              </a:ext>
            </a:extLst>
          </p:cNvPr>
          <p:cNvSpPr>
            <a:spLocks noEditPoints="1"/>
          </p:cNvSpPr>
          <p:nvPr/>
        </p:nvSpPr>
        <p:spPr bwMode="auto">
          <a:xfrm>
            <a:off x="7799578" y="4349025"/>
            <a:ext cx="853420" cy="655429"/>
          </a:xfrm>
          <a:custGeom>
            <a:avLst/>
            <a:gdLst>
              <a:gd name="T0" fmla="*/ 395 w 658"/>
              <a:gd name="T1" fmla="*/ 349 h 499"/>
              <a:gd name="T2" fmla="*/ 263 w 658"/>
              <a:gd name="T3" fmla="*/ 349 h 499"/>
              <a:gd name="T4" fmla="*/ 263 w 658"/>
              <a:gd name="T5" fmla="*/ 288 h 499"/>
              <a:gd name="T6" fmla="*/ 0 w 658"/>
              <a:gd name="T7" fmla="*/ 288 h 499"/>
              <a:gd name="T8" fmla="*/ 0 w 658"/>
              <a:gd name="T9" fmla="*/ 469 h 499"/>
              <a:gd name="T10" fmla="*/ 31 w 658"/>
              <a:gd name="T11" fmla="*/ 499 h 499"/>
              <a:gd name="T12" fmla="*/ 628 w 658"/>
              <a:gd name="T13" fmla="*/ 499 h 499"/>
              <a:gd name="T14" fmla="*/ 658 w 658"/>
              <a:gd name="T15" fmla="*/ 469 h 499"/>
              <a:gd name="T16" fmla="*/ 658 w 658"/>
              <a:gd name="T17" fmla="*/ 288 h 499"/>
              <a:gd name="T18" fmla="*/ 395 w 658"/>
              <a:gd name="T19" fmla="*/ 288 h 499"/>
              <a:gd name="T20" fmla="*/ 395 w 658"/>
              <a:gd name="T21" fmla="*/ 349 h 499"/>
              <a:gd name="T22" fmla="*/ 285 w 658"/>
              <a:gd name="T23" fmla="*/ 288 h 499"/>
              <a:gd name="T24" fmla="*/ 373 w 658"/>
              <a:gd name="T25" fmla="*/ 288 h 499"/>
              <a:gd name="T26" fmla="*/ 373 w 658"/>
              <a:gd name="T27" fmla="*/ 328 h 499"/>
              <a:gd name="T28" fmla="*/ 285 w 658"/>
              <a:gd name="T29" fmla="*/ 328 h 499"/>
              <a:gd name="T30" fmla="*/ 285 w 658"/>
              <a:gd name="T31" fmla="*/ 288 h 499"/>
              <a:gd name="T32" fmla="*/ 248 w 658"/>
              <a:gd name="T33" fmla="*/ 77 h 499"/>
              <a:gd name="T34" fmla="*/ 248 w 658"/>
              <a:gd name="T35" fmla="*/ 24 h 499"/>
              <a:gd name="T36" fmla="*/ 392 w 658"/>
              <a:gd name="T37" fmla="*/ 24 h 499"/>
              <a:gd name="T38" fmla="*/ 392 w 658"/>
              <a:gd name="T39" fmla="*/ 77 h 499"/>
              <a:gd name="T40" fmla="*/ 248 w 658"/>
              <a:gd name="T41" fmla="*/ 77 h 499"/>
              <a:gd name="T42" fmla="*/ 628 w 658"/>
              <a:gd name="T43" fmla="*/ 77 h 499"/>
              <a:gd name="T44" fmla="*/ 423 w 658"/>
              <a:gd name="T45" fmla="*/ 77 h 499"/>
              <a:gd name="T46" fmla="*/ 423 w 658"/>
              <a:gd name="T47" fmla="*/ 11 h 499"/>
              <a:gd name="T48" fmla="*/ 415 w 658"/>
              <a:gd name="T49" fmla="*/ 1 h 499"/>
              <a:gd name="T50" fmla="*/ 225 w 658"/>
              <a:gd name="T51" fmla="*/ 1 h 499"/>
              <a:gd name="T52" fmla="*/ 217 w 658"/>
              <a:gd name="T53" fmla="*/ 11 h 499"/>
              <a:gd name="T54" fmla="*/ 217 w 658"/>
              <a:gd name="T55" fmla="*/ 77 h 499"/>
              <a:gd name="T56" fmla="*/ 31 w 658"/>
              <a:gd name="T57" fmla="*/ 77 h 499"/>
              <a:gd name="T58" fmla="*/ 0 w 658"/>
              <a:gd name="T59" fmla="*/ 108 h 499"/>
              <a:gd name="T60" fmla="*/ 0 w 658"/>
              <a:gd name="T61" fmla="*/ 244 h 499"/>
              <a:gd name="T62" fmla="*/ 658 w 658"/>
              <a:gd name="T63" fmla="*/ 244 h 499"/>
              <a:gd name="T64" fmla="*/ 658 w 658"/>
              <a:gd name="T65" fmla="*/ 108 h 499"/>
              <a:gd name="T66" fmla="*/ 628 w 658"/>
              <a:gd name="T67" fmla="*/ 77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8" h="499">
                <a:moveTo>
                  <a:pt x="395" y="349"/>
                </a:moveTo>
                <a:lnTo>
                  <a:pt x="263" y="349"/>
                </a:lnTo>
                <a:lnTo>
                  <a:pt x="263" y="288"/>
                </a:lnTo>
                <a:lnTo>
                  <a:pt x="0" y="288"/>
                </a:lnTo>
                <a:lnTo>
                  <a:pt x="0" y="469"/>
                </a:lnTo>
                <a:cubicBezTo>
                  <a:pt x="0" y="486"/>
                  <a:pt x="14" y="499"/>
                  <a:pt x="31" y="499"/>
                </a:cubicBezTo>
                <a:lnTo>
                  <a:pt x="628" y="499"/>
                </a:lnTo>
                <a:cubicBezTo>
                  <a:pt x="644" y="499"/>
                  <a:pt x="658" y="486"/>
                  <a:pt x="658" y="469"/>
                </a:cubicBezTo>
                <a:lnTo>
                  <a:pt x="658" y="288"/>
                </a:lnTo>
                <a:lnTo>
                  <a:pt x="395" y="288"/>
                </a:lnTo>
                <a:lnTo>
                  <a:pt x="395" y="349"/>
                </a:lnTo>
                <a:close/>
                <a:moveTo>
                  <a:pt x="285" y="288"/>
                </a:moveTo>
                <a:lnTo>
                  <a:pt x="373" y="288"/>
                </a:lnTo>
                <a:lnTo>
                  <a:pt x="373" y="328"/>
                </a:lnTo>
                <a:lnTo>
                  <a:pt x="285" y="328"/>
                </a:lnTo>
                <a:lnTo>
                  <a:pt x="285" y="288"/>
                </a:lnTo>
                <a:close/>
                <a:moveTo>
                  <a:pt x="248" y="77"/>
                </a:moveTo>
                <a:lnTo>
                  <a:pt x="248" y="24"/>
                </a:lnTo>
                <a:lnTo>
                  <a:pt x="392" y="24"/>
                </a:lnTo>
                <a:lnTo>
                  <a:pt x="392" y="77"/>
                </a:lnTo>
                <a:lnTo>
                  <a:pt x="248" y="77"/>
                </a:lnTo>
                <a:close/>
                <a:moveTo>
                  <a:pt x="628" y="77"/>
                </a:moveTo>
                <a:lnTo>
                  <a:pt x="423" y="77"/>
                </a:lnTo>
                <a:cubicBezTo>
                  <a:pt x="423" y="77"/>
                  <a:pt x="423" y="22"/>
                  <a:pt x="423" y="11"/>
                </a:cubicBezTo>
                <a:cubicBezTo>
                  <a:pt x="423" y="0"/>
                  <a:pt x="415" y="1"/>
                  <a:pt x="415" y="1"/>
                </a:cubicBezTo>
                <a:lnTo>
                  <a:pt x="225" y="1"/>
                </a:lnTo>
                <a:cubicBezTo>
                  <a:pt x="225" y="1"/>
                  <a:pt x="217" y="2"/>
                  <a:pt x="217" y="11"/>
                </a:cubicBezTo>
                <a:cubicBezTo>
                  <a:pt x="217" y="21"/>
                  <a:pt x="217" y="77"/>
                  <a:pt x="217" y="77"/>
                </a:cubicBezTo>
                <a:lnTo>
                  <a:pt x="31" y="77"/>
                </a:lnTo>
                <a:cubicBezTo>
                  <a:pt x="14" y="77"/>
                  <a:pt x="0" y="91"/>
                  <a:pt x="0" y="108"/>
                </a:cubicBezTo>
                <a:lnTo>
                  <a:pt x="0" y="244"/>
                </a:lnTo>
                <a:lnTo>
                  <a:pt x="658" y="244"/>
                </a:lnTo>
                <a:lnTo>
                  <a:pt x="658" y="108"/>
                </a:lnTo>
                <a:cubicBezTo>
                  <a:pt x="658" y="91"/>
                  <a:pt x="644" y="77"/>
                  <a:pt x="628" y="77"/>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Tree>
    <p:extLst>
      <p:ext uri="{BB962C8B-B14F-4D97-AF65-F5344CB8AC3E}">
        <p14:creationId xmlns:p14="http://schemas.microsoft.com/office/powerpoint/2010/main" val="828986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cBhvr>
                                        <p:cTn id="11" dur="500" fill="hold"/>
                                        <p:tgtEl>
                                          <p:spTgt spid="82"/>
                                        </p:tgtEl>
                                        <p:attrNameLst>
                                          <p:attrName>ppt_w</p:attrName>
                                        </p:attrNameLst>
                                      </p:cBhvr>
                                      <p:tavLst>
                                        <p:tav tm="0">
                                          <p:val>
                                            <p:fltVal val="0"/>
                                          </p:val>
                                        </p:tav>
                                        <p:tav tm="100000">
                                          <p:val>
                                            <p:strVal val="#ppt_w"/>
                                          </p:val>
                                        </p:tav>
                                      </p:tavLst>
                                    </p:anim>
                                    <p:anim calcmode="lin" valueType="num">
                                      <p:cBhvr>
                                        <p:cTn id="12" dur="500" fill="hold"/>
                                        <p:tgtEl>
                                          <p:spTgt spid="82"/>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83"/>
                                        </p:tgtEl>
                                        <p:attrNameLst>
                                          <p:attrName>style.visibility</p:attrName>
                                        </p:attrNameLst>
                                      </p:cBhvr>
                                      <p:to>
                                        <p:strVal val="visible"/>
                                      </p:to>
                                    </p:set>
                                    <p:anim calcmode="lin" valueType="num">
                                      <p:cBhvr>
                                        <p:cTn id="15" dur="500" fill="hold"/>
                                        <p:tgtEl>
                                          <p:spTgt spid="83"/>
                                        </p:tgtEl>
                                        <p:attrNameLst>
                                          <p:attrName>ppt_w</p:attrName>
                                        </p:attrNameLst>
                                      </p:cBhvr>
                                      <p:tavLst>
                                        <p:tav tm="0">
                                          <p:val>
                                            <p:fltVal val="0"/>
                                          </p:val>
                                        </p:tav>
                                        <p:tav tm="100000">
                                          <p:val>
                                            <p:strVal val="#ppt_w"/>
                                          </p:val>
                                        </p:tav>
                                      </p:tavLst>
                                    </p:anim>
                                    <p:anim calcmode="lin" valueType="num">
                                      <p:cBhvr>
                                        <p:cTn id="16" dur="500" fill="hold"/>
                                        <p:tgtEl>
                                          <p:spTgt spid="83"/>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p:cTn id="19" dur="500" fill="hold"/>
                                        <p:tgtEl>
                                          <p:spTgt spid="59"/>
                                        </p:tgtEl>
                                        <p:attrNameLst>
                                          <p:attrName>ppt_w</p:attrName>
                                        </p:attrNameLst>
                                      </p:cBhvr>
                                      <p:tavLst>
                                        <p:tav tm="0">
                                          <p:val>
                                            <p:fltVal val="0"/>
                                          </p:val>
                                        </p:tav>
                                        <p:tav tm="100000">
                                          <p:val>
                                            <p:strVal val="#ppt_w"/>
                                          </p:val>
                                        </p:tav>
                                      </p:tavLst>
                                    </p:anim>
                                    <p:anim calcmode="lin" valueType="num">
                                      <p:cBhvr>
                                        <p:cTn id="20" dur="500" fill="hold"/>
                                        <p:tgtEl>
                                          <p:spTgt spid="59"/>
                                        </p:tgtEl>
                                        <p:attrNameLst>
                                          <p:attrName>ppt_h</p:attrName>
                                        </p:attrNameLst>
                                      </p:cBhvr>
                                      <p:tavLst>
                                        <p:tav tm="0">
                                          <p:val>
                                            <p:strVal val="#ppt_h"/>
                                          </p:val>
                                        </p:tav>
                                        <p:tav tm="100000">
                                          <p:val>
                                            <p:strVal val="#ppt_h"/>
                                          </p:val>
                                        </p:tav>
                                      </p:tavLst>
                                    </p:anim>
                                  </p:childTnLst>
                                </p:cTn>
                              </p:par>
                              <p:par>
                                <p:cTn id="21" presetID="2" presetClass="entr" presetSubtype="4" fill="hold" nodeType="with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additive="base">
                                        <p:cTn id="23" dur="500" fill="hold"/>
                                        <p:tgtEl>
                                          <p:spTgt spid="60"/>
                                        </p:tgtEl>
                                        <p:attrNameLst>
                                          <p:attrName>ppt_x</p:attrName>
                                        </p:attrNameLst>
                                      </p:cBhvr>
                                      <p:tavLst>
                                        <p:tav tm="0">
                                          <p:val>
                                            <p:strVal val="#ppt_x"/>
                                          </p:val>
                                        </p:tav>
                                        <p:tav tm="100000">
                                          <p:val>
                                            <p:strVal val="#ppt_x"/>
                                          </p:val>
                                        </p:tav>
                                      </p:tavLst>
                                    </p:anim>
                                    <p:anim calcmode="lin" valueType="num">
                                      <p:cBhvr additive="base">
                                        <p:cTn id="24" dur="500" fill="hold"/>
                                        <p:tgtEl>
                                          <p:spTgt spid="6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5"/>
                                        </p:tgtEl>
                                        <p:attrNameLst>
                                          <p:attrName>style.visibility</p:attrName>
                                        </p:attrNameLst>
                                      </p:cBhvr>
                                      <p:to>
                                        <p:strVal val="visible"/>
                                      </p:to>
                                    </p:set>
                                    <p:anim calcmode="lin" valueType="num">
                                      <p:cBhvr additive="base">
                                        <p:cTn id="27" dur="500" fill="hold"/>
                                        <p:tgtEl>
                                          <p:spTgt spid="65"/>
                                        </p:tgtEl>
                                        <p:attrNameLst>
                                          <p:attrName>ppt_x</p:attrName>
                                        </p:attrNameLst>
                                      </p:cBhvr>
                                      <p:tavLst>
                                        <p:tav tm="0">
                                          <p:val>
                                            <p:strVal val="#ppt_x"/>
                                          </p:val>
                                        </p:tav>
                                        <p:tav tm="100000">
                                          <p:val>
                                            <p:strVal val="#ppt_x"/>
                                          </p:val>
                                        </p:tav>
                                      </p:tavLst>
                                    </p:anim>
                                    <p:anim calcmode="lin" valueType="num">
                                      <p:cBhvr additive="base">
                                        <p:cTn id="28" dur="500" fill="hold"/>
                                        <p:tgtEl>
                                          <p:spTgt spid="65"/>
                                        </p:tgtEl>
                                        <p:attrNameLst>
                                          <p:attrName>ppt_y</p:attrName>
                                        </p:attrNameLst>
                                      </p:cBhvr>
                                      <p:tavLst>
                                        <p:tav tm="0">
                                          <p:val>
                                            <p:strVal val="1+#ppt_h/2"/>
                                          </p:val>
                                        </p:tav>
                                        <p:tav tm="100000">
                                          <p:val>
                                            <p:strVal val="#ppt_y"/>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500" fill="hold"/>
                                        <p:tgtEl>
                                          <p:spTgt spid="56"/>
                                        </p:tgtEl>
                                        <p:attrNameLst>
                                          <p:attrName>ppt_w</p:attrName>
                                        </p:attrNameLst>
                                      </p:cBhvr>
                                      <p:tavLst>
                                        <p:tav tm="0">
                                          <p:val>
                                            <p:fltVal val="0"/>
                                          </p:val>
                                        </p:tav>
                                        <p:tav tm="100000">
                                          <p:val>
                                            <p:strVal val="#ppt_w"/>
                                          </p:val>
                                        </p:tav>
                                      </p:tavLst>
                                    </p:anim>
                                    <p:anim calcmode="lin" valueType="num">
                                      <p:cBhvr>
                                        <p:cTn id="32" dur="500" fill="hold"/>
                                        <p:tgtEl>
                                          <p:spTgt spid="56"/>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anim calcmode="lin" valueType="num">
                                      <p:cBhvr>
                                        <p:cTn id="35" dur="500" fill="hold"/>
                                        <p:tgtEl>
                                          <p:spTgt spid="57"/>
                                        </p:tgtEl>
                                        <p:attrNameLst>
                                          <p:attrName>ppt_w</p:attrName>
                                        </p:attrNameLst>
                                      </p:cBhvr>
                                      <p:tavLst>
                                        <p:tav tm="0">
                                          <p:val>
                                            <p:fltVal val="0"/>
                                          </p:val>
                                        </p:tav>
                                        <p:tav tm="100000">
                                          <p:val>
                                            <p:strVal val="#ppt_w"/>
                                          </p:val>
                                        </p:tav>
                                      </p:tavLst>
                                    </p:anim>
                                    <p:anim calcmode="lin" valueType="num">
                                      <p:cBhvr>
                                        <p:cTn id="36" dur="500" fill="hold"/>
                                        <p:tgtEl>
                                          <p:spTgt spid="57"/>
                                        </p:tgtEl>
                                        <p:attrNameLst>
                                          <p:attrName>ppt_h</p:attrName>
                                        </p:attrNameLst>
                                      </p:cBhvr>
                                      <p:tavLst>
                                        <p:tav tm="0">
                                          <p:val>
                                            <p:strVal val="#ppt_h"/>
                                          </p:val>
                                        </p:tav>
                                        <p:tav tm="100000">
                                          <p:val>
                                            <p:strVal val="#ppt_h"/>
                                          </p:val>
                                        </p:tav>
                                      </p:tavLst>
                                    </p:anim>
                                  </p:childTnLst>
                                </p:cTn>
                              </p:par>
                              <p:par>
                                <p:cTn id="37" presetID="2" presetClass="entr" presetSubtype="4" fill="hold" nodeType="withEffect">
                                  <p:stCondLst>
                                    <p:cond delay="0"/>
                                  </p:stCondLst>
                                  <p:childTnLst>
                                    <p:set>
                                      <p:cBhvr>
                                        <p:cTn id="38" dur="1" fill="hold">
                                          <p:stCondLst>
                                            <p:cond delay="0"/>
                                          </p:stCondLst>
                                        </p:cTn>
                                        <p:tgtEl>
                                          <p:spTgt spid="71"/>
                                        </p:tgtEl>
                                        <p:attrNameLst>
                                          <p:attrName>style.visibility</p:attrName>
                                        </p:attrNameLst>
                                      </p:cBhvr>
                                      <p:to>
                                        <p:strVal val="visible"/>
                                      </p:to>
                                    </p:set>
                                    <p:anim calcmode="lin" valueType="num">
                                      <p:cBhvr additive="base">
                                        <p:cTn id="39" dur="500" fill="hold"/>
                                        <p:tgtEl>
                                          <p:spTgt spid="71"/>
                                        </p:tgtEl>
                                        <p:attrNameLst>
                                          <p:attrName>ppt_x</p:attrName>
                                        </p:attrNameLst>
                                      </p:cBhvr>
                                      <p:tavLst>
                                        <p:tav tm="0">
                                          <p:val>
                                            <p:strVal val="#ppt_x"/>
                                          </p:val>
                                        </p:tav>
                                        <p:tav tm="100000">
                                          <p:val>
                                            <p:strVal val="#ppt_x"/>
                                          </p:val>
                                        </p:tav>
                                      </p:tavLst>
                                    </p:anim>
                                    <p:anim calcmode="lin" valueType="num">
                                      <p:cBhvr additive="base">
                                        <p:cTn id="40" dur="500" fill="hold"/>
                                        <p:tgtEl>
                                          <p:spTgt spid="7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 calcmode="lin" valueType="num">
                                      <p:cBhvr additive="base">
                                        <p:cTn id="43" dur="500" fill="hold"/>
                                        <p:tgtEl>
                                          <p:spTgt spid="85"/>
                                        </p:tgtEl>
                                        <p:attrNameLst>
                                          <p:attrName>ppt_x</p:attrName>
                                        </p:attrNameLst>
                                      </p:cBhvr>
                                      <p:tavLst>
                                        <p:tav tm="0">
                                          <p:val>
                                            <p:strVal val="#ppt_x"/>
                                          </p:val>
                                        </p:tav>
                                        <p:tav tm="100000">
                                          <p:val>
                                            <p:strVal val="#ppt_x"/>
                                          </p:val>
                                        </p:tav>
                                      </p:tavLst>
                                    </p:anim>
                                    <p:anim calcmode="lin" valueType="num">
                                      <p:cBhvr additive="base">
                                        <p:cTn id="44" dur="500" fill="hold"/>
                                        <p:tgtEl>
                                          <p:spTgt spid="85"/>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4"/>
                                        </p:tgtEl>
                                        <p:attrNameLst>
                                          <p:attrName>style.visibility</p:attrName>
                                        </p:attrNameLst>
                                      </p:cBhvr>
                                      <p:to>
                                        <p:strVal val="visible"/>
                                      </p:to>
                                    </p:set>
                                    <p:anim calcmode="lin" valueType="num">
                                      <p:cBhvr additive="base">
                                        <p:cTn id="47" dur="500" fill="hold"/>
                                        <p:tgtEl>
                                          <p:spTgt spid="94"/>
                                        </p:tgtEl>
                                        <p:attrNameLst>
                                          <p:attrName>ppt_x</p:attrName>
                                        </p:attrNameLst>
                                      </p:cBhvr>
                                      <p:tavLst>
                                        <p:tav tm="0">
                                          <p:val>
                                            <p:strVal val="#ppt_x"/>
                                          </p:val>
                                        </p:tav>
                                        <p:tav tm="100000">
                                          <p:val>
                                            <p:strVal val="#ppt_x"/>
                                          </p:val>
                                        </p:tav>
                                      </p:tavLst>
                                    </p:anim>
                                    <p:anim calcmode="lin" valueType="num">
                                      <p:cBhvr additive="base">
                                        <p:cTn id="48" dur="500" fill="hold"/>
                                        <p:tgtEl>
                                          <p:spTgt spid="94"/>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98"/>
                                        </p:tgtEl>
                                        <p:attrNameLst>
                                          <p:attrName>style.visibility</p:attrName>
                                        </p:attrNameLst>
                                      </p:cBhvr>
                                      <p:to>
                                        <p:strVal val="visible"/>
                                      </p:to>
                                    </p:set>
                                    <p:anim calcmode="lin" valueType="num">
                                      <p:cBhvr additive="base">
                                        <p:cTn id="51" dur="500" fill="hold"/>
                                        <p:tgtEl>
                                          <p:spTgt spid="98"/>
                                        </p:tgtEl>
                                        <p:attrNameLst>
                                          <p:attrName>ppt_x</p:attrName>
                                        </p:attrNameLst>
                                      </p:cBhvr>
                                      <p:tavLst>
                                        <p:tav tm="0">
                                          <p:val>
                                            <p:strVal val="#ppt_x"/>
                                          </p:val>
                                        </p:tav>
                                        <p:tav tm="100000">
                                          <p:val>
                                            <p:strVal val="#ppt_x"/>
                                          </p:val>
                                        </p:tav>
                                      </p:tavLst>
                                    </p:anim>
                                    <p:anim calcmode="lin" valueType="num">
                                      <p:cBhvr additive="base">
                                        <p:cTn id="52" dur="500" fill="hold"/>
                                        <p:tgtEl>
                                          <p:spTgt spid="98"/>
                                        </p:tgtEl>
                                        <p:attrNameLst>
                                          <p:attrName>ppt_y</p:attrName>
                                        </p:attrNameLst>
                                      </p:cBhvr>
                                      <p:tavLst>
                                        <p:tav tm="0">
                                          <p:val>
                                            <p:strVal val="1+#ppt_h/2"/>
                                          </p:val>
                                        </p:tav>
                                        <p:tav tm="100000">
                                          <p:val>
                                            <p:strVal val="#ppt_y"/>
                                          </p:val>
                                        </p:tav>
                                      </p:tavLst>
                                    </p:anim>
                                  </p:childTnLst>
                                </p:cTn>
                              </p:par>
                              <p:par>
                                <p:cTn id="53" presetID="17" presetClass="entr" presetSubtype="10" fill="hold" grpId="0"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strVal val="#ppt_h"/>
                                          </p:val>
                                        </p:tav>
                                        <p:tav tm="100000">
                                          <p:val>
                                            <p:strVal val="#ppt_h"/>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p:cTn id="59" dur="500" fill="hold"/>
                                        <p:tgtEl>
                                          <p:spTgt spid="6"/>
                                        </p:tgtEl>
                                        <p:attrNameLst>
                                          <p:attrName>ppt_w</p:attrName>
                                        </p:attrNameLst>
                                      </p:cBhvr>
                                      <p:tavLst>
                                        <p:tav tm="0">
                                          <p:val>
                                            <p:fltVal val="0"/>
                                          </p:val>
                                        </p:tav>
                                        <p:tav tm="100000">
                                          <p:val>
                                            <p:strVal val="#ppt_w"/>
                                          </p:val>
                                        </p:tav>
                                      </p:tavLst>
                                    </p:anim>
                                    <p:anim calcmode="lin" valueType="num">
                                      <p:cBhvr>
                                        <p:cTn id="60" dur="500" fill="hold"/>
                                        <p:tgtEl>
                                          <p:spTgt spid="6"/>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2" grpId="0" animBg="1"/>
      <p:bldP spid="83" grpId="0"/>
      <p:bldP spid="59" grpId="0"/>
      <p:bldP spid="56" grpId="0" animBg="1"/>
      <p:bldP spid="57" grpId="0" animBg="1"/>
      <p:bldP spid="5" grpId="0"/>
      <p:bldP spid="6" grpId="0"/>
      <p:bldP spid="11" grpId="0" animBg="1"/>
      <p:bldP spid="12"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949E02D-46DF-A0F9-9350-F90B37A5B6C1}"/>
            </a:ext>
          </a:extLst>
        </p:cNvPr>
        <p:cNvGrpSpPr/>
        <p:nvPr/>
      </p:nvGrpSpPr>
      <p:grpSpPr>
        <a:xfrm>
          <a:off x="0" y="0"/>
          <a:ext cx="0" cy="0"/>
          <a:chOff x="0" y="0"/>
          <a:chExt cx="0" cy="0"/>
        </a:xfrm>
      </p:grpSpPr>
      <p:pic>
        <p:nvPicPr>
          <p:cNvPr id="6" name="Picture Placeholder 5" descr="A picture containing person, indoor&#10;&#10;Description automatically generated">
            <a:extLst>
              <a:ext uri="{FF2B5EF4-FFF2-40B4-BE49-F238E27FC236}">
                <a16:creationId xmlns:a16="http://schemas.microsoft.com/office/drawing/2014/main" id="{143F38A2-BEA2-0438-5A01-1DE9B514F88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3" name="Rectangle 12">
            <a:extLst>
              <a:ext uri="{FF2B5EF4-FFF2-40B4-BE49-F238E27FC236}">
                <a16:creationId xmlns:a16="http://schemas.microsoft.com/office/drawing/2014/main" id="{50F57440-332C-6E99-6BEB-AB3A56D3951A}"/>
              </a:ext>
            </a:extLst>
          </p:cNvPr>
          <p:cNvSpPr/>
          <p:nvPr/>
        </p:nvSpPr>
        <p:spPr>
          <a:xfrm>
            <a:off x="1754298" y="1213274"/>
            <a:ext cx="9982200" cy="1160959"/>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FASD Interventions</a:t>
            </a:r>
          </a:p>
        </p:txBody>
      </p:sp>
      <p:sp>
        <p:nvSpPr>
          <p:cNvPr id="15" name="Text Box 10">
            <a:extLst>
              <a:ext uri="{FF2B5EF4-FFF2-40B4-BE49-F238E27FC236}">
                <a16:creationId xmlns:a16="http://schemas.microsoft.com/office/drawing/2014/main" id="{D7D45344-FC70-52DE-B9EB-61595EA82B1F}"/>
              </a:ext>
            </a:extLst>
          </p:cNvPr>
          <p:cNvSpPr txBox="1">
            <a:spLocks noChangeArrowheads="1"/>
          </p:cNvSpPr>
          <p:nvPr/>
        </p:nvSpPr>
        <p:spPr bwMode="auto">
          <a:xfrm>
            <a:off x="1540938" y="2870286"/>
            <a:ext cx="6155262"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There are four overarching principles of practice, which many of the best practices already incorporate, that are important to FASD. </a:t>
            </a:r>
          </a:p>
        </p:txBody>
      </p:sp>
      <p:sp>
        <p:nvSpPr>
          <p:cNvPr id="16" name="Rectangle 15">
            <a:extLst>
              <a:ext uri="{FF2B5EF4-FFF2-40B4-BE49-F238E27FC236}">
                <a16:creationId xmlns:a16="http://schemas.microsoft.com/office/drawing/2014/main" id="{225A413C-80BA-CAA9-83BE-409BEC15D11A}"/>
              </a:ext>
            </a:extLst>
          </p:cNvPr>
          <p:cNvSpPr/>
          <p:nvPr/>
        </p:nvSpPr>
        <p:spPr>
          <a:xfrm>
            <a:off x="1754298" y="5623561"/>
            <a:ext cx="6155262" cy="4031873"/>
          </a:xfrm>
          <a:prstGeom prst="rect">
            <a:avLst/>
          </a:prstGeom>
        </p:spPr>
        <p:txBody>
          <a:bodyPr wrap="square">
            <a:spAutoFit/>
          </a:bodyPr>
          <a:lstStyle/>
          <a:p>
            <a:pPr marL="685800" indent="-685800">
              <a:spcAft>
                <a:spcPts val="1600"/>
              </a:spcAft>
              <a:buFont typeface="Arial" panose="020B0604020202020204" pitchFamily="34" charset="0"/>
              <a:buChar char="•"/>
            </a:pPr>
            <a:r>
              <a:rPr lang="en-US" sz="5400" b="1" dirty="0">
                <a:solidFill>
                  <a:srgbClr val="F39C12"/>
                </a:solidFill>
                <a:latin typeface="Calibri" panose="020F0502020204030204" pitchFamily="34" charset="0"/>
                <a:ea typeface="Open Sans" panose="020B0606030504020204" pitchFamily="34" charset="0"/>
                <a:cs typeface="Calibri" panose="020F0502020204030204" pitchFamily="34" charset="0"/>
              </a:rPr>
              <a:t>Consistency</a:t>
            </a:r>
          </a:p>
          <a:p>
            <a:pPr marL="685800" indent="-685800">
              <a:spcAft>
                <a:spcPts val="1600"/>
              </a:spcAft>
              <a:buFont typeface="Arial" panose="020B0604020202020204" pitchFamily="34" charset="0"/>
              <a:buChar char="•"/>
            </a:pPr>
            <a:r>
              <a:rPr lang="en-US" sz="5400" b="1" dirty="0">
                <a:solidFill>
                  <a:srgbClr val="F39C12"/>
                </a:solidFill>
                <a:latin typeface="Calibri" panose="020F0502020204030204" pitchFamily="34" charset="0"/>
                <a:ea typeface="Open Sans" panose="020B0606030504020204" pitchFamily="34" charset="0"/>
                <a:cs typeface="Calibri" panose="020F0502020204030204" pitchFamily="34" charset="0"/>
              </a:rPr>
              <a:t>Collaboration</a:t>
            </a:r>
          </a:p>
          <a:p>
            <a:pPr marL="685800" indent="-685800">
              <a:spcAft>
                <a:spcPts val="1600"/>
              </a:spcAft>
              <a:buFont typeface="Arial" panose="020B0604020202020204" pitchFamily="34" charset="0"/>
              <a:buChar char="•"/>
            </a:pPr>
            <a:r>
              <a:rPr lang="en-US" sz="5400" b="1" dirty="0">
                <a:solidFill>
                  <a:srgbClr val="F39C12"/>
                </a:solidFill>
                <a:latin typeface="Calibri" panose="020F0502020204030204" pitchFamily="34" charset="0"/>
                <a:ea typeface="Open Sans" panose="020B0606030504020204" pitchFamily="34" charset="0"/>
                <a:cs typeface="Calibri" panose="020F0502020204030204" pitchFamily="34" charset="0"/>
              </a:rPr>
              <a:t>Responsiveness</a:t>
            </a:r>
          </a:p>
          <a:p>
            <a:pPr marL="685800" indent="-685800">
              <a:spcAft>
                <a:spcPts val="1600"/>
              </a:spcAft>
              <a:buFont typeface="Arial" panose="020B0604020202020204" pitchFamily="34" charset="0"/>
              <a:buChar char="•"/>
            </a:pPr>
            <a:r>
              <a:rPr lang="en-US" sz="5400" b="1" dirty="0">
                <a:solidFill>
                  <a:srgbClr val="F39C12"/>
                </a:solidFill>
                <a:latin typeface="Calibri" panose="020F0502020204030204" pitchFamily="34" charset="0"/>
                <a:ea typeface="Open Sans" panose="020B0606030504020204" pitchFamily="34" charset="0"/>
                <a:cs typeface="Calibri" panose="020F0502020204030204" pitchFamily="34" charset="0"/>
              </a:rPr>
              <a:t>Proactivity</a:t>
            </a:r>
          </a:p>
        </p:txBody>
      </p:sp>
    </p:spTree>
    <p:extLst>
      <p:ext uri="{BB962C8B-B14F-4D97-AF65-F5344CB8AC3E}">
        <p14:creationId xmlns:p14="http://schemas.microsoft.com/office/powerpoint/2010/main" val="3403644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372745"/>
            <a:ext cx="19507200" cy="3534216"/>
          </a:xfrm>
          <a:prstGeom prst="rect">
            <a:avLst/>
          </a:prstGeom>
          <a:gradFill>
            <a:gsLst>
              <a:gs pos="0">
                <a:srgbClr val="FF9900"/>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10"/>
          <p:cNvSpPr txBox="1">
            <a:spLocks noChangeArrowheads="1"/>
          </p:cNvSpPr>
          <p:nvPr/>
        </p:nvSpPr>
        <p:spPr bwMode="auto">
          <a:xfrm>
            <a:off x="1473199" y="4720029"/>
            <a:ext cx="8442326" cy="2683812"/>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Experts recommend that women go alcohol-free if:</a:t>
            </a:r>
          </a:p>
          <a:p>
            <a:pPr defTabSz="2321446"/>
            <a:endPar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They’re pregnant</a:t>
            </a:r>
          </a:p>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Planning to get pregnant, or</a:t>
            </a:r>
          </a:p>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Having unprotected sex (i.e., when there is potential for an unplanned pregnancy).</a:t>
            </a:r>
          </a:p>
        </p:txBody>
      </p:sp>
      <p:sp>
        <p:nvSpPr>
          <p:cNvPr id="7" name="Freeform 5"/>
          <p:cNvSpPr>
            <a:spLocks/>
          </p:cNvSpPr>
          <p:nvPr/>
        </p:nvSpPr>
        <p:spPr bwMode="auto">
          <a:xfrm>
            <a:off x="1699888" y="8484271"/>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BD631D"/>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Text Box 10"/>
          <p:cNvSpPr txBox="1">
            <a:spLocks noChangeArrowheads="1"/>
          </p:cNvSpPr>
          <p:nvPr/>
        </p:nvSpPr>
        <p:spPr bwMode="auto">
          <a:xfrm>
            <a:off x="2464183" y="8362145"/>
            <a:ext cx="9335349"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It is safest not to drink alcohol during pregnancy. Stopping or reducing your alcohol consumption at any time during pregnancy can improve the health and wellbeing of you and your child.</a:t>
            </a:r>
          </a:p>
        </p:txBody>
      </p:sp>
      <p:sp>
        <p:nvSpPr>
          <p:cNvPr id="10" name="Freeform 5"/>
          <p:cNvSpPr>
            <a:spLocks/>
          </p:cNvSpPr>
          <p:nvPr/>
        </p:nvSpPr>
        <p:spPr bwMode="auto">
          <a:xfrm>
            <a:off x="1647330" y="9837588"/>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BD631D"/>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A05C65E3-B1C7-2C40-807A-FFA6CBCFB1B7}"/>
              </a:ext>
            </a:extLst>
          </p:cNvPr>
          <p:cNvSpPr/>
          <p:nvPr/>
        </p:nvSpPr>
        <p:spPr>
          <a:xfrm>
            <a:off x="1282752" y="1098501"/>
            <a:ext cx="7065381" cy="1107996"/>
          </a:xfrm>
          <a:prstGeom prst="rect">
            <a:avLst/>
          </a:prstGeom>
        </p:spPr>
        <p:txBody>
          <a:bodyPr wrap="square">
            <a:spAutoFit/>
          </a:bodyPr>
          <a:lstStyle/>
          <a:p>
            <a:pPr>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FASD Prevention</a:t>
            </a:r>
          </a:p>
        </p:txBody>
      </p:sp>
      <p:sp>
        <p:nvSpPr>
          <p:cNvPr id="14" name="Text Box 10">
            <a:extLst>
              <a:ext uri="{FF2B5EF4-FFF2-40B4-BE49-F238E27FC236}">
                <a16:creationId xmlns:a16="http://schemas.microsoft.com/office/drawing/2014/main" id="{5E24FFD0-BA58-134E-A10E-26EDE3FE15B1}"/>
              </a:ext>
            </a:extLst>
          </p:cNvPr>
          <p:cNvSpPr txBox="1">
            <a:spLocks noChangeArrowheads="1"/>
          </p:cNvSpPr>
          <p:nvPr/>
        </p:nvSpPr>
        <p:spPr bwMode="auto">
          <a:xfrm>
            <a:off x="2443684" y="9715462"/>
            <a:ext cx="9171434"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Research shows that partners’ drinking habits influence the drinking pattern of mothers.</a:t>
            </a:r>
          </a:p>
        </p:txBody>
      </p:sp>
      <p:pic>
        <p:nvPicPr>
          <p:cNvPr id="8" name="Picture Placeholder 7">
            <a:extLst>
              <a:ext uri="{FF2B5EF4-FFF2-40B4-BE49-F238E27FC236}">
                <a16:creationId xmlns:a16="http://schemas.microsoft.com/office/drawing/2014/main" id="{B8CF0301-D916-7E76-F39B-450FC977FFD6}"/>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a:stretch/>
        </p:blipFill>
        <p:spPr>
          <a:xfrm>
            <a:off x="9846588" y="1098501"/>
            <a:ext cx="9171435" cy="9171435"/>
          </a:xfrm>
        </p:spPr>
      </p:pic>
      <p:sp>
        <p:nvSpPr>
          <p:cNvPr id="11" name="Text Box 10">
            <a:extLst>
              <a:ext uri="{FF2B5EF4-FFF2-40B4-BE49-F238E27FC236}">
                <a16:creationId xmlns:a16="http://schemas.microsoft.com/office/drawing/2014/main" id="{1D87AF63-FE62-6618-8552-B09E5FA4C0F4}"/>
              </a:ext>
            </a:extLst>
          </p:cNvPr>
          <p:cNvSpPr txBox="1">
            <a:spLocks noChangeArrowheads="1"/>
          </p:cNvSpPr>
          <p:nvPr/>
        </p:nvSpPr>
        <p:spPr bwMode="auto">
          <a:xfrm>
            <a:off x="1335471" y="2439182"/>
            <a:ext cx="9923079"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Recent data show that risky drinking, or drinking above the recommended limit, among women of childbearing age (10 to 49 years) is rising. According to the Public Health Agency of Canada (2016), </a:t>
            </a:r>
            <a:r>
              <a:rPr lang="en-US" sz="24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56% of childbearing aged women reported binge drinking at least once vs. 44% in 2004.</a:t>
            </a:r>
          </a:p>
        </p:txBody>
      </p:sp>
    </p:spTree>
    <p:extLst>
      <p:ext uri="{BB962C8B-B14F-4D97-AF65-F5344CB8AC3E}">
        <p14:creationId xmlns:p14="http://schemas.microsoft.com/office/powerpoint/2010/main" val="8958948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17" presetClass="entr" presetSubtype="1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strVal val="#ppt_h"/>
                                          </p:val>
                                        </p:tav>
                                        <p:tav tm="100000">
                                          <p:val>
                                            <p:strVal val="#ppt_h"/>
                                          </p:val>
                                        </p:tav>
                                      </p:tavLst>
                                    </p:anim>
                                  </p:childTnLst>
                                </p:cTn>
                              </p:par>
                              <p:par>
                                <p:cTn id="34" presetID="53"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p:bldP spid="10" grpId="0" animBg="1"/>
      <p:bldP spid="13" grpId="0"/>
      <p:bldP spid="14"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9518405" y="9173586"/>
            <a:ext cx="8534400"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this video, researcher Nancy Poole discusses how preventing FASD is about gender, trauma, addiction, and harm reduction:</a:t>
            </a:r>
          </a:p>
        </p:txBody>
      </p:sp>
      <p:sp>
        <p:nvSpPr>
          <p:cNvPr id="17" name="Rectangle 16">
            <a:extLst>
              <a:ext uri="{FF2B5EF4-FFF2-40B4-BE49-F238E27FC236}">
                <a16:creationId xmlns:a16="http://schemas.microsoft.com/office/drawing/2014/main" id="{620A8756-6DC7-6E40-94A8-E78BBA235201}"/>
              </a:ext>
            </a:extLst>
          </p:cNvPr>
          <p:cNvSpPr/>
          <p:nvPr/>
        </p:nvSpPr>
        <p:spPr>
          <a:xfrm>
            <a:off x="9518405" y="4616594"/>
            <a:ext cx="9774482" cy="2144177"/>
          </a:xfrm>
          <a:prstGeom prst="rect">
            <a:avLst/>
          </a:prstGeom>
        </p:spPr>
        <p:txBody>
          <a:bodyPr wrap="square">
            <a:spAutoFit/>
          </a:bodyPr>
          <a:lstStyle/>
          <a:p>
            <a:pPr>
              <a:spcAft>
                <a:spcPts val="1600"/>
              </a:spcAft>
            </a:pPr>
            <a:r>
              <a:rPr lang="en-US" sz="6000" b="1" dirty="0">
                <a:solidFill>
                  <a:srgbClr val="C0392B"/>
                </a:solidFill>
                <a:latin typeface="Arial" panose="020B0604020202020204" pitchFamily="34" charset="0"/>
                <a:ea typeface="Open Sans" panose="020B0606030504020204" pitchFamily="34" charset="0"/>
                <a:cs typeface="Arial" panose="020B0604020202020204" pitchFamily="34" charset="0"/>
              </a:rPr>
              <a:t>Women’s Health </a:t>
            </a:r>
          </a:p>
          <a:p>
            <a:pPr>
              <a:spcAft>
                <a:spcPts val="1600"/>
              </a:spcAft>
            </a:pPr>
            <a:r>
              <a:rPr lang="en-US" sz="6000" b="1" dirty="0">
                <a:solidFill>
                  <a:srgbClr val="C0392B"/>
                </a:solidFill>
                <a:latin typeface="Arial" panose="020B0604020202020204" pitchFamily="34" charset="0"/>
                <a:ea typeface="Open Sans" panose="020B0606030504020204" pitchFamily="34" charset="0"/>
                <a:cs typeface="Arial" panose="020B0604020202020204" pitchFamily="34" charset="0"/>
              </a:rPr>
              <a:t>and Prevention</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9518405" y="9910725"/>
            <a:ext cx="5583482" cy="59522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youtu.be</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/ZVm3XgcLTg0</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Box 10">
            <a:extLst>
              <a:ext uri="{FF2B5EF4-FFF2-40B4-BE49-F238E27FC236}">
                <a16:creationId xmlns:a16="http://schemas.microsoft.com/office/drawing/2014/main" id="{BAD2168F-EC14-448E-12EF-0D79A09DFC63}"/>
              </a:ext>
            </a:extLst>
          </p:cNvPr>
          <p:cNvSpPr txBox="1">
            <a:spLocks noChangeArrowheads="1"/>
          </p:cNvSpPr>
          <p:nvPr/>
        </p:nvSpPr>
        <p:spPr bwMode="auto">
          <a:xfrm>
            <a:off x="174379" y="10618810"/>
            <a:ext cx="7155107" cy="252377"/>
          </a:xfrm>
          <a:prstGeom prst="rect">
            <a:avLst/>
          </a:prstGeom>
          <a:noFill/>
          <a:ln w="9525">
            <a:noFill/>
            <a:miter lim="800000"/>
            <a:headEnd/>
            <a:tailEnd/>
          </a:ln>
        </p:spPr>
        <p:txBody>
          <a:bodyPr wrap="square" lIns="97536" tIns="48768" rIns="97536" bIns="48768">
            <a:spAutoFit/>
          </a:bodyPr>
          <a:lstStyle/>
          <a:p>
            <a:r>
              <a:rPr lang="en-CA" sz="1000" dirty="0"/>
              <a:t>https://</a:t>
            </a:r>
            <a:r>
              <a:rPr lang="en-CA" sz="1000" dirty="0" err="1"/>
              <a:t>canfasd.ca</a:t>
            </a:r>
            <a:r>
              <a:rPr lang="en-CA" sz="1000" dirty="0"/>
              <a:t>/wp-content/uploads/2016/09/PREVENTION-of-Fetal-Alcohol-Spectrum-Disorder-FASD-A-multi-level-model.pdf</a:t>
            </a:r>
          </a:p>
        </p:txBody>
      </p:sp>
      <p:sp>
        <p:nvSpPr>
          <p:cNvPr id="3" name="Text Box 10">
            <a:extLst>
              <a:ext uri="{FF2B5EF4-FFF2-40B4-BE49-F238E27FC236}">
                <a16:creationId xmlns:a16="http://schemas.microsoft.com/office/drawing/2014/main" id="{507AEBA1-2F23-B74A-53D8-024E42732498}"/>
              </a:ext>
            </a:extLst>
          </p:cNvPr>
          <p:cNvSpPr txBox="1">
            <a:spLocks noChangeArrowheads="1"/>
          </p:cNvSpPr>
          <p:nvPr/>
        </p:nvSpPr>
        <p:spPr bwMode="auto">
          <a:xfrm>
            <a:off x="9518404" y="6730423"/>
            <a:ext cx="9341095" cy="1945148"/>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prevention is not only important for the child but is essential for women’s health. Researchers, community members, professionals, and experts have identified 10 fundamental components for</a:t>
            </a:r>
          </a:p>
          <a:p>
            <a:pPr defTabSz="2321446"/>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4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prevention should support women’s health and social concerns.</a:t>
            </a:r>
          </a:p>
        </p:txBody>
      </p:sp>
      <p:pic>
        <p:nvPicPr>
          <p:cNvPr id="6" name="Picture 5" descr="A person sitting at a podium&#10;&#10;Description automatically generated with low confidence">
            <a:hlinkClick r:id="rId3"/>
            <a:extLst>
              <a:ext uri="{FF2B5EF4-FFF2-40B4-BE49-F238E27FC236}">
                <a16:creationId xmlns:a16="http://schemas.microsoft.com/office/drawing/2014/main" id="{50A8987F-2945-F658-E132-772148BEF89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85254" y="6100725"/>
            <a:ext cx="7131684" cy="4236644"/>
          </a:xfrm>
          <a:prstGeom prst="rect">
            <a:avLst/>
          </a:prstGeom>
        </p:spPr>
      </p:pic>
      <p:pic>
        <p:nvPicPr>
          <p:cNvPr id="11" name="Picture Placeholder 10" descr="A person carrying a child on the back&#10;&#10;Description automatically generated with low confidence">
            <a:extLst>
              <a:ext uri="{FF2B5EF4-FFF2-40B4-BE49-F238E27FC236}">
                <a16:creationId xmlns:a16="http://schemas.microsoft.com/office/drawing/2014/main" id="{C54F55D8-3D55-0570-130D-137E9E3D7A27}"/>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022502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18" grpId="0"/>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3" descr="Background pattern&#10;&#10;Description automatically generated">
            <a:extLst>
              <a:ext uri="{FF2B5EF4-FFF2-40B4-BE49-F238E27FC236}">
                <a16:creationId xmlns:a16="http://schemas.microsoft.com/office/drawing/2014/main" id="{ECD5AD9F-6650-CDEC-F907-817F7D84A312}"/>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6200000" flipH="1">
            <a:off x="4452812" y="-654876"/>
            <a:ext cx="6894810" cy="8204562"/>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4" name="Picture Placeholder 26" descr="Background pattern&#10;&#10;Description automatically generated">
            <a:extLst>
              <a:ext uri="{FF2B5EF4-FFF2-40B4-BE49-F238E27FC236}">
                <a16:creationId xmlns:a16="http://schemas.microsoft.com/office/drawing/2014/main" id="{599C4B54-10A4-EF8A-E330-A2BB0697B0D7}"/>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rot="16200000">
            <a:off x="-734508" y="734508"/>
            <a:ext cx="9202226" cy="7733210"/>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3333460"/>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297DA5"/>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4968240"/>
            <a:ext cx="7298889" cy="2129814"/>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Alcohol Use and Women’s Health</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98335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297DA5"/>
                </a:solidFill>
                <a:latin typeface="Calibri" panose="020F0502020204030204" pitchFamily="34" charset="0"/>
                <a:ea typeface="Open Sans" panose="020B0606030504020204" pitchFamily="34" charset="0"/>
                <a:cs typeface="Calibri" panose="020F0502020204030204" pitchFamily="34" charset="0"/>
              </a:rPr>
              <a:t>3</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9936984"/>
            <a:ext cx="7594241"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Beauty of Life Givers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Jessica Somers</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7427702"/>
            <a:ext cx="7594241" cy="1452705"/>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Quick facts on alcohol use in Canada</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Explore sex and gender factors related to alcohol use</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Problematic alcohol use</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Canada’s Guidance on Alcohol and Health</a:t>
            </a:r>
          </a:p>
        </p:txBody>
      </p:sp>
      <p:pic>
        <p:nvPicPr>
          <p:cNvPr id="13" name="Picture 12" descr="A person wearing a garment&#10;&#10;Description automatically generated with low confidence">
            <a:extLst>
              <a:ext uri="{FF2B5EF4-FFF2-40B4-BE49-F238E27FC236}">
                <a16:creationId xmlns:a16="http://schemas.microsoft.com/office/drawing/2014/main" id="{807F42DA-EE52-FB6D-AB2A-D3B099F7CD1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37701" y="567397"/>
            <a:ext cx="7368234" cy="9237785"/>
          </a:xfrm>
          <a:prstGeom prst="rect">
            <a:avLst/>
          </a:prstGeom>
        </p:spPr>
      </p:pic>
    </p:spTree>
    <p:extLst>
      <p:ext uri="{BB962C8B-B14F-4D97-AF65-F5344CB8AC3E}">
        <p14:creationId xmlns:p14="http://schemas.microsoft.com/office/powerpoint/2010/main" val="2171529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icture containing table, wine, glasses, indoor&#10;&#10;Description automatically generated">
            <a:extLst>
              <a:ext uri="{FF2B5EF4-FFF2-40B4-BE49-F238E27FC236}">
                <a16:creationId xmlns:a16="http://schemas.microsoft.com/office/drawing/2014/main" id="{71ED2E8C-A710-7849-A12D-8F1F9D53E2A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283575" y="0"/>
            <a:ext cx="7935913" cy="10972800"/>
          </a:xfrm>
        </p:spPr>
      </p:pic>
      <p:sp>
        <p:nvSpPr>
          <p:cNvPr id="4" name="Rounded Rectangle 3"/>
          <p:cNvSpPr/>
          <p:nvPr/>
        </p:nvSpPr>
        <p:spPr>
          <a:xfrm>
            <a:off x="11571616" y="3426092"/>
            <a:ext cx="7277858" cy="1541003"/>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5" name="Rectangle 4"/>
          <p:cNvSpPr/>
          <p:nvPr/>
        </p:nvSpPr>
        <p:spPr>
          <a:xfrm>
            <a:off x="11940322" y="3750393"/>
            <a:ext cx="1794081" cy="1200329"/>
          </a:xfrm>
          <a:prstGeom prst="rect">
            <a:avLst/>
          </a:prstGeom>
          <a:noFill/>
        </p:spPr>
        <p:txBody>
          <a:bodyPr wrap="none" lIns="91440" tIns="45720" rIns="91440" bIns="45720" anchor="t">
            <a:spAutoFit/>
          </a:bodyPr>
          <a:lstStyle/>
          <a:p>
            <a:pPr defTabSz="2321446"/>
            <a:r>
              <a:rPr lang="en-US" sz="7200" b="1" dirty="0">
                <a:solidFill>
                  <a:schemeClr val="bg1"/>
                </a:solidFill>
                <a:latin typeface="Calibri"/>
                <a:ea typeface="Open Sans"/>
                <a:cs typeface="Calibri"/>
              </a:rPr>
              <a:t>66%</a:t>
            </a:r>
          </a:p>
        </p:txBody>
      </p:sp>
      <p:sp>
        <p:nvSpPr>
          <p:cNvPr id="18" name="Text Box 10">
            <a:extLst>
              <a:ext uri="{FF2B5EF4-FFF2-40B4-BE49-F238E27FC236}">
                <a16:creationId xmlns:a16="http://schemas.microsoft.com/office/drawing/2014/main" id="{849E4059-0A03-6941-8414-04DE5DF20A4B}"/>
              </a:ext>
            </a:extLst>
          </p:cNvPr>
          <p:cNvSpPr txBox="1">
            <a:spLocks noChangeArrowheads="1"/>
          </p:cNvSpPr>
          <p:nvPr/>
        </p:nvSpPr>
        <p:spPr bwMode="auto">
          <a:xfrm>
            <a:off x="2138861" y="5569047"/>
            <a:ext cx="6099316" cy="1021818"/>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prevalence of alcohol use remains higher among boys and men but are increasing among women and girls.</a:t>
            </a:r>
          </a:p>
        </p:txBody>
      </p:sp>
      <p:sp>
        <p:nvSpPr>
          <p:cNvPr id="19" name="Rectangle 18">
            <a:extLst>
              <a:ext uri="{FF2B5EF4-FFF2-40B4-BE49-F238E27FC236}">
                <a16:creationId xmlns:a16="http://schemas.microsoft.com/office/drawing/2014/main" id="{355E6D5C-773A-3244-AAB6-4DF007481C02}"/>
              </a:ext>
            </a:extLst>
          </p:cNvPr>
          <p:cNvSpPr/>
          <p:nvPr/>
        </p:nvSpPr>
        <p:spPr>
          <a:xfrm>
            <a:off x="1523568" y="1226111"/>
            <a:ext cx="6099316" cy="3139321"/>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Alcohol Consumption in Canada</a:t>
            </a:r>
          </a:p>
        </p:txBody>
      </p:sp>
      <p:sp>
        <p:nvSpPr>
          <p:cNvPr id="20" name="Rectangle 19">
            <a:extLst>
              <a:ext uri="{FF2B5EF4-FFF2-40B4-BE49-F238E27FC236}">
                <a16:creationId xmlns:a16="http://schemas.microsoft.com/office/drawing/2014/main" id="{AEEFC881-334E-6D4F-BA2D-EC4FD21A7271}"/>
              </a:ext>
            </a:extLst>
          </p:cNvPr>
          <p:cNvSpPr/>
          <p:nvPr/>
        </p:nvSpPr>
        <p:spPr>
          <a:xfrm>
            <a:off x="1473200" y="4460225"/>
            <a:ext cx="5809343"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PREVALENCE OF ALCOHOL USE</a:t>
            </a:r>
          </a:p>
        </p:txBody>
      </p:sp>
      <p:sp>
        <p:nvSpPr>
          <p:cNvPr id="2" name="Rectangle 1">
            <a:extLst>
              <a:ext uri="{FF2B5EF4-FFF2-40B4-BE49-F238E27FC236}">
                <a16:creationId xmlns:a16="http://schemas.microsoft.com/office/drawing/2014/main" id="{0F4927D9-E921-4C4C-8243-7C1480995E3F}"/>
              </a:ext>
            </a:extLst>
          </p:cNvPr>
          <p:cNvSpPr/>
          <p:nvPr/>
        </p:nvSpPr>
        <p:spPr>
          <a:xfrm>
            <a:off x="1460501" y="8135219"/>
            <a:ext cx="6577263" cy="2308324"/>
          </a:xfrm>
          <a:prstGeom prst="rect">
            <a:avLst/>
          </a:prstGeom>
        </p:spPr>
        <p:txBody>
          <a:bodyPr wrap="square">
            <a:spAutoFit/>
          </a:bodyPr>
          <a:lstStyle/>
          <a:p>
            <a:pPr defTabSz="2321446"/>
            <a:r>
              <a:rPr lang="en-US" sz="2400" b="1" dirty="0">
                <a:solidFill>
                  <a:srgbClr val="297DA5"/>
                </a:solidFill>
                <a:latin typeface="Calibri" panose="020F0502020204030204" pitchFamily="34" charset="0"/>
                <a:ea typeface="Open Sans" panose="020B0606030504020204" pitchFamily="34" charset="0"/>
                <a:cs typeface="Calibri" panose="020F0502020204030204" pitchFamily="34" charset="0"/>
              </a:rPr>
              <a:t>In 2018, rates of heavy drinking were 24% for Canadian men and 15% for Canadian women among all age groups; however, rates of heavy drinking were much higher for young Canadian women ages 18-34 (24% of young women compared with 34% of young men).</a:t>
            </a:r>
          </a:p>
        </p:txBody>
      </p:sp>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1524941" y="5730652"/>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CB47331A-33C8-964A-A5F6-0061DB4FFEA1}"/>
              </a:ext>
            </a:extLst>
          </p:cNvPr>
          <p:cNvSpPr>
            <a:spLocks/>
          </p:cNvSpPr>
          <p:nvPr/>
        </p:nvSpPr>
        <p:spPr bwMode="auto">
          <a:xfrm>
            <a:off x="1524941" y="6946124"/>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Text Box 10">
            <a:extLst>
              <a:ext uri="{FF2B5EF4-FFF2-40B4-BE49-F238E27FC236}">
                <a16:creationId xmlns:a16="http://schemas.microsoft.com/office/drawing/2014/main" id="{35812244-72E1-484B-9AEB-09B89331EE69}"/>
              </a:ext>
            </a:extLst>
          </p:cNvPr>
          <p:cNvSpPr txBox="1">
            <a:spLocks noChangeArrowheads="1"/>
          </p:cNvSpPr>
          <p:nvPr/>
        </p:nvSpPr>
        <p:spPr bwMode="auto">
          <a:xfrm>
            <a:off x="2138861" y="6746279"/>
            <a:ext cx="5557818" cy="1021818"/>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Among girls and women, the highest increase in past-year heavy drinking was seen among women 25 years and older (86%).</a:t>
            </a:r>
          </a:p>
        </p:txBody>
      </p:sp>
      <p:sp>
        <p:nvSpPr>
          <p:cNvPr id="26" name="Text Box 10">
            <a:extLst>
              <a:ext uri="{FF2B5EF4-FFF2-40B4-BE49-F238E27FC236}">
                <a16:creationId xmlns:a16="http://schemas.microsoft.com/office/drawing/2014/main" id="{C5F37299-786C-4041-A0B1-CB633C6A017A}"/>
              </a:ext>
            </a:extLst>
          </p:cNvPr>
          <p:cNvSpPr txBox="1">
            <a:spLocks noChangeArrowheads="1"/>
          </p:cNvSpPr>
          <p:nvPr/>
        </p:nvSpPr>
        <p:spPr bwMode="auto">
          <a:xfrm>
            <a:off x="14103109" y="3691842"/>
            <a:ext cx="4579234" cy="1021818"/>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of Canadians aged 15 years and older reported using alcohol at least once in the past 30 days.</a:t>
            </a:r>
          </a:p>
        </p:txBody>
      </p:sp>
      <p:sp>
        <p:nvSpPr>
          <p:cNvPr id="27" name="Rounded Rectangle 26">
            <a:extLst>
              <a:ext uri="{FF2B5EF4-FFF2-40B4-BE49-F238E27FC236}">
                <a16:creationId xmlns:a16="http://schemas.microsoft.com/office/drawing/2014/main" id="{7606F07C-2716-4F40-9622-6A9293E7F877}"/>
              </a:ext>
            </a:extLst>
          </p:cNvPr>
          <p:cNvSpPr/>
          <p:nvPr/>
        </p:nvSpPr>
        <p:spPr>
          <a:xfrm>
            <a:off x="11571616" y="5377579"/>
            <a:ext cx="7277858" cy="1702608"/>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8" name="Rectangle 27">
            <a:extLst>
              <a:ext uri="{FF2B5EF4-FFF2-40B4-BE49-F238E27FC236}">
                <a16:creationId xmlns:a16="http://schemas.microsoft.com/office/drawing/2014/main" id="{57F0B57F-964B-F84D-BB7A-BD63F84A6E29}"/>
              </a:ext>
            </a:extLst>
          </p:cNvPr>
          <p:cNvSpPr/>
          <p:nvPr/>
        </p:nvSpPr>
        <p:spPr>
          <a:xfrm>
            <a:off x="11899446" y="5785706"/>
            <a:ext cx="3669915" cy="1200329"/>
          </a:xfrm>
          <a:prstGeom prst="rect">
            <a:avLst/>
          </a:prstGeom>
          <a:noFill/>
        </p:spPr>
        <p:txBody>
          <a:bodyPr wrap="non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5+ drinks</a:t>
            </a:r>
          </a:p>
        </p:txBody>
      </p:sp>
      <p:sp>
        <p:nvSpPr>
          <p:cNvPr id="29" name="Text Box 10">
            <a:extLst>
              <a:ext uri="{FF2B5EF4-FFF2-40B4-BE49-F238E27FC236}">
                <a16:creationId xmlns:a16="http://schemas.microsoft.com/office/drawing/2014/main" id="{50FF6328-6BCB-674B-AA3F-4707EF3029F4}"/>
              </a:ext>
            </a:extLst>
          </p:cNvPr>
          <p:cNvSpPr txBox="1">
            <a:spLocks noChangeArrowheads="1"/>
          </p:cNvSpPr>
          <p:nvPr/>
        </p:nvSpPr>
        <p:spPr bwMode="auto">
          <a:xfrm>
            <a:off x="11922635" y="5554064"/>
            <a:ext cx="3669915"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rPr>
              <a:t>The number of people reporting</a:t>
            </a: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35" name="Text Box 10">
            <a:extLst>
              <a:ext uri="{FF2B5EF4-FFF2-40B4-BE49-F238E27FC236}">
                <a16:creationId xmlns:a16="http://schemas.microsoft.com/office/drawing/2014/main" id="{3E690922-EFA3-3543-91EF-B2D2CFBF77BB}"/>
              </a:ext>
            </a:extLst>
          </p:cNvPr>
          <p:cNvSpPr txBox="1">
            <a:spLocks noChangeArrowheads="1"/>
          </p:cNvSpPr>
          <p:nvPr/>
        </p:nvSpPr>
        <p:spPr bwMode="auto">
          <a:xfrm>
            <a:off x="15686654" y="5409918"/>
            <a:ext cx="2896167" cy="1637371"/>
          </a:xfrm>
          <a:prstGeom prst="rect">
            <a:avLst/>
          </a:prstGeom>
          <a:noFill/>
          <a:ln w="9525">
            <a:noFill/>
            <a:miter lim="800000"/>
            <a:headEnd/>
            <a:tailEnd/>
          </a:ln>
        </p:spPr>
        <p:txBody>
          <a:bodyPr wrap="square" lIns="97536" tIns="48768" rIns="97536" bIns="48768">
            <a:spAutoFit/>
          </a:bodyPr>
          <a:lstStyle/>
          <a:p>
            <a:r>
              <a:rPr lang="en-US" sz="2000" dirty="0">
                <a:solidFill>
                  <a:schemeClr val="bg1"/>
                </a:solidFill>
              </a:rPr>
              <a:t>per occasion increased from 11% before the COVID-19 pandemic to 18% during the COVID-19 pandemic.</a:t>
            </a:r>
          </a:p>
        </p:txBody>
      </p:sp>
      <p:sp>
        <p:nvSpPr>
          <p:cNvPr id="36" name="Rounded Rectangle 35">
            <a:extLst>
              <a:ext uri="{FF2B5EF4-FFF2-40B4-BE49-F238E27FC236}">
                <a16:creationId xmlns:a16="http://schemas.microsoft.com/office/drawing/2014/main" id="{86D8DFDD-6D36-6240-BEAF-2B1BD15CBE1A}"/>
              </a:ext>
            </a:extLst>
          </p:cNvPr>
          <p:cNvSpPr/>
          <p:nvPr/>
        </p:nvSpPr>
        <p:spPr>
          <a:xfrm>
            <a:off x="11571616" y="7502583"/>
            <a:ext cx="7277858" cy="2784812"/>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37" name="Rectangle 36">
            <a:extLst>
              <a:ext uri="{FF2B5EF4-FFF2-40B4-BE49-F238E27FC236}">
                <a16:creationId xmlns:a16="http://schemas.microsoft.com/office/drawing/2014/main" id="{CC25CE28-B456-F44A-B6E0-92D55C67ED24}"/>
              </a:ext>
            </a:extLst>
          </p:cNvPr>
          <p:cNvSpPr/>
          <p:nvPr/>
        </p:nvSpPr>
        <p:spPr>
          <a:xfrm>
            <a:off x="11899446" y="8022276"/>
            <a:ext cx="1794081" cy="1200329"/>
          </a:xfrm>
          <a:prstGeom prst="rect">
            <a:avLst/>
          </a:prstGeom>
          <a:noFill/>
        </p:spPr>
        <p:txBody>
          <a:bodyPr wrap="non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37%</a:t>
            </a:r>
          </a:p>
        </p:txBody>
      </p:sp>
      <p:sp>
        <p:nvSpPr>
          <p:cNvPr id="39" name="Text Box 10">
            <a:extLst>
              <a:ext uri="{FF2B5EF4-FFF2-40B4-BE49-F238E27FC236}">
                <a16:creationId xmlns:a16="http://schemas.microsoft.com/office/drawing/2014/main" id="{52EAA690-5EBB-384A-882F-0DECC36A8EF7}"/>
              </a:ext>
            </a:extLst>
          </p:cNvPr>
          <p:cNvSpPr txBox="1">
            <a:spLocks noChangeArrowheads="1"/>
          </p:cNvSpPr>
          <p:nvPr/>
        </p:nvSpPr>
        <p:spPr bwMode="auto">
          <a:xfrm>
            <a:off x="11899446" y="7662842"/>
            <a:ext cx="3787208"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During the COVID-19 pandemic,</a:t>
            </a:r>
          </a:p>
        </p:txBody>
      </p:sp>
      <p:sp>
        <p:nvSpPr>
          <p:cNvPr id="40" name="Text Box 10">
            <a:extLst>
              <a:ext uri="{FF2B5EF4-FFF2-40B4-BE49-F238E27FC236}">
                <a16:creationId xmlns:a16="http://schemas.microsoft.com/office/drawing/2014/main" id="{DEBA3517-0920-4741-B23D-514761BFB35C}"/>
              </a:ext>
            </a:extLst>
          </p:cNvPr>
          <p:cNvSpPr txBox="1">
            <a:spLocks noChangeArrowheads="1"/>
          </p:cNvSpPr>
          <p:nvPr/>
        </p:nvSpPr>
        <p:spPr bwMode="auto">
          <a:xfrm>
            <a:off x="13812429" y="8229366"/>
            <a:ext cx="4904914" cy="1791260"/>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of women reported both moderate-to-severe anxiety and increased alcohol use.</a:t>
            </a:r>
            <a:r>
              <a:rPr lang="en-US" sz="2200" dirty="0">
                <a:solidFill>
                  <a:schemeClr val="bg1"/>
                </a:solidFill>
              </a:rPr>
              <a:t> Women reported the most mental health concerns, particularly in households with children under 13</a:t>
            </a:r>
            <a:r>
              <a:rPr lang="en-US" sz="1600" dirty="0">
                <a:solidFill>
                  <a:schemeClr val="bg1"/>
                </a:solidFill>
              </a:rPr>
              <a:t>.</a:t>
            </a:r>
          </a:p>
        </p:txBody>
      </p:sp>
      <p:sp>
        <p:nvSpPr>
          <p:cNvPr id="41" name="Freeform 6">
            <a:extLst>
              <a:ext uri="{FF2B5EF4-FFF2-40B4-BE49-F238E27FC236}">
                <a16:creationId xmlns:a16="http://schemas.microsoft.com/office/drawing/2014/main" id="{42B31494-728E-6145-A29E-E00D86BB5594}"/>
              </a:ext>
            </a:extLst>
          </p:cNvPr>
          <p:cNvSpPr>
            <a:spLocks/>
          </p:cNvSpPr>
          <p:nvPr/>
        </p:nvSpPr>
        <p:spPr bwMode="auto">
          <a:xfrm>
            <a:off x="6598889" y="775538"/>
            <a:ext cx="89898" cy="117958"/>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2" name="Freeform 7">
            <a:extLst>
              <a:ext uri="{FF2B5EF4-FFF2-40B4-BE49-F238E27FC236}">
                <a16:creationId xmlns:a16="http://schemas.microsoft.com/office/drawing/2014/main" id="{9D99587D-6928-5042-ACD8-3CA572EBA73D}"/>
              </a:ext>
            </a:extLst>
          </p:cNvPr>
          <p:cNvSpPr>
            <a:spLocks/>
          </p:cNvSpPr>
          <p:nvPr/>
        </p:nvSpPr>
        <p:spPr bwMode="auto">
          <a:xfrm>
            <a:off x="6614017" y="947756"/>
            <a:ext cx="72177" cy="64090"/>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3" name="Freeform 9">
            <a:extLst>
              <a:ext uri="{FF2B5EF4-FFF2-40B4-BE49-F238E27FC236}">
                <a16:creationId xmlns:a16="http://schemas.microsoft.com/office/drawing/2014/main" id="{E2355B92-02D2-6C4F-AE41-C7B0E2B9957D}"/>
              </a:ext>
            </a:extLst>
          </p:cNvPr>
          <p:cNvSpPr>
            <a:spLocks/>
          </p:cNvSpPr>
          <p:nvPr/>
        </p:nvSpPr>
        <p:spPr bwMode="auto">
          <a:xfrm>
            <a:off x="6365069" y="757844"/>
            <a:ext cx="143491" cy="150200"/>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4" name="Freeform 10">
            <a:extLst>
              <a:ext uri="{FF2B5EF4-FFF2-40B4-BE49-F238E27FC236}">
                <a16:creationId xmlns:a16="http://schemas.microsoft.com/office/drawing/2014/main" id="{13E8A8CA-DFAA-BE49-A7BC-C24FBDD56C3E}"/>
              </a:ext>
            </a:extLst>
          </p:cNvPr>
          <p:cNvSpPr>
            <a:spLocks/>
          </p:cNvSpPr>
          <p:nvPr/>
        </p:nvSpPr>
        <p:spPr bwMode="auto">
          <a:xfrm>
            <a:off x="6537085" y="644998"/>
            <a:ext cx="67855" cy="83357"/>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5" name="Freeform 11">
            <a:extLst>
              <a:ext uri="{FF2B5EF4-FFF2-40B4-BE49-F238E27FC236}">
                <a16:creationId xmlns:a16="http://schemas.microsoft.com/office/drawing/2014/main" id="{CEFCFB83-5196-374D-BE9D-C545C59E3A6E}"/>
              </a:ext>
            </a:extLst>
          </p:cNvPr>
          <p:cNvSpPr>
            <a:spLocks/>
          </p:cNvSpPr>
          <p:nvPr/>
        </p:nvSpPr>
        <p:spPr bwMode="auto">
          <a:xfrm>
            <a:off x="6448484" y="640672"/>
            <a:ext cx="35873" cy="25164"/>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6" name="Freeform 12">
            <a:extLst>
              <a:ext uri="{FF2B5EF4-FFF2-40B4-BE49-F238E27FC236}">
                <a16:creationId xmlns:a16="http://schemas.microsoft.com/office/drawing/2014/main" id="{47544F0D-AC3D-844A-9F1D-1E807EC163A2}"/>
              </a:ext>
            </a:extLst>
          </p:cNvPr>
          <p:cNvSpPr>
            <a:spLocks/>
          </p:cNvSpPr>
          <p:nvPr/>
        </p:nvSpPr>
        <p:spPr bwMode="auto">
          <a:xfrm>
            <a:off x="6703482" y="626125"/>
            <a:ext cx="40195" cy="23198"/>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7" name="Freeform 13">
            <a:extLst>
              <a:ext uri="{FF2B5EF4-FFF2-40B4-BE49-F238E27FC236}">
                <a16:creationId xmlns:a16="http://schemas.microsoft.com/office/drawing/2014/main" id="{8D500E22-863B-E840-A248-43E63CD4B323}"/>
              </a:ext>
            </a:extLst>
          </p:cNvPr>
          <p:cNvSpPr>
            <a:spLocks/>
          </p:cNvSpPr>
          <p:nvPr/>
        </p:nvSpPr>
        <p:spPr bwMode="auto">
          <a:xfrm>
            <a:off x="6880252" y="788120"/>
            <a:ext cx="74771" cy="44824"/>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8" name="Freeform 15">
            <a:extLst>
              <a:ext uri="{FF2B5EF4-FFF2-40B4-BE49-F238E27FC236}">
                <a16:creationId xmlns:a16="http://schemas.microsoft.com/office/drawing/2014/main" id="{9D9C8A44-96A2-D74F-811F-B1DAB8183E1D}"/>
              </a:ext>
            </a:extLst>
          </p:cNvPr>
          <p:cNvSpPr>
            <a:spLocks/>
          </p:cNvSpPr>
          <p:nvPr/>
        </p:nvSpPr>
        <p:spPr bwMode="auto">
          <a:xfrm>
            <a:off x="6754050" y="637527"/>
            <a:ext cx="24203" cy="23985"/>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9" name="Freeform 16">
            <a:extLst>
              <a:ext uri="{FF2B5EF4-FFF2-40B4-BE49-F238E27FC236}">
                <a16:creationId xmlns:a16="http://schemas.microsoft.com/office/drawing/2014/main" id="{FDA5DB67-A502-CC4A-A258-20EB16E53E47}"/>
              </a:ext>
            </a:extLst>
          </p:cNvPr>
          <p:cNvSpPr>
            <a:spLocks/>
          </p:cNvSpPr>
          <p:nvPr/>
        </p:nvSpPr>
        <p:spPr bwMode="auto">
          <a:xfrm>
            <a:off x="6695702" y="657579"/>
            <a:ext cx="205295" cy="115992"/>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0" name="Freeform 17">
            <a:extLst>
              <a:ext uri="{FF2B5EF4-FFF2-40B4-BE49-F238E27FC236}">
                <a16:creationId xmlns:a16="http://schemas.microsoft.com/office/drawing/2014/main" id="{27D78B2D-76EC-9D49-A94D-A0C594E757E1}"/>
              </a:ext>
            </a:extLst>
          </p:cNvPr>
          <p:cNvSpPr>
            <a:spLocks/>
          </p:cNvSpPr>
          <p:nvPr/>
        </p:nvSpPr>
        <p:spPr bwMode="auto">
          <a:xfrm>
            <a:off x="6689652" y="719311"/>
            <a:ext cx="44949" cy="45610"/>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1" name="Freeform 18">
            <a:extLst>
              <a:ext uri="{FF2B5EF4-FFF2-40B4-BE49-F238E27FC236}">
                <a16:creationId xmlns:a16="http://schemas.microsoft.com/office/drawing/2014/main" id="{3BE970F7-920D-0846-B822-BE6C29908F83}"/>
              </a:ext>
            </a:extLst>
          </p:cNvPr>
          <p:cNvSpPr>
            <a:spLocks/>
          </p:cNvSpPr>
          <p:nvPr/>
        </p:nvSpPr>
        <p:spPr bwMode="auto">
          <a:xfrm>
            <a:off x="6672364" y="961518"/>
            <a:ext cx="17288" cy="16514"/>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2" name="Freeform 19">
            <a:extLst>
              <a:ext uri="{FF2B5EF4-FFF2-40B4-BE49-F238E27FC236}">
                <a16:creationId xmlns:a16="http://schemas.microsoft.com/office/drawing/2014/main" id="{933E573C-E6CB-F842-8424-B70EE10D47A8}"/>
              </a:ext>
            </a:extLst>
          </p:cNvPr>
          <p:cNvSpPr>
            <a:spLocks/>
          </p:cNvSpPr>
          <p:nvPr/>
        </p:nvSpPr>
        <p:spPr bwMode="auto">
          <a:xfrm>
            <a:off x="6738058" y="953261"/>
            <a:ext cx="13831" cy="11403"/>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3" name="Freeform 20">
            <a:extLst>
              <a:ext uri="{FF2B5EF4-FFF2-40B4-BE49-F238E27FC236}">
                <a16:creationId xmlns:a16="http://schemas.microsoft.com/office/drawing/2014/main" id="{BADE2DBD-66AE-9B46-A4DB-BD27F40534E3}"/>
              </a:ext>
            </a:extLst>
          </p:cNvPr>
          <p:cNvSpPr>
            <a:spLocks/>
          </p:cNvSpPr>
          <p:nvPr/>
        </p:nvSpPr>
        <p:spPr bwMode="auto">
          <a:xfrm>
            <a:off x="6361611" y="784974"/>
            <a:ext cx="246787" cy="199349"/>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4" name="Freeform 21">
            <a:extLst>
              <a:ext uri="{FF2B5EF4-FFF2-40B4-BE49-F238E27FC236}">
                <a16:creationId xmlns:a16="http://schemas.microsoft.com/office/drawing/2014/main" id="{4118B76D-9EB5-8F4A-9ED2-A361050BF9BD}"/>
              </a:ext>
            </a:extLst>
          </p:cNvPr>
          <p:cNvSpPr>
            <a:spLocks/>
          </p:cNvSpPr>
          <p:nvPr/>
        </p:nvSpPr>
        <p:spPr bwMode="auto">
          <a:xfrm>
            <a:off x="6553076" y="772392"/>
            <a:ext cx="38034" cy="39713"/>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5" name="Freeform 22">
            <a:extLst>
              <a:ext uri="{FF2B5EF4-FFF2-40B4-BE49-F238E27FC236}">
                <a16:creationId xmlns:a16="http://schemas.microsoft.com/office/drawing/2014/main" id="{95D491F2-98F6-B34B-AD7A-AD6277EFDFAF}"/>
              </a:ext>
            </a:extLst>
          </p:cNvPr>
          <p:cNvSpPr>
            <a:spLocks/>
          </p:cNvSpPr>
          <p:nvPr/>
        </p:nvSpPr>
        <p:spPr bwMode="auto">
          <a:xfrm>
            <a:off x="6540543" y="770426"/>
            <a:ext cx="9076" cy="12583"/>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6" name="Freeform 23">
            <a:extLst>
              <a:ext uri="{FF2B5EF4-FFF2-40B4-BE49-F238E27FC236}">
                <a16:creationId xmlns:a16="http://schemas.microsoft.com/office/drawing/2014/main" id="{19BAA4E3-B584-5742-86E1-DBF574322AD3}"/>
              </a:ext>
            </a:extLst>
          </p:cNvPr>
          <p:cNvSpPr>
            <a:spLocks/>
          </p:cNvSpPr>
          <p:nvPr/>
        </p:nvSpPr>
        <p:spPr bwMode="auto">
          <a:xfrm>
            <a:off x="6595432" y="975279"/>
            <a:ext cx="17288" cy="18481"/>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7" name="Freeform 24">
            <a:extLst>
              <a:ext uri="{FF2B5EF4-FFF2-40B4-BE49-F238E27FC236}">
                <a16:creationId xmlns:a16="http://schemas.microsoft.com/office/drawing/2014/main" id="{A1A3BAD7-0672-044F-A454-1FC0BB6756C9}"/>
              </a:ext>
            </a:extLst>
          </p:cNvPr>
          <p:cNvSpPr>
            <a:spLocks/>
          </p:cNvSpPr>
          <p:nvPr/>
        </p:nvSpPr>
        <p:spPr bwMode="auto">
          <a:xfrm>
            <a:off x="6604941" y="907257"/>
            <a:ext cx="20746" cy="17694"/>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8" name="Freeform 25">
            <a:extLst>
              <a:ext uri="{FF2B5EF4-FFF2-40B4-BE49-F238E27FC236}">
                <a16:creationId xmlns:a16="http://schemas.microsoft.com/office/drawing/2014/main" id="{FA351E52-F57A-024A-8246-C2C395525D46}"/>
              </a:ext>
            </a:extLst>
          </p:cNvPr>
          <p:cNvSpPr>
            <a:spLocks/>
          </p:cNvSpPr>
          <p:nvPr/>
        </p:nvSpPr>
        <p:spPr bwMode="auto">
          <a:xfrm>
            <a:off x="6524551" y="979212"/>
            <a:ext cx="15992" cy="15728"/>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9" name="Freeform 26">
            <a:extLst>
              <a:ext uri="{FF2B5EF4-FFF2-40B4-BE49-F238E27FC236}">
                <a16:creationId xmlns:a16="http://schemas.microsoft.com/office/drawing/2014/main" id="{31FF36F0-2FEA-B645-8F47-68B6041F6C7E}"/>
              </a:ext>
            </a:extLst>
          </p:cNvPr>
          <p:cNvSpPr>
            <a:spLocks/>
          </p:cNvSpPr>
          <p:nvPr/>
        </p:nvSpPr>
        <p:spPr bwMode="auto">
          <a:xfrm>
            <a:off x="6569068" y="982357"/>
            <a:ext cx="16424" cy="13762"/>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0" name="Freeform 27">
            <a:extLst>
              <a:ext uri="{FF2B5EF4-FFF2-40B4-BE49-F238E27FC236}">
                <a16:creationId xmlns:a16="http://schemas.microsoft.com/office/drawing/2014/main" id="{B66870B3-4AAB-694D-9FC8-AE32640AF2FB}"/>
              </a:ext>
            </a:extLst>
          </p:cNvPr>
          <p:cNvSpPr>
            <a:spLocks noEditPoints="1"/>
          </p:cNvSpPr>
          <p:nvPr/>
        </p:nvSpPr>
        <p:spPr bwMode="auto">
          <a:xfrm>
            <a:off x="6275171" y="777503"/>
            <a:ext cx="991037" cy="571703"/>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1" name="Freeform 28">
            <a:extLst>
              <a:ext uri="{FF2B5EF4-FFF2-40B4-BE49-F238E27FC236}">
                <a16:creationId xmlns:a16="http://schemas.microsoft.com/office/drawing/2014/main" id="{A1802929-28A5-AA42-BAB4-321361AC02D9}"/>
              </a:ext>
            </a:extLst>
          </p:cNvPr>
          <p:cNvSpPr>
            <a:spLocks/>
          </p:cNvSpPr>
          <p:nvPr/>
        </p:nvSpPr>
        <p:spPr bwMode="auto">
          <a:xfrm>
            <a:off x="6686194" y="716952"/>
            <a:ext cx="19449" cy="14548"/>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2" name="Freeform 29">
            <a:extLst>
              <a:ext uri="{FF2B5EF4-FFF2-40B4-BE49-F238E27FC236}">
                <a16:creationId xmlns:a16="http://schemas.microsoft.com/office/drawing/2014/main" id="{9AB91978-5943-B445-9012-59B7739D186D}"/>
              </a:ext>
            </a:extLst>
          </p:cNvPr>
          <p:cNvSpPr>
            <a:spLocks/>
          </p:cNvSpPr>
          <p:nvPr/>
        </p:nvSpPr>
        <p:spPr bwMode="auto">
          <a:xfrm>
            <a:off x="7226013" y="1255232"/>
            <a:ext cx="22907" cy="21626"/>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3" name="Freeform 30">
            <a:extLst>
              <a:ext uri="{FF2B5EF4-FFF2-40B4-BE49-F238E27FC236}">
                <a16:creationId xmlns:a16="http://schemas.microsoft.com/office/drawing/2014/main" id="{EEDB45CB-30D4-954F-B02A-F8076CAFEDF3}"/>
              </a:ext>
            </a:extLst>
          </p:cNvPr>
          <p:cNvSpPr>
            <a:spLocks noEditPoints="1"/>
          </p:cNvSpPr>
          <p:nvPr/>
        </p:nvSpPr>
        <p:spPr bwMode="auto">
          <a:xfrm>
            <a:off x="7303809" y="1234000"/>
            <a:ext cx="367370" cy="336573"/>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4" name="Freeform 31">
            <a:extLst>
              <a:ext uri="{FF2B5EF4-FFF2-40B4-BE49-F238E27FC236}">
                <a16:creationId xmlns:a16="http://schemas.microsoft.com/office/drawing/2014/main" id="{FFFE2D78-8FF5-F541-B5E6-35D5B6D1DDF6}"/>
              </a:ext>
            </a:extLst>
          </p:cNvPr>
          <p:cNvSpPr>
            <a:spLocks/>
          </p:cNvSpPr>
          <p:nvPr/>
        </p:nvSpPr>
        <p:spPr bwMode="auto">
          <a:xfrm>
            <a:off x="7264910" y="1158900"/>
            <a:ext cx="11670" cy="12583"/>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5" name="Freeform 32">
            <a:extLst>
              <a:ext uri="{FF2B5EF4-FFF2-40B4-BE49-F238E27FC236}">
                <a16:creationId xmlns:a16="http://schemas.microsoft.com/office/drawing/2014/main" id="{241F42D1-7658-0443-8708-AF995EDBBF10}"/>
              </a:ext>
            </a:extLst>
          </p:cNvPr>
          <p:cNvSpPr>
            <a:spLocks/>
          </p:cNvSpPr>
          <p:nvPr/>
        </p:nvSpPr>
        <p:spPr bwMode="auto">
          <a:xfrm>
            <a:off x="7739035" y="1521424"/>
            <a:ext cx="19449" cy="17694"/>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6" name="Freeform 33">
            <a:extLst>
              <a:ext uri="{FF2B5EF4-FFF2-40B4-BE49-F238E27FC236}">
                <a16:creationId xmlns:a16="http://schemas.microsoft.com/office/drawing/2014/main" id="{A44C5136-FAC7-B74E-BED0-B6BAA3626117}"/>
              </a:ext>
            </a:extLst>
          </p:cNvPr>
          <p:cNvSpPr>
            <a:spLocks/>
          </p:cNvSpPr>
          <p:nvPr/>
        </p:nvSpPr>
        <p:spPr bwMode="auto">
          <a:xfrm>
            <a:off x="7756323" y="1513167"/>
            <a:ext cx="14695" cy="11403"/>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7" name="Freeform 34">
            <a:extLst>
              <a:ext uri="{FF2B5EF4-FFF2-40B4-BE49-F238E27FC236}">
                <a16:creationId xmlns:a16="http://schemas.microsoft.com/office/drawing/2014/main" id="{01972A92-FCD5-604D-B978-A1EF11F385FB}"/>
              </a:ext>
            </a:extLst>
          </p:cNvPr>
          <p:cNvSpPr>
            <a:spLocks/>
          </p:cNvSpPr>
          <p:nvPr/>
        </p:nvSpPr>
        <p:spPr bwMode="auto">
          <a:xfrm>
            <a:off x="7266208" y="1185245"/>
            <a:ext cx="26364" cy="24771"/>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8" name="Freeform 35">
            <a:extLst>
              <a:ext uri="{FF2B5EF4-FFF2-40B4-BE49-F238E27FC236}">
                <a16:creationId xmlns:a16="http://schemas.microsoft.com/office/drawing/2014/main" id="{2FEA4B15-58B5-DA44-93C3-B836BF5250FD}"/>
              </a:ext>
            </a:extLst>
          </p:cNvPr>
          <p:cNvSpPr>
            <a:spLocks/>
          </p:cNvSpPr>
          <p:nvPr/>
        </p:nvSpPr>
        <p:spPr bwMode="auto">
          <a:xfrm>
            <a:off x="7653027" y="1612252"/>
            <a:ext cx="18153" cy="18873"/>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9" name="Freeform 36">
            <a:extLst>
              <a:ext uri="{FF2B5EF4-FFF2-40B4-BE49-F238E27FC236}">
                <a16:creationId xmlns:a16="http://schemas.microsoft.com/office/drawing/2014/main" id="{435D0D21-92E6-8341-8F04-BAFDCE877902}"/>
              </a:ext>
            </a:extLst>
          </p:cNvPr>
          <p:cNvSpPr>
            <a:spLocks/>
          </p:cNvSpPr>
          <p:nvPr/>
        </p:nvSpPr>
        <p:spPr bwMode="auto">
          <a:xfrm>
            <a:off x="7072150" y="1206870"/>
            <a:ext cx="19449" cy="10616"/>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0" name="Freeform 37">
            <a:extLst>
              <a:ext uri="{FF2B5EF4-FFF2-40B4-BE49-F238E27FC236}">
                <a16:creationId xmlns:a16="http://schemas.microsoft.com/office/drawing/2014/main" id="{0ED10472-3987-3643-B062-AE40E5138801}"/>
              </a:ext>
            </a:extLst>
          </p:cNvPr>
          <p:cNvSpPr>
            <a:spLocks/>
          </p:cNvSpPr>
          <p:nvPr/>
        </p:nvSpPr>
        <p:spPr bwMode="auto">
          <a:xfrm>
            <a:off x="6990463" y="1191142"/>
            <a:ext cx="27661" cy="21233"/>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1" name="Freeform 38">
            <a:extLst>
              <a:ext uri="{FF2B5EF4-FFF2-40B4-BE49-F238E27FC236}">
                <a16:creationId xmlns:a16="http://schemas.microsoft.com/office/drawing/2014/main" id="{66C06EE6-F9C9-3443-AE60-D20DBA23CB90}"/>
              </a:ext>
            </a:extLst>
          </p:cNvPr>
          <p:cNvSpPr>
            <a:spLocks/>
          </p:cNvSpPr>
          <p:nvPr/>
        </p:nvSpPr>
        <p:spPr bwMode="auto">
          <a:xfrm>
            <a:off x="6997379" y="1169517"/>
            <a:ext cx="12534" cy="11403"/>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2" name="Freeform 39">
            <a:extLst>
              <a:ext uri="{FF2B5EF4-FFF2-40B4-BE49-F238E27FC236}">
                <a16:creationId xmlns:a16="http://schemas.microsoft.com/office/drawing/2014/main" id="{5B9F9A4E-6C71-CB42-9A66-58D3DC803388}"/>
              </a:ext>
            </a:extLst>
          </p:cNvPr>
          <p:cNvSpPr>
            <a:spLocks/>
          </p:cNvSpPr>
          <p:nvPr/>
        </p:nvSpPr>
        <p:spPr bwMode="auto">
          <a:xfrm>
            <a:off x="7009912" y="1180919"/>
            <a:ext cx="24203" cy="16514"/>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3" name="Freeform 40">
            <a:extLst>
              <a:ext uri="{FF2B5EF4-FFF2-40B4-BE49-F238E27FC236}">
                <a16:creationId xmlns:a16="http://schemas.microsoft.com/office/drawing/2014/main" id="{F655402D-8325-CC43-981C-CC12BB2841E6}"/>
              </a:ext>
            </a:extLst>
          </p:cNvPr>
          <p:cNvSpPr>
            <a:spLocks/>
          </p:cNvSpPr>
          <p:nvPr/>
        </p:nvSpPr>
        <p:spPr bwMode="auto">
          <a:xfrm>
            <a:off x="6975769" y="993759"/>
            <a:ext cx="72177" cy="52295"/>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4" name="Freeform 41">
            <a:extLst>
              <a:ext uri="{FF2B5EF4-FFF2-40B4-BE49-F238E27FC236}">
                <a16:creationId xmlns:a16="http://schemas.microsoft.com/office/drawing/2014/main" id="{768FAB85-CE2A-0741-9445-19165F1752DB}"/>
              </a:ext>
            </a:extLst>
          </p:cNvPr>
          <p:cNvSpPr>
            <a:spLocks/>
          </p:cNvSpPr>
          <p:nvPr/>
        </p:nvSpPr>
        <p:spPr bwMode="auto">
          <a:xfrm>
            <a:off x="6998675" y="978032"/>
            <a:ext cx="18153" cy="18087"/>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5" name="Freeform 42">
            <a:extLst>
              <a:ext uri="{FF2B5EF4-FFF2-40B4-BE49-F238E27FC236}">
                <a16:creationId xmlns:a16="http://schemas.microsoft.com/office/drawing/2014/main" id="{53070C99-6DA0-5541-9D49-8C51427E7D23}"/>
              </a:ext>
            </a:extLst>
          </p:cNvPr>
          <p:cNvSpPr>
            <a:spLocks/>
          </p:cNvSpPr>
          <p:nvPr/>
        </p:nvSpPr>
        <p:spPr bwMode="auto">
          <a:xfrm>
            <a:off x="6973176" y="1358642"/>
            <a:ext cx="11670" cy="12189"/>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6" name="Freeform 43">
            <a:extLst>
              <a:ext uri="{FF2B5EF4-FFF2-40B4-BE49-F238E27FC236}">
                <a16:creationId xmlns:a16="http://schemas.microsoft.com/office/drawing/2014/main" id="{EC0888A6-33C5-094E-A4D3-1E94E5390E9B}"/>
              </a:ext>
            </a:extLst>
          </p:cNvPr>
          <p:cNvSpPr>
            <a:spLocks/>
          </p:cNvSpPr>
          <p:nvPr/>
        </p:nvSpPr>
        <p:spPr bwMode="auto">
          <a:xfrm>
            <a:off x="7005590" y="1471488"/>
            <a:ext cx="43653" cy="38533"/>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7" name="Freeform 44">
            <a:extLst>
              <a:ext uri="{FF2B5EF4-FFF2-40B4-BE49-F238E27FC236}">
                <a16:creationId xmlns:a16="http://schemas.microsoft.com/office/drawing/2014/main" id="{1451C721-5082-1F47-BD0B-43F1FAF056BB}"/>
              </a:ext>
            </a:extLst>
          </p:cNvPr>
          <p:cNvSpPr>
            <a:spLocks/>
          </p:cNvSpPr>
          <p:nvPr/>
        </p:nvSpPr>
        <p:spPr bwMode="auto">
          <a:xfrm>
            <a:off x="7004294" y="1433742"/>
            <a:ext cx="10373" cy="9437"/>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8" name="Freeform 45">
            <a:extLst>
              <a:ext uri="{FF2B5EF4-FFF2-40B4-BE49-F238E27FC236}">
                <a16:creationId xmlns:a16="http://schemas.microsoft.com/office/drawing/2014/main" id="{EBB89A48-D6FA-3144-AACA-9D32A8E3F0B2}"/>
              </a:ext>
            </a:extLst>
          </p:cNvPr>
          <p:cNvSpPr>
            <a:spLocks/>
          </p:cNvSpPr>
          <p:nvPr/>
        </p:nvSpPr>
        <p:spPr bwMode="auto">
          <a:xfrm>
            <a:off x="7015963" y="1464018"/>
            <a:ext cx="9941" cy="10616"/>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9" name="Freeform 46">
            <a:extLst>
              <a:ext uri="{FF2B5EF4-FFF2-40B4-BE49-F238E27FC236}">
                <a16:creationId xmlns:a16="http://schemas.microsoft.com/office/drawing/2014/main" id="{80B4E543-F5CF-BC41-8BF4-FD2414E58651}"/>
              </a:ext>
            </a:extLst>
          </p:cNvPr>
          <p:cNvSpPr>
            <a:spLocks/>
          </p:cNvSpPr>
          <p:nvPr/>
        </p:nvSpPr>
        <p:spPr bwMode="auto">
          <a:xfrm>
            <a:off x="6977929" y="1612251"/>
            <a:ext cx="43653" cy="23985"/>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0" name="Freeform 47">
            <a:extLst>
              <a:ext uri="{FF2B5EF4-FFF2-40B4-BE49-F238E27FC236}">
                <a16:creationId xmlns:a16="http://schemas.microsoft.com/office/drawing/2014/main" id="{1DB03FC8-CFA6-BC41-BDC8-E1B732A418F1}"/>
              </a:ext>
            </a:extLst>
          </p:cNvPr>
          <p:cNvSpPr>
            <a:spLocks/>
          </p:cNvSpPr>
          <p:nvPr/>
        </p:nvSpPr>
        <p:spPr bwMode="auto">
          <a:xfrm>
            <a:off x="6887167" y="1224956"/>
            <a:ext cx="47110" cy="41678"/>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1" name="Freeform 48">
            <a:extLst>
              <a:ext uri="{FF2B5EF4-FFF2-40B4-BE49-F238E27FC236}">
                <a16:creationId xmlns:a16="http://schemas.microsoft.com/office/drawing/2014/main" id="{613D0E3B-F642-3142-9AD2-A990B880D43E}"/>
              </a:ext>
            </a:extLst>
          </p:cNvPr>
          <p:cNvSpPr>
            <a:spLocks/>
          </p:cNvSpPr>
          <p:nvPr/>
        </p:nvSpPr>
        <p:spPr bwMode="auto">
          <a:xfrm>
            <a:off x="6962802" y="1239504"/>
            <a:ext cx="29822" cy="38533"/>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2" name="Freeform 49">
            <a:extLst>
              <a:ext uri="{FF2B5EF4-FFF2-40B4-BE49-F238E27FC236}">
                <a16:creationId xmlns:a16="http://schemas.microsoft.com/office/drawing/2014/main" id="{6DAC5E85-E15E-B344-8D0A-79B0152F22D9}"/>
              </a:ext>
            </a:extLst>
          </p:cNvPr>
          <p:cNvSpPr>
            <a:spLocks/>
          </p:cNvSpPr>
          <p:nvPr/>
        </p:nvSpPr>
        <p:spPr bwMode="auto">
          <a:xfrm>
            <a:off x="6976633" y="1342915"/>
            <a:ext cx="15992" cy="18873"/>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3" name="Freeform 50">
            <a:extLst>
              <a:ext uri="{FF2B5EF4-FFF2-40B4-BE49-F238E27FC236}">
                <a16:creationId xmlns:a16="http://schemas.microsoft.com/office/drawing/2014/main" id="{57D31CC1-0764-1145-AC1E-327162B17699}"/>
              </a:ext>
            </a:extLst>
          </p:cNvPr>
          <p:cNvSpPr>
            <a:spLocks/>
          </p:cNvSpPr>
          <p:nvPr/>
        </p:nvSpPr>
        <p:spPr bwMode="auto">
          <a:xfrm>
            <a:off x="5803640" y="1530860"/>
            <a:ext cx="6915" cy="12583"/>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4" name="Freeform 51">
            <a:extLst>
              <a:ext uri="{FF2B5EF4-FFF2-40B4-BE49-F238E27FC236}">
                <a16:creationId xmlns:a16="http://schemas.microsoft.com/office/drawing/2014/main" id="{49B566ED-57C9-9647-B64D-958A08655215}"/>
              </a:ext>
            </a:extLst>
          </p:cNvPr>
          <p:cNvSpPr>
            <a:spLocks/>
          </p:cNvSpPr>
          <p:nvPr/>
        </p:nvSpPr>
        <p:spPr bwMode="auto">
          <a:xfrm>
            <a:off x="5995105" y="1213161"/>
            <a:ext cx="340142" cy="502501"/>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5" name="Freeform 52">
            <a:extLst>
              <a:ext uri="{FF2B5EF4-FFF2-40B4-BE49-F238E27FC236}">
                <a16:creationId xmlns:a16="http://schemas.microsoft.com/office/drawing/2014/main" id="{273718BF-B07C-CE4D-B29F-F7ECC8F81DB5}"/>
              </a:ext>
            </a:extLst>
          </p:cNvPr>
          <p:cNvSpPr>
            <a:spLocks/>
          </p:cNvSpPr>
          <p:nvPr/>
        </p:nvSpPr>
        <p:spPr bwMode="auto">
          <a:xfrm>
            <a:off x="5766903" y="691787"/>
            <a:ext cx="328041" cy="481661"/>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6" name="Freeform 53">
            <a:extLst>
              <a:ext uri="{FF2B5EF4-FFF2-40B4-BE49-F238E27FC236}">
                <a16:creationId xmlns:a16="http://schemas.microsoft.com/office/drawing/2014/main" id="{2E86F1C1-7105-7541-8A12-3191CF9911DA}"/>
              </a:ext>
            </a:extLst>
          </p:cNvPr>
          <p:cNvSpPr>
            <a:spLocks noEditPoints="1"/>
          </p:cNvSpPr>
          <p:nvPr/>
        </p:nvSpPr>
        <p:spPr bwMode="auto">
          <a:xfrm>
            <a:off x="6177926" y="1292587"/>
            <a:ext cx="325880" cy="482840"/>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7" name="Freeform 54">
            <a:extLst>
              <a:ext uri="{FF2B5EF4-FFF2-40B4-BE49-F238E27FC236}">
                <a16:creationId xmlns:a16="http://schemas.microsoft.com/office/drawing/2014/main" id="{E84CC523-2878-7D45-A1FD-671FE36580F8}"/>
              </a:ext>
            </a:extLst>
          </p:cNvPr>
          <p:cNvSpPr>
            <a:spLocks noEditPoints="1"/>
          </p:cNvSpPr>
          <p:nvPr/>
        </p:nvSpPr>
        <p:spPr bwMode="auto">
          <a:xfrm>
            <a:off x="5731030" y="985503"/>
            <a:ext cx="398490" cy="693592"/>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8" name="Freeform 56">
            <a:extLst>
              <a:ext uri="{FF2B5EF4-FFF2-40B4-BE49-F238E27FC236}">
                <a16:creationId xmlns:a16="http://schemas.microsoft.com/office/drawing/2014/main" id="{AF93D222-B363-4C4C-84AB-04C6261083DB}"/>
              </a:ext>
            </a:extLst>
          </p:cNvPr>
          <p:cNvSpPr>
            <a:spLocks/>
          </p:cNvSpPr>
          <p:nvPr/>
        </p:nvSpPr>
        <p:spPr bwMode="auto">
          <a:xfrm>
            <a:off x="7402782" y="1715661"/>
            <a:ext cx="172016" cy="134865"/>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9" name="Freeform 57">
            <a:extLst>
              <a:ext uri="{FF2B5EF4-FFF2-40B4-BE49-F238E27FC236}">
                <a16:creationId xmlns:a16="http://schemas.microsoft.com/office/drawing/2014/main" id="{F68A0C95-5676-7A42-BC6F-FAC596E6C6C3}"/>
              </a:ext>
            </a:extLst>
          </p:cNvPr>
          <p:cNvSpPr>
            <a:spLocks/>
          </p:cNvSpPr>
          <p:nvPr/>
        </p:nvSpPr>
        <p:spPr bwMode="auto">
          <a:xfrm>
            <a:off x="7532443" y="1757733"/>
            <a:ext cx="141330" cy="137618"/>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0" name="Freeform 58">
            <a:extLst>
              <a:ext uri="{FF2B5EF4-FFF2-40B4-BE49-F238E27FC236}">
                <a16:creationId xmlns:a16="http://schemas.microsoft.com/office/drawing/2014/main" id="{9E835E48-0274-1E45-9B97-1B1B0269625D}"/>
              </a:ext>
            </a:extLst>
          </p:cNvPr>
          <p:cNvSpPr>
            <a:spLocks/>
          </p:cNvSpPr>
          <p:nvPr/>
        </p:nvSpPr>
        <p:spPr bwMode="auto">
          <a:xfrm>
            <a:off x="7602460" y="1683419"/>
            <a:ext cx="17288" cy="27130"/>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1" name="Freeform 59">
            <a:extLst>
              <a:ext uri="{FF2B5EF4-FFF2-40B4-BE49-F238E27FC236}">
                <a16:creationId xmlns:a16="http://schemas.microsoft.com/office/drawing/2014/main" id="{E5AFED06-EAF6-DB4F-8850-914C5E9DA3F9}"/>
              </a:ext>
            </a:extLst>
          </p:cNvPr>
          <p:cNvSpPr>
            <a:spLocks/>
          </p:cNvSpPr>
          <p:nvPr/>
        </p:nvSpPr>
        <p:spPr bwMode="auto">
          <a:xfrm>
            <a:off x="7657349" y="1465197"/>
            <a:ext cx="211346" cy="198169"/>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2" name="Freeform 60">
            <a:extLst>
              <a:ext uri="{FF2B5EF4-FFF2-40B4-BE49-F238E27FC236}">
                <a16:creationId xmlns:a16="http://schemas.microsoft.com/office/drawing/2014/main" id="{BDD1CA3A-DEB7-964D-81FC-8E00B2203C9A}"/>
              </a:ext>
            </a:extLst>
          </p:cNvPr>
          <p:cNvSpPr>
            <a:spLocks noEditPoints="1"/>
          </p:cNvSpPr>
          <p:nvPr/>
        </p:nvSpPr>
        <p:spPr bwMode="auto">
          <a:xfrm>
            <a:off x="6430332" y="1330332"/>
            <a:ext cx="363913" cy="467900"/>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3" name="Freeform 61">
            <a:extLst>
              <a:ext uri="{FF2B5EF4-FFF2-40B4-BE49-F238E27FC236}">
                <a16:creationId xmlns:a16="http://schemas.microsoft.com/office/drawing/2014/main" id="{5AA1502D-90F5-2843-84B2-70A0E5DBC471}"/>
              </a:ext>
            </a:extLst>
          </p:cNvPr>
          <p:cNvSpPr>
            <a:spLocks/>
          </p:cNvSpPr>
          <p:nvPr/>
        </p:nvSpPr>
        <p:spPr bwMode="auto">
          <a:xfrm>
            <a:off x="7640493" y="1693642"/>
            <a:ext cx="56186" cy="66056"/>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4" name="Freeform 62">
            <a:extLst>
              <a:ext uri="{FF2B5EF4-FFF2-40B4-BE49-F238E27FC236}">
                <a16:creationId xmlns:a16="http://schemas.microsoft.com/office/drawing/2014/main" id="{047D9F33-FAC1-8D4A-AB39-797A9BA3E5F4}"/>
              </a:ext>
            </a:extLst>
          </p:cNvPr>
          <p:cNvSpPr>
            <a:spLocks/>
          </p:cNvSpPr>
          <p:nvPr/>
        </p:nvSpPr>
        <p:spPr bwMode="auto">
          <a:xfrm>
            <a:off x="7488791" y="1620509"/>
            <a:ext cx="95085" cy="27523"/>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5" name="Freeform 63">
            <a:extLst>
              <a:ext uri="{FF2B5EF4-FFF2-40B4-BE49-F238E27FC236}">
                <a16:creationId xmlns:a16="http://schemas.microsoft.com/office/drawing/2014/main" id="{97993D1B-ED14-9142-BF8B-8AD3125B3499}"/>
              </a:ext>
            </a:extLst>
          </p:cNvPr>
          <p:cNvSpPr>
            <a:spLocks noEditPoints="1"/>
          </p:cNvSpPr>
          <p:nvPr/>
        </p:nvSpPr>
        <p:spPr bwMode="auto">
          <a:xfrm>
            <a:off x="6011096" y="749587"/>
            <a:ext cx="525988" cy="580746"/>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6" name="Freeform 64">
            <a:extLst>
              <a:ext uri="{FF2B5EF4-FFF2-40B4-BE49-F238E27FC236}">
                <a16:creationId xmlns:a16="http://schemas.microsoft.com/office/drawing/2014/main" id="{914A86F7-6668-AA45-9B20-E1E8ACD70C3A}"/>
              </a:ext>
            </a:extLst>
          </p:cNvPr>
          <p:cNvSpPr>
            <a:spLocks/>
          </p:cNvSpPr>
          <p:nvPr/>
        </p:nvSpPr>
        <p:spPr bwMode="auto">
          <a:xfrm>
            <a:off x="6980091" y="1911077"/>
            <a:ext cx="56186" cy="23985"/>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7" name="Freeform 65">
            <a:extLst>
              <a:ext uri="{FF2B5EF4-FFF2-40B4-BE49-F238E27FC236}">
                <a16:creationId xmlns:a16="http://schemas.microsoft.com/office/drawing/2014/main" id="{977D414A-B312-B342-A59B-1398250593C5}"/>
              </a:ext>
            </a:extLst>
          </p:cNvPr>
          <p:cNvSpPr>
            <a:spLocks/>
          </p:cNvSpPr>
          <p:nvPr/>
        </p:nvSpPr>
        <p:spPr bwMode="auto">
          <a:xfrm>
            <a:off x="7543681" y="1734534"/>
            <a:ext cx="81686" cy="33422"/>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8" name="Freeform 66">
            <a:extLst>
              <a:ext uri="{FF2B5EF4-FFF2-40B4-BE49-F238E27FC236}">
                <a16:creationId xmlns:a16="http://schemas.microsoft.com/office/drawing/2014/main" id="{4F520F83-5B77-0A4C-AD9D-DE0A711BAD91}"/>
              </a:ext>
            </a:extLst>
          </p:cNvPr>
          <p:cNvSpPr>
            <a:spLocks/>
          </p:cNvSpPr>
          <p:nvPr/>
        </p:nvSpPr>
        <p:spPr bwMode="auto">
          <a:xfrm>
            <a:off x="6612720" y="1480532"/>
            <a:ext cx="654352" cy="607089"/>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9" name="Freeform 67">
            <a:extLst>
              <a:ext uri="{FF2B5EF4-FFF2-40B4-BE49-F238E27FC236}">
                <a16:creationId xmlns:a16="http://schemas.microsoft.com/office/drawing/2014/main" id="{B56D59E5-1D4E-5240-BE2B-48D643334F0C}"/>
              </a:ext>
            </a:extLst>
          </p:cNvPr>
          <p:cNvSpPr>
            <a:spLocks/>
          </p:cNvSpPr>
          <p:nvPr/>
        </p:nvSpPr>
        <p:spPr bwMode="auto">
          <a:xfrm>
            <a:off x="7005591" y="1216306"/>
            <a:ext cx="644844" cy="699097"/>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0" name="Freeform 68">
            <a:extLst>
              <a:ext uri="{FF2B5EF4-FFF2-40B4-BE49-F238E27FC236}">
                <a16:creationId xmlns:a16="http://schemas.microsoft.com/office/drawing/2014/main" id="{2EB2A7BB-1C99-2D4A-9D9F-4B61D914ABA3}"/>
              </a:ext>
            </a:extLst>
          </p:cNvPr>
          <p:cNvSpPr>
            <a:spLocks/>
          </p:cNvSpPr>
          <p:nvPr/>
        </p:nvSpPr>
        <p:spPr bwMode="auto">
          <a:xfrm>
            <a:off x="7046649" y="1651177"/>
            <a:ext cx="17288" cy="16514"/>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1" name="Freeform 73">
            <a:extLst>
              <a:ext uri="{FF2B5EF4-FFF2-40B4-BE49-F238E27FC236}">
                <a16:creationId xmlns:a16="http://schemas.microsoft.com/office/drawing/2014/main" id="{18BCD1C6-A101-0347-B587-01BB687FFD7B}"/>
              </a:ext>
            </a:extLst>
          </p:cNvPr>
          <p:cNvSpPr>
            <a:spLocks/>
          </p:cNvSpPr>
          <p:nvPr/>
        </p:nvSpPr>
        <p:spPr bwMode="auto">
          <a:xfrm>
            <a:off x="6896244" y="943824"/>
            <a:ext cx="16424" cy="12583"/>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2" name="Freeform 74">
            <a:extLst>
              <a:ext uri="{FF2B5EF4-FFF2-40B4-BE49-F238E27FC236}">
                <a16:creationId xmlns:a16="http://schemas.microsoft.com/office/drawing/2014/main" id="{60066D13-2F53-1A42-8058-FE9C8028B942}"/>
              </a:ext>
            </a:extLst>
          </p:cNvPr>
          <p:cNvSpPr>
            <a:spLocks/>
          </p:cNvSpPr>
          <p:nvPr/>
        </p:nvSpPr>
        <p:spPr bwMode="auto">
          <a:xfrm>
            <a:off x="6814989" y="1016958"/>
            <a:ext cx="17288" cy="28310"/>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3" name="Freeform 75">
            <a:extLst>
              <a:ext uri="{FF2B5EF4-FFF2-40B4-BE49-F238E27FC236}">
                <a16:creationId xmlns:a16="http://schemas.microsoft.com/office/drawing/2014/main" id="{D9768687-A81E-0A49-B0C3-09006C862D17}"/>
              </a:ext>
            </a:extLst>
          </p:cNvPr>
          <p:cNvSpPr>
            <a:spLocks/>
          </p:cNvSpPr>
          <p:nvPr/>
        </p:nvSpPr>
        <p:spPr bwMode="auto">
          <a:xfrm>
            <a:off x="6299375" y="668983"/>
            <a:ext cx="162075" cy="131720"/>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4" name="Freeform 76">
            <a:extLst>
              <a:ext uri="{FF2B5EF4-FFF2-40B4-BE49-F238E27FC236}">
                <a16:creationId xmlns:a16="http://schemas.microsoft.com/office/drawing/2014/main" id="{7F950EC7-1F81-FF42-9050-D4489345FE4A}"/>
              </a:ext>
            </a:extLst>
          </p:cNvPr>
          <p:cNvSpPr>
            <a:spLocks/>
          </p:cNvSpPr>
          <p:nvPr/>
        </p:nvSpPr>
        <p:spPr bwMode="auto">
          <a:xfrm>
            <a:off x="6818447" y="1106606"/>
            <a:ext cx="142195" cy="122283"/>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5" name="Freeform 77">
            <a:extLst>
              <a:ext uri="{FF2B5EF4-FFF2-40B4-BE49-F238E27FC236}">
                <a16:creationId xmlns:a16="http://schemas.microsoft.com/office/drawing/2014/main" id="{24F7B14D-2787-034F-AFA4-B16F11C4B008}"/>
              </a:ext>
            </a:extLst>
          </p:cNvPr>
          <p:cNvSpPr>
            <a:spLocks/>
          </p:cNvSpPr>
          <p:nvPr/>
        </p:nvSpPr>
        <p:spPr bwMode="auto">
          <a:xfrm>
            <a:off x="6864260" y="1101494"/>
            <a:ext cx="31119" cy="23985"/>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6" name="Freeform 78">
            <a:extLst>
              <a:ext uri="{FF2B5EF4-FFF2-40B4-BE49-F238E27FC236}">
                <a16:creationId xmlns:a16="http://schemas.microsoft.com/office/drawing/2014/main" id="{26AD70AE-4A7B-4841-9F9F-56E11498FDFC}"/>
              </a:ext>
            </a:extLst>
          </p:cNvPr>
          <p:cNvSpPr>
            <a:spLocks/>
          </p:cNvSpPr>
          <p:nvPr/>
        </p:nvSpPr>
        <p:spPr bwMode="auto">
          <a:xfrm>
            <a:off x="6961938" y="953261"/>
            <a:ext cx="18153" cy="18873"/>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7" name="Freeform 79">
            <a:extLst>
              <a:ext uri="{FF2B5EF4-FFF2-40B4-BE49-F238E27FC236}">
                <a16:creationId xmlns:a16="http://schemas.microsoft.com/office/drawing/2014/main" id="{1F83CF33-7EFE-994A-A995-7409C8CA1BD7}"/>
              </a:ext>
            </a:extLst>
          </p:cNvPr>
          <p:cNvSpPr>
            <a:spLocks/>
          </p:cNvSpPr>
          <p:nvPr/>
        </p:nvSpPr>
        <p:spPr bwMode="auto">
          <a:xfrm>
            <a:off x="6932980" y="945790"/>
            <a:ext cx="25500" cy="42858"/>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8" name="Freeform 80">
            <a:extLst>
              <a:ext uri="{FF2B5EF4-FFF2-40B4-BE49-F238E27FC236}">
                <a16:creationId xmlns:a16="http://schemas.microsoft.com/office/drawing/2014/main" id="{88905AC8-E2BB-CF4C-8696-143BBDBE229C}"/>
              </a:ext>
            </a:extLst>
          </p:cNvPr>
          <p:cNvSpPr>
            <a:spLocks/>
          </p:cNvSpPr>
          <p:nvPr/>
        </p:nvSpPr>
        <p:spPr bwMode="auto">
          <a:xfrm>
            <a:off x="6941192" y="988647"/>
            <a:ext cx="17288" cy="25951"/>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9" name="Freeform 81">
            <a:extLst>
              <a:ext uri="{FF2B5EF4-FFF2-40B4-BE49-F238E27FC236}">
                <a16:creationId xmlns:a16="http://schemas.microsoft.com/office/drawing/2014/main" id="{ACFCD49D-905E-D84A-B6F5-53EB927FA617}"/>
              </a:ext>
            </a:extLst>
          </p:cNvPr>
          <p:cNvSpPr>
            <a:spLocks/>
          </p:cNvSpPr>
          <p:nvPr/>
        </p:nvSpPr>
        <p:spPr bwMode="auto">
          <a:xfrm>
            <a:off x="6910074" y="945790"/>
            <a:ext cx="22907" cy="17694"/>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0" name="Freeform 83">
            <a:extLst>
              <a:ext uri="{FF2B5EF4-FFF2-40B4-BE49-F238E27FC236}">
                <a16:creationId xmlns:a16="http://schemas.microsoft.com/office/drawing/2014/main" id="{E438FA02-0411-E746-84C6-8F601A9B37AD}"/>
              </a:ext>
            </a:extLst>
          </p:cNvPr>
          <p:cNvSpPr>
            <a:spLocks noEditPoints="1"/>
          </p:cNvSpPr>
          <p:nvPr/>
        </p:nvSpPr>
        <p:spPr bwMode="auto">
          <a:xfrm>
            <a:off x="6458856" y="637527"/>
            <a:ext cx="88602" cy="95153"/>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1" name="Freeform 86">
            <a:extLst>
              <a:ext uri="{FF2B5EF4-FFF2-40B4-BE49-F238E27FC236}">
                <a16:creationId xmlns:a16="http://schemas.microsoft.com/office/drawing/2014/main" id="{C488C1A2-B48F-CB48-BD0C-B85B1268E2F1}"/>
              </a:ext>
            </a:extLst>
          </p:cNvPr>
          <p:cNvSpPr>
            <a:spLocks/>
          </p:cNvSpPr>
          <p:nvPr/>
        </p:nvSpPr>
        <p:spPr bwMode="auto">
          <a:xfrm>
            <a:off x="6514178" y="624159"/>
            <a:ext cx="20746" cy="14548"/>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2" name="Freeform 88">
            <a:extLst>
              <a:ext uri="{FF2B5EF4-FFF2-40B4-BE49-F238E27FC236}">
                <a16:creationId xmlns:a16="http://schemas.microsoft.com/office/drawing/2014/main" id="{1EFD1255-8C17-904D-A56B-F6E2D82BE4C4}"/>
              </a:ext>
            </a:extLst>
          </p:cNvPr>
          <p:cNvSpPr>
            <a:spLocks/>
          </p:cNvSpPr>
          <p:nvPr/>
        </p:nvSpPr>
        <p:spPr bwMode="auto">
          <a:xfrm>
            <a:off x="6805914" y="942645"/>
            <a:ext cx="20314" cy="14548"/>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3" name="Freeform 90">
            <a:extLst>
              <a:ext uri="{FF2B5EF4-FFF2-40B4-BE49-F238E27FC236}">
                <a16:creationId xmlns:a16="http://schemas.microsoft.com/office/drawing/2014/main" id="{7D06E799-2149-3F41-B697-771B1446A79D}"/>
              </a:ext>
            </a:extLst>
          </p:cNvPr>
          <p:cNvSpPr>
            <a:spLocks/>
          </p:cNvSpPr>
          <p:nvPr/>
        </p:nvSpPr>
        <p:spPr bwMode="auto">
          <a:xfrm>
            <a:off x="6595432" y="713020"/>
            <a:ext cx="23339" cy="20839"/>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4" name="Freeform 92">
            <a:extLst>
              <a:ext uri="{FF2B5EF4-FFF2-40B4-BE49-F238E27FC236}">
                <a16:creationId xmlns:a16="http://schemas.microsoft.com/office/drawing/2014/main" id="{359C0910-EE1C-E348-9C2C-AF3AD283E54D}"/>
              </a:ext>
            </a:extLst>
          </p:cNvPr>
          <p:cNvSpPr>
            <a:spLocks noEditPoints="1"/>
          </p:cNvSpPr>
          <p:nvPr/>
        </p:nvSpPr>
        <p:spPr bwMode="auto">
          <a:xfrm>
            <a:off x="6611855" y="661512"/>
            <a:ext cx="81254" cy="82571"/>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3" name="Text Box 10">
            <a:extLst>
              <a:ext uri="{FF2B5EF4-FFF2-40B4-BE49-F238E27FC236}">
                <a16:creationId xmlns:a16="http://schemas.microsoft.com/office/drawing/2014/main" id="{E31FD92F-0391-C99A-7BE7-2DF294C68208}"/>
              </a:ext>
            </a:extLst>
          </p:cNvPr>
          <p:cNvSpPr txBox="1">
            <a:spLocks noChangeArrowheads="1"/>
          </p:cNvSpPr>
          <p:nvPr/>
        </p:nvSpPr>
        <p:spPr bwMode="auto">
          <a:xfrm>
            <a:off x="11996743" y="3518956"/>
            <a:ext cx="2391508" cy="406265"/>
          </a:xfrm>
          <a:prstGeom prst="rect">
            <a:avLst/>
          </a:prstGeom>
          <a:noFill/>
          <a:ln w="9525">
            <a:noFill/>
            <a:miter lim="800000"/>
            <a:headEnd/>
            <a:tailEnd/>
          </a:ln>
        </p:spPr>
        <p:txBody>
          <a:bodyPr wrap="square" lIns="97536" tIns="48768" rIns="97536" bIns="48768">
            <a:spAutoFit/>
          </a:bodyPr>
          <a:lstStyle/>
          <a:p>
            <a:pPr defTabSz="2321446"/>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As of January 2021</a:t>
            </a:r>
          </a:p>
        </p:txBody>
      </p:sp>
    </p:spTree>
    <p:extLst>
      <p:ext uri="{BB962C8B-B14F-4D97-AF65-F5344CB8AC3E}">
        <p14:creationId xmlns:p14="http://schemas.microsoft.com/office/powerpoint/2010/main" val="3268534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strVal val="#ppt_h"/>
                                          </p:val>
                                        </p:tav>
                                        <p:tav tm="100000">
                                          <p:val>
                                            <p:strVal val="#ppt_h"/>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2" presetClass="entr" presetSubtype="4"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ppt_x"/>
                                          </p:val>
                                        </p:tav>
                                        <p:tav tm="100000">
                                          <p:val>
                                            <p:strVal val="#ppt_x"/>
                                          </p:val>
                                        </p:tav>
                                      </p:tavLst>
                                    </p:anim>
                                    <p:anim calcmode="lin" valueType="num">
                                      <p:cBhvr additive="base">
                                        <p:cTn id="46" dur="500" fill="hold"/>
                                        <p:tgtEl>
                                          <p:spTgt spid="2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additive="base">
                                        <p:cTn id="53" dur="500" fill="hold"/>
                                        <p:tgtEl>
                                          <p:spTgt spid="29"/>
                                        </p:tgtEl>
                                        <p:attrNameLst>
                                          <p:attrName>ppt_x</p:attrName>
                                        </p:attrNameLst>
                                      </p:cBhvr>
                                      <p:tavLst>
                                        <p:tav tm="0">
                                          <p:val>
                                            <p:strVal val="#ppt_x"/>
                                          </p:val>
                                        </p:tav>
                                        <p:tav tm="100000">
                                          <p:val>
                                            <p:strVal val="#ppt_x"/>
                                          </p:val>
                                        </p:tav>
                                      </p:tavLst>
                                    </p:anim>
                                    <p:anim calcmode="lin" valueType="num">
                                      <p:cBhvr additive="base">
                                        <p:cTn id="54" dur="500" fill="hold"/>
                                        <p:tgtEl>
                                          <p:spTgt spid="2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additive="base">
                                        <p:cTn id="57" dur="500" fill="hold"/>
                                        <p:tgtEl>
                                          <p:spTgt spid="35"/>
                                        </p:tgtEl>
                                        <p:attrNameLst>
                                          <p:attrName>ppt_x</p:attrName>
                                        </p:attrNameLst>
                                      </p:cBhvr>
                                      <p:tavLst>
                                        <p:tav tm="0">
                                          <p:val>
                                            <p:strVal val="#ppt_x"/>
                                          </p:val>
                                        </p:tav>
                                        <p:tav tm="100000">
                                          <p:val>
                                            <p:strVal val="#ppt_x"/>
                                          </p:val>
                                        </p:tav>
                                      </p:tavLst>
                                    </p:anim>
                                    <p:anim calcmode="lin" valueType="num">
                                      <p:cBhvr additive="base">
                                        <p:cTn id="58" dur="500" fill="hold"/>
                                        <p:tgtEl>
                                          <p:spTgt spid="3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500" fill="hold"/>
                                        <p:tgtEl>
                                          <p:spTgt spid="36"/>
                                        </p:tgtEl>
                                        <p:attrNameLst>
                                          <p:attrName>ppt_x</p:attrName>
                                        </p:attrNameLst>
                                      </p:cBhvr>
                                      <p:tavLst>
                                        <p:tav tm="0">
                                          <p:val>
                                            <p:strVal val="#ppt_x"/>
                                          </p:val>
                                        </p:tav>
                                        <p:tav tm="100000">
                                          <p:val>
                                            <p:strVal val="#ppt_x"/>
                                          </p:val>
                                        </p:tav>
                                      </p:tavLst>
                                    </p:anim>
                                    <p:anim calcmode="lin" valueType="num">
                                      <p:cBhvr additive="base">
                                        <p:cTn id="62" dur="500" fill="hold"/>
                                        <p:tgtEl>
                                          <p:spTgt spid="3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500" fill="hold"/>
                                        <p:tgtEl>
                                          <p:spTgt spid="37"/>
                                        </p:tgtEl>
                                        <p:attrNameLst>
                                          <p:attrName>ppt_x</p:attrName>
                                        </p:attrNameLst>
                                      </p:cBhvr>
                                      <p:tavLst>
                                        <p:tav tm="0">
                                          <p:val>
                                            <p:strVal val="#ppt_x"/>
                                          </p:val>
                                        </p:tav>
                                        <p:tav tm="100000">
                                          <p:val>
                                            <p:strVal val="#ppt_x"/>
                                          </p:val>
                                        </p:tav>
                                      </p:tavLst>
                                    </p:anim>
                                    <p:anim calcmode="lin" valueType="num">
                                      <p:cBhvr additive="base">
                                        <p:cTn id="66" dur="500" fill="hold"/>
                                        <p:tgtEl>
                                          <p:spTgt spid="37"/>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9"/>
                                        </p:tgtEl>
                                        <p:attrNameLst>
                                          <p:attrName>style.visibility</p:attrName>
                                        </p:attrNameLst>
                                      </p:cBhvr>
                                      <p:to>
                                        <p:strVal val="visible"/>
                                      </p:to>
                                    </p:set>
                                    <p:anim calcmode="lin" valueType="num">
                                      <p:cBhvr additive="base">
                                        <p:cTn id="69" dur="500" fill="hold"/>
                                        <p:tgtEl>
                                          <p:spTgt spid="39"/>
                                        </p:tgtEl>
                                        <p:attrNameLst>
                                          <p:attrName>ppt_x</p:attrName>
                                        </p:attrNameLst>
                                      </p:cBhvr>
                                      <p:tavLst>
                                        <p:tav tm="0">
                                          <p:val>
                                            <p:strVal val="#ppt_x"/>
                                          </p:val>
                                        </p:tav>
                                        <p:tav tm="100000">
                                          <p:val>
                                            <p:strVal val="#ppt_x"/>
                                          </p:val>
                                        </p:tav>
                                      </p:tavLst>
                                    </p:anim>
                                    <p:anim calcmode="lin" valueType="num">
                                      <p:cBhvr additive="base">
                                        <p:cTn id="70" dur="500" fill="hold"/>
                                        <p:tgtEl>
                                          <p:spTgt spid="39"/>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ppt_x"/>
                                          </p:val>
                                        </p:tav>
                                        <p:tav tm="100000">
                                          <p:val>
                                            <p:strVal val="#ppt_x"/>
                                          </p:val>
                                        </p:tav>
                                      </p:tavLst>
                                    </p:anim>
                                    <p:anim calcmode="lin" valueType="num">
                                      <p:cBhvr additive="base">
                                        <p:cTn id="74" dur="500" fill="hold"/>
                                        <p:tgtEl>
                                          <p:spTgt spid="4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ppt_x"/>
                                          </p:val>
                                        </p:tav>
                                        <p:tav tm="100000">
                                          <p:val>
                                            <p:strVal val="#ppt_x"/>
                                          </p:val>
                                        </p:tav>
                                      </p:tavLst>
                                    </p:anim>
                                    <p:anim calcmode="lin" valueType="num">
                                      <p:cBhvr additive="base">
                                        <p:cTn id="7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8" grpId="0"/>
      <p:bldP spid="19" grpId="0"/>
      <p:bldP spid="20" grpId="0"/>
      <p:bldP spid="22" grpId="0" animBg="1"/>
      <p:bldP spid="23" grpId="0" animBg="1"/>
      <p:bldP spid="24" grpId="0"/>
      <p:bldP spid="26" grpId="0"/>
      <p:bldP spid="27" grpId="0" animBg="1"/>
      <p:bldP spid="28" grpId="0"/>
      <p:bldP spid="29" grpId="0"/>
      <p:bldP spid="35" grpId="0"/>
      <p:bldP spid="36" grpId="0" animBg="1"/>
      <p:bldP spid="37" grpId="0"/>
      <p:bldP spid="39" grpId="0"/>
      <p:bldP spid="40"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Background pattern&#10;&#10;Description automatically generated">
            <a:extLst>
              <a:ext uri="{FF2B5EF4-FFF2-40B4-BE49-F238E27FC236}">
                <a16:creationId xmlns:a16="http://schemas.microsoft.com/office/drawing/2014/main" id="{8B914115-AD06-3A66-8520-F015832B551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360872" y="0"/>
            <a:ext cx="8826500" cy="10972800"/>
          </a:xfrm>
        </p:spPr>
      </p:pic>
      <p:sp>
        <p:nvSpPr>
          <p:cNvPr id="4" name="Rounded Rectangle 3"/>
          <p:cNvSpPr/>
          <p:nvPr/>
        </p:nvSpPr>
        <p:spPr>
          <a:xfrm>
            <a:off x="11571616" y="3426092"/>
            <a:ext cx="7277858" cy="1541003"/>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5" name="Rectangle 4"/>
          <p:cNvSpPr/>
          <p:nvPr/>
        </p:nvSpPr>
        <p:spPr>
          <a:xfrm>
            <a:off x="11940322" y="3750393"/>
            <a:ext cx="1326004" cy="1200329"/>
          </a:xfrm>
          <a:prstGeom prst="rect">
            <a:avLst/>
          </a:prstGeom>
          <a:noFill/>
        </p:spPr>
        <p:txBody>
          <a:bodyPr wrap="none" lIns="91440" tIns="45720" rIns="91440" bIns="45720" anchor="t">
            <a:spAutoFit/>
          </a:bodyPr>
          <a:lstStyle/>
          <a:p>
            <a:pPr defTabSz="2321446"/>
            <a:r>
              <a:rPr lang="en-US" sz="7200" b="1" dirty="0">
                <a:solidFill>
                  <a:schemeClr val="bg1"/>
                </a:solidFill>
                <a:latin typeface="Calibri"/>
                <a:ea typeface="Open Sans"/>
                <a:cs typeface="Calibri"/>
              </a:rPr>
              <a:t>4%</a:t>
            </a:r>
          </a:p>
        </p:txBody>
      </p:sp>
      <p:sp>
        <p:nvSpPr>
          <p:cNvPr id="18" name="Text Box 10">
            <a:extLst>
              <a:ext uri="{FF2B5EF4-FFF2-40B4-BE49-F238E27FC236}">
                <a16:creationId xmlns:a16="http://schemas.microsoft.com/office/drawing/2014/main" id="{849E4059-0A03-6941-8414-04DE5DF20A4B}"/>
              </a:ext>
            </a:extLst>
          </p:cNvPr>
          <p:cNvSpPr txBox="1">
            <a:spLocks noChangeArrowheads="1"/>
          </p:cNvSpPr>
          <p:nvPr/>
        </p:nvSpPr>
        <p:spPr bwMode="auto">
          <a:xfrm>
            <a:off x="2120878" y="6486355"/>
            <a:ext cx="5060297" cy="3114699"/>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Maternity Experiences Survey was a 2006-2007 survey of Canadian women that sought to understand women's experiences, perceptions, knowledge and practices before, during and following pregnancy.</a:t>
            </a:r>
          </a:p>
        </p:txBody>
      </p:sp>
      <p:sp>
        <p:nvSpPr>
          <p:cNvPr id="19" name="Rectangle 18">
            <a:extLst>
              <a:ext uri="{FF2B5EF4-FFF2-40B4-BE49-F238E27FC236}">
                <a16:creationId xmlns:a16="http://schemas.microsoft.com/office/drawing/2014/main" id="{355E6D5C-773A-3244-AAB6-4DF007481C02}"/>
              </a:ext>
            </a:extLst>
          </p:cNvPr>
          <p:cNvSpPr/>
          <p:nvPr/>
        </p:nvSpPr>
        <p:spPr>
          <a:xfrm>
            <a:off x="1523568" y="1226111"/>
            <a:ext cx="6099316" cy="4154984"/>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Findings from the Maternity Experiences Survey</a:t>
            </a:r>
          </a:p>
        </p:txBody>
      </p:sp>
      <p:sp>
        <p:nvSpPr>
          <p:cNvPr id="20" name="Rectangle 19">
            <a:extLst>
              <a:ext uri="{FF2B5EF4-FFF2-40B4-BE49-F238E27FC236}">
                <a16:creationId xmlns:a16="http://schemas.microsoft.com/office/drawing/2014/main" id="{AEEFC881-334E-6D4F-BA2D-EC4FD21A7271}"/>
              </a:ext>
            </a:extLst>
          </p:cNvPr>
          <p:cNvSpPr/>
          <p:nvPr/>
        </p:nvSpPr>
        <p:spPr>
          <a:xfrm>
            <a:off x="1650268" y="5375254"/>
            <a:ext cx="5809343"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2015</a:t>
            </a:r>
          </a:p>
        </p:txBody>
      </p:sp>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1524941" y="6530317"/>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Text Box 10">
            <a:extLst>
              <a:ext uri="{FF2B5EF4-FFF2-40B4-BE49-F238E27FC236}">
                <a16:creationId xmlns:a16="http://schemas.microsoft.com/office/drawing/2014/main" id="{C5F37299-786C-4041-A0B1-CB633C6A017A}"/>
              </a:ext>
            </a:extLst>
          </p:cNvPr>
          <p:cNvSpPr txBox="1">
            <a:spLocks noChangeArrowheads="1"/>
          </p:cNvSpPr>
          <p:nvPr/>
        </p:nvSpPr>
        <p:spPr bwMode="auto">
          <a:xfrm>
            <a:off x="13553281" y="3808794"/>
            <a:ext cx="4579234" cy="775597"/>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of women consumed alcohol in the three months prior to pregnancy.</a:t>
            </a:r>
          </a:p>
        </p:txBody>
      </p:sp>
      <p:sp>
        <p:nvSpPr>
          <p:cNvPr id="27" name="Rounded Rectangle 26">
            <a:extLst>
              <a:ext uri="{FF2B5EF4-FFF2-40B4-BE49-F238E27FC236}">
                <a16:creationId xmlns:a16="http://schemas.microsoft.com/office/drawing/2014/main" id="{7606F07C-2716-4F40-9622-6A9293E7F877}"/>
              </a:ext>
            </a:extLst>
          </p:cNvPr>
          <p:cNvSpPr/>
          <p:nvPr/>
        </p:nvSpPr>
        <p:spPr>
          <a:xfrm>
            <a:off x="11571616" y="5377579"/>
            <a:ext cx="7277858" cy="1702608"/>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8" name="Rectangle 27">
            <a:extLst>
              <a:ext uri="{FF2B5EF4-FFF2-40B4-BE49-F238E27FC236}">
                <a16:creationId xmlns:a16="http://schemas.microsoft.com/office/drawing/2014/main" id="{57F0B57F-964B-F84D-BB7A-BD63F84A6E29}"/>
              </a:ext>
            </a:extLst>
          </p:cNvPr>
          <p:cNvSpPr/>
          <p:nvPr/>
        </p:nvSpPr>
        <p:spPr>
          <a:xfrm>
            <a:off x="11899446" y="5569047"/>
            <a:ext cx="1326004" cy="1200329"/>
          </a:xfrm>
          <a:prstGeom prst="rect">
            <a:avLst/>
          </a:prstGeom>
          <a:noFill/>
        </p:spPr>
        <p:txBody>
          <a:bodyPr wrap="none">
            <a:spAutoFit/>
          </a:bodyPr>
          <a:lstStyle/>
          <a:p>
            <a:pPr defTabSz="2321446"/>
            <a:r>
              <a:rPr lang="en-US" sz="7200" b="1" dirty="0">
                <a:solidFill>
                  <a:schemeClr val="bg1"/>
                </a:solidFill>
                <a:latin typeface="Calibri" panose="020F0502020204030204" pitchFamily="34" charset="0"/>
                <a:ea typeface="Open Sans" pitchFamily="34" charset="0"/>
                <a:cs typeface="Calibri" panose="020F0502020204030204" pitchFamily="34" charset="0"/>
              </a:rPr>
              <a:t>5%</a:t>
            </a:r>
          </a:p>
        </p:txBody>
      </p:sp>
      <p:sp>
        <p:nvSpPr>
          <p:cNvPr id="29" name="Text Box 10">
            <a:extLst>
              <a:ext uri="{FF2B5EF4-FFF2-40B4-BE49-F238E27FC236}">
                <a16:creationId xmlns:a16="http://schemas.microsoft.com/office/drawing/2014/main" id="{50FF6328-6BCB-674B-AA3F-4707EF3029F4}"/>
              </a:ext>
            </a:extLst>
          </p:cNvPr>
          <p:cNvSpPr txBox="1">
            <a:spLocks noChangeArrowheads="1"/>
          </p:cNvSpPr>
          <p:nvPr/>
        </p:nvSpPr>
        <p:spPr bwMode="auto">
          <a:xfrm>
            <a:off x="13553281" y="5884010"/>
            <a:ext cx="3787382" cy="775597"/>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rPr>
              <a:t>of women reported alcohol use </a:t>
            </a:r>
            <a:r>
              <a:rPr lang="en-US" sz="2200" b="1" dirty="0">
                <a:solidFill>
                  <a:schemeClr val="bg1"/>
                </a:solidFill>
              </a:rPr>
              <a:t>during pregnancy.</a:t>
            </a:r>
            <a:endParaRPr lang="en-US" sz="22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36" name="Rounded Rectangle 35">
            <a:extLst>
              <a:ext uri="{FF2B5EF4-FFF2-40B4-BE49-F238E27FC236}">
                <a16:creationId xmlns:a16="http://schemas.microsoft.com/office/drawing/2014/main" id="{86D8DFDD-6D36-6240-BEAF-2B1BD15CBE1A}"/>
              </a:ext>
            </a:extLst>
          </p:cNvPr>
          <p:cNvSpPr/>
          <p:nvPr/>
        </p:nvSpPr>
        <p:spPr>
          <a:xfrm>
            <a:off x="11571616" y="7502583"/>
            <a:ext cx="7277858" cy="2784812"/>
          </a:xfrm>
          <a:prstGeom prst="roundRect">
            <a:avLst/>
          </a:prstGeom>
          <a:gradFill>
            <a:gsLst>
              <a:gs pos="0">
                <a:srgbClr val="297DA5"/>
              </a:gs>
              <a:gs pos="100000">
                <a:srgbClr val="205378"/>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40" name="Text Box 10">
            <a:extLst>
              <a:ext uri="{FF2B5EF4-FFF2-40B4-BE49-F238E27FC236}">
                <a16:creationId xmlns:a16="http://schemas.microsoft.com/office/drawing/2014/main" id="{DEBA3517-0920-4741-B23D-514761BFB35C}"/>
              </a:ext>
            </a:extLst>
          </p:cNvPr>
          <p:cNvSpPr txBox="1">
            <a:spLocks noChangeArrowheads="1"/>
          </p:cNvSpPr>
          <p:nvPr/>
        </p:nvSpPr>
        <p:spPr bwMode="auto">
          <a:xfrm>
            <a:off x="11982256" y="7660805"/>
            <a:ext cx="6106377" cy="2468368"/>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A higher percentage of women above the low-income line reported drinking alcohol during pregnancy compared to women below the low-income line.</a:t>
            </a:r>
          </a:p>
          <a:p>
            <a:pPr defTabSz="2321446"/>
            <a:endPar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The proportion of alcohol use during pregnancy increased with maternal age.</a:t>
            </a:r>
            <a:endParaRPr lang="en-US" sz="2200" dirty="0">
              <a:solidFill>
                <a:schemeClr val="bg1"/>
              </a:solidFill>
            </a:endParaRPr>
          </a:p>
        </p:txBody>
      </p:sp>
      <p:grpSp>
        <p:nvGrpSpPr>
          <p:cNvPr id="6" name="Group 5">
            <a:extLst>
              <a:ext uri="{FF2B5EF4-FFF2-40B4-BE49-F238E27FC236}">
                <a16:creationId xmlns:a16="http://schemas.microsoft.com/office/drawing/2014/main" id="{841E8A55-CC7A-42A9-D18F-969E49BF6462}"/>
              </a:ext>
            </a:extLst>
          </p:cNvPr>
          <p:cNvGrpSpPr/>
          <p:nvPr/>
        </p:nvGrpSpPr>
        <p:grpSpPr>
          <a:xfrm>
            <a:off x="6092529" y="189860"/>
            <a:ext cx="1954781" cy="1338258"/>
            <a:chOff x="5731030" y="624159"/>
            <a:chExt cx="2137665" cy="1463462"/>
          </a:xfrm>
        </p:grpSpPr>
        <p:sp>
          <p:nvSpPr>
            <p:cNvPr id="41" name="Freeform 6">
              <a:extLst>
                <a:ext uri="{FF2B5EF4-FFF2-40B4-BE49-F238E27FC236}">
                  <a16:creationId xmlns:a16="http://schemas.microsoft.com/office/drawing/2014/main" id="{42B31494-728E-6145-A29E-E00D86BB5594}"/>
                </a:ext>
              </a:extLst>
            </p:cNvPr>
            <p:cNvSpPr>
              <a:spLocks/>
            </p:cNvSpPr>
            <p:nvPr/>
          </p:nvSpPr>
          <p:spPr bwMode="auto">
            <a:xfrm>
              <a:off x="6598889" y="775538"/>
              <a:ext cx="89898" cy="117958"/>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2" name="Freeform 7">
              <a:extLst>
                <a:ext uri="{FF2B5EF4-FFF2-40B4-BE49-F238E27FC236}">
                  <a16:creationId xmlns:a16="http://schemas.microsoft.com/office/drawing/2014/main" id="{9D99587D-6928-5042-ACD8-3CA572EBA73D}"/>
                </a:ext>
              </a:extLst>
            </p:cNvPr>
            <p:cNvSpPr>
              <a:spLocks/>
            </p:cNvSpPr>
            <p:nvPr/>
          </p:nvSpPr>
          <p:spPr bwMode="auto">
            <a:xfrm>
              <a:off x="6614017" y="947756"/>
              <a:ext cx="72177" cy="64090"/>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3" name="Freeform 9">
              <a:extLst>
                <a:ext uri="{FF2B5EF4-FFF2-40B4-BE49-F238E27FC236}">
                  <a16:creationId xmlns:a16="http://schemas.microsoft.com/office/drawing/2014/main" id="{E2355B92-02D2-6C4F-AE41-C7B0E2B9957D}"/>
                </a:ext>
              </a:extLst>
            </p:cNvPr>
            <p:cNvSpPr>
              <a:spLocks/>
            </p:cNvSpPr>
            <p:nvPr/>
          </p:nvSpPr>
          <p:spPr bwMode="auto">
            <a:xfrm>
              <a:off x="6365069" y="757844"/>
              <a:ext cx="143491" cy="150200"/>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4" name="Freeform 10">
              <a:extLst>
                <a:ext uri="{FF2B5EF4-FFF2-40B4-BE49-F238E27FC236}">
                  <a16:creationId xmlns:a16="http://schemas.microsoft.com/office/drawing/2014/main" id="{13E8A8CA-DFAA-BE49-A7BC-C24FBDD56C3E}"/>
                </a:ext>
              </a:extLst>
            </p:cNvPr>
            <p:cNvSpPr>
              <a:spLocks/>
            </p:cNvSpPr>
            <p:nvPr/>
          </p:nvSpPr>
          <p:spPr bwMode="auto">
            <a:xfrm>
              <a:off x="6537085" y="644998"/>
              <a:ext cx="67855" cy="83357"/>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5" name="Freeform 11">
              <a:extLst>
                <a:ext uri="{FF2B5EF4-FFF2-40B4-BE49-F238E27FC236}">
                  <a16:creationId xmlns:a16="http://schemas.microsoft.com/office/drawing/2014/main" id="{CEFCFB83-5196-374D-BE9D-C545C59E3A6E}"/>
                </a:ext>
              </a:extLst>
            </p:cNvPr>
            <p:cNvSpPr>
              <a:spLocks/>
            </p:cNvSpPr>
            <p:nvPr/>
          </p:nvSpPr>
          <p:spPr bwMode="auto">
            <a:xfrm>
              <a:off x="6448484" y="640672"/>
              <a:ext cx="35873" cy="25164"/>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6" name="Freeform 12">
              <a:extLst>
                <a:ext uri="{FF2B5EF4-FFF2-40B4-BE49-F238E27FC236}">
                  <a16:creationId xmlns:a16="http://schemas.microsoft.com/office/drawing/2014/main" id="{47544F0D-AC3D-844A-9F1D-1E807EC163A2}"/>
                </a:ext>
              </a:extLst>
            </p:cNvPr>
            <p:cNvSpPr>
              <a:spLocks/>
            </p:cNvSpPr>
            <p:nvPr/>
          </p:nvSpPr>
          <p:spPr bwMode="auto">
            <a:xfrm>
              <a:off x="6703482" y="626125"/>
              <a:ext cx="40195" cy="23198"/>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7" name="Freeform 13">
              <a:extLst>
                <a:ext uri="{FF2B5EF4-FFF2-40B4-BE49-F238E27FC236}">
                  <a16:creationId xmlns:a16="http://schemas.microsoft.com/office/drawing/2014/main" id="{8D500E22-863B-E840-A248-43E63CD4B323}"/>
                </a:ext>
              </a:extLst>
            </p:cNvPr>
            <p:cNvSpPr>
              <a:spLocks/>
            </p:cNvSpPr>
            <p:nvPr/>
          </p:nvSpPr>
          <p:spPr bwMode="auto">
            <a:xfrm>
              <a:off x="6880252" y="788120"/>
              <a:ext cx="74771" cy="44824"/>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8" name="Freeform 15">
              <a:extLst>
                <a:ext uri="{FF2B5EF4-FFF2-40B4-BE49-F238E27FC236}">
                  <a16:creationId xmlns:a16="http://schemas.microsoft.com/office/drawing/2014/main" id="{9D9C8A44-96A2-D74F-811F-B1DAB8183E1D}"/>
                </a:ext>
              </a:extLst>
            </p:cNvPr>
            <p:cNvSpPr>
              <a:spLocks/>
            </p:cNvSpPr>
            <p:nvPr/>
          </p:nvSpPr>
          <p:spPr bwMode="auto">
            <a:xfrm>
              <a:off x="6754050" y="637527"/>
              <a:ext cx="24203" cy="23985"/>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49" name="Freeform 16">
              <a:extLst>
                <a:ext uri="{FF2B5EF4-FFF2-40B4-BE49-F238E27FC236}">
                  <a16:creationId xmlns:a16="http://schemas.microsoft.com/office/drawing/2014/main" id="{FDA5DB67-A502-CC4A-A258-20EB16E53E47}"/>
                </a:ext>
              </a:extLst>
            </p:cNvPr>
            <p:cNvSpPr>
              <a:spLocks/>
            </p:cNvSpPr>
            <p:nvPr/>
          </p:nvSpPr>
          <p:spPr bwMode="auto">
            <a:xfrm>
              <a:off x="6695702" y="657579"/>
              <a:ext cx="205295" cy="115992"/>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0" name="Freeform 17">
              <a:extLst>
                <a:ext uri="{FF2B5EF4-FFF2-40B4-BE49-F238E27FC236}">
                  <a16:creationId xmlns:a16="http://schemas.microsoft.com/office/drawing/2014/main" id="{27D78B2D-76EC-9D49-A94D-A0C594E757E1}"/>
                </a:ext>
              </a:extLst>
            </p:cNvPr>
            <p:cNvSpPr>
              <a:spLocks/>
            </p:cNvSpPr>
            <p:nvPr/>
          </p:nvSpPr>
          <p:spPr bwMode="auto">
            <a:xfrm>
              <a:off x="6689652" y="719311"/>
              <a:ext cx="44949" cy="45610"/>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1" name="Freeform 18">
              <a:extLst>
                <a:ext uri="{FF2B5EF4-FFF2-40B4-BE49-F238E27FC236}">
                  <a16:creationId xmlns:a16="http://schemas.microsoft.com/office/drawing/2014/main" id="{3BE970F7-920D-0846-B822-BE6C29908F83}"/>
                </a:ext>
              </a:extLst>
            </p:cNvPr>
            <p:cNvSpPr>
              <a:spLocks/>
            </p:cNvSpPr>
            <p:nvPr/>
          </p:nvSpPr>
          <p:spPr bwMode="auto">
            <a:xfrm>
              <a:off x="6672364" y="961518"/>
              <a:ext cx="17288" cy="16514"/>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2" name="Freeform 19">
              <a:extLst>
                <a:ext uri="{FF2B5EF4-FFF2-40B4-BE49-F238E27FC236}">
                  <a16:creationId xmlns:a16="http://schemas.microsoft.com/office/drawing/2014/main" id="{933E573C-E6CB-F842-8424-B70EE10D47A8}"/>
                </a:ext>
              </a:extLst>
            </p:cNvPr>
            <p:cNvSpPr>
              <a:spLocks/>
            </p:cNvSpPr>
            <p:nvPr/>
          </p:nvSpPr>
          <p:spPr bwMode="auto">
            <a:xfrm>
              <a:off x="6738058" y="953261"/>
              <a:ext cx="13831" cy="11403"/>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3" name="Freeform 20">
              <a:extLst>
                <a:ext uri="{FF2B5EF4-FFF2-40B4-BE49-F238E27FC236}">
                  <a16:creationId xmlns:a16="http://schemas.microsoft.com/office/drawing/2014/main" id="{BADE2DBD-66AE-9B46-A4DB-BD27F40534E3}"/>
                </a:ext>
              </a:extLst>
            </p:cNvPr>
            <p:cNvSpPr>
              <a:spLocks/>
            </p:cNvSpPr>
            <p:nvPr/>
          </p:nvSpPr>
          <p:spPr bwMode="auto">
            <a:xfrm>
              <a:off x="6361611" y="784974"/>
              <a:ext cx="246787" cy="199349"/>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4" name="Freeform 21">
              <a:extLst>
                <a:ext uri="{FF2B5EF4-FFF2-40B4-BE49-F238E27FC236}">
                  <a16:creationId xmlns:a16="http://schemas.microsoft.com/office/drawing/2014/main" id="{4118B76D-9EB5-8F4A-9ED2-A361050BF9BD}"/>
                </a:ext>
              </a:extLst>
            </p:cNvPr>
            <p:cNvSpPr>
              <a:spLocks/>
            </p:cNvSpPr>
            <p:nvPr/>
          </p:nvSpPr>
          <p:spPr bwMode="auto">
            <a:xfrm>
              <a:off x="6553076" y="772392"/>
              <a:ext cx="38034" cy="39713"/>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5" name="Freeform 22">
              <a:extLst>
                <a:ext uri="{FF2B5EF4-FFF2-40B4-BE49-F238E27FC236}">
                  <a16:creationId xmlns:a16="http://schemas.microsoft.com/office/drawing/2014/main" id="{95D491F2-98F6-B34B-AD7A-AD6277EFDFAF}"/>
                </a:ext>
              </a:extLst>
            </p:cNvPr>
            <p:cNvSpPr>
              <a:spLocks/>
            </p:cNvSpPr>
            <p:nvPr/>
          </p:nvSpPr>
          <p:spPr bwMode="auto">
            <a:xfrm>
              <a:off x="6540543" y="770426"/>
              <a:ext cx="9076" cy="12583"/>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6" name="Freeform 23">
              <a:extLst>
                <a:ext uri="{FF2B5EF4-FFF2-40B4-BE49-F238E27FC236}">
                  <a16:creationId xmlns:a16="http://schemas.microsoft.com/office/drawing/2014/main" id="{19BAA4E3-B584-5742-86E1-DBF574322AD3}"/>
                </a:ext>
              </a:extLst>
            </p:cNvPr>
            <p:cNvSpPr>
              <a:spLocks/>
            </p:cNvSpPr>
            <p:nvPr/>
          </p:nvSpPr>
          <p:spPr bwMode="auto">
            <a:xfrm>
              <a:off x="6595432" y="975279"/>
              <a:ext cx="17288" cy="18481"/>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7" name="Freeform 24">
              <a:extLst>
                <a:ext uri="{FF2B5EF4-FFF2-40B4-BE49-F238E27FC236}">
                  <a16:creationId xmlns:a16="http://schemas.microsoft.com/office/drawing/2014/main" id="{A1A3BAD7-0672-044F-A454-1FC0BB6756C9}"/>
                </a:ext>
              </a:extLst>
            </p:cNvPr>
            <p:cNvSpPr>
              <a:spLocks/>
            </p:cNvSpPr>
            <p:nvPr/>
          </p:nvSpPr>
          <p:spPr bwMode="auto">
            <a:xfrm>
              <a:off x="6604941" y="907257"/>
              <a:ext cx="20746" cy="17694"/>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8" name="Freeform 25">
              <a:extLst>
                <a:ext uri="{FF2B5EF4-FFF2-40B4-BE49-F238E27FC236}">
                  <a16:creationId xmlns:a16="http://schemas.microsoft.com/office/drawing/2014/main" id="{FA351E52-F57A-024A-8246-C2C395525D46}"/>
                </a:ext>
              </a:extLst>
            </p:cNvPr>
            <p:cNvSpPr>
              <a:spLocks/>
            </p:cNvSpPr>
            <p:nvPr/>
          </p:nvSpPr>
          <p:spPr bwMode="auto">
            <a:xfrm>
              <a:off x="6524551" y="979212"/>
              <a:ext cx="15992" cy="15728"/>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59" name="Freeform 26">
              <a:extLst>
                <a:ext uri="{FF2B5EF4-FFF2-40B4-BE49-F238E27FC236}">
                  <a16:creationId xmlns:a16="http://schemas.microsoft.com/office/drawing/2014/main" id="{31FF36F0-2FEA-B645-8F47-68B6041F6C7E}"/>
                </a:ext>
              </a:extLst>
            </p:cNvPr>
            <p:cNvSpPr>
              <a:spLocks/>
            </p:cNvSpPr>
            <p:nvPr/>
          </p:nvSpPr>
          <p:spPr bwMode="auto">
            <a:xfrm>
              <a:off x="6569068" y="982357"/>
              <a:ext cx="16424" cy="13762"/>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0" name="Freeform 27">
              <a:extLst>
                <a:ext uri="{FF2B5EF4-FFF2-40B4-BE49-F238E27FC236}">
                  <a16:creationId xmlns:a16="http://schemas.microsoft.com/office/drawing/2014/main" id="{B66870B3-4AAB-694D-9FC8-AE32640AF2FB}"/>
                </a:ext>
              </a:extLst>
            </p:cNvPr>
            <p:cNvSpPr>
              <a:spLocks noEditPoints="1"/>
            </p:cNvSpPr>
            <p:nvPr/>
          </p:nvSpPr>
          <p:spPr bwMode="auto">
            <a:xfrm>
              <a:off x="6275171" y="777503"/>
              <a:ext cx="991037" cy="571703"/>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1" name="Freeform 28">
              <a:extLst>
                <a:ext uri="{FF2B5EF4-FFF2-40B4-BE49-F238E27FC236}">
                  <a16:creationId xmlns:a16="http://schemas.microsoft.com/office/drawing/2014/main" id="{A1802929-28A5-AA42-BAB4-321361AC02D9}"/>
                </a:ext>
              </a:extLst>
            </p:cNvPr>
            <p:cNvSpPr>
              <a:spLocks/>
            </p:cNvSpPr>
            <p:nvPr/>
          </p:nvSpPr>
          <p:spPr bwMode="auto">
            <a:xfrm>
              <a:off x="6686194" y="716952"/>
              <a:ext cx="19449" cy="14548"/>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2" name="Freeform 29">
              <a:extLst>
                <a:ext uri="{FF2B5EF4-FFF2-40B4-BE49-F238E27FC236}">
                  <a16:creationId xmlns:a16="http://schemas.microsoft.com/office/drawing/2014/main" id="{9AB91978-5943-B445-9012-59B7739D186D}"/>
                </a:ext>
              </a:extLst>
            </p:cNvPr>
            <p:cNvSpPr>
              <a:spLocks/>
            </p:cNvSpPr>
            <p:nvPr/>
          </p:nvSpPr>
          <p:spPr bwMode="auto">
            <a:xfrm>
              <a:off x="7226013" y="1255232"/>
              <a:ext cx="22907" cy="21626"/>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3" name="Freeform 30">
              <a:extLst>
                <a:ext uri="{FF2B5EF4-FFF2-40B4-BE49-F238E27FC236}">
                  <a16:creationId xmlns:a16="http://schemas.microsoft.com/office/drawing/2014/main" id="{EEDB45CB-30D4-954F-B02A-F8076CAFEDF3}"/>
                </a:ext>
              </a:extLst>
            </p:cNvPr>
            <p:cNvSpPr>
              <a:spLocks noEditPoints="1"/>
            </p:cNvSpPr>
            <p:nvPr/>
          </p:nvSpPr>
          <p:spPr bwMode="auto">
            <a:xfrm>
              <a:off x="7303809" y="1234000"/>
              <a:ext cx="367370" cy="336573"/>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4" name="Freeform 31">
              <a:extLst>
                <a:ext uri="{FF2B5EF4-FFF2-40B4-BE49-F238E27FC236}">
                  <a16:creationId xmlns:a16="http://schemas.microsoft.com/office/drawing/2014/main" id="{FFFE2D78-8FF5-F541-B5E6-35D5B6D1DDF6}"/>
                </a:ext>
              </a:extLst>
            </p:cNvPr>
            <p:cNvSpPr>
              <a:spLocks/>
            </p:cNvSpPr>
            <p:nvPr/>
          </p:nvSpPr>
          <p:spPr bwMode="auto">
            <a:xfrm>
              <a:off x="7264910" y="1158900"/>
              <a:ext cx="11670" cy="12583"/>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5" name="Freeform 32">
              <a:extLst>
                <a:ext uri="{FF2B5EF4-FFF2-40B4-BE49-F238E27FC236}">
                  <a16:creationId xmlns:a16="http://schemas.microsoft.com/office/drawing/2014/main" id="{241F42D1-7658-0443-8708-AF995EDBBF10}"/>
                </a:ext>
              </a:extLst>
            </p:cNvPr>
            <p:cNvSpPr>
              <a:spLocks/>
            </p:cNvSpPr>
            <p:nvPr/>
          </p:nvSpPr>
          <p:spPr bwMode="auto">
            <a:xfrm>
              <a:off x="7739035" y="1521424"/>
              <a:ext cx="19449" cy="17694"/>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6" name="Freeform 33">
              <a:extLst>
                <a:ext uri="{FF2B5EF4-FFF2-40B4-BE49-F238E27FC236}">
                  <a16:creationId xmlns:a16="http://schemas.microsoft.com/office/drawing/2014/main" id="{A44C5136-FAC7-B74E-BED0-B6BAA3626117}"/>
                </a:ext>
              </a:extLst>
            </p:cNvPr>
            <p:cNvSpPr>
              <a:spLocks/>
            </p:cNvSpPr>
            <p:nvPr/>
          </p:nvSpPr>
          <p:spPr bwMode="auto">
            <a:xfrm>
              <a:off x="7756323" y="1513167"/>
              <a:ext cx="14695" cy="11403"/>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7" name="Freeform 34">
              <a:extLst>
                <a:ext uri="{FF2B5EF4-FFF2-40B4-BE49-F238E27FC236}">
                  <a16:creationId xmlns:a16="http://schemas.microsoft.com/office/drawing/2014/main" id="{01972A92-FCD5-604D-B978-A1EF11F385FB}"/>
                </a:ext>
              </a:extLst>
            </p:cNvPr>
            <p:cNvSpPr>
              <a:spLocks/>
            </p:cNvSpPr>
            <p:nvPr/>
          </p:nvSpPr>
          <p:spPr bwMode="auto">
            <a:xfrm>
              <a:off x="7266208" y="1185245"/>
              <a:ext cx="26364" cy="24771"/>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8" name="Freeform 35">
              <a:extLst>
                <a:ext uri="{FF2B5EF4-FFF2-40B4-BE49-F238E27FC236}">
                  <a16:creationId xmlns:a16="http://schemas.microsoft.com/office/drawing/2014/main" id="{2FEA4B15-58B5-DA44-93C3-B836BF5250FD}"/>
                </a:ext>
              </a:extLst>
            </p:cNvPr>
            <p:cNvSpPr>
              <a:spLocks/>
            </p:cNvSpPr>
            <p:nvPr/>
          </p:nvSpPr>
          <p:spPr bwMode="auto">
            <a:xfrm>
              <a:off x="7653027" y="1612252"/>
              <a:ext cx="18153" cy="18873"/>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69" name="Freeform 36">
              <a:extLst>
                <a:ext uri="{FF2B5EF4-FFF2-40B4-BE49-F238E27FC236}">
                  <a16:creationId xmlns:a16="http://schemas.microsoft.com/office/drawing/2014/main" id="{435D0D21-92E6-8341-8F04-BAFDCE877902}"/>
                </a:ext>
              </a:extLst>
            </p:cNvPr>
            <p:cNvSpPr>
              <a:spLocks/>
            </p:cNvSpPr>
            <p:nvPr/>
          </p:nvSpPr>
          <p:spPr bwMode="auto">
            <a:xfrm>
              <a:off x="7072150" y="1206870"/>
              <a:ext cx="19449" cy="10616"/>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0" name="Freeform 37">
              <a:extLst>
                <a:ext uri="{FF2B5EF4-FFF2-40B4-BE49-F238E27FC236}">
                  <a16:creationId xmlns:a16="http://schemas.microsoft.com/office/drawing/2014/main" id="{0ED10472-3987-3643-B062-AE40E5138801}"/>
                </a:ext>
              </a:extLst>
            </p:cNvPr>
            <p:cNvSpPr>
              <a:spLocks/>
            </p:cNvSpPr>
            <p:nvPr/>
          </p:nvSpPr>
          <p:spPr bwMode="auto">
            <a:xfrm>
              <a:off x="6990463" y="1191142"/>
              <a:ext cx="27661" cy="21233"/>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1" name="Freeform 38">
              <a:extLst>
                <a:ext uri="{FF2B5EF4-FFF2-40B4-BE49-F238E27FC236}">
                  <a16:creationId xmlns:a16="http://schemas.microsoft.com/office/drawing/2014/main" id="{66C06EE6-F9C9-3443-AE60-D20DBA23CB90}"/>
                </a:ext>
              </a:extLst>
            </p:cNvPr>
            <p:cNvSpPr>
              <a:spLocks/>
            </p:cNvSpPr>
            <p:nvPr/>
          </p:nvSpPr>
          <p:spPr bwMode="auto">
            <a:xfrm>
              <a:off x="6997379" y="1169517"/>
              <a:ext cx="12534" cy="11403"/>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2" name="Freeform 39">
              <a:extLst>
                <a:ext uri="{FF2B5EF4-FFF2-40B4-BE49-F238E27FC236}">
                  <a16:creationId xmlns:a16="http://schemas.microsoft.com/office/drawing/2014/main" id="{5B9F9A4E-6C71-CB42-9A66-58D3DC803388}"/>
                </a:ext>
              </a:extLst>
            </p:cNvPr>
            <p:cNvSpPr>
              <a:spLocks/>
            </p:cNvSpPr>
            <p:nvPr/>
          </p:nvSpPr>
          <p:spPr bwMode="auto">
            <a:xfrm>
              <a:off x="7009912" y="1180919"/>
              <a:ext cx="24203" cy="16514"/>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3" name="Freeform 40">
              <a:extLst>
                <a:ext uri="{FF2B5EF4-FFF2-40B4-BE49-F238E27FC236}">
                  <a16:creationId xmlns:a16="http://schemas.microsoft.com/office/drawing/2014/main" id="{F655402D-8325-CC43-981C-CC12BB2841E6}"/>
                </a:ext>
              </a:extLst>
            </p:cNvPr>
            <p:cNvSpPr>
              <a:spLocks/>
            </p:cNvSpPr>
            <p:nvPr/>
          </p:nvSpPr>
          <p:spPr bwMode="auto">
            <a:xfrm>
              <a:off x="6975769" y="993759"/>
              <a:ext cx="72177" cy="52295"/>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4" name="Freeform 41">
              <a:extLst>
                <a:ext uri="{FF2B5EF4-FFF2-40B4-BE49-F238E27FC236}">
                  <a16:creationId xmlns:a16="http://schemas.microsoft.com/office/drawing/2014/main" id="{768FAB85-CE2A-0741-9445-19165F1752DB}"/>
                </a:ext>
              </a:extLst>
            </p:cNvPr>
            <p:cNvSpPr>
              <a:spLocks/>
            </p:cNvSpPr>
            <p:nvPr/>
          </p:nvSpPr>
          <p:spPr bwMode="auto">
            <a:xfrm>
              <a:off x="6998675" y="978032"/>
              <a:ext cx="18153" cy="18087"/>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5" name="Freeform 42">
              <a:extLst>
                <a:ext uri="{FF2B5EF4-FFF2-40B4-BE49-F238E27FC236}">
                  <a16:creationId xmlns:a16="http://schemas.microsoft.com/office/drawing/2014/main" id="{53070C99-6DA0-5541-9D49-8C51427E7D23}"/>
                </a:ext>
              </a:extLst>
            </p:cNvPr>
            <p:cNvSpPr>
              <a:spLocks/>
            </p:cNvSpPr>
            <p:nvPr/>
          </p:nvSpPr>
          <p:spPr bwMode="auto">
            <a:xfrm>
              <a:off x="6973176" y="1358642"/>
              <a:ext cx="11670" cy="12189"/>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6" name="Freeform 43">
              <a:extLst>
                <a:ext uri="{FF2B5EF4-FFF2-40B4-BE49-F238E27FC236}">
                  <a16:creationId xmlns:a16="http://schemas.microsoft.com/office/drawing/2014/main" id="{EC0888A6-33C5-094E-A4D3-1E94E5390E9B}"/>
                </a:ext>
              </a:extLst>
            </p:cNvPr>
            <p:cNvSpPr>
              <a:spLocks/>
            </p:cNvSpPr>
            <p:nvPr/>
          </p:nvSpPr>
          <p:spPr bwMode="auto">
            <a:xfrm>
              <a:off x="7005590" y="1471488"/>
              <a:ext cx="43653" cy="38533"/>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7" name="Freeform 44">
              <a:extLst>
                <a:ext uri="{FF2B5EF4-FFF2-40B4-BE49-F238E27FC236}">
                  <a16:creationId xmlns:a16="http://schemas.microsoft.com/office/drawing/2014/main" id="{1451C721-5082-1F47-BD0B-43F1FAF056BB}"/>
                </a:ext>
              </a:extLst>
            </p:cNvPr>
            <p:cNvSpPr>
              <a:spLocks/>
            </p:cNvSpPr>
            <p:nvPr/>
          </p:nvSpPr>
          <p:spPr bwMode="auto">
            <a:xfrm>
              <a:off x="7004294" y="1433742"/>
              <a:ext cx="10373" cy="9437"/>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8" name="Freeform 45">
              <a:extLst>
                <a:ext uri="{FF2B5EF4-FFF2-40B4-BE49-F238E27FC236}">
                  <a16:creationId xmlns:a16="http://schemas.microsoft.com/office/drawing/2014/main" id="{EBB89A48-D6FA-3144-AACA-9D32A8E3F0B2}"/>
                </a:ext>
              </a:extLst>
            </p:cNvPr>
            <p:cNvSpPr>
              <a:spLocks/>
            </p:cNvSpPr>
            <p:nvPr/>
          </p:nvSpPr>
          <p:spPr bwMode="auto">
            <a:xfrm>
              <a:off x="7015963" y="1464018"/>
              <a:ext cx="9941" cy="10616"/>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79" name="Freeform 46">
              <a:extLst>
                <a:ext uri="{FF2B5EF4-FFF2-40B4-BE49-F238E27FC236}">
                  <a16:creationId xmlns:a16="http://schemas.microsoft.com/office/drawing/2014/main" id="{80B4E543-F5CF-BC41-8BF4-FD2414E58651}"/>
                </a:ext>
              </a:extLst>
            </p:cNvPr>
            <p:cNvSpPr>
              <a:spLocks/>
            </p:cNvSpPr>
            <p:nvPr/>
          </p:nvSpPr>
          <p:spPr bwMode="auto">
            <a:xfrm>
              <a:off x="6977929" y="1612251"/>
              <a:ext cx="43653" cy="23985"/>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0" name="Freeform 47">
              <a:extLst>
                <a:ext uri="{FF2B5EF4-FFF2-40B4-BE49-F238E27FC236}">
                  <a16:creationId xmlns:a16="http://schemas.microsoft.com/office/drawing/2014/main" id="{1DB03FC8-CFA6-BC41-BDC8-E1B732A418F1}"/>
                </a:ext>
              </a:extLst>
            </p:cNvPr>
            <p:cNvSpPr>
              <a:spLocks/>
            </p:cNvSpPr>
            <p:nvPr/>
          </p:nvSpPr>
          <p:spPr bwMode="auto">
            <a:xfrm>
              <a:off x="6887167" y="1224956"/>
              <a:ext cx="47110" cy="41678"/>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1" name="Freeform 48">
              <a:extLst>
                <a:ext uri="{FF2B5EF4-FFF2-40B4-BE49-F238E27FC236}">
                  <a16:creationId xmlns:a16="http://schemas.microsoft.com/office/drawing/2014/main" id="{613D0E3B-F642-3142-9AD2-A990B880D43E}"/>
                </a:ext>
              </a:extLst>
            </p:cNvPr>
            <p:cNvSpPr>
              <a:spLocks/>
            </p:cNvSpPr>
            <p:nvPr/>
          </p:nvSpPr>
          <p:spPr bwMode="auto">
            <a:xfrm>
              <a:off x="6962802" y="1239504"/>
              <a:ext cx="29822" cy="38533"/>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2" name="Freeform 49">
              <a:extLst>
                <a:ext uri="{FF2B5EF4-FFF2-40B4-BE49-F238E27FC236}">
                  <a16:creationId xmlns:a16="http://schemas.microsoft.com/office/drawing/2014/main" id="{6DAC5E85-E15E-B344-8D0A-79B0152F22D9}"/>
                </a:ext>
              </a:extLst>
            </p:cNvPr>
            <p:cNvSpPr>
              <a:spLocks/>
            </p:cNvSpPr>
            <p:nvPr/>
          </p:nvSpPr>
          <p:spPr bwMode="auto">
            <a:xfrm>
              <a:off x="6976633" y="1342915"/>
              <a:ext cx="15992" cy="18873"/>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3" name="Freeform 50">
              <a:extLst>
                <a:ext uri="{FF2B5EF4-FFF2-40B4-BE49-F238E27FC236}">
                  <a16:creationId xmlns:a16="http://schemas.microsoft.com/office/drawing/2014/main" id="{57D31CC1-0764-1145-AC1E-327162B17699}"/>
                </a:ext>
              </a:extLst>
            </p:cNvPr>
            <p:cNvSpPr>
              <a:spLocks/>
            </p:cNvSpPr>
            <p:nvPr/>
          </p:nvSpPr>
          <p:spPr bwMode="auto">
            <a:xfrm>
              <a:off x="5803640" y="1530860"/>
              <a:ext cx="6915" cy="12583"/>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4" name="Freeform 51">
              <a:extLst>
                <a:ext uri="{FF2B5EF4-FFF2-40B4-BE49-F238E27FC236}">
                  <a16:creationId xmlns:a16="http://schemas.microsoft.com/office/drawing/2014/main" id="{49B566ED-57C9-9647-B64D-958A08655215}"/>
                </a:ext>
              </a:extLst>
            </p:cNvPr>
            <p:cNvSpPr>
              <a:spLocks/>
            </p:cNvSpPr>
            <p:nvPr/>
          </p:nvSpPr>
          <p:spPr bwMode="auto">
            <a:xfrm>
              <a:off x="5995105" y="1213161"/>
              <a:ext cx="340142" cy="502501"/>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5" name="Freeform 52">
              <a:extLst>
                <a:ext uri="{FF2B5EF4-FFF2-40B4-BE49-F238E27FC236}">
                  <a16:creationId xmlns:a16="http://schemas.microsoft.com/office/drawing/2014/main" id="{273718BF-B07C-CE4D-B29F-F7ECC8F81DB5}"/>
                </a:ext>
              </a:extLst>
            </p:cNvPr>
            <p:cNvSpPr>
              <a:spLocks/>
            </p:cNvSpPr>
            <p:nvPr/>
          </p:nvSpPr>
          <p:spPr bwMode="auto">
            <a:xfrm>
              <a:off x="5766903" y="691787"/>
              <a:ext cx="328041" cy="481661"/>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6" name="Freeform 53">
              <a:extLst>
                <a:ext uri="{FF2B5EF4-FFF2-40B4-BE49-F238E27FC236}">
                  <a16:creationId xmlns:a16="http://schemas.microsoft.com/office/drawing/2014/main" id="{2E86F1C1-7105-7541-8A12-3191CF9911DA}"/>
                </a:ext>
              </a:extLst>
            </p:cNvPr>
            <p:cNvSpPr>
              <a:spLocks noEditPoints="1"/>
            </p:cNvSpPr>
            <p:nvPr/>
          </p:nvSpPr>
          <p:spPr bwMode="auto">
            <a:xfrm>
              <a:off x="6177926" y="1292587"/>
              <a:ext cx="325880" cy="482840"/>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7" name="Freeform 54">
              <a:extLst>
                <a:ext uri="{FF2B5EF4-FFF2-40B4-BE49-F238E27FC236}">
                  <a16:creationId xmlns:a16="http://schemas.microsoft.com/office/drawing/2014/main" id="{E84CC523-2878-7D45-A1FD-671FE36580F8}"/>
                </a:ext>
              </a:extLst>
            </p:cNvPr>
            <p:cNvSpPr>
              <a:spLocks noEditPoints="1"/>
            </p:cNvSpPr>
            <p:nvPr/>
          </p:nvSpPr>
          <p:spPr bwMode="auto">
            <a:xfrm>
              <a:off x="5731030" y="985503"/>
              <a:ext cx="398490" cy="693592"/>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8" name="Freeform 56">
              <a:extLst>
                <a:ext uri="{FF2B5EF4-FFF2-40B4-BE49-F238E27FC236}">
                  <a16:creationId xmlns:a16="http://schemas.microsoft.com/office/drawing/2014/main" id="{AF93D222-B363-4C4C-84AB-04C6261083DB}"/>
                </a:ext>
              </a:extLst>
            </p:cNvPr>
            <p:cNvSpPr>
              <a:spLocks/>
            </p:cNvSpPr>
            <p:nvPr/>
          </p:nvSpPr>
          <p:spPr bwMode="auto">
            <a:xfrm>
              <a:off x="7402782" y="1715661"/>
              <a:ext cx="172016" cy="134865"/>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89" name="Freeform 57">
              <a:extLst>
                <a:ext uri="{FF2B5EF4-FFF2-40B4-BE49-F238E27FC236}">
                  <a16:creationId xmlns:a16="http://schemas.microsoft.com/office/drawing/2014/main" id="{F68A0C95-5676-7A42-BC6F-FAC596E6C6C3}"/>
                </a:ext>
              </a:extLst>
            </p:cNvPr>
            <p:cNvSpPr>
              <a:spLocks/>
            </p:cNvSpPr>
            <p:nvPr/>
          </p:nvSpPr>
          <p:spPr bwMode="auto">
            <a:xfrm>
              <a:off x="7532443" y="1757733"/>
              <a:ext cx="141330" cy="137618"/>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0" name="Freeform 58">
              <a:extLst>
                <a:ext uri="{FF2B5EF4-FFF2-40B4-BE49-F238E27FC236}">
                  <a16:creationId xmlns:a16="http://schemas.microsoft.com/office/drawing/2014/main" id="{9E835E48-0274-1E45-9B97-1B1B0269625D}"/>
                </a:ext>
              </a:extLst>
            </p:cNvPr>
            <p:cNvSpPr>
              <a:spLocks/>
            </p:cNvSpPr>
            <p:nvPr/>
          </p:nvSpPr>
          <p:spPr bwMode="auto">
            <a:xfrm>
              <a:off x="7602460" y="1683419"/>
              <a:ext cx="17288" cy="27130"/>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1" name="Freeform 59">
              <a:extLst>
                <a:ext uri="{FF2B5EF4-FFF2-40B4-BE49-F238E27FC236}">
                  <a16:creationId xmlns:a16="http://schemas.microsoft.com/office/drawing/2014/main" id="{E5AFED06-EAF6-DB4F-8850-914C5E9DA3F9}"/>
                </a:ext>
              </a:extLst>
            </p:cNvPr>
            <p:cNvSpPr>
              <a:spLocks/>
            </p:cNvSpPr>
            <p:nvPr/>
          </p:nvSpPr>
          <p:spPr bwMode="auto">
            <a:xfrm>
              <a:off x="7657349" y="1465197"/>
              <a:ext cx="211346" cy="198169"/>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2" name="Freeform 60">
              <a:extLst>
                <a:ext uri="{FF2B5EF4-FFF2-40B4-BE49-F238E27FC236}">
                  <a16:creationId xmlns:a16="http://schemas.microsoft.com/office/drawing/2014/main" id="{BDD1CA3A-DEB7-964D-81FC-8E00B2203C9A}"/>
                </a:ext>
              </a:extLst>
            </p:cNvPr>
            <p:cNvSpPr>
              <a:spLocks noEditPoints="1"/>
            </p:cNvSpPr>
            <p:nvPr/>
          </p:nvSpPr>
          <p:spPr bwMode="auto">
            <a:xfrm>
              <a:off x="6430332" y="1330332"/>
              <a:ext cx="363913" cy="467900"/>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3" name="Freeform 61">
              <a:extLst>
                <a:ext uri="{FF2B5EF4-FFF2-40B4-BE49-F238E27FC236}">
                  <a16:creationId xmlns:a16="http://schemas.microsoft.com/office/drawing/2014/main" id="{5AA1502D-90F5-2843-84B2-70A0E5DBC471}"/>
                </a:ext>
              </a:extLst>
            </p:cNvPr>
            <p:cNvSpPr>
              <a:spLocks/>
            </p:cNvSpPr>
            <p:nvPr/>
          </p:nvSpPr>
          <p:spPr bwMode="auto">
            <a:xfrm>
              <a:off x="7640493" y="1693642"/>
              <a:ext cx="56186" cy="66056"/>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4" name="Freeform 62">
              <a:extLst>
                <a:ext uri="{FF2B5EF4-FFF2-40B4-BE49-F238E27FC236}">
                  <a16:creationId xmlns:a16="http://schemas.microsoft.com/office/drawing/2014/main" id="{047D9F33-FAC1-8D4A-AB39-797A9BA3E5F4}"/>
                </a:ext>
              </a:extLst>
            </p:cNvPr>
            <p:cNvSpPr>
              <a:spLocks/>
            </p:cNvSpPr>
            <p:nvPr/>
          </p:nvSpPr>
          <p:spPr bwMode="auto">
            <a:xfrm>
              <a:off x="7488791" y="1620509"/>
              <a:ext cx="95085" cy="27523"/>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5" name="Freeform 63">
              <a:extLst>
                <a:ext uri="{FF2B5EF4-FFF2-40B4-BE49-F238E27FC236}">
                  <a16:creationId xmlns:a16="http://schemas.microsoft.com/office/drawing/2014/main" id="{97993D1B-ED14-9142-BF8B-8AD3125B3499}"/>
                </a:ext>
              </a:extLst>
            </p:cNvPr>
            <p:cNvSpPr>
              <a:spLocks noEditPoints="1"/>
            </p:cNvSpPr>
            <p:nvPr/>
          </p:nvSpPr>
          <p:spPr bwMode="auto">
            <a:xfrm>
              <a:off x="6011096" y="749587"/>
              <a:ext cx="525988" cy="580746"/>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6" name="Freeform 64">
              <a:extLst>
                <a:ext uri="{FF2B5EF4-FFF2-40B4-BE49-F238E27FC236}">
                  <a16:creationId xmlns:a16="http://schemas.microsoft.com/office/drawing/2014/main" id="{914A86F7-6668-AA45-9B20-E1E8ACD70C3A}"/>
                </a:ext>
              </a:extLst>
            </p:cNvPr>
            <p:cNvSpPr>
              <a:spLocks/>
            </p:cNvSpPr>
            <p:nvPr/>
          </p:nvSpPr>
          <p:spPr bwMode="auto">
            <a:xfrm>
              <a:off x="6980091" y="1911077"/>
              <a:ext cx="56186" cy="23985"/>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7" name="Freeform 65">
              <a:extLst>
                <a:ext uri="{FF2B5EF4-FFF2-40B4-BE49-F238E27FC236}">
                  <a16:creationId xmlns:a16="http://schemas.microsoft.com/office/drawing/2014/main" id="{977D414A-B312-B342-A59B-1398250593C5}"/>
                </a:ext>
              </a:extLst>
            </p:cNvPr>
            <p:cNvSpPr>
              <a:spLocks/>
            </p:cNvSpPr>
            <p:nvPr/>
          </p:nvSpPr>
          <p:spPr bwMode="auto">
            <a:xfrm>
              <a:off x="7543681" y="1734534"/>
              <a:ext cx="81686" cy="33422"/>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8" name="Freeform 66">
              <a:extLst>
                <a:ext uri="{FF2B5EF4-FFF2-40B4-BE49-F238E27FC236}">
                  <a16:creationId xmlns:a16="http://schemas.microsoft.com/office/drawing/2014/main" id="{4F520F83-5B77-0A4C-AD9D-DE0A711BAD91}"/>
                </a:ext>
              </a:extLst>
            </p:cNvPr>
            <p:cNvSpPr>
              <a:spLocks/>
            </p:cNvSpPr>
            <p:nvPr/>
          </p:nvSpPr>
          <p:spPr bwMode="auto">
            <a:xfrm>
              <a:off x="6612720" y="1480532"/>
              <a:ext cx="654352" cy="607089"/>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99" name="Freeform 67">
              <a:extLst>
                <a:ext uri="{FF2B5EF4-FFF2-40B4-BE49-F238E27FC236}">
                  <a16:creationId xmlns:a16="http://schemas.microsoft.com/office/drawing/2014/main" id="{B56D59E5-1D4E-5240-BE2B-48D643334F0C}"/>
                </a:ext>
              </a:extLst>
            </p:cNvPr>
            <p:cNvSpPr>
              <a:spLocks/>
            </p:cNvSpPr>
            <p:nvPr/>
          </p:nvSpPr>
          <p:spPr bwMode="auto">
            <a:xfrm>
              <a:off x="7005591" y="1216306"/>
              <a:ext cx="644844" cy="699097"/>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0" name="Freeform 68">
              <a:extLst>
                <a:ext uri="{FF2B5EF4-FFF2-40B4-BE49-F238E27FC236}">
                  <a16:creationId xmlns:a16="http://schemas.microsoft.com/office/drawing/2014/main" id="{2EB2A7BB-1C99-2D4A-9D9F-4B61D914ABA3}"/>
                </a:ext>
              </a:extLst>
            </p:cNvPr>
            <p:cNvSpPr>
              <a:spLocks/>
            </p:cNvSpPr>
            <p:nvPr/>
          </p:nvSpPr>
          <p:spPr bwMode="auto">
            <a:xfrm>
              <a:off x="7046649" y="1651177"/>
              <a:ext cx="17288" cy="16514"/>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1" name="Freeform 73">
              <a:extLst>
                <a:ext uri="{FF2B5EF4-FFF2-40B4-BE49-F238E27FC236}">
                  <a16:creationId xmlns:a16="http://schemas.microsoft.com/office/drawing/2014/main" id="{18BCD1C6-A101-0347-B587-01BB687FFD7B}"/>
                </a:ext>
              </a:extLst>
            </p:cNvPr>
            <p:cNvSpPr>
              <a:spLocks/>
            </p:cNvSpPr>
            <p:nvPr/>
          </p:nvSpPr>
          <p:spPr bwMode="auto">
            <a:xfrm>
              <a:off x="6896244" y="943824"/>
              <a:ext cx="16424" cy="12583"/>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2" name="Freeform 74">
              <a:extLst>
                <a:ext uri="{FF2B5EF4-FFF2-40B4-BE49-F238E27FC236}">
                  <a16:creationId xmlns:a16="http://schemas.microsoft.com/office/drawing/2014/main" id="{60066D13-2F53-1A42-8058-FE9C8028B942}"/>
                </a:ext>
              </a:extLst>
            </p:cNvPr>
            <p:cNvSpPr>
              <a:spLocks/>
            </p:cNvSpPr>
            <p:nvPr/>
          </p:nvSpPr>
          <p:spPr bwMode="auto">
            <a:xfrm>
              <a:off x="6814989" y="1016958"/>
              <a:ext cx="17288" cy="28310"/>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3" name="Freeform 75">
              <a:extLst>
                <a:ext uri="{FF2B5EF4-FFF2-40B4-BE49-F238E27FC236}">
                  <a16:creationId xmlns:a16="http://schemas.microsoft.com/office/drawing/2014/main" id="{D9768687-A81E-0A49-B0C3-09006C862D17}"/>
                </a:ext>
              </a:extLst>
            </p:cNvPr>
            <p:cNvSpPr>
              <a:spLocks/>
            </p:cNvSpPr>
            <p:nvPr/>
          </p:nvSpPr>
          <p:spPr bwMode="auto">
            <a:xfrm>
              <a:off x="6299375" y="668983"/>
              <a:ext cx="162075" cy="131720"/>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4" name="Freeform 76">
              <a:extLst>
                <a:ext uri="{FF2B5EF4-FFF2-40B4-BE49-F238E27FC236}">
                  <a16:creationId xmlns:a16="http://schemas.microsoft.com/office/drawing/2014/main" id="{7F950EC7-1F81-FF42-9050-D4489345FE4A}"/>
                </a:ext>
              </a:extLst>
            </p:cNvPr>
            <p:cNvSpPr>
              <a:spLocks/>
            </p:cNvSpPr>
            <p:nvPr/>
          </p:nvSpPr>
          <p:spPr bwMode="auto">
            <a:xfrm>
              <a:off x="6818447" y="1106606"/>
              <a:ext cx="142195" cy="122283"/>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5" name="Freeform 77">
              <a:extLst>
                <a:ext uri="{FF2B5EF4-FFF2-40B4-BE49-F238E27FC236}">
                  <a16:creationId xmlns:a16="http://schemas.microsoft.com/office/drawing/2014/main" id="{24F7B14D-2787-034F-AFA4-B16F11C4B008}"/>
                </a:ext>
              </a:extLst>
            </p:cNvPr>
            <p:cNvSpPr>
              <a:spLocks/>
            </p:cNvSpPr>
            <p:nvPr/>
          </p:nvSpPr>
          <p:spPr bwMode="auto">
            <a:xfrm>
              <a:off x="6864260" y="1101494"/>
              <a:ext cx="31119" cy="23985"/>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6" name="Freeform 78">
              <a:extLst>
                <a:ext uri="{FF2B5EF4-FFF2-40B4-BE49-F238E27FC236}">
                  <a16:creationId xmlns:a16="http://schemas.microsoft.com/office/drawing/2014/main" id="{26AD70AE-4A7B-4841-9F9F-56E11498FDFC}"/>
                </a:ext>
              </a:extLst>
            </p:cNvPr>
            <p:cNvSpPr>
              <a:spLocks/>
            </p:cNvSpPr>
            <p:nvPr/>
          </p:nvSpPr>
          <p:spPr bwMode="auto">
            <a:xfrm>
              <a:off x="6961938" y="953261"/>
              <a:ext cx="18153" cy="18873"/>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7" name="Freeform 79">
              <a:extLst>
                <a:ext uri="{FF2B5EF4-FFF2-40B4-BE49-F238E27FC236}">
                  <a16:creationId xmlns:a16="http://schemas.microsoft.com/office/drawing/2014/main" id="{1F83CF33-7EFE-994A-A995-7409C8CA1BD7}"/>
                </a:ext>
              </a:extLst>
            </p:cNvPr>
            <p:cNvSpPr>
              <a:spLocks/>
            </p:cNvSpPr>
            <p:nvPr/>
          </p:nvSpPr>
          <p:spPr bwMode="auto">
            <a:xfrm>
              <a:off x="6932980" y="945790"/>
              <a:ext cx="25500" cy="42858"/>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8" name="Freeform 80">
              <a:extLst>
                <a:ext uri="{FF2B5EF4-FFF2-40B4-BE49-F238E27FC236}">
                  <a16:creationId xmlns:a16="http://schemas.microsoft.com/office/drawing/2014/main" id="{88905AC8-E2BB-CF4C-8696-143BBDBE229C}"/>
                </a:ext>
              </a:extLst>
            </p:cNvPr>
            <p:cNvSpPr>
              <a:spLocks/>
            </p:cNvSpPr>
            <p:nvPr/>
          </p:nvSpPr>
          <p:spPr bwMode="auto">
            <a:xfrm>
              <a:off x="6941192" y="988647"/>
              <a:ext cx="17288" cy="25951"/>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09" name="Freeform 81">
              <a:extLst>
                <a:ext uri="{FF2B5EF4-FFF2-40B4-BE49-F238E27FC236}">
                  <a16:creationId xmlns:a16="http://schemas.microsoft.com/office/drawing/2014/main" id="{ACFCD49D-905E-D84A-B6F5-53EB927FA617}"/>
                </a:ext>
              </a:extLst>
            </p:cNvPr>
            <p:cNvSpPr>
              <a:spLocks/>
            </p:cNvSpPr>
            <p:nvPr/>
          </p:nvSpPr>
          <p:spPr bwMode="auto">
            <a:xfrm>
              <a:off x="6910074" y="945790"/>
              <a:ext cx="22907" cy="17694"/>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0" name="Freeform 83">
              <a:extLst>
                <a:ext uri="{FF2B5EF4-FFF2-40B4-BE49-F238E27FC236}">
                  <a16:creationId xmlns:a16="http://schemas.microsoft.com/office/drawing/2014/main" id="{E438FA02-0411-E746-84C6-8F601A9B37AD}"/>
                </a:ext>
              </a:extLst>
            </p:cNvPr>
            <p:cNvSpPr>
              <a:spLocks noEditPoints="1"/>
            </p:cNvSpPr>
            <p:nvPr/>
          </p:nvSpPr>
          <p:spPr bwMode="auto">
            <a:xfrm>
              <a:off x="6458856" y="637527"/>
              <a:ext cx="88602" cy="95153"/>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1" name="Freeform 86">
              <a:extLst>
                <a:ext uri="{FF2B5EF4-FFF2-40B4-BE49-F238E27FC236}">
                  <a16:creationId xmlns:a16="http://schemas.microsoft.com/office/drawing/2014/main" id="{C488C1A2-B48F-CB48-BD0C-B85B1268E2F1}"/>
                </a:ext>
              </a:extLst>
            </p:cNvPr>
            <p:cNvSpPr>
              <a:spLocks/>
            </p:cNvSpPr>
            <p:nvPr/>
          </p:nvSpPr>
          <p:spPr bwMode="auto">
            <a:xfrm>
              <a:off x="6514178" y="624159"/>
              <a:ext cx="20746" cy="14548"/>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2" name="Freeform 88">
              <a:extLst>
                <a:ext uri="{FF2B5EF4-FFF2-40B4-BE49-F238E27FC236}">
                  <a16:creationId xmlns:a16="http://schemas.microsoft.com/office/drawing/2014/main" id="{1EFD1255-8C17-904D-A56B-F6E2D82BE4C4}"/>
                </a:ext>
              </a:extLst>
            </p:cNvPr>
            <p:cNvSpPr>
              <a:spLocks/>
            </p:cNvSpPr>
            <p:nvPr/>
          </p:nvSpPr>
          <p:spPr bwMode="auto">
            <a:xfrm>
              <a:off x="6805914" y="942645"/>
              <a:ext cx="20314" cy="14548"/>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3" name="Freeform 90">
              <a:extLst>
                <a:ext uri="{FF2B5EF4-FFF2-40B4-BE49-F238E27FC236}">
                  <a16:creationId xmlns:a16="http://schemas.microsoft.com/office/drawing/2014/main" id="{7D06E799-2149-3F41-B697-771B1446A79D}"/>
                </a:ext>
              </a:extLst>
            </p:cNvPr>
            <p:cNvSpPr>
              <a:spLocks/>
            </p:cNvSpPr>
            <p:nvPr/>
          </p:nvSpPr>
          <p:spPr bwMode="auto">
            <a:xfrm>
              <a:off x="6595432" y="713020"/>
              <a:ext cx="23339" cy="20839"/>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sp>
          <p:nvSpPr>
            <p:cNvPr id="114" name="Freeform 92">
              <a:extLst>
                <a:ext uri="{FF2B5EF4-FFF2-40B4-BE49-F238E27FC236}">
                  <a16:creationId xmlns:a16="http://schemas.microsoft.com/office/drawing/2014/main" id="{359C0910-EE1C-E348-9C2C-AF3AD283E54D}"/>
                </a:ext>
              </a:extLst>
            </p:cNvPr>
            <p:cNvSpPr>
              <a:spLocks noEditPoints="1"/>
            </p:cNvSpPr>
            <p:nvPr/>
          </p:nvSpPr>
          <p:spPr bwMode="auto">
            <a:xfrm>
              <a:off x="6611855" y="661512"/>
              <a:ext cx="81254" cy="82571"/>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solidFill>
              <a:schemeClr val="tx1">
                <a:lumMod val="65000"/>
                <a:lumOff val="35000"/>
              </a:schemeClr>
            </a:solidFill>
            <a:ln w="4763" cap="rnd">
              <a:solidFill>
                <a:schemeClr val="bg1"/>
              </a:solidFill>
              <a:prstDash val="solid"/>
              <a:round/>
              <a:headEnd/>
              <a:tailEnd/>
            </a:ln>
          </p:spPr>
          <p:txBody>
            <a:bodyPr vert="horz" wrap="square" lIns="146304" tIns="73152" rIns="146304" bIns="73152" numCol="1" anchor="t" anchorCtr="0" compatLnSpc="1">
              <a:prstTxWarp prst="textNoShape">
                <a:avLst/>
              </a:prstTxWarp>
            </a:bodyPr>
            <a:lstStyle/>
            <a:p>
              <a:endParaRPr lang="en-US" sz="4608" dirty="0">
                <a:latin typeface="Lato Light"/>
              </a:endParaRPr>
            </a:p>
          </p:txBody>
        </p:sp>
      </p:grpSp>
      <p:sp>
        <p:nvSpPr>
          <p:cNvPr id="7" name="Text Box 10">
            <a:extLst>
              <a:ext uri="{FF2B5EF4-FFF2-40B4-BE49-F238E27FC236}">
                <a16:creationId xmlns:a16="http://schemas.microsoft.com/office/drawing/2014/main" id="{CB961B9C-443D-F60F-82A3-C9E5AA754AD7}"/>
              </a:ext>
            </a:extLst>
          </p:cNvPr>
          <p:cNvSpPr txBox="1">
            <a:spLocks noChangeArrowheads="1"/>
          </p:cNvSpPr>
          <p:nvPr/>
        </p:nvSpPr>
        <p:spPr bwMode="auto">
          <a:xfrm>
            <a:off x="249875" y="10443847"/>
            <a:ext cx="7935913" cy="283154"/>
          </a:xfrm>
          <a:prstGeom prst="rect">
            <a:avLst/>
          </a:prstGeom>
          <a:noFill/>
          <a:ln w="9525">
            <a:noFill/>
            <a:miter lim="800000"/>
            <a:headEnd/>
            <a:tailEnd/>
          </a:ln>
        </p:spPr>
        <p:txBody>
          <a:bodyPr wrap="square" lIns="97536" tIns="48768" rIns="97536" bIns="48768">
            <a:spAutoFit/>
          </a:bodyPr>
          <a:lstStyle/>
          <a:p>
            <a:pPr>
              <a:spcAft>
                <a:spcPts val="600"/>
              </a:spcAft>
            </a:pPr>
            <a:r>
              <a:rPr lang="en-CA" sz="1200" dirty="0">
                <a:hlinkClick r:id="rId4"/>
              </a:rPr>
              <a:t>https://</a:t>
            </a:r>
            <a:r>
              <a:rPr lang="en-CA" sz="1200" dirty="0" err="1">
                <a:hlinkClick r:id="rId4"/>
              </a:rPr>
              <a:t>www.canada.ca</a:t>
            </a:r>
            <a:r>
              <a:rPr lang="en-CA" sz="1200" dirty="0">
                <a:hlinkClick r:id="rId4"/>
              </a:rPr>
              <a:t>/content/dam/</a:t>
            </a:r>
            <a:r>
              <a:rPr lang="en-CA" sz="1200" dirty="0" err="1">
                <a:hlinkClick r:id="rId4"/>
              </a:rPr>
              <a:t>phac-aspc</a:t>
            </a:r>
            <a:r>
              <a:rPr lang="en-CA" sz="1200" dirty="0">
                <a:hlinkClick r:id="rId4"/>
              </a:rPr>
              <a:t>/migration/</a:t>
            </a:r>
            <a:r>
              <a:rPr lang="en-CA" sz="1200" dirty="0" err="1">
                <a:hlinkClick r:id="rId4"/>
              </a:rPr>
              <a:t>phac-aspc</a:t>
            </a:r>
            <a:r>
              <a:rPr lang="en-CA" sz="1200" dirty="0">
                <a:hlinkClick r:id="rId4"/>
              </a:rPr>
              <a:t>/</a:t>
            </a:r>
            <a:r>
              <a:rPr lang="en-CA" sz="1200" dirty="0" err="1">
                <a:hlinkClick r:id="rId4"/>
              </a:rPr>
              <a:t>rhs-ssg</a:t>
            </a:r>
            <a:r>
              <a:rPr lang="en-CA" sz="1200" dirty="0">
                <a:hlinkClick r:id="rId4"/>
              </a:rPr>
              <a:t>/pdf/survey-</a:t>
            </a:r>
            <a:r>
              <a:rPr lang="en-CA" sz="1200" dirty="0" err="1">
                <a:hlinkClick r:id="rId4"/>
              </a:rPr>
              <a:t>eng.pdf</a:t>
            </a:r>
            <a:endParaRPr lang="en-CA" sz="1200" dirty="0"/>
          </a:p>
        </p:txBody>
      </p:sp>
    </p:spTree>
    <p:extLst>
      <p:ext uri="{BB962C8B-B14F-4D97-AF65-F5344CB8AC3E}">
        <p14:creationId xmlns:p14="http://schemas.microsoft.com/office/powerpoint/2010/main" val="6755614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strVal val="#ppt_h"/>
                                          </p:val>
                                        </p:tav>
                                        <p:tav tm="100000">
                                          <p:val>
                                            <p:strVal val="#ppt_h"/>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2" presetClass="entr" presetSubtype="4"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ppt_x"/>
                                          </p:val>
                                        </p:tav>
                                        <p:tav tm="100000">
                                          <p:val>
                                            <p:strVal val="#ppt_x"/>
                                          </p:val>
                                        </p:tav>
                                      </p:tavLst>
                                    </p:anim>
                                    <p:anim calcmode="lin" valueType="num">
                                      <p:cBhvr additive="base">
                                        <p:cTn id="33" dur="500" fill="hold"/>
                                        <p:tgtEl>
                                          <p:spTgt spid="2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ppt_x"/>
                                          </p:val>
                                        </p:tav>
                                        <p:tav tm="100000">
                                          <p:val>
                                            <p:strVal val="#ppt_x"/>
                                          </p:val>
                                        </p:tav>
                                      </p:tavLst>
                                    </p:anim>
                                    <p:anim calcmode="lin" valueType="num">
                                      <p:cBhvr additive="base">
                                        <p:cTn id="37" dur="500" fill="hold"/>
                                        <p:tgtEl>
                                          <p:spTgt spid="27"/>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ppt_x"/>
                                          </p:val>
                                        </p:tav>
                                        <p:tav tm="100000">
                                          <p:val>
                                            <p:strVal val="#ppt_x"/>
                                          </p:val>
                                        </p:tav>
                                      </p:tavLst>
                                    </p:anim>
                                    <p:anim calcmode="lin" valueType="num">
                                      <p:cBhvr additive="base">
                                        <p:cTn id="41" dur="500" fill="hold"/>
                                        <p:tgtEl>
                                          <p:spTgt spid="2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ppt_x"/>
                                          </p:val>
                                        </p:tav>
                                        <p:tav tm="100000">
                                          <p:val>
                                            <p:strVal val="#ppt_x"/>
                                          </p:val>
                                        </p:tav>
                                      </p:tavLst>
                                    </p:anim>
                                    <p:anim calcmode="lin" valueType="num">
                                      <p:cBhvr additive="base">
                                        <p:cTn id="45" dur="500" fill="hold"/>
                                        <p:tgtEl>
                                          <p:spTgt spid="2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ppt_x"/>
                                          </p:val>
                                        </p:tav>
                                        <p:tav tm="100000">
                                          <p:val>
                                            <p:strVal val="#ppt_x"/>
                                          </p:val>
                                        </p:tav>
                                      </p:tavLst>
                                    </p:anim>
                                    <p:anim calcmode="lin" valueType="num">
                                      <p:cBhvr additive="base">
                                        <p:cTn id="53" dur="500" fill="hold"/>
                                        <p:tgtEl>
                                          <p:spTgt spid="40"/>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additive="base">
                                        <p:cTn id="56" dur="500" fill="hold"/>
                                        <p:tgtEl>
                                          <p:spTgt spid="7"/>
                                        </p:tgtEl>
                                        <p:attrNameLst>
                                          <p:attrName>ppt_x</p:attrName>
                                        </p:attrNameLst>
                                      </p:cBhvr>
                                      <p:tavLst>
                                        <p:tav tm="0">
                                          <p:val>
                                            <p:strVal val="#ppt_x"/>
                                          </p:val>
                                        </p:tav>
                                        <p:tav tm="100000">
                                          <p:val>
                                            <p:strVal val="#ppt_x"/>
                                          </p:val>
                                        </p:tav>
                                      </p:tavLst>
                                    </p:anim>
                                    <p:anim calcmode="lin" valueType="num">
                                      <p:cBhvr additive="base">
                                        <p:cTn id="5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8" grpId="0"/>
      <p:bldP spid="19" grpId="0"/>
      <p:bldP spid="20" grpId="0"/>
      <p:bldP spid="22" grpId="0" animBg="1"/>
      <p:bldP spid="26" grpId="0"/>
      <p:bldP spid="27" grpId="0" animBg="1"/>
      <p:bldP spid="28" grpId="0"/>
      <p:bldP spid="29" grpId="0"/>
      <p:bldP spid="36" grpId="0" animBg="1"/>
      <p:bldP spid="40"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picture containing application&#10;&#10;Description automatically generated">
            <a:extLst>
              <a:ext uri="{FF2B5EF4-FFF2-40B4-BE49-F238E27FC236}">
                <a16:creationId xmlns:a16="http://schemas.microsoft.com/office/drawing/2014/main" id="{988AF415-1A5A-2334-2ADD-C4320A66FB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012018" y="0"/>
            <a:ext cx="8396288" cy="10972800"/>
          </a:xfrm>
        </p:spPr>
      </p:pic>
      <p:sp>
        <p:nvSpPr>
          <p:cNvPr id="17" name="Text Box 10"/>
          <p:cNvSpPr txBox="1">
            <a:spLocks noChangeArrowheads="1"/>
          </p:cNvSpPr>
          <p:nvPr/>
        </p:nvSpPr>
        <p:spPr bwMode="auto">
          <a:xfrm>
            <a:off x="2205791" y="4909625"/>
            <a:ext cx="6278834" cy="2314480"/>
          </a:xfrm>
          <a:prstGeom prst="rect">
            <a:avLst/>
          </a:prstGeom>
          <a:noFill/>
          <a:ln w="9525">
            <a:noFill/>
            <a:miter lim="800000"/>
            <a:headEnd/>
            <a:tailEnd/>
          </a:ln>
        </p:spPr>
        <p:txBody>
          <a:bodyPr wrap="square" lIns="97536" tIns="48768" rIns="97536" bIns="48768">
            <a:normAutofit/>
          </a:bodyPr>
          <a:lstStyle/>
          <a:p>
            <a:pPr defTabSz="2321446"/>
            <a:r>
              <a:rPr lang="en-US" sz="2400" b="1" dirty="0">
                <a:solidFill>
                  <a:srgbClr val="297DA5"/>
                </a:solidFill>
                <a:ea typeface="Open Sans" panose="020B0606030504020204" pitchFamily="34" charset="0"/>
                <a:cs typeface="Calibri" panose="020F0502020204030204" pitchFamily="34" charset="0"/>
              </a:rPr>
              <a:t>Sex</a:t>
            </a:r>
            <a:r>
              <a:rPr lang="en-US" sz="2400" dirty="0">
                <a:solidFill>
                  <a:srgbClr val="297DA5"/>
                </a:solidFill>
                <a:ea typeface="Open Sans" panose="020B0606030504020204" pitchFamily="34" charset="0"/>
                <a:cs typeface="Calibri" panose="020F0502020204030204" pitchFamily="34" charset="0"/>
              </a:rPr>
              <a:t> </a:t>
            </a:r>
            <a:r>
              <a:rPr lang="en-US" sz="2400" dirty="0">
                <a:ea typeface="Open Sans" panose="020B0606030504020204" pitchFamily="34" charset="0"/>
                <a:cs typeface="Calibri" panose="020F0502020204030204" pitchFamily="34" charset="0"/>
              </a:rPr>
              <a:t>refers to a set of biological attributes in humans and animals. Female and male bodies have different genetic and physiological characteristics that affect the processes of how substances are metabolized, effects on the brain, tolerance and dependence.</a:t>
            </a:r>
          </a:p>
        </p:txBody>
      </p:sp>
      <p:sp>
        <p:nvSpPr>
          <p:cNvPr id="18" name="Rectangle 17">
            <a:extLst>
              <a:ext uri="{FF2B5EF4-FFF2-40B4-BE49-F238E27FC236}">
                <a16:creationId xmlns:a16="http://schemas.microsoft.com/office/drawing/2014/main" id="{0D81978A-41B5-D347-8374-D3C28072A658}"/>
              </a:ext>
            </a:extLst>
          </p:cNvPr>
          <p:cNvSpPr/>
          <p:nvPr/>
        </p:nvSpPr>
        <p:spPr>
          <a:xfrm>
            <a:off x="1052241" y="1102176"/>
            <a:ext cx="5807507" cy="2153794"/>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Sex vs Gender</a:t>
            </a:r>
          </a:p>
        </p:txBody>
      </p:sp>
      <p:sp>
        <p:nvSpPr>
          <p:cNvPr id="19" name="Rectangle 18">
            <a:extLst>
              <a:ext uri="{FF2B5EF4-FFF2-40B4-BE49-F238E27FC236}">
                <a16:creationId xmlns:a16="http://schemas.microsoft.com/office/drawing/2014/main" id="{2926F37B-23CD-A740-810F-18424D4EAEA6}"/>
              </a:ext>
            </a:extLst>
          </p:cNvPr>
          <p:cNvSpPr/>
          <p:nvPr/>
        </p:nvSpPr>
        <p:spPr>
          <a:xfrm>
            <a:off x="1052241" y="3481235"/>
            <a:ext cx="6516177" cy="971933"/>
          </a:xfrm>
          <a:prstGeom prst="rect">
            <a:avLst/>
          </a:prstGeom>
        </p:spPr>
        <p:txBody>
          <a:bodyPr wrap="square">
            <a:normAutofit/>
          </a:bodyPr>
          <a:lstStyle/>
          <a:p>
            <a:pPr>
              <a:lnSpc>
                <a:spcPct val="115000"/>
              </a:lnSpc>
              <a:spcAft>
                <a:spcPts val="1600"/>
              </a:spcAft>
            </a:pPr>
            <a:r>
              <a:rPr lang="en-US" sz="2560" b="1" dirty="0">
                <a:solidFill>
                  <a:schemeClr val="tx1">
                    <a:lumMod val="65000"/>
                    <a:lumOff val="35000"/>
                  </a:schemeClr>
                </a:solidFill>
                <a:ea typeface="Open Sans" panose="020B0606030504020204" pitchFamily="34" charset="0"/>
                <a:cs typeface="Arial" panose="020B0604020202020204" pitchFamily="34" charset="0"/>
              </a:rPr>
              <a:t>Sex and gender factors impact the patterns of effects of alcohol use among women.</a:t>
            </a:r>
            <a:endParaRPr lang="en-US" sz="2400" b="1" dirty="0">
              <a:solidFill>
                <a:schemeClr val="tx1">
                  <a:lumMod val="65000"/>
                  <a:lumOff val="35000"/>
                </a:schemeClr>
              </a:solidFill>
              <a:ea typeface="Open Sans" panose="020B0606030504020204" pitchFamily="34" charset="0"/>
              <a:cs typeface="Arial" panose="020B0604020202020204" pitchFamily="34" charset="0"/>
            </a:endParaRPr>
          </a:p>
        </p:txBody>
      </p:sp>
      <p:sp>
        <p:nvSpPr>
          <p:cNvPr id="2" name="Text Box 10">
            <a:extLst>
              <a:ext uri="{FF2B5EF4-FFF2-40B4-BE49-F238E27FC236}">
                <a16:creationId xmlns:a16="http://schemas.microsoft.com/office/drawing/2014/main" id="{9AE1CC63-0E3F-39F3-D928-54AE74802905}"/>
              </a:ext>
            </a:extLst>
          </p:cNvPr>
          <p:cNvSpPr txBox="1">
            <a:spLocks noChangeArrowheads="1"/>
          </p:cNvSpPr>
          <p:nvPr/>
        </p:nvSpPr>
        <p:spPr bwMode="auto">
          <a:xfrm>
            <a:off x="2205791" y="7680960"/>
            <a:ext cx="6278834" cy="2683812"/>
          </a:xfrm>
          <a:prstGeom prst="rect">
            <a:avLst/>
          </a:prstGeom>
          <a:noFill/>
          <a:ln w="9525">
            <a:noFill/>
            <a:miter lim="800000"/>
            <a:headEnd/>
            <a:tailEnd/>
          </a:ln>
        </p:spPr>
        <p:txBody>
          <a:bodyPr wrap="square" lIns="97536" tIns="48768" rIns="97536" bIns="48768">
            <a:normAutofit/>
          </a:bodyPr>
          <a:lstStyle/>
          <a:p>
            <a:pPr defTabSz="2321446"/>
            <a:r>
              <a:rPr lang="en-US" sz="2400" b="1" dirty="0">
                <a:solidFill>
                  <a:srgbClr val="297DA5"/>
                </a:solidFill>
                <a:ea typeface="Open Sans" panose="020B0606030504020204" pitchFamily="34" charset="0"/>
                <a:cs typeface="Calibri" panose="020F0502020204030204" pitchFamily="34" charset="0"/>
              </a:rPr>
              <a:t>Gender</a:t>
            </a:r>
            <a:r>
              <a:rPr lang="en-US" sz="2400" dirty="0">
                <a:solidFill>
                  <a:srgbClr val="297DA5"/>
                </a:solidFill>
                <a:ea typeface="Open Sans" panose="020B0606030504020204" pitchFamily="34" charset="0"/>
                <a:cs typeface="Calibri" panose="020F0502020204030204" pitchFamily="34" charset="0"/>
              </a:rPr>
              <a:t> </a:t>
            </a:r>
            <a:r>
              <a:rPr lang="en-US" sz="2400" dirty="0">
                <a:ea typeface="Open Sans" panose="020B0606030504020204" pitchFamily="34" charset="0"/>
                <a:cs typeface="Calibri" panose="020F0502020204030204" pitchFamily="34" charset="0"/>
              </a:rPr>
              <a:t>refers to socially constructed roles, behaviors, expressions, and identities of girls, women, boys, men, and trans and gender diverse individuals. Gender-related factors affect individuals' risks for use, exposure to marketing or exploitation, access to care and services, and the societal response.</a:t>
            </a:r>
          </a:p>
        </p:txBody>
      </p:sp>
      <p:sp>
        <p:nvSpPr>
          <p:cNvPr id="3" name="Text Box 10">
            <a:extLst>
              <a:ext uri="{FF2B5EF4-FFF2-40B4-BE49-F238E27FC236}">
                <a16:creationId xmlns:a16="http://schemas.microsoft.com/office/drawing/2014/main" id="{FA7489DF-7683-F97F-77AD-1D832B0EB27A}"/>
              </a:ext>
            </a:extLst>
          </p:cNvPr>
          <p:cNvSpPr txBox="1">
            <a:spLocks noChangeArrowheads="1"/>
          </p:cNvSpPr>
          <p:nvPr/>
        </p:nvSpPr>
        <p:spPr bwMode="auto">
          <a:xfrm>
            <a:off x="-477815" y="10658868"/>
            <a:ext cx="6278834" cy="313932"/>
          </a:xfrm>
          <a:prstGeom prst="rect">
            <a:avLst/>
          </a:prstGeom>
          <a:noFill/>
          <a:ln w="9525">
            <a:noFill/>
            <a:miter lim="800000"/>
            <a:headEnd/>
            <a:tailEnd/>
          </a:ln>
        </p:spPr>
        <p:txBody>
          <a:bodyPr wrap="square" lIns="97536" tIns="48768" rIns="97536" bIns="48768">
            <a:spAutoFit/>
          </a:bodyPr>
          <a:lstStyle/>
          <a:p>
            <a:pPr algn="r"/>
            <a:r>
              <a:rPr lang="en-CA" sz="1400" dirty="0"/>
              <a:t>https://</a:t>
            </a:r>
            <a:r>
              <a:rPr lang="en-CA" sz="1400" dirty="0" err="1"/>
              <a:t>cihr-irsc.gc.ca</a:t>
            </a:r>
            <a:r>
              <a:rPr lang="en-CA" sz="1400" dirty="0"/>
              <a:t>/e/documents/igh_s17_infographic_gender_sex-en.pdf</a:t>
            </a:r>
          </a:p>
        </p:txBody>
      </p:sp>
      <p:sp>
        <p:nvSpPr>
          <p:cNvPr id="4" name="Freeform 5">
            <a:extLst>
              <a:ext uri="{FF2B5EF4-FFF2-40B4-BE49-F238E27FC236}">
                <a16:creationId xmlns:a16="http://schemas.microsoft.com/office/drawing/2014/main" id="{EDBD0BB2-055B-2856-3ABF-E5EBB7D12B52}"/>
              </a:ext>
            </a:extLst>
          </p:cNvPr>
          <p:cNvSpPr>
            <a:spLocks/>
          </p:cNvSpPr>
          <p:nvPr/>
        </p:nvSpPr>
        <p:spPr bwMode="auto">
          <a:xfrm>
            <a:off x="1609347" y="4979530"/>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FE628E39-D91F-5FB1-767D-33DEE748DDF3}"/>
              </a:ext>
            </a:extLst>
          </p:cNvPr>
          <p:cNvSpPr>
            <a:spLocks/>
          </p:cNvSpPr>
          <p:nvPr/>
        </p:nvSpPr>
        <p:spPr bwMode="auto">
          <a:xfrm>
            <a:off x="1609347" y="7736797"/>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326687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 grpId="0"/>
      <p:bldP spid="3" grpId="0"/>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383FE9-04A6-4340-8182-3FC7726AA4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26808" y="139031"/>
            <a:ext cx="10461990" cy="10674112"/>
          </a:xfrm>
        </p:spPr>
      </p:pic>
      <p:sp>
        <p:nvSpPr>
          <p:cNvPr id="14" name="Rectangle 13">
            <a:extLst>
              <a:ext uri="{FF2B5EF4-FFF2-40B4-BE49-F238E27FC236}">
                <a16:creationId xmlns:a16="http://schemas.microsoft.com/office/drawing/2014/main" id="{F236273D-1DC9-AC4A-BE24-5C5E08C7B537}"/>
              </a:ext>
            </a:extLst>
          </p:cNvPr>
          <p:cNvSpPr/>
          <p:nvPr/>
        </p:nvSpPr>
        <p:spPr>
          <a:xfrm>
            <a:off x="11593286" y="1650693"/>
            <a:ext cx="7609114"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Key Sex-Related Factors</a:t>
            </a:r>
          </a:p>
        </p:txBody>
      </p:sp>
      <p:sp>
        <p:nvSpPr>
          <p:cNvPr id="2" name="Rectangle 1">
            <a:extLst>
              <a:ext uri="{FF2B5EF4-FFF2-40B4-BE49-F238E27FC236}">
                <a16:creationId xmlns:a16="http://schemas.microsoft.com/office/drawing/2014/main" id="{ECFEE4BD-8196-C3EA-784E-840C64AE11BE}"/>
              </a:ext>
            </a:extLst>
          </p:cNvPr>
          <p:cNvSpPr/>
          <p:nvPr/>
        </p:nvSpPr>
        <p:spPr>
          <a:xfrm>
            <a:off x="11593286" y="3990763"/>
            <a:ext cx="7496572" cy="6083717"/>
          </a:xfrm>
          <a:prstGeom prst="rect">
            <a:avLst/>
          </a:prstGeom>
        </p:spPr>
        <p:txBody>
          <a:bodyPr wrap="square">
            <a:normAutofit/>
          </a:bodyPr>
          <a:lstStyle/>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Females transition from alcohol initiation to regular use faster than males.</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Females develop, and have more progressive liver injuries, even when consuming lower quantities of alcohol.</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Females have less of an enzyme which breaks down alcohol in the stomach and therefore require smaller amounts of alcohol to become intoxicated/reach higher blood alcohol concentration.</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Girls who binge drink demonstrate poorer sustained attention and working memory than boys who binge drink.</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Increased rates of alcohol use during pregnancy can lead to miscarriage, stillbirth, premature birth, or FASD.</a:t>
            </a:r>
          </a:p>
        </p:txBody>
      </p:sp>
    </p:spTree>
    <p:extLst>
      <p:ext uri="{BB962C8B-B14F-4D97-AF65-F5344CB8AC3E}">
        <p14:creationId xmlns:p14="http://schemas.microsoft.com/office/powerpoint/2010/main" val="22219456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11681583" y="3851620"/>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C0392B"/>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5486400"/>
            <a:ext cx="6225872" cy="2129814"/>
          </a:xfrm>
          <a:prstGeom prst="rect">
            <a:avLst/>
          </a:prstGeom>
          <a:noFill/>
          <a:ln w="9525">
            <a:noFill/>
            <a:miter lim="800000"/>
            <a:headEnd/>
            <a:tailEnd/>
          </a:ln>
        </p:spPr>
        <p:txBody>
          <a:bodyPr wrap="non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Introduction</a:t>
            </a:r>
          </a:p>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and Objectives</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150151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C0392B"/>
                </a:solidFill>
                <a:latin typeface="Calibri" panose="020F0502020204030204" pitchFamily="34" charset="0"/>
                <a:ea typeface="Open Sans" panose="020B0606030504020204" pitchFamily="34" charset="0"/>
                <a:cs typeface="Calibri" panose="020F0502020204030204" pitchFamily="34" charset="0"/>
              </a:rPr>
              <a:t>1</a:t>
            </a:r>
          </a:p>
        </p:txBody>
      </p:sp>
      <p:pic>
        <p:nvPicPr>
          <p:cNvPr id="2" name="Picture Placeholder 42" descr="Background pattern&#10;&#10;Description automatically generated">
            <a:extLst>
              <a:ext uri="{FF2B5EF4-FFF2-40B4-BE49-F238E27FC236}">
                <a16:creationId xmlns:a16="http://schemas.microsoft.com/office/drawing/2014/main" id="{B0A95FFB-2E9E-1ECB-845B-40B4A4700CCA}"/>
              </a:ext>
            </a:extLst>
          </p:cNvPr>
          <p:cNvPicPr>
            <a:picLocks noChangeAspect="1"/>
          </p:cNvPicPr>
          <p:nvPr/>
        </p:nvPicPr>
        <p:blipFill>
          <a:blip r:embed="rId3" cstate="screen">
            <a:alphaModFix amt="70000"/>
            <a:extLst>
              <a:ext uri="{28A0092B-C50C-407E-A947-70E740481C1C}">
                <a14:useLocalDpi xmlns:a14="http://schemas.microsoft.com/office/drawing/2010/main"/>
              </a:ext>
            </a:extLst>
          </a:blip>
          <a:srcRect/>
          <a:stretch>
            <a:fillRect/>
          </a:stretch>
        </p:blipFill>
        <p:spPr>
          <a:xfrm flipH="1">
            <a:off x="3860800" y="0"/>
            <a:ext cx="8934190" cy="7507962"/>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pic>
        <p:nvPicPr>
          <p:cNvPr id="3" name="Picture Placeholder 39" descr="Background pattern&#10;&#10;Description automatically generated">
            <a:extLst>
              <a:ext uri="{FF2B5EF4-FFF2-40B4-BE49-F238E27FC236}">
                <a16:creationId xmlns:a16="http://schemas.microsoft.com/office/drawing/2014/main" id="{127B7880-995B-CC11-49D9-0B4A90760D4A}"/>
              </a:ext>
            </a:extLst>
          </p:cNvPr>
          <p:cNvPicPr>
            <a:picLocks noChangeAspect="1"/>
          </p:cNvPicPr>
          <p:nvPr/>
        </p:nvPicPr>
        <p:blipFill>
          <a:blip r:embed="rId4" cstate="screen">
            <a:alphaModFix amt="70000"/>
            <a:extLst>
              <a:ext uri="{28A0092B-C50C-407E-A947-70E740481C1C}">
                <a14:useLocalDpi xmlns:a14="http://schemas.microsoft.com/office/drawing/2010/main"/>
              </a:ext>
            </a:extLst>
          </a:blip>
          <a:srcRect/>
          <a:stretch>
            <a:fillRect/>
          </a:stretch>
        </p:blipFill>
        <p:spPr>
          <a:xfrm>
            <a:off x="0" y="1061620"/>
            <a:ext cx="8328988" cy="9911180"/>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10" name="Picture 9" descr="A person with her eyes closed&#10;&#10;Description automatically generated with low confidence">
            <a:extLst>
              <a:ext uri="{FF2B5EF4-FFF2-40B4-BE49-F238E27FC236}">
                <a16:creationId xmlns:a16="http://schemas.microsoft.com/office/drawing/2014/main" id="{368F619C-70E0-7856-8671-B42F68F6E4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8965" y="715618"/>
            <a:ext cx="7347005" cy="9183756"/>
          </a:xfrm>
          <a:prstGeom prst="rect">
            <a:avLst/>
          </a:prstGeom>
        </p:spPr>
      </p:pic>
    </p:spTree>
    <p:extLst>
      <p:ext uri="{BB962C8B-B14F-4D97-AF65-F5344CB8AC3E}">
        <p14:creationId xmlns:p14="http://schemas.microsoft.com/office/powerpoint/2010/main" val="3714794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people looking at a computer screen&#10;&#10;Description automatically generated with medium confidence">
            <a:extLst>
              <a:ext uri="{FF2B5EF4-FFF2-40B4-BE49-F238E27FC236}">
                <a16:creationId xmlns:a16="http://schemas.microsoft.com/office/drawing/2014/main" id="{0C51806B-741B-0E53-8373-051AC82FBC1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045575" y="149225"/>
            <a:ext cx="10461625" cy="10674350"/>
          </a:xfrm>
        </p:spPr>
      </p:pic>
      <p:sp>
        <p:nvSpPr>
          <p:cNvPr id="14" name="Rectangle 13">
            <a:extLst>
              <a:ext uri="{FF2B5EF4-FFF2-40B4-BE49-F238E27FC236}">
                <a16:creationId xmlns:a16="http://schemas.microsoft.com/office/drawing/2014/main" id="{F236273D-1DC9-AC4A-BE24-5C5E08C7B537}"/>
              </a:ext>
            </a:extLst>
          </p:cNvPr>
          <p:cNvSpPr/>
          <p:nvPr/>
        </p:nvSpPr>
        <p:spPr>
          <a:xfrm>
            <a:off x="465740" y="1650693"/>
            <a:ext cx="8242359"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Key Gender-Related Factors</a:t>
            </a:r>
          </a:p>
        </p:txBody>
      </p:sp>
      <p:sp>
        <p:nvSpPr>
          <p:cNvPr id="2" name="Rectangle 1">
            <a:extLst>
              <a:ext uri="{FF2B5EF4-FFF2-40B4-BE49-F238E27FC236}">
                <a16:creationId xmlns:a16="http://schemas.microsoft.com/office/drawing/2014/main" id="{ECFEE4BD-8196-C3EA-784E-840C64AE11BE}"/>
              </a:ext>
            </a:extLst>
          </p:cNvPr>
          <p:cNvSpPr/>
          <p:nvPr/>
        </p:nvSpPr>
        <p:spPr>
          <a:xfrm>
            <a:off x="465741" y="3990763"/>
            <a:ext cx="7932671" cy="6236449"/>
          </a:xfrm>
          <a:prstGeom prst="rect">
            <a:avLst/>
          </a:prstGeom>
        </p:spPr>
        <p:txBody>
          <a:bodyPr wrap="square">
            <a:normAutofit/>
          </a:bodyPr>
          <a:lstStyle/>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Co-occurring depression and substance use is more common among women and girls, who may be more likely to use alcohol and other substances as a coping mechanism or to respond to peer pressure.</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Transgender individuals may use substances to socially validate or affirm their gender identity. Transgender men’s alcohol use may be influenced by the societal belief that excessive drinking is associated with masculinity.</a:t>
            </a:r>
          </a:p>
          <a:p>
            <a:pPr marL="457200" indent="-457200">
              <a:spcAft>
                <a:spcPts val="1600"/>
              </a:spcAft>
              <a:buFont typeface="Arial" panose="020B0604020202020204" pitchFamily="34" charset="0"/>
              <a:buChar char="•"/>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Intergenerational trauma is closely linked with substance use, including alcohol use, among Indigenous women.</a:t>
            </a:r>
          </a:p>
        </p:txBody>
      </p:sp>
    </p:spTree>
    <p:extLst>
      <p:ext uri="{BB962C8B-B14F-4D97-AF65-F5344CB8AC3E}">
        <p14:creationId xmlns:p14="http://schemas.microsoft.com/office/powerpoint/2010/main" val="42613053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681097"/>
            <a:ext cx="19507200" cy="4406632"/>
          </a:xfrm>
          <a:prstGeom prst="rect">
            <a:avLst/>
          </a:prstGeom>
          <a:gradFill>
            <a:gsLst>
              <a:gs pos="0">
                <a:srgbClr val="297DA5"/>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10"/>
          <p:cNvSpPr txBox="1">
            <a:spLocks noChangeArrowheads="1"/>
          </p:cNvSpPr>
          <p:nvPr/>
        </p:nvSpPr>
        <p:spPr bwMode="auto">
          <a:xfrm>
            <a:off x="1473199" y="5028381"/>
            <a:ext cx="7065381" cy="3545586"/>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poverty</a:t>
            </a:r>
          </a:p>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history of trauma and violence</a:t>
            </a:r>
          </a:p>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physical and mental health concerns</a:t>
            </a:r>
          </a:p>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child welfare involvement</a:t>
            </a:r>
          </a:p>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not knowing they are pregnant</a:t>
            </a:r>
          </a:p>
          <a:p>
            <a:pPr marL="457200" indent="-457200" defTabSz="2321446">
              <a:buFont typeface="Courier New" panose="02070309020205020404" pitchFamily="49" charset="0"/>
              <a:buChar char="o"/>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advice from family and friends about ‘safe’ alcohol consumption.</a:t>
            </a:r>
          </a:p>
        </p:txBody>
      </p:sp>
      <p:pic>
        <p:nvPicPr>
          <p:cNvPr id="18" name="Picture Placeholder 17" descr="A group of people holding glasses of beer&#10;&#10;Description automatically generated with medium confidence">
            <a:extLst>
              <a:ext uri="{FF2B5EF4-FFF2-40B4-BE49-F238E27FC236}">
                <a16:creationId xmlns:a16="http://schemas.microsoft.com/office/drawing/2014/main" id="{EBE2BCDB-B0C7-5F48-B314-1B97F8E76C8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437396" y="1425575"/>
            <a:ext cx="9170988" cy="9172575"/>
          </a:xfrm>
        </p:spPr>
      </p:pic>
      <p:sp>
        <p:nvSpPr>
          <p:cNvPr id="13" name="Rectangle 12">
            <a:extLst>
              <a:ext uri="{FF2B5EF4-FFF2-40B4-BE49-F238E27FC236}">
                <a16:creationId xmlns:a16="http://schemas.microsoft.com/office/drawing/2014/main" id="{A05C65E3-B1C7-2C40-807A-FFA6CBCFB1B7}"/>
              </a:ext>
            </a:extLst>
          </p:cNvPr>
          <p:cNvSpPr/>
          <p:nvPr/>
        </p:nvSpPr>
        <p:spPr>
          <a:xfrm>
            <a:off x="1282752" y="1098501"/>
            <a:ext cx="10069876" cy="3139321"/>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Women’s alcohol use in pregnancy may be influenced by:</a:t>
            </a:r>
          </a:p>
        </p:txBody>
      </p:sp>
    </p:spTree>
    <p:extLst>
      <p:ext uri="{BB962C8B-B14F-4D97-AF65-F5344CB8AC3E}">
        <p14:creationId xmlns:p14="http://schemas.microsoft.com/office/powerpoint/2010/main" val="42263419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17"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group of people drinking&#10;&#10;Description automatically generated with low confidence">
            <a:extLst>
              <a:ext uri="{FF2B5EF4-FFF2-40B4-BE49-F238E27FC236}">
                <a16:creationId xmlns:a16="http://schemas.microsoft.com/office/drawing/2014/main" id="{E7F8FCC5-2AE3-AC43-B44D-10797502D91B}"/>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10069512" y="0"/>
            <a:ext cx="9437688" cy="10972800"/>
          </a:xfrm>
        </p:spPr>
      </p:pic>
      <p:sp>
        <p:nvSpPr>
          <p:cNvPr id="17" name="Text Box 10"/>
          <p:cNvSpPr txBox="1">
            <a:spLocks noChangeArrowheads="1"/>
          </p:cNvSpPr>
          <p:nvPr/>
        </p:nvSpPr>
        <p:spPr bwMode="auto">
          <a:xfrm>
            <a:off x="1435606" y="3767432"/>
            <a:ext cx="7370770" cy="5376568"/>
          </a:xfrm>
          <a:prstGeom prst="rect">
            <a:avLst/>
          </a:prstGeom>
          <a:noFill/>
          <a:ln w="9525">
            <a:noFill/>
            <a:miter lim="800000"/>
            <a:headEnd/>
            <a:tailEnd/>
          </a:ln>
        </p:spPr>
        <p:txBody>
          <a:bodyPr wrap="square" lIns="97536" tIns="48768" rIns="97536" bIns="48768">
            <a:spAutoFit/>
          </a:bodyPr>
          <a:lstStyle/>
          <a:p>
            <a:pPr defTabSz="2321446"/>
            <a:r>
              <a:rPr lang="en-US" sz="2000" b="1" dirty="0"/>
              <a:t>Alcohol Use Disorder (AUD) </a:t>
            </a:r>
            <a:r>
              <a:rPr lang="en-US" sz="2000" dirty="0"/>
              <a:t>is a medical condition characterized by an inability to stop or control alcohol use despite harms to an individuals’ health, interpersonal relationships, ability to work, etc. Symptoms may include:</a:t>
            </a:r>
          </a:p>
          <a:p>
            <a:pPr defTabSz="2321446"/>
            <a:endParaRPr lang="en-US" sz="2000" dirty="0"/>
          </a:p>
          <a:p>
            <a:pPr marL="342900" indent="-342900" defTabSz="2321446">
              <a:buFont typeface="Courier New" panose="02070309020205020404" pitchFamily="49" charset="0"/>
              <a:buChar char="o"/>
            </a:pPr>
            <a:r>
              <a:rPr lang="en-US" sz="2000" dirty="0"/>
              <a:t>Drinking more alcohol or drinking for longer than intended</a:t>
            </a:r>
          </a:p>
          <a:p>
            <a:pPr marL="342900" indent="-342900" defTabSz="2321446">
              <a:buFont typeface="Courier New" panose="02070309020205020404" pitchFamily="49" charset="0"/>
              <a:buChar char="o"/>
            </a:pPr>
            <a:r>
              <a:rPr lang="en-US" sz="2000" dirty="0"/>
              <a:t>Inability to stop or cut down alcohol use</a:t>
            </a:r>
          </a:p>
          <a:p>
            <a:pPr marL="342900" indent="-342900" defTabSz="2321446">
              <a:buFont typeface="Courier New" panose="02070309020205020404" pitchFamily="49" charset="0"/>
              <a:buChar char="o"/>
            </a:pPr>
            <a:r>
              <a:rPr lang="en-US" sz="2000" dirty="0"/>
              <a:t>Spending a lot of time drinking or recovering from the effects of alcohol</a:t>
            </a:r>
          </a:p>
          <a:p>
            <a:pPr marL="342900" indent="-342900" defTabSz="2321446">
              <a:buFont typeface="Courier New" panose="02070309020205020404" pitchFamily="49" charset="0"/>
              <a:buChar char="o"/>
            </a:pPr>
            <a:r>
              <a:rPr lang="en-US" sz="2000" dirty="0"/>
              <a:t>Difficulty thinking about things other than alcohol</a:t>
            </a:r>
          </a:p>
          <a:p>
            <a:pPr marL="342900" indent="-342900" defTabSz="2321446">
              <a:buFont typeface="Courier New" panose="02070309020205020404" pitchFamily="49" charset="0"/>
              <a:buChar char="o"/>
            </a:pPr>
            <a:r>
              <a:rPr lang="en-US" sz="2000" dirty="0"/>
              <a:t>Failure to fulfill major responsibilities at work, school or home</a:t>
            </a:r>
          </a:p>
          <a:p>
            <a:pPr marL="342900" indent="-342900" defTabSz="2321446">
              <a:buFont typeface="Courier New" panose="02070309020205020404" pitchFamily="49" charset="0"/>
              <a:buChar char="o"/>
            </a:pPr>
            <a:r>
              <a:rPr lang="en-US" sz="2000" dirty="0"/>
              <a:t>Drinking in dangerous situations, such as drinking while driving or operating machinery</a:t>
            </a:r>
          </a:p>
          <a:p>
            <a:pPr marL="342900" indent="-342900" defTabSz="2321446">
              <a:buFont typeface="Courier New" panose="02070309020205020404" pitchFamily="49" charset="0"/>
              <a:buChar char="o"/>
            </a:pPr>
            <a:r>
              <a:rPr lang="en-US" sz="2000" dirty="0"/>
              <a:t>Spending less time on things that bring joy in order to drink</a:t>
            </a:r>
          </a:p>
          <a:p>
            <a:pPr marL="342900" indent="-342900" defTabSz="2321446">
              <a:buFont typeface="Courier New" panose="02070309020205020404" pitchFamily="49" charset="0"/>
              <a:buChar char="o"/>
            </a:pPr>
            <a:r>
              <a:rPr lang="en-US" sz="2000" dirty="0"/>
              <a:t>Continuing to drink despite it leading to feelings of anxiety, depression, or memory loss</a:t>
            </a:r>
          </a:p>
          <a:p>
            <a:pPr marL="342900" indent="-342900" defTabSz="2321446">
              <a:buFont typeface="Courier New" panose="02070309020205020404" pitchFamily="49" charset="0"/>
              <a:buChar char="o"/>
            </a:pPr>
            <a:r>
              <a:rPr lang="en-US" sz="2000" dirty="0"/>
              <a:t>Physical illness when drinking stops</a:t>
            </a:r>
            <a:endParaRPr lang="en-US" sz="2000" dirty="0">
              <a:latin typeface="Calibri" panose="020F0502020204030204" pitchFamily="34" charset="0"/>
              <a:ea typeface="Open Sans" panose="020B060603050402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0D81978A-41B5-D347-8374-D3C28072A658}"/>
              </a:ext>
            </a:extLst>
          </p:cNvPr>
          <p:cNvSpPr/>
          <p:nvPr/>
        </p:nvSpPr>
        <p:spPr>
          <a:xfrm>
            <a:off x="1323768" y="445231"/>
            <a:ext cx="7214260" cy="3139321"/>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Understanding Alcohol Use Disorder</a:t>
            </a:r>
          </a:p>
        </p:txBody>
      </p:sp>
      <p:sp>
        <p:nvSpPr>
          <p:cNvPr id="19" name="Rectangle 18">
            <a:extLst>
              <a:ext uri="{FF2B5EF4-FFF2-40B4-BE49-F238E27FC236}">
                <a16:creationId xmlns:a16="http://schemas.microsoft.com/office/drawing/2014/main" id="{2926F37B-23CD-A740-810F-18424D4EAEA6}"/>
              </a:ext>
            </a:extLst>
          </p:cNvPr>
          <p:cNvSpPr/>
          <p:nvPr/>
        </p:nvSpPr>
        <p:spPr>
          <a:xfrm>
            <a:off x="1435606" y="9483771"/>
            <a:ext cx="7723163" cy="1015663"/>
          </a:xfrm>
          <a:prstGeom prst="rect">
            <a:avLst/>
          </a:prstGeom>
        </p:spPr>
        <p:txBody>
          <a:bodyPr wrap="square">
            <a:spAutoFit/>
          </a:bodyPr>
          <a:lstStyle/>
          <a:p>
            <a:pPr>
              <a:spcAft>
                <a:spcPts val="1600"/>
              </a:spcAft>
            </a:pPr>
            <a:r>
              <a:rPr lang="en-US" sz="2000" b="1" dirty="0">
                <a:solidFill>
                  <a:schemeClr val="tx1">
                    <a:lumMod val="65000"/>
                    <a:lumOff val="35000"/>
                  </a:schemeClr>
                </a:solidFill>
                <a:ea typeface="Open Sans" panose="020B0606030504020204" pitchFamily="34" charset="0"/>
                <a:cs typeface="Arial" panose="020B0604020202020204" pitchFamily="34" charset="0"/>
              </a:rPr>
              <a:t>Binge Drinking can increase the risk for an AUD. Binge drinking brings blood alcohol concentration to 0.08% or above (equivalent to an average female consuming more than three drinks on one occasion).</a:t>
            </a:r>
          </a:p>
        </p:txBody>
      </p:sp>
      <p:pic>
        <p:nvPicPr>
          <p:cNvPr id="25" name="Picture 24" descr="Diagram, text&#10;&#10;Description automatically generated">
            <a:extLst>
              <a:ext uri="{FF2B5EF4-FFF2-40B4-BE49-F238E27FC236}">
                <a16:creationId xmlns:a16="http://schemas.microsoft.com/office/drawing/2014/main" id="{BB73619F-3FB9-3743-AD9E-5F9B25563C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83745" y="5864434"/>
            <a:ext cx="9171214" cy="5108366"/>
          </a:xfrm>
          <a:prstGeom prst="rect">
            <a:avLst/>
          </a:prstGeom>
        </p:spPr>
      </p:pic>
    </p:spTree>
    <p:extLst>
      <p:ext uri="{BB962C8B-B14F-4D97-AF65-F5344CB8AC3E}">
        <p14:creationId xmlns:p14="http://schemas.microsoft.com/office/powerpoint/2010/main" val="802287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9213172" y="6723827"/>
            <a:ext cx="9074828" cy="4099584"/>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We now know that even a small amount of alcohol can be damaging to health.</a:t>
            </a:r>
          </a:p>
          <a:p>
            <a:pPr defTabSz="2321446"/>
            <a:endParaRPr lang="en-US" sz="22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Arial" panose="020B0604020202020204" pitchFamily="34" charset="0"/>
              <a:buChar char="•"/>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Science is evolving, and the recommendations about alcohol use need to change.</a:t>
            </a:r>
          </a:p>
          <a:p>
            <a:pPr marL="342900" indent="-342900" defTabSz="2321446">
              <a:buFont typeface="Arial" panose="020B0604020202020204" pitchFamily="34" charset="0"/>
              <a:buChar char="•"/>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Research shows that no amount or kind of alcohol is good for your health. It doesn’t matter what kind of alcohol it is—wine, beer, cider or spirits.</a:t>
            </a:r>
          </a:p>
          <a:p>
            <a:pPr marL="342900" indent="-342900" defTabSz="2321446">
              <a:buFont typeface="Arial" panose="020B0604020202020204" pitchFamily="34" charset="0"/>
              <a:buChar char="•"/>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Drinking alcohol, even a small amount, is damaging to everyone, regardless of age, sex, gender, ethnicity, tolerance for alcohol or lifestyle.</a:t>
            </a:r>
          </a:p>
          <a:p>
            <a:pPr defTabSz="2321446"/>
            <a:endParaRPr lang="en-US" sz="22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That’s why if you drink, it’s better to drink less.</a:t>
            </a:r>
            <a:endParaRPr lang="en-US" sz="2800" b="1" dirty="0">
              <a:solidFill>
                <a:srgbClr val="297DA5"/>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Placeholder 2">
            <a:extLst>
              <a:ext uri="{FF2B5EF4-FFF2-40B4-BE49-F238E27FC236}">
                <a16:creationId xmlns:a16="http://schemas.microsoft.com/office/drawing/2014/main" id="{0CC6E2A6-8557-E44F-9F94-A52391494A5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19507200" cy="5674892"/>
          </a:xfrm>
        </p:spPr>
      </p:pic>
      <p:sp>
        <p:nvSpPr>
          <p:cNvPr id="17" name="Rectangle 16">
            <a:extLst>
              <a:ext uri="{FF2B5EF4-FFF2-40B4-BE49-F238E27FC236}">
                <a16:creationId xmlns:a16="http://schemas.microsoft.com/office/drawing/2014/main" id="{620A8756-6DC7-6E40-94A8-E78BBA235201}"/>
              </a:ext>
            </a:extLst>
          </p:cNvPr>
          <p:cNvSpPr/>
          <p:nvPr/>
        </p:nvSpPr>
        <p:spPr>
          <a:xfrm>
            <a:off x="9102254" y="4600169"/>
            <a:ext cx="9074828"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Canada’s Guidance on Alcohol and Health</a:t>
            </a:r>
          </a:p>
        </p:txBody>
      </p:sp>
      <p:sp>
        <p:nvSpPr>
          <p:cNvPr id="6" name="Text Box 10">
            <a:extLst>
              <a:ext uri="{FF2B5EF4-FFF2-40B4-BE49-F238E27FC236}">
                <a16:creationId xmlns:a16="http://schemas.microsoft.com/office/drawing/2014/main" id="{CEFD0165-3C2E-F459-2039-439155B7755A}"/>
              </a:ext>
            </a:extLst>
          </p:cNvPr>
          <p:cNvSpPr txBox="1">
            <a:spLocks noChangeArrowheads="1"/>
          </p:cNvSpPr>
          <p:nvPr/>
        </p:nvSpPr>
        <p:spPr bwMode="auto">
          <a:xfrm>
            <a:off x="323557" y="10140147"/>
            <a:ext cx="3840480" cy="744819"/>
          </a:xfrm>
          <a:prstGeom prst="rect">
            <a:avLst/>
          </a:prstGeom>
          <a:noFill/>
          <a:ln w="9525">
            <a:noFill/>
            <a:miter lim="800000"/>
            <a:headEnd/>
            <a:tailEnd/>
          </a:ln>
        </p:spPr>
        <p:txBody>
          <a:bodyPr wrap="square" lIns="97536" tIns="48768" rIns="97536" bIns="48768">
            <a:spAutoFit/>
          </a:bodyPr>
          <a:lstStyle/>
          <a:p>
            <a:pPr defTabSz="2321446"/>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https://</a:t>
            </a:r>
            <a:r>
              <a:rPr lang="en-US" sz="1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ccsa.ca</a:t>
            </a:r>
            <a:r>
              <a:rPr lang="en-US" sz="1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4"/>
              </a:rPr>
              <a:t>/sites/default/files/2023-01/CGAH-Drinking-Less-is-Better-en%20%28ID%2050809%29.pdf</a:t>
            </a:r>
            <a:endParaRPr lang="en-US" sz="1400" b="1" dirty="0">
              <a:solidFill>
                <a:srgbClr val="297DA5"/>
              </a:solidFill>
              <a:latin typeface="Calibri" panose="020F0502020204030204" pitchFamily="34" charset="0"/>
              <a:ea typeface="Open Sans" panose="020B0606030504020204" pitchFamily="34" charset="0"/>
              <a:cs typeface="Calibri" panose="020F0502020204030204" pitchFamily="34" charset="0"/>
            </a:endParaRPr>
          </a:p>
        </p:txBody>
      </p:sp>
      <p:pic>
        <p:nvPicPr>
          <p:cNvPr id="16" name="Picture Placeholder 15" descr="Timeline&#10;&#10;Description automatically generated">
            <a:extLst>
              <a:ext uri="{FF2B5EF4-FFF2-40B4-BE49-F238E27FC236}">
                <a16:creationId xmlns:a16="http://schemas.microsoft.com/office/drawing/2014/main" id="{B0CE261B-5B0F-1C4B-B922-31E5B54D0D71}"/>
              </a:ext>
            </a:extLst>
          </p:cNvPr>
          <p:cNvPicPr>
            <a:picLocks noGrp="1" noChangeAspect="1"/>
          </p:cNvPicPr>
          <p:nvPr>
            <p:ph type="pic" sz="quarter" idx="11"/>
          </p:nvPr>
        </p:nvPicPr>
        <p:blipFill>
          <a:blip r:embed="rId5" cstate="screen">
            <a:extLst>
              <a:ext uri="{28A0092B-C50C-407E-A947-70E740481C1C}">
                <a14:useLocalDpi xmlns:a14="http://schemas.microsoft.com/office/drawing/2010/main"/>
              </a:ext>
            </a:extLst>
          </a:blip>
          <a:srcRect/>
          <a:stretch>
            <a:fillRect/>
          </a:stretch>
        </p:blipFill>
        <p:spPr>
          <a:xfrm>
            <a:off x="4419234" y="5795889"/>
            <a:ext cx="3213867" cy="5176911"/>
          </a:xfrm>
        </p:spPr>
      </p:pic>
    </p:spTree>
    <p:extLst>
      <p:ext uri="{BB962C8B-B14F-4D97-AF65-F5344CB8AC3E}">
        <p14:creationId xmlns:p14="http://schemas.microsoft.com/office/powerpoint/2010/main" val="30033731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380587"/>
            <a:ext cx="19507200" cy="7592213"/>
          </a:xfrm>
          <a:prstGeom prst="rect">
            <a:avLst/>
          </a:prstGeom>
          <a:gradFill>
            <a:gsLst>
              <a:gs pos="0">
                <a:srgbClr val="297DA5"/>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3" name="Rectangle 22"/>
          <p:cNvSpPr/>
          <p:nvPr/>
        </p:nvSpPr>
        <p:spPr>
          <a:xfrm>
            <a:off x="1413949" y="2167499"/>
            <a:ext cx="11168742" cy="1077218"/>
          </a:xfrm>
          <a:prstGeom prst="rect">
            <a:avLst/>
          </a:prstGeom>
          <a:noFill/>
        </p:spPr>
        <p:txBody>
          <a:bodyPr wrap="square">
            <a:spAutoFit/>
          </a:bodyPr>
          <a:lstStyle/>
          <a:p>
            <a:pPr defTabSz="2321446"/>
            <a:r>
              <a:rPr lang="en-US" sz="3200" b="1" dirty="0">
                <a:solidFill>
                  <a:schemeClr val="tx1">
                    <a:lumMod val="75000"/>
                    <a:lumOff val="25000"/>
                  </a:schemeClr>
                </a:solidFill>
                <a:latin typeface="Calibri" panose="020F0502020204030204" pitchFamily="34" charset="0"/>
                <a:ea typeface="Open Sans" pitchFamily="34" charset="0"/>
                <a:cs typeface="Calibri" panose="020F0502020204030204" pitchFamily="34" charset="0"/>
              </a:rPr>
              <a:t>Drinking alcohol has negative consequences. The more alcohol you drink per week, the more the consequences add up.</a:t>
            </a:r>
          </a:p>
        </p:txBody>
      </p:sp>
      <p:sp>
        <p:nvSpPr>
          <p:cNvPr id="15" name="Rectangle 14">
            <a:extLst>
              <a:ext uri="{FF2B5EF4-FFF2-40B4-BE49-F238E27FC236}">
                <a16:creationId xmlns:a16="http://schemas.microsoft.com/office/drawing/2014/main" id="{508A7541-979F-F94E-9F01-85C082AC47C4}"/>
              </a:ext>
            </a:extLst>
          </p:cNvPr>
          <p:cNvSpPr/>
          <p:nvPr/>
        </p:nvSpPr>
        <p:spPr>
          <a:xfrm>
            <a:off x="1413949" y="923633"/>
            <a:ext cx="13118480" cy="1107996"/>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Alcohol consumption per week</a:t>
            </a:r>
          </a:p>
        </p:txBody>
      </p:sp>
      <p:pic>
        <p:nvPicPr>
          <p:cNvPr id="8" name="Picture 7" descr="Diagram&#10;&#10;Description automatically generated with low confidence">
            <a:extLst>
              <a:ext uri="{FF2B5EF4-FFF2-40B4-BE49-F238E27FC236}">
                <a16:creationId xmlns:a16="http://schemas.microsoft.com/office/drawing/2014/main" id="{E5A7E581-A2EA-6995-BCDB-A78C73D22B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5079" y="3650860"/>
            <a:ext cx="13560878" cy="6866267"/>
          </a:xfrm>
          <a:prstGeom prst="rect">
            <a:avLst/>
          </a:prstGeom>
        </p:spPr>
      </p:pic>
      <p:sp>
        <p:nvSpPr>
          <p:cNvPr id="11" name="Rectangle 10">
            <a:extLst>
              <a:ext uri="{FF2B5EF4-FFF2-40B4-BE49-F238E27FC236}">
                <a16:creationId xmlns:a16="http://schemas.microsoft.com/office/drawing/2014/main" id="{6B4BBE1B-B9C0-FFF6-E1FC-60EC40860C1D}"/>
              </a:ext>
            </a:extLst>
          </p:cNvPr>
          <p:cNvSpPr/>
          <p:nvPr/>
        </p:nvSpPr>
        <p:spPr>
          <a:xfrm>
            <a:off x="8225518" y="10585062"/>
            <a:ext cx="11168742" cy="307777"/>
          </a:xfrm>
          <a:prstGeom prst="rect">
            <a:avLst/>
          </a:prstGeom>
          <a:noFill/>
        </p:spPr>
        <p:txBody>
          <a:bodyPr wrap="square">
            <a:spAutoFit/>
          </a:bodyPr>
          <a:lstStyle/>
          <a:p>
            <a:pPr lvl="0" algn="r">
              <a:defRPr/>
            </a:pPr>
            <a:r>
              <a:rPr lang="en-US" sz="1400" dirty="0">
                <a:hlinkClick r:id="rId4"/>
              </a:rPr>
              <a:t>https://</a:t>
            </a:r>
            <a:r>
              <a:rPr lang="en-US" sz="1400" dirty="0" err="1">
                <a:hlinkClick r:id="rId4"/>
              </a:rPr>
              <a:t>ccsa.ca</a:t>
            </a:r>
            <a:r>
              <a:rPr lang="en-US" sz="1400" dirty="0">
                <a:hlinkClick r:id="rId4"/>
              </a:rPr>
              <a:t>/canadas-guidance-alcohol-and-health-public-summary-drinking-less-better-infographic</a:t>
            </a:r>
            <a:endParaRPr lang="en-US" sz="1400" dirty="0"/>
          </a:p>
        </p:txBody>
      </p:sp>
      <p:sp>
        <p:nvSpPr>
          <p:cNvPr id="2" name="Rectangle 1">
            <a:extLst>
              <a:ext uri="{FF2B5EF4-FFF2-40B4-BE49-F238E27FC236}">
                <a16:creationId xmlns:a16="http://schemas.microsoft.com/office/drawing/2014/main" id="{B6669866-E7E9-93E5-A806-280F0287D801}"/>
              </a:ext>
            </a:extLst>
          </p:cNvPr>
          <p:cNvSpPr/>
          <p:nvPr/>
        </p:nvSpPr>
        <p:spPr>
          <a:xfrm>
            <a:off x="15405652" y="4651512"/>
            <a:ext cx="3633460" cy="4216539"/>
          </a:xfrm>
          <a:prstGeom prst="rect">
            <a:avLst/>
          </a:prstGeom>
        </p:spPr>
        <p:txBody>
          <a:bodyPr wrap="square">
            <a:spAutoFit/>
          </a:bodyPr>
          <a:lstStyle/>
          <a:p>
            <a:pPr>
              <a:spcAft>
                <a:spcPts val="1600"/>
              </a:spcAft>
            </a:pPr>
            <a:r>
              <a:rPr lang="en-US" sz="3600" b="1" dirty="0">
                <a:solidFill>
                  <a:schemeClr val="bg1"/>
                </a:solidFill>
                <a:latin typeface="Calibri" panose="020F0502020204030204" pitchFamily="34" charset="0"/>
                <a:ea typeface="Open Sans" panose="020B0606030504020204" pitchFamily="34" charset="0"/>
                <a:cs typeface="Calibri" panose="020F0502020204030204" pitchFamily="34" charset="0"/>
              </a:rPr>
              <a:t>Consuming more than 2 standard drinks per week </a:t>
            </a:r>
            <a:r>
              <a:rPr lang="en-US" sz="3200" dirty="0">
                <a:solidFill>
                  <a:schemeClr val="bg1"/>
                </a:solidFill>
                <a:latin typeface="Calibri" panose="020F0502020204030204" pitchFamily="34" charset="0"/>
                <a:ea typeface="Open Sans" panose="020B0606030504020204" pitchFamily="34" charset="0"/>
                <a:cs typeface="Calibri" panose="020F0502020204030204" pitchFamily="34" charset="0"/>
              </a:rPr>
              <a:t>or occasion is associated with a significant increase in risk of harms to self and others. </a:t>
            </a:r>
          </a:p>
        </p:txBody>
      </p:sp>
    </p:spTree>
    <p:extLst>
      <p:ext uri="{BB962C8B-B14F-4D97-AF65-F5344CB8AC3E}">
        <p14:creationId xmlns:p14="http://schemas.microsoft.com/office/powerpoint/2010/main" val="796533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15" grpId="0"/>
      <p:bldP spid="11"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597965"/>
            <a:ext cx="19507200" cy="7374835"/>
          </a:xfrm>
          <a:prstGeom prst="rect">
            <a:avLst/>
          </a:prstGeom>
          <a:gradFill>
            <a:gsLst>
              <a:gs pos="0">
                <a:srgbClr val="297DA5"/>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3" name="Rectangle 22"/>
          <p:cNvSpPr/>
          <p:nvPr/>
        </p:nvSpPr>
        <p:spPr>
          <a:xfrm>
            <a:off x="9388612" y="6968490"/>
            <a:ext cx="7380514" cy="646331"/>
          </a:xfrm>
          <a:prstGeom prst="rect">
            <a:avLst/>
          </a:prstGeom>
          <a:noFill/>
        </p:spPr>
        <p:txBody>
          <a:bodyPr wrap="squar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No alcohol is safest when: </a:t>
            </a:r>
          </a:p>
        </p:txBody>
      </p:sp>
      <p:sp>
        <p:nvSpPr>
          <p:cNvPr id="15" name="Rectangle 14">
            <a:extLst>
              <a:ext uri="{FF2B5EF4-FFF2-40B4-BE49-F238E27FC236}">
                <a16:creationId xmlns:a16="http://schemas.microsoft.com/office/drawing/2014/main" id="{508A7541-979F-F94E-9F01-85C082AC47C4}"/>
              </a:ext>
            </a:extLst>
          </p:cNvPr>
          <p:cNvSpPr/>
          <p:nvPr/>
        </p:nvSpPr>
        <p:spPr>
          <a:xfrm>
            <a:off x="9356665" y="1465605"/>
            <a:ext cx="9248608" cy="1107996"/>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Key Takeaways</a:t>
            </a:r>
          </a:p>
        </p:txBody>
      </p:sp>
      <p:sp>
        <p:nvSpPr>
          <p:cNvPr id="3" name="Rectangle 2">
            <a:extLst>
              <a:ext uri="{FF2B5EF4-FFF2-40B4-BE49-F238E27FC236}">
                <a16:creationId xmlns:a16="http://schemas.microsoft.com/office/drawing/2014/main" id="{53E34D43-0493-7CD2-52F3-E063E5CE2B9D}"/>
              </a:ext>
            </a:extLst>
          </p:cNvPr>
          <p:cNvSpPr/>
          <p:nvPr/>
        </p:nvSpPr>
        <p:spPr>
          <a:xfrm>
            <a:off x="10249449" y="7876916"/>
            <a:ext cx="8867442" cy="2677656"/>
          </a:xfrm>
          <a:prstGeom prst="rect">
            <a:avLst/>
          </a:prstGeom>
          <a:noFill/>
        </p:spPr>
        <p:txBody>
          <a:bodyPr wrap="square">
            <a:spAutoFit/>
          </a:bodyPr>
          <a:lstStyle/>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itchFamily="34" charset="0"/>
                <a:cs typeface="Calibri" panose="020F0502020204030204" pitchFamily="34" charset="0"/>
              </a:rPr>
              <a:t>Pregnant, trying to get pregnant, or breastfeeding</a:t>
            </a: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itchFamily="34" charset="0"/>
                <a:cs typeface="Calibri" panose="020F0502020204030204" pitchFamily="34" charset="0"/>
              </a:rPr>
              <a:t>Operating a motor vehicle, using machinery, or tools</a:t>
            </a: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itchFamily="34" charset="0"/>
                <a:cs typeface="Calibri" panose="020F0502020204030204" pitchFamily="34" charset="0"/>
              </a:rPr>
              <a:t>Taking medicine or other substances that interact with alcohol</a:t>
            </a: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itchFamily="34" charset="0"/>
                <a:cs typeface="Calibri" panose="020F0502020204030204" pitchFamily="34" charset="0"/>
              </a:rPr>
              <a:t>Responsible for the safety of others</a:t>
            </a:r>
          </a:p>
          <a:p>
            <a:pPr marL="457200" indent="-457200" defTabSz="2321446">
              <a:buFont typeface="Arial" panose="020B0604020202020204" pitchFamily="34" charset="0"/>
              <a:buChar char="•"/>
            </a:pPr>
            <a:r>
              <a:rPr lang="en-US" sz="2800" dirty="0">
                <a:solidFill>
                  <a:schemeClr val="bg1"/>
                </a:solidFill>
                <a:latin typeface="Calibri" panose="020F0502020204030204" pitchFamily="34" charset="0"/>
                <a:ea typeface="Open Sans" pitchFamily="34" charset="0"/>
                <a:cs typeface="Calibri" panose="020F0502020204030204" pitchFamily="34" charset="0"/>
              </a:rPr>
              <a:t>Making important decisions</a:t>
            </a:r>
            <a:endParaRPr lang="en-US" sz="2800" b="1" dirty="0">
              <a:solidFill>
                <a:schemeClr val="bg1"/>
              </a:solidFill>
              <a:latin typeface="Calibri" panose="020F0502020204030204" pitchFamily="34" charset="0"/>
              <a:ea typeface="Open Sans" pitchFamily="34" charset="0"/>
              <a:cs typeface="Calibri" panose="020F0502020204030204" pitchFamily="34" charset="0"/>
            </a:endParaRPr>
          </a:p>
        </p:txBody>
      </p:sp>
      <p:pic>
        <p:nvPicPr>
          <p:cNvPr id="13" name="Picture Placeholder 12" descr="A group of people holding glasses of beer&#10;&#10;Description automatically generated with medium confidence">
            <a:extLst>
              <a:ext uri="{FF2B5EF4-FFF2-40B4-BE49-F238E27FC236}">
                <a16:creationId xmlns:a16="http://schemas.microsoft.com/office/drawing/2014/main" id="{98F6A6B3-4F25-6413-724E-DF56C2F5A61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58204" y="2206486"/>
            <a:ext cx="8808152" cy="8195375"/>
          </a:xfrm>
        </p:spPr>
      </p:pic>
      <p:sp>
        <p:nvSpPr>
          <p:cNvPr id="5" name="TextBox 4">
            <a:extLst>
              <a:ext uri="{FF2B5EF4-FFF2-40B4-BE49-F238E27FC236}">
                <a16:creationId xmlns:a16="http://schemas.microsoft.com/office/drawing/2014/main" id="{F2543383-E946-9F32-4345-398D2F2CFB7E}"/>
              </a:ext>
            </a:extLst>
          </p:cNvPr>
          <p:cNvSpPr txBox="1"/>
          <p:nvPr/>
        </p:nvSpPr>
        <p:spPr>
          <a:xfrm>
            <a:off x="9356665" y="2698353"/>
            <a:ext cx="9760226" cy="584775"/>
          </a:xfrm>
          <a:prstGeom prst="rect">
            <a:avLst/>
          </a:prstGeom>
          <a:noFill/>
        </p:spPr>
        <p:txBody>
          <a:bodyPr wrap="square">
            <a:spAutoFit/>
          </a:bodyPr>
          <a:lstStyle/>
          <a:p>
            <a:r>
              <a:rPr lang="en-US" sz="32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rPr>
              <a:t>from Canada’s Guidance on Alcohol and Health</a:t>
            </a:r>
            <a:endParaRPr lang="en-CA" dirty="0">
              <a:solidFill>
                <a:schemeClr val="tx1">
                  <a:lumMod val="75000"/>
                  <a:lumOff val="25000"/>
                </a:schemeClr>
              </a:solidFill>
            </a:endParaRPr>
          </a:p>
        </p:txBody>
      </p:sp>
      <p:sp>
        <p:nvSpPr>
          <p:cNvPr id="6" name="Rectangle 5">
            <a:extLst>
              <a:ext uri="{FF2B5EF4-FFF2-40B4-BE49-F238E27FC236}">
                <a16:creationId xmlns:a16="http://schemas.microsoft.com/office/drawing/2014/main" id="{3932A75C-E1FF-BFDC-ADD9-4C2856E03946}"/>
              </a:ext>
            </a:extLst>
          </p:cNvPr>
          <p:cNvSpPr/>
          <p:nvPr/>
        </p:nvSpPr>
        <p:spPr>
          <a:xfrm>
            <a:off x="9388613" y="4208102"/>
            <a:ext cx="9216660" cy="2246769"/>
          </a:xfrm>
          <a:prstGeom prst="rect">
            <a:avLst/>
          </a:prstGeom>
          <a:noFill/>
        </p:spPr>
        <p:txBody>
          <a:bodyPr wrap="square">
            <a:spAutoFit/>
          </a:bodyPr>
          <a:lstStyle/>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itchFamily="34" charset="0"/>
                <a:cs typeface="Calibri" panose="020F0502020204030204" pitchFamily="34" charset="0"/>
              </a:rPr>
              <a:t>Sex and gender are important and both influence alcohol use and the risks associated with alcohol use </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itchFamily="34" charset="0"/>
                <a:cs typeface="Calibri" panose="020F0502020204030204" pitchFamily="34" charset="0"/>
              </a:rPr>
              <a:t>The risks associated with alcohol use are greater among youth. Youth should delay alcohol use as long as possible</a:t>
            </a:r>
            <a:endParaRPr lang="en-US" sz="2800" b="1" dirty="0">
              <a:solidFill>
                <a:schemeClr val="bg1"/>
              </a:solidFill>
              <a:latin typeface="Calibri" panose="020F0502020204030204" pitchFamily="34" charset="0"/>
              <a:ea typeface="Open Sans" pitchFamily="34" charset="0"/>
              <a:cs typeface="Calibri" panose="020F0502020204030204" pitchFamily="34" charset="0"/>
            </a:endParaRPr>
          </a:p>
        </p:txBody>
      </p:sp>
    </p:spTree>
    <p:extLst>
      <p:ext uri="{BB962C8B-B14F-4D97-AF65-F5344CB8AC3E}">
        <p14:creationId xmlns:p14="http://schemas.microsoft.com/office/powerpoint/2010/main" val="26692505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15" grpId="0"/>
      <p:bldP spid="3"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089" y="3870655"/>
            <a:ext cx="19507200" cy="7103954"/>
          </a:xfrm>
          <a:prstGeom prst="rect">
            <a:avLst/>
          </a:prstGeom>
          <a:gradFill>
            <a:gsLst>
              <a:gs pos="0">
                <a:srgbClr val="297DA5"/>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3" name="Rectangle 22"/>
          <p:cNvSpPr/>
          <p:nvPr/>
        </p:nvSpPr>
        <p:spPr>
          <a:xfrm>
            <a:off x="11557249" y="5008561"/>
            <a:ext cx="6240876" cy="523220"/>
          </a:xfrm>
          <a:prstGeom prst="rect">
            <a:avLst/>
          </a:prstGeom>
          <a:noFill/>
        </p:spPr>
        <p:txBody>
          <a:bodyPr wrap="non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Stick to the limits you’ve set for yourself.</a:t>
            </a:r>
          </a:p>
        </p:txBody>
      </p:sp>
      <p:sp>
        <p:nvSpPr>
          <p:cNvPr id="24" name="Text Box 10"/>
          <p:cNvSpPr txBox="1">
            <a:spLocks noChangeArrowheads="1"/>
          </p:cNvSpPr>
          <p:nvPr/>
        </p:nvSpPr>
        <p:spPr bwMode="auto">
          <a:xfrm>
            <a:off x="10258592" y="4042461"/>
            <a:ext cx="6888387"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Tips to help you stay on target</a:t>
            </a:r>
          </a:p>
        </p:txBody>
      </p:sp>
      <p:sp>
        <p:nvSpPr>
          <p:cNvPr id="15" name="Rectangle 14">
            <a:extLst>
              <a:ext uri="{FF2B5EF4-FFF2-40B4-BE49-F238E27FC236}">
                <a16:creationId xmlns:a16="http://schemas.microsoft.com/office/drawing/2014/main" id="{508A7541-979F-F94E-9F01-85C082AC47C4}"/>
              </a:ext>
            </a:extLst>
          </p:cNvPr>
          <p:cNvSpPr/>
          <p:nvPr/>
        </p:nvSpPr>
        <p:spPr>
          <a:xfrm>
            <a:off x="10258592" y="1665300"/>
            <a:ext cx="8141404" cy="1107996"/>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Aim to drink less</a:t>
            </a:r>
          </a:p>
        </p:txBody>
      </p:sp>
      <p:sp>
        <p:nvSpPr>
          <p:cNvPr id="2" name="Rectangle 1">
            <a:extLst>
              <a:ext uri="{FF2B5EF4-FFF2-40B4-BE49-F238E27FC236}">
                <a16:creationId xmlns:a16="http://schemas.microsoft.com/office/drawing/2014/main" id="{C55ABE70-8ECE-D345-2EE0-DB96348753A0}"/>
              </a:ext>
            </a:extLst>
          </p:cNvPr>
          <p:cNvSpPr/>
          <p:nvPr/>
        </p:nvSpPr>
        <p:spPr>
          <a:xfrm>
            <a:off x="10258592" y="2842612"/>
            <a:ext cx="8649894" cy="830997"/>
          </a:xfrm>
          <a:prstGeom prst="rect">
            <a:avLst/>
          </a:prstGeom>
          <a:noFill/>
        </p:spPr>
        <p:txBody>
          <a:bodyPr wrap="square">
            <a:spAutoFit/>
          </a:bodyPr>
          <a:lstStyle/>
          <a:p>
            <a:pPr defTabSz="2321446"/>
            <a:r>
              <a:rPr lang="en-US" sz="2400" b="1" dirty="0">
                <a:solidFill>
                  <a:schemeClr val="tx1">
                    <a:lumMod val="65000"/>
                    <a:lumOff val="35000"/>
                  </a:schemeClr>
                </a:solidFill>
                <a:latin typeface="Calibri" panose="020F0502020204030204" pitchFamily="34" charset="0"/>
                <a:ea typeface="Open Sans" pitchFamily="34" charset="0"/>
                <a:cs typeface="Calibri" panose="020F0502020204030204" pitchFamily="34" charset="0"/>
              </a:rPr>
              <a:t>Drinking less benefits you and others. It reduces your risk of injury and violence, and many health problems that can shorten life.</a:t>
            </a:r>
          </a:p>
        </p:txBody>
      </p:sp>
      <p:sp>
        <p:nvSpPr>
          <p:cNvPr id="3" name="Rectangle 2">
            <a:extLst>
              <a:ext uri="{FF2B5EF4-FFF2-40B4-BE49-F238E27FC236}">
                <a16:creationId xmlns:a16="http://schemas.microsoft.com/office/drawing/2014/main" id="{74D736E8-61E8-B790-D6DB-CBC170A957B8}"/>
              </a:ext>
            </a:extLst>
          </p:cNvPr>
          <p:cNvSpPr/>
          <p:nvPr/>
        </p:nvSpPr>
        <p:spPr>
          <a:xfrm>
            <a:off x="11557249" y="5697991"/>
            <a:ext cx="2096856" cy="523220"/>
          </a:xfrm>
          <a:prstGeom prst="rect">
            <a:avLst/>
          </a:prstGeom>
          <a:noFill/>
        </p:spPr>
        <p:txBody>
          <a:bodyPr wrap="non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Drink slowly.</a:t>
            </a:r>
          </a:p>
        </p:txBody>
      </p:sp>
      <p:grpSp>
        <p:nvGrpSpPr>
          <p:cNvPr id="6" name="Group 5">
            <a:extLst>
              <a:ext uri="{FF2B5EF4-FFF2-40B4-BE49-F238E27FC236}">
                <a16:creationId xmlns:a16="http://schemas.microsoft.com/office/drawing/2014/main" id="{D7DAD97B-5AB6-7ED0-6CE3-E58F2F59EEFC}"/>
              </a:ext>
            </a:extLst>
          </p:cNvPr>
          <p:cNvGrpSpPr/>
          <p:nvPr/>
        </p:nvGrpSpPr>
        <p:grpSpPr>
          <a:xfrm>
            <a:off x="10879644" y="4933523"/>
            <a:ext cx="634545" cy="634545"/>
            <a:chOff x="1363164" y="3370555"/>
            <a:chExt cx="1679492" cy="1679492"/>
          </a:xfrm>
        </p:grpSpPr>
        <p:sp>
          <p:nvSpPr>
            <p:cNvPr id="8" name="Oval 7">
              <a:extLst>
                <a:ext uri="{FF2B5EF4-FFF2-40B4-BE49-F238E27FC236}">
                  <a16:creationId xmlns:a16="http://schemas.microsoft.com/office/drawing/2014/main" id="{1CC2F9C1-6358-44B2-EAF4-DAF01F39826F}"/>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B3A9143-53CD-9091-6BF2-205200882F41}"/>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75948BF-41C1-FF57-30F5-D9695F36C6BD}"/>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angle 21">
            <a:extLst>
              <a:ext uri="{FF2B5EF4-FFF2-40B4-BE49-F238E27FC236}">
                <a16:creationId xmlns:a16="http://schemas.microsoft.com/office/drawing/2014/main" id="{76AEFDD3-C367-E9CE-7EB7-389A77286FA2}"/>
              </a:ext>
            </a:extLst>
          </p:cNvPr>
          <p:cNvSpPr/>
          <p:nvPr/>
        </p:nvSpPr>
        <p:spPr>
          <a:xfrm>
            <a:off x="11557249" y="6480154"/>
            <a:ext cx="3025380" cy="523220"/>
          </a:xfrm>
          <a:prstGeom prst="rect">
            <a:avLst/>
          </a:prstGeom>
          <a:noFill/>
        </p:spPr>
        <p:txBody>
          <a:bodyPr wrap="non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Drink lots of water.</a:t>
            </a:r>
          </a:p>
        </p:txBody>
      </p:sp>
      <p:sp>
        <p:nvSpPr>
          <p:cNvPr id="56" name="Rectangle 55">
            <a:extLst>
              <a:ext uri="{FF2B5EF4-FFF2-40B4-BE49-F238E27FC236}">
                <a16:creationId xmlns:a16="http://schemas.microsoft.com/office/drawing/2014/main" id="{F122D4A0-0865-186F-36D8-659953AF248A}"/>
              </a:ext>
            </a:extLst>
          </p:cNvPr>
          <p:cNvSpPr/>
          <p:nvPr/>
        </p:nvSpPr>
        <p:spPr>
          <a:xfrm>
            <a:off x="11557249" y="7251083"/>
            <a:ext cx="5653061" cy="953700"/>
          </a:xfrm>
          <a:prstGeom prst="rect">
            <a:avLst/>
          </a:prstGeom>
          <a:noFill/>
        </p:spPr>
        <p:txBody>
          <a:bodyPr wrap="squar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For every drink of alcohol, have one non-alcoholic drink.</a:t>
            </a:r>
          </a:p>
        </p:txBody>
      </p:sp>
      <p:sp>
        <p:nvSpPr>
          <p:cNvPr id="61" name="Rectangle 60">
            <a:extLst>
              <a:ext uri="{FF2B5EF4-FFF2-40B4-BE49-F238E27FC236}">
                <a16:creationId xmlns:a16="http://schemas.microsoft.com/office/drawing/2014/main" id="{734D6D5F-1158-CCEB-976C-85F3848F93C9}"/>
              </a:ext>
            </a:extLst>
          </p:cNvPr>
          <p:cNvSpPr/>
          <p:nvPr/>
        </p:nvSpPr>
        <p:spPr>
          <a:xfrm>
            <a:off x="11557249" y="8375853"/>
            <a:ext cx="7302247" cy="523220"/>
          </a:xfrm>
          <a:prstGeom prst="rect">
            <a:avLst/>
          </a:prstGeom>
          <a:noFill/>
        </p:spPr>
        <p:txBody>
          <a:bodyPr wrap="squar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Choose alcohol-free or low-alcohol beverages.</a:t>
            </a:r>
          </a:p>
        </p:txBody>
      </p:sp>
      <p:sp>
        <p:nvSpPr>
          <p:cNvPr id="66" name="Rectangle 65">
            <a:extLst>
              <a:ext uri="{FF2B5EF4-FFF2-40B4-BE49-F238E27FC236}">
                <a16:creationId xmlns:a16="http://schemas.microsoft.com/office/drawing/2014/main" id="{D0727673-C409-42A8-435D-22CF2F353661}"/>
              </a:ext>
            </a:extLst>
          </p:cNvPr>
          <p:cNvSpPr/>
          <p:nvPr/>
        </p:nvSpPr>
        <p:spPr>
          <a:xfrm>
            <a:off x="11557249" y="9159625"/>
            <a:ext cx="7302247" cy="523220"/>
          </a:xfrm>
          <a:prstGeom prst="rect">
            <a:avLst/>
          </a:prstGeom>
          <a:noFill/>
        </p:spPr>
        <p:txBody>
          <a:bodyPr wrap="squar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Eat before and while you’re drinking.</a:t>
            </a:r>
          </a:p>
        </p:txBody>
      </p:sp>
      <p:sp>
        <p:nvSpPr>
          <p:cNvPr id="71" name="Rectangle 70">
            <a:extLst>
              <a:ext uri="{FF2B5EF4-FFF2-40B4-BE49-F238E27FC236}">
                <a16:creationId xmlns:a16="http://schemas.microsoft.com/office/drawing/2014/main" id="{19AFC054-F396-3255-50D2-0E2C95821C51}"/>
              </a:ext>
            </a:extLst>
          </p:cNvPr>
          <p:cNvSpPr/>
          <p:nvPr/>
        </p:nvSpPr>
        <p:spPr>
          <a:xfrm>
            <a:off x="11557250" y="9878082"/>
            <a:ext cx="6714418" cy="954107"/>
          </a:xfrm>
          <a:prstGeom prst="rect">
            <a:avLst/>
          </a:prstGeom>
          <a:noFill/>
        </p:spPr>
        <p:txBody>
          <a:bodyPr wrap="squar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Have alcohol-free weeks or do alcohol-free activities.</a:t>
            </a:r>
          </a:p>
        </p:txBody>
      </p:sp>
      <p:pic>
        <p:nvPicPr>
          <p:cNvPr id="79" name="Picture Placeholder 78" descr="A group of people laughing&#10;&#10;Description automatically generated with medium confidence">
            <a:extLst>
              <a:ext uri="{FF2B5EF4-FFF2-40B4-BE49-F238E27FC236}">
                <a16:creationId xmlns:a16="http://schemas.microsoft.com/office/drawing/2014/main" id="{B3B236C2-178A-9461-AAAB-601E5C8516D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571500" y="1728788"/>
            <a:ext cx="9117013" cy="8482012"/>
          </a:xfrm>
        </p:spPr>
      </p:pic>
      <p:grpSp>
        <p:nvGrpSpPr>
          <p:cNvPr id="4" name="Group 3">
            <a:extLst>
              <a:ext uri="{FF2B5EF4-FFF2-40B4-BE49-F238E27FC236}">
                <a16:creationId xmlns:a16="http://schemas.microsoft.com/office/drawing/2014/main" id="{8573AF45-045B-64D0-D2CA-C5931BC3F630}"/>
              </a:ext>
            </a:extLst>
          </p:cNvPr>
          <p:cNvGrpSpPr/>
          <p:nvPr/>
        </p:nvGrpSpPr>
        <p:grpSpPr>
          <a:xfrm>
            <a:off x="10879644" y="5647898"/>
            <a:ext cx="634545" cy="634545"/>
            <a:chOff x="1363164" y="3370555"/>
            <a:chExt cx="1679492" cy="1679492"/>
          </a:xfrm>
        </p:grpSpPr>
        <p:sp>
          <p:nvSpPr>
            <p:cNvPr id="5" name="Oval 4">
              <a:extLst>
                <a:ext uri="{FF2B5EF4-FFF2-40B4-BE49-F238E27FC236}">
                  <a16:creationId xmlns:a16="http://schemas.microsoft.com/office/drawing/2014/main" id="{13B374DB-A18F-144D-92A4-7A7F640760D4}"/>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2507E65-9298-346F-B050-E056E7883A68}"/>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03F196A-E7E4-17AB-7556-1FC0B61F6388}"/>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EDA61ACD-DB9B-77BA-E9E1-41B08919909B}"/>
              </a:ext>
            </a:extLst>
          </p:cNvPr>
          <p:cNvGrpSpPr/>
          <p:nvPr/>
        </p:nvGrpSpPr>
        <p:grpSpPr>
          <a:xfrm>
            <a:off x="10879644" y="6397992"/>
            <a:ext cx="634545" cy="634545"/>
            <a:chOff x="1363164" y="3370555"/>
            <a:chExt cx="1679492" cy="1679492"/>
          </a:xfrm>
        </p:grpSpPr>
        <p:sp>
          <p:nvSpPr>
            <p:cNvPr id="19" name="Oval 18">
              <a:extLst>
                <a:ext uri="{FF2B5EF4-FFF2-40B4-BE49-F238E27FC236}">
                  <a16:creationId xmlns:a16="http://schemas.microsoft.com/office/drawing/2014/main" id="{87C27249-5B6C-F3C1-FEA3-E6C2A3008023}"/>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64B0F7-257F-20C5-E0E5-36D475715479}"/>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CFC2C16-DE07-CB19-A219-5B22849E673F}"/>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8F7F42C1-BFEF-EE31-DFC1-F4239527A2A2}"/>
              </a:ext>
            </a:extLst>
          </p:cNvPr>
          <p:cNvGrpSpPr/>
          <p:nvPr/>
        </p:nvGrpSpPr>
        <p:grpSpPr>
          <a:xfrm>
            <a:off x="10879644" y="7255242"/>
            <a:ext cx="634545" cy="634545"/>
            <a:chOff x="1363164" y="3370555"/>
            <a:chExt cx="1679492" cy="1679492"/>
          </a:xfrm>
        </p:grpSpPr>
        <p:sp>
          <p:nvSpPr>
            <p:cNvPr id="26" name="Oval 25">
              <a:extLst>
                <a:ext uri="{FF2B5EF4-FFF2-40B4-BE49-F238E27FC236}">
                  <a16:creationId xmlns:a16="http://schemas.microsoft.com/office/drawing/2014/main" id="{0C9BFEA4-ADF0-FFD7-B140-64960B4BFF6D}"/>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2C5B362-4D77-4AD4-EEED-CBDDA862ED64}"/>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532BDA9-D8A0-8F14-6AA2-44F5B58884C5}"/>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86A2B6F2-9A4E-2EFF-F332-B3AF2E3535A4}"/>
              </a:ext>
            </a:extLst>
          </p:cNvPr>
          <p:cNvGrpSpPr/>
          <p:nvPr/>
        </p:nvGrpSpPr>
        <p:grpSpPr>
          <a:xfrm>
            <a:off x="10879644" y="8348235"/>
            <a:ext cx="634545" cy="634545"/>
            <a:chOff x="1363164" y="3370555"/>
            <a:chExt cx="1679492" cy="1679492"/>
          </a:xfrm>
        </p:grpSpPr>
        <p:sp>
          <p:nvSpPr>
            <p:cNvPr id="30" name="Oval 29">
              <a:extLst>
                <a:ext uri="{FF2B5EF4-FFF2-40B4-BE49-F238E27FC236}">
                  <a16:creationId xmlns:a16="http://schemas.microsoft.com/office/drawing/2014/main" id="{B9D35099-12E2-03B1-D53E-BAAC8846EFB7}"/>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6813762-7B3F-B339-7B59-6A59C6BFA683}"/>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132FAF6-31BE-B2D2-7C3B-CEEFA759F869}"/>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a:extLst>
              <a:ext uri="{FF2B5EF4-FFF2-40B4-BE49-F238E27FC236}">
                <a16:creationId xmlns:a16="http://schemas.microsoft.com/office/drawing/2014/main" id="{EAF8EDDA-B7A9-E776-6E04-BA7A6F64FF76}"/>
              </a:ext>
            </a:extLst>
          </p:cNvPr>
          <p:cNvGrpSpPr/>
          <p:nvPr/>
        </p:nvGrpSpPr>
        <p:grpSpPr>
          <a:xfrm>
            <a:off x="10879644" y="9062610"/>
            <a:ext cx="634545" cy="634545"/>
            <a:chOff x="1363164" y="3370555"/>
            <a:chExt cx="1679492" cy="1679492"/>
          </a:xfrm>
        </p:grpSpPr>
        <p:sp>
          <p:nvSpPr>
            <p:cNvPr id="34" name="Oval 33">
              <a:extLst>
                <a:ext uri="{FF2B5EF4-FFF2-40B4-BE49-F238E27FC236}">
                  <a16:creationId xmlns:a16="http://schemas.microsoft.com/office/drawing/2014/main" id="{02FEF8CE-F032-9953-E209-9E634F93B993}"/>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C297A5A-CFE3-1424-A63C-2E8108E05742}"/>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6403FB6-359C-C8A4-5261-F0E3D2C37C68}"/>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 name="Group 36">
            <a:extLst>
              <a:ext uri="{FF2B5EF4-FFF2-40B4-BE49-F238E27FC236}">
                <a16:creationId xmlns:a16="http://schemas.microsoft.com/office/drawing/2014/main" id="{2E8DB291-7BCC-2D96-6949-9258786059F9}"/>
              </a:ext>
            </a:extLst>
          </p:cNvPr>
          <p:cNvGrpSpPr/>
          <p:nvPr/>
        </p:nvGrpSpPr>
        <p:grpSpPr>
          <a:xfrm>
            <a:off x="10879644" y="9848422"/>
            <a:ext cx="634545" cy="634545"/>
            <a:chOff x="1363164" y="3370555"/>
            <a:chExt cx="1679492" cy="1679492"/>
          </a:xfrm>
        </p:grpSpPr>
        <p:sp>
          <p:nvSpPr>
            <p:cNvPr id="38" name="Oval 37">
              <a:extLst>
                <a:ext uri="{FF2B5EF4-FFF2-40B4-BE49-F238E27FC236}">
                  <a16:creationId xmlns:a16="http://schemas.microsoft.com/office/drawing/2014/main" id="{F15C8011-17E4-5401-910F-FF60FB56E227}"/>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021BE10-6CC1-D191-241C-4EB5ED207CC6}"/>
                </a:ext>
              </a:extLst>
            </p:cNvPr>
            <p:cNvSpPr/>
            <p:nvPr/>
          </p:nvSpPr>
          <p:spPr>
            <a:xfrm>
              <a:off x="1483528" y="3490919"/>
              <a:ext cx="1438764" cy="1438764"/>
            </a:xfrm>
            <a:prstGeom prst="ellipse">
              <a:avLst/>
            </a:prstGeom>
            <a:solidFill>
              <a:srgbClr val="BD631D">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0C789C6-4F07-A1D2-F0DD-B9A56AC10005}"/>
                </a:ext>
              </a:extLst>
            </p:cNvPr>
            <p:cNvSpPr/>
            <p:nvPr/>
          </p:nvSpPr>
          <p:spPr>
            <a:xfrm>
              <a:off x="1597498" y="3604889"/>
              <a:ext cx="1210824" cy="1210824"/>
            </a:xfrm>
            <a:prstGeom prst="ellipse">
              <a:avLst/>
            </a:prstGeom>
            <a:solidFill>
              <a:srgbClr val="297D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353692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strVal val="#ppt_h"/>
                                          </p:val>
                                        </p:tav>
                                        <p:tav tm="100000">
                                          <p:val>
                                            <p:strVal val="#ppt_h"/>
                                          </p:val>
                                        </p:tav>
                                      </p:tavLst>
                                    </p:anim>
                                  </p:childTnLst>
                                </p:cTn>
                              </p:par>
                              <p:par>
                                <p:cTn id="29" presetID="37"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900" decel="100000" fill="hold"/>
                                        <p:tgtEl>
                                          <p:spTgt spid="6"/>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56"/>
                                        </p:tgtEl>
                                        <p:attrNameLst>
                                          <p:attrName>style.visibility</p:attrName>
                                        </p:attrNameLst>
                                      </p:cBhvr>
                                      <p:to>
                                        <p:strVal val="visible"/>
                                      </p:to>
                                    </p:set>
                                    <p:anim calcmode="lin" valueType="num">
                                      <p:cBhvr>
                                        <p:cTn id="41" dur="500" fill="hold"/>
                                        <p:tgtEl>
                                          <p:spTgt spid="56"/>
                                        </p:tgtEl>
                                        <p:attrNameLst>
                                          <p:attrName>ppt_w</p:attrName>
                                        </p:attrNameLst>
                                      </p:cBhvr>
                                      <p:tavLst>
                                        <p:tav tm="0">
                                          <p:val>
                                            <p:fltVal val="0"/>
                                          </p:val>
                                        </p:tav>
                                        <p:tav tm="100000">
                                          <p:val>
                                            <p:strVal val="#ppt_w"/>
                                          </p:val>
                                        </p:tav>
                                      </p:tavLst>
                                    </p:anim>
                                    <p:anim calcmode="lin" valueType="num">
                                      <p:cBhvr>
                                        <p:cTn id="42" dur="500" fill="hold"/>
                                        <p:tgtEl>
                                          <p:spTgt spid="56"/>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61"/>
                                        </p:tgtEl>
                                        <p:attrNameLst>
                                          <p:attrName>style.visibility</p:attrName>
                                        </p:attrNameLst>
                                      </p:cBhvr>
                                      <p:to>
                                        <p:strVal val="visible"/>
                                      </p:to>
                                    </p:set>
                                    <p:anim calcmode="lin" valueType="num">
                                      <p:cBhvr>
                                        <p:cTn id="45" dur="500" fill="hold"/>
                                        <p:tgtEl>
                                          <p:spTgt spid="61"/>
                                        </p:tgtEl>
                                        <p:attrNameLst>
                                          <p:attrName>ppt_w</p:attrName>
                                        </p:attrNameLst>
                                      </p:cBhvr>
                                      <p:tavLst>
                                        <p:tav tm="0">
                                          <p:val>
                                            <p:fltVal val="0"/>
                                          </p:val>
                                        </p:tav>
                                        <p:tav tm="100000">
                                          <p:val>
                                            <p:strVal val="#ppt_w"/>
                                          </p:val>
                                        </p:tav>
                                      </p:tavLst>
                                    </p:anim>
                                    <p:anim calcmode="lin" valueType="num">
                                      <p:cBhvr>
                                        <p:cTn id="46" dur="500" fill="hold"/>
                                        <p:tgtEl>
                                          <p:spTgt spid="61"/>
                                        </p:tgtEl>
                                        <p:attrNameLst>
                                          <p:attrName>ppt_h</p:attrName>
                                        </p:attrNameLst>
                                      </p:cBhvr>
                                      <p:tavLst>
                                        <p:tav tm="0">
                                          <p:val>
                                            <p:strVal val="#ppt_h"/>
                                          </p:val>
                                        </p:tav>
                                        <p:tav tm="100000">
                                          <p:val>
                                            <p:strVal val="#ppt_h"/>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anim calcmode="lin" valueType="num">
                                      <p:cBhvr>
                                        <p:cTn id="49" dur="500" fill="hold"/>
                                        <p:tgtEl>
                                          <p:spTgt spid="66"/>
                                        </p:tgtEl>
                                        <p:attrNameLst>
                                          <p:attrName>ppt_w</p:attrName>
                                        </p:attrNameLst>
                                      </p:cBhvr>
                                      <p:tavLst>
                                        <p:tav tm="0">
                                          <p:val>
                                            <p:fltVal val="0"/>
                                          </p:val>
                                        </p:tav>
                                        <p:tav tm="100000">
                                          <p:val>
                                            <p:strVal val="#ppt_w"/>
                                          </p:val>
                                        </p:tav>
                                      </p:tavLst>
                                    </p:anim>
                                    <p:anim calcmode="lin" valueType="num">
                                      <p:cBhvr>
                                        <p:cTn id="50" dur="500" fill="hold"/>
                                        <p:tgtEl>
                                          <p:spTgt spid="66"/>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71"/>
                                        </p:tgtEl>
                                        <p:attrNameLst>
                                          <p:attrName>style.visibility</p:attrName>
                                        </p:attrNameLst>
                                      </p:cBhvr>
                                      <p:to>
                                        <p:strVal val="visible"/>
                                      </p:to>
                                    </p:set>
                                    <p:anim calcmode="lin" valueType="num">
                                      <p:cBhvr>
                                        <p:cTn id="53" dur="500" fill="hold"/>
                                        <p:tgtEl>
                                          <p:spTgt spid="71"/>
                                        </p:tgtEl>
                                        <p:attrNameLst>
                                          <p:attrName>ppt_w</p:attrName>
                                        </p:attrNameLst>
                                      </p:cBhvr>
                                      <p:tavLst>
                                        <p:tav tm="0">
                                          <p:val>
                                            <p:fltVal val="0"/>
                                          </p:val>
                                        </p:tav>
                                        <p:tav tm="100000">
                                          <p:val>
                                            <p:strVal val="#ppt_w"/>
                                          </p:val>
                                        </p:tav>
                                      </p:tavLst>
                                    </p:anim>
                                    <p:anim calcmode="lin" valueType="num">
                                      <p:cBhvr>
                                        <p:cTn id="54" dur="500" fill="hold"/>
                                        <p:tgtEl>
                                          <p:spTgt spid="71"/>
                                        </p:tgtEl>
                                        <p:attrNameLst>
                                          <p:attrName>ppt_h</p:attrName>
                                        </p:attrNameLst>
                                      </p:cBhvr>
                                      <p:tavLst>
                                        <p:tav tm="0">
                                          <p:val>
                                            <p:strVal val="#ppt_h"/>
                                          </p:val>
                                        </p:tav>
                                        <p:tav tm="100000">
                                          <p:val>
                                            <p:strVal val="#ppt_h"/>
                                          </p:val>
                                        </p:tav>
                                      </p:tavLst>
                                    </p:anim>
                                  </p:childTnLst>
                                </p:cTn>
                              </p:par>
                              <p:par>
                                <p:cTn id="55" presetID="37" presetClass="entr" presetSubtype="0" fill="hold" nodeType="with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900" decel="100000" fill="hold"/>
                                        <p:tgtEl>
                                          <p:spTgt spid="4"/>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61" presetID="37"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900" decel="100000" fill="hold"/>
                                        <p:tgtEl>
                                          <p:spTgt spid="18"/>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67" presetID="37" presetClass="entr" presetSubtype="0"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1000"/>
                                        <p:tgtEl>
                                          <p:spTgt spid="25"/>
                                        </p:tgtEl>
                                      </p:cBhvr>
                                    </p:animEffect>
                                    <p:anim calcmode="lin" valueType="num">
                                      <p:cBhvr>
                                        <p:cTn id="70" dur="1000" fill="hold"/>
                                        <p:tgtEl>
                                          <p:spTgt spid="25"/>
                                        </p:tgtEl>
                                        <p:attrNameLst>
                                          <p:attrName>ppt_x</p:attrName>
                                        </p:attrNameLst>
                                      </p:cBhvr>
                                      <p:tavLst>
                                        <p:tav tm="0">
                                          <p:val>
                                            <p:strVal val="#ppt_x"/>
                                          </p:val>
                                        </p:tav>
                                        <p:tav tm="100000">
                                          <p:val>
                                            <p:strVal val="#ppt_x"/>
                                          </p:val>
                                        </p:tav>
                                      </p:tavLst>
                                    </p:anim>
                                    <p:anim calcmode="lin" valueType="num">
                                      <p:cBhvr>
                                        <p:cTn id="71" dur="900" decel="100000" fill="hold"/>
                                        <p:tgtEl>
                                          <p:spTgt spid="25"/>
                                        </p:tgtEl>
                                        <p:attrNameLst>
                                          <p:attrName>ppt_y</p:attrName>
                                        </p:attrNameLst>
                                      </p:cBhvr>
                                      <p:tavLst>
                                        <p:tav tm="0">
                                          <p:val>
                                            <p:strVal val="#ppt_y+1"/>
                                          </p:val>
                                        </p:tav>
                                        <p:tav tm="100000">
                                          <p:val>
                                            <p:strVal val="#ppt_y-.03"/>
                                          </p:val>
                                        </p:tav>
                                      </p:tavLst>
                                    </p:anim>
                                    <p:anim calcmode="lin" valueType="num">
                                      <p:cBhvr>
                                        <p:cTn id="72"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73" presetID="37" presetClass="entr" presetSubtype="0" fill="hold"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anim calcmode="lin" valueType="num">
                                      <p:cBhvr>
                                        <p:cTn id="76" dur="1000" fill="hold"/>
                                        <p:tgtEl>
                                          <p:spTgt spid="29"/>
                                        </p:tgtEl>
                                        <p:attrNameLst>
                                          <p:attrName>ppt_x</p:attrName>
                                        </p:attrNameLst>
                                      </p:cBhvr>
                                      <p:tavLst>
                                        <p:tav tm="0">
                                          <p:val>
                                            <p:strVal val="#ppt_x"/>
                                          </p:val>
                                        </p:tav>
                                        <p:tav tm="100000">
                                          <p:val>
                                            <p:strVal val="#ppt_x"/>
                                          </p:val>
                                        </p:tav>
                                      </p:tavLst>
                                    </p:anim>
                                    <p:anim calcmode="lin" valueType="num">
                                      <p:cBhvr>
                                        <p:cTn id="77" dur="900" decel="100000" fill="hold"/>
                                        <p:tgtEl>
                                          <p:spTgt spid="29"/>
                                        </p:tgtEl>
                                        <p:attrNameLst>
                                          <p:attrName>ppt_y</p:attrName>
                                        </p:attrNameLst>
                                      </p:cBhvr>
                                      <p:tavLst>
                                        <p:tav tm="0">
                                          <p:val>
                                            <p:strVal val="#ppt_y+1"/>
                                          </p:val>
                                        </p:tav>
                                        <p:tav tm="100000">
                                          <p:val>
                                            <p:strVal val="#ppt_y-.03"/>
                                          </p:val>
                                        </p:tav>
                                      </p:tavLst>
                                    </p:anim>
                                    <p:anim calcmode="lin" valueType="num">
                                      <p:cBhvr>
                                        <p:cTn id="78"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par>
                                <p:cTn id="79" presetID="37" presetClass="entr" presetSubtype="0" fill="hold" nodeType="with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1000"/>
                                        <p:tgtEl>
                                          <p:spTgt spid="33"/>
                                        </p:tgtEl>
                                      </p:cBhvr>
                                    </p:animEffect>
                                    <p:anim calcmode="lin" valueType="num">
                                      <p:cBhvr>
                                        <p:cTn id="82" dur="1000" fill="hold"/>
                                        <p:tgtEl>
                                          <p:spTgt spid="33"/>
                                        </p:tgtEl>
                                        <p:attrNameLst>
                                          <p:attrName>ppt_x</p:attrName>
                                        </p:attrNameLst>
                                      </p:cBhvr>
                                      <p:tavLst>
                                        <p:tav tm="0">
                                          <p:val>
                                            <p:strVal val="#ppt_x"/>
                                          </p:val>
                                        </p:tav>
                                        <p:tav tm="100000">
                                          <p:val>
                                            <p:strVal val="#ppt_x"/>
                                          </p:val>
                                        </p:tav>
                                      </p:tavLst>
                                    </p:anim>
                                    <p:anim calcmode="lin" valueType="num">
                                      <p:cBhvr>
                                        <p:cTn id="83" dur="900" decel="100000" fill="hold"/>
                                        <p:tgtEl>
                                          <p:spTgt spid="33"/>
                                        </p:tgtEl>
                                        <p:attrNameLst>
                                          <p:attrName>ppt_y</p:attrName>
                                        </p:attrNameLst>
                                      </p:cBhvr>
                                      <p:tavLst>
                                        <p:tav tm="0">
                                          <p:val>
                                            <p:strVal val="#ppt_y+1"/>
                                          </p:val>
                                        </p:tav>
                                        <p:tav tm="100000">
                                          <p:val>
                                            <p:strVal val="#ppt_y-.03"/>
                                          </p:val>
                                        </p:tav>
                                      </p:tavLst>
                                    </p:anim>
                                    <p:anim calcmode="lin" valueType="num">
                                      <p:cBhvr>
                                        <p:cTn id="84"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85" presetID="37" presetClass="entr" presetSubtype="0" fill="hold" nodeType="with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fade">
                                      <p:cBhvr>
                                        <p:cTn id="87" dur="1000"/>
                                        <p:tgtEl>
                                          <p:spTgt spid="37"/>
                                        </p:tgtEl>
                                      </p:cBhvr>
                                    </p:animEffect>
                                    <p:anim calcmode="lin" valueType="num">
                                      <p:cBhvr>
                                        <p:cTn id="88" dur="1000" fill="hold"/>
                                        <p:tgtEl>
                                          <p:spTgt spid="37"/>
                                        </p:tgtEl>
                                        <p:attrNameLst>
                                          <p:attrName>ppt_x</p:attrName>
                                        </p:attrNameLst>
                                      </p:cBhvr>
                                      <p:tavLst>
                                        <p:tav tm="0">
                                          <p:val>
                                            <p:strVal val="#ppt_x"/>
                                          </p:val>
                                        </p:tav>
                                        <p:tav tm="100000">
                                          <p:val>
                                            <p:strVal val="#ppt_x"/>
                                          </p:val>
                                        </p:tav>
                                      </p:tavLst>
                                    </p:anim>
                                    <p:anim calcmode="lin" valueType="num">
                                      <p:cBhvr>
                                        <p:cTn id="89" dur="900" decel="100000" fill="hold"/>
                                        <p:tgtEl>
                                          <p:spTgt spid="37"/>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24" grpId="0"/>
      <p:bldP spid="15" grpId="0"/>
      <p:bldP spid="2" grpId="0"/>
      <p:bldP spid="3" grpId="0"/>
      <p:bldP spid="22" grpId="0"/>
      <p:bldP spid="56" grpId="0"/>
      <p:bldP spid="61" grpId="0"/>
      <p:bldP spid="66" grpId="0"/>
      <p:bldP spid="71"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 name="Rectangle 61"/>
          <p:cNvSpPr/>
          <p:nvPr/>
        </p:nvSpPr>
        <p:spPr>
          <a:xfrm>
            <a:off x="0" y="0"/>
            <a:ext cx="19507200" cy="8539777"/>
          </a:xfrm>
          <a:prstGeom prst="rect">
            <a:avLst/>
          </a:prstGeom>
          <a:gradFill>
            <a:gsLst>
              <a:gs pos="0">
                <a:srgbClr val="297DA5"/>
              </a:gs>
              <a:gs pos="100000">
                <a:srgbClr val="205378"/>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solidFill>
                <a:schemeClr val="bg1"/>
              </a:solidFill>
            </a:endParaRPr>
          </a:p>
        </p:txBody>
      </p:sp>
      <p:sp>
        <p:nvSpPr>
          <p:cNvPr id="21" name="Freeform 19"/>
          <p:cNvSpPr>
            <a:spLocks/>
          </p:cNvSpPr>
          <p:nvPr/>
        </p:nvSpPr>
        <p:spPr bwMode="auto">
          <a:xfrm>
            <a:off x="9592486" y="3245819"/>
            <a:ext cx="885256" cy="5273338"/>
          </a:xfrm>
          <a:custGeom>
            <a:avLst/>
            <a:gdLst>
              <a:gd name="T0" fmla="*/ 165 w 329"/>
              <a:gd name="T1" fmla="*/ 0 h 2167"/>
              <a:gd name="T2" fmla="*/ 0 w 329"/>
              <a:gd name="T3" fmla="*/ 165 h 2167"/>
              <a:gd name="T4" fmla="*/ 96 w 329"/>
              <a:gd name="T5" fmla="*/ 165 h 2167"/>
              <a:gd name="T6" fmla="*/ 96 w 329"/>
              <a:gd name="T7" fmla="*/ 2167 h 2167"/>
              <a:gd name="T8" fmla="*/ 236 w 329"/>
              <a:gd name="T9" fmla="*/ 2167 h 2167"/>
              <a:gd name="T10" fmla="*/ 236 w 329"/>
              <a:gd name="T11" fmla="*/ 165 h 2167"/>
              <a:gd name="T12" fmla="*/ 329 w 329"/>
              <a:gd name="T13" fmla="*/ 165 h 2167"/>
              <a:gd name="T14" fmla="*/ 165 w 329"/>
              <a:gd name="T15" fmla="*/ 0 h 2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 h="2167">
                <a:moveTo>
                  <a:pt x="165" y="0"/>
                </a:moveTo>
                <a:lnTo>
                  <a:pt x="0" y="165"/>
                </a:lnTo>
                <a:lnTo>
                  <a:pt x="96" y="165"/>
                </a:lnTo>
                <a:lnTo>
                  <a:pt x="96" y="2167"/>
                </a:lnTo>
                <a:lnTo>
                  <a:pt x="236" y="2167"/>
                </a:lnTo>
                <a:lnTo>
                  <a:pt x="236" y="165"/>
                </a:lnTo>
                <a:lnTo>
                  <a:pt x="329" y="165"/>
                </a:lnTo>
                <a:lnTo>
                  <a:pt x="165" y="0"/>
                </a:lnTo>
                <a:close/>
              </a:path>
            </a:pathLst>
          </a:custGeom>
          <a:gradFill>
            <a:gsLst>
              <a:gs pos="0">
                <a:schemeClr val="accent4"/>
              </a:gs>
              <a:gs pos="100000">
                <a:schemeClr val="accent4">
                  <a:lumMod val="75000"/>
                </a:schemeClr>
              </a:gs>
            </a:gsLst>
            <a:lin ang="81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4" name="Freeform 22"/>
          <p:cNvSpPr>
            <a:spLocks/>
          </p:cNvSpPr>
          <p:nvPr/>
        </p:nvSpPr>
        <p:spPr bwMode="auto">
          <a:xfrm>
            <a:off x="7300933" y="5899313"/>
            <a:ext cx="1767821" cy="2619847"/>
          </a:xfrm>
          <a:custGeom>
            <a:avLst/>
            <a:gdLst>
              <a:gd name="T0" fmla="*/ 196 w 724"/>
              <a:gd name="T1" fmla="*/ 0 h 1404"/>
              <a:gd name="T2" fmla="*/ 0 w 724"/>
              <a:gd name="T3" fmla="*/ 170 h 1404"/>
              <a:gd name="T4" fmla="*/ 196 w 724"/>
              <a:gd name="T5" fmla="*/ 339 h 1404"/>
              <a:gd name="T6" fmla="*/ 196 w 724"/>
              <a:gd name="T7" fmla="*/ 233 h 1404"/>
              <a:gd name="T8" fmla="*/ 569 w 724"/>
              <a:gd name="T9" fmla="*/ 422 h 1404"/>
              <a:gd name="T10" fmla="*/ 569 w 724"/>
              <a:gd name="T11" fmla="*/ 1404 h 1404"/>
              <a:gd name="T12" fmla="*/ 724 w 724"/>
              <a:gd name="T13" fmla="*/ 1404 h 1404"/>
              <a:gd name="T14" fmla="*/ 724 w 724"/>
              <a:gd name="T15" fmla="*/ 402 h 1404"/>
              <a:gd name="T16" fmla="*/ 722 w 724"/>
              <a:gd name="T17" fmla="*/ 394 h 1404"/>
              <a:gd name="T18" fmla="*/ 617 w 724"/>
              <a:gd name="T19" fmla="*/ 234 h 1404"/>
              <a:gd name="T20" fmla="*/ 196 w 724"/>
              <a:gd name="T21" fmla="*/ 89 h 1404"/>
              <a:gd name="T22" fmla="*/ 196 w 724"/>
              <a:gd name="T23" fmla="*/ 0 h 1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4" h="1404">
                <a:moveTo>
                  <a:pt x="196" y="0"/>
                </a:moveTo>
                <a:cubicBezTo>
                  <a:pt x="0" y="170"/>
                  <a:pt x="0" y="170"/>
                  <a:pt x="0" y="170"/>
                </a:cubicBezTo>
                <a:cubicBezTo>
                  <a:pt x="196" y="339"/>
                  <a:pt x="196" y="339"/>
                  <a:pt x="196" y="339"/>
                </a:cubicBezTo>
                <a:cubicBezTo>
                  <a:pt x="196" y="233"/>
                  <a:pt x="196" y="233"/>
                  <a:pt x="196" y="233"/>
                </a:cubicBezTo>
                <a:cubicBezTo>
                  <a:pt x="483" y="242"/>
                  <a:pt x="556" y="388"/>
                  <a:pt x="569" y="422"/>
                </a:cubicBezTo>
                <a:cubicBezTo>
                  <a:pt x="569" y="1404"/>
                  <a:pt x="569" y="1404"/>
                  <a:pt x="569" y="1404"/>
                </a:cubicBezTo>
                <a:cubicBezTo>
                  <a:pt x="724" y="1404"/>
                  <a:pt x="724" y="1404"/>
                  <a:pt x="724" y="1404"/>
                </a:cubicBezTo>
                <a:cubicBezTo>
                  <a:pt x="724" y="402"/>
                  <a:pt x="724" y="402"/>
                  <a:pt x="724" y="402"/>
                </a:cubicBezTo>
                <a:cubicBezTo>
                  <a:pt x="722" y="394"/>
                  <a:pt x="722" y="394"/>
                  <a:pt x="722" y="394"/>
                </a:cubicBezTo>
                <a:cubicBezTo>
                  <a:pt x="720" y="386"/>
                  <a:pt x="699" y="309"/>
                  <a:pt x="617" y="234"/>
                </a:cubicBezTo>
                <a:cubicBezTo>
                  <a:pt x="548" y="170"/>
                  <a:pt x="419" y="95"/>
                  <a:pt x="196" y="89"/>
                </a:cubicBezTo>
                <a:cubicBezTo>
                  <a:pt x="196" y="0"/>
                  <a:pt x="196" y="0"/>
                  <a:pt x="196" y="0"/>
                </a:cubicBezTo>
              </a:path>
            </a:pathLst>
          </a:custGeom>
          <a:gradFill>
            <a:gsLst>
              <a:gs pos="0">
                <a:schemeClr val="accent2"/>
              </a:gs>
              <a:gs pos="100000">
                <a:schemeClr val="accent2">
                  <a:lumMod val="75000"/>
                </a:schemeClr>
              </a:gs>
            </a:gsLst>
            <a:lin ang="81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6" name="Freeform 24"/>
          <p:cNvSpPr>
            <a:spLocks/>
          </p:cNvSpPr>
          <p:nvPr/>
        </p:nvSpPr>
        <p:spPr bwMode="auto">
          <a:xfrm>
            <a:off x="10935083" y="6531010"/>
            <a:ext cx="1818944" cy="1988150"/>
          </a:xfrm>
          <a:custGeom>
            <a:avLst/>
            <a:gdLst>
              <a:gd name="T0" fmla="*/ 548 w 744"/>
              <a:gd name="T1" fmla="*/ 0 h 899"/>
              <a:gd name="T2" fmla="*/ 548 w 744"/>
              <a:gd name="T3" fmla="*/ 107 h 899"/>
              <a:gd name="T4" fmla="*/ 232 w 744"/>
              <a:gd name="T5" fmla="*/ 107 h 899"/>
              <a:gd name="T6" fmla="*/ 61 w 744"/>
              <a:gd name="T7" fmla="*/ 171 h 899"/>
              <a:gd name="T8" fmla="*/ 4 w 744"/>
              <a:gd name="T9" fmla="*/ 342 h 899"/>
              <a:gd name="T10" fmla="*/ 4 w 744"/>
              <a:gd name="T11" fmla="*/ 899 h 899"/>
              <a:gd name="T12" fmla="*/ 158 w 744"/>
              <a:gd name="T13" fmla="*/ 899 h 899"/>
              <a:gd name="T14" fmla="*/ 158 w 744"/>
              <a:gd name="T15" fmla="*/ 334 h 899"/>
              <a:gd name="T16" fmla="*/ 157 w 744"/>
              <a:gd name="T17" fmla="*/ 331 h 899"/>
              <a:gd name="T18" fmla="*/ 176 w 744"/>
              <a:gd name="T19" fmla="*/ 267 h 899"/>
              <a:gd name="T20" fmla="*/ 232 w 744"/>
              <a:gd name="T21" fmla="*/ 251 h 899"/>
              <a:gd name="T22" fmla="*/ 548 w 744"/>
              <a:gd name="T23" fmla="*/ 251 h 899"/>
              <a:gd name="T24" fmla="*/ 548 w 744"/>
              <a:gd name="T25" fmla="*/ 339 h 899"/>
              <a:gd name="T26" fmla="*/ 744 w 744"/>
              <a:gd name="T27" fmla="*/ 170 h 899"/>
              <a:gd name="T28" fmla="*/ 548 w 744"/>
              <a:gd name="T29"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4" h="899">
                <a:moveTo>
                  <a:pt x="548" y="0"/>
                </a:moveTo>
                <a:cubicBezTo>
                  <a:pt x="548" y="107"/>
                  <a:pt x="548" y="107"/>
                  <a:pt x="548" y="107"/>
                </a:cubicBezTo>
                <a:cubicBezTo>
                  <a:pt x="232" y="107"/>
                  <a:pt x="232" y="107"/>
                  <a:pt x="232" y="107"/>
                </a:cubicBezTo>
                <a:cubicBezTo>
                  <a:pt x="142" y="107"/>
                  <a:pt x="89" y="141"/>
                  <a:pt x="61" y="171"/>
                </a:cubicBezTo>
                <a:cubicBezTo>
                  <a:pt x="0" y="234"/>
                  <a:pt x="4" y="319"/>
                  <a:pt x="4" y="342"/>
                </a:cubicBezTo>
                <a:cubicBezTo>
                  <a:pt x="4" y="899"/>
                  <a:pt x="4" y="899"/>
                  <a:pt x="4" y="899"/>
                </a:cubicBezTo>
                <a:cubicBezTo>
                  <a:pt x="158" y="899"/>
                  <a:pt x="158" y="899"/>
                  <a:pt x="158" y="899"/>
                </a:cubicBezTo>
                <a:cubicBezTo>
                  <a:pt x="158" y="334"/>
                  <a:pt x="158" y="334"/>
                  <a:pt x="158" y="334"/>
                </a:cubicBezTo>
                <a:cubicBezTo>
                  <a:pt x="157" y="331"/>
                  <a:pt x="157" y="331"/>
                  <a:pt x="157" y="331"/>
                </a:cubicBezTo>
                <a:cubicBezTo>
                  <a:pt x="156" y="320"/>
                  <a:pt x="157" y="285"/>
                  <a:pt x="176" y="267"/>
                </a:cubicBezTo>
                <a:cubicBezTo>
                  <a:pt x="180" y="263"/>
                  <a:pt x="192" y="251"/>
                  <a:pt x="232" y="251"/>
                </a:cubicBezTo>
                <a:cubicBezTo>
                  <a:pt x="548" y="251"/>
                  <a:pt x="548" y="251"/>
                  <a:pt x="548" y="251"/>
                </a:cubicBezTo>
                <a:cubicBezTo>
                  <a:pt x="548" y="339"/>
                  <a:pt x="548" y="339"/>
                  <a:pt x="548" y="339"/>
                </a:cubicBezTo>
                <a:cubicBezTo>
                  <a:pt x="744" y="170"/>
                  <a:pt x="744" y="170"/>
                  <a:pt x="744" y="170"/>
                </a:cubicBezTo>
                <a:cubicBezTo>
                  <a:pt x="548" y="0"/>
                  <a:pt x="548" y="0"/>
                  <a:pt x="548" y="0"/>
                </a:cubicBezTo>
              </a:path>
            </a:pathLst>
          </a:custGeom>
          <a:gradFill>
            <a:gsLst>
              <a:gs pos="0">
                <a:schemeClr val="accent6"/>
              </a:gs>
              <a:gs pos="100000">
                <a:schemeClr val="accent6">
                  <a:lumMod val="75000"/>
                </a:schemeClr>
              </a:gs>
            </a:gsLst>
            <a:lin ang="81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3" name="Freeform 21"/>
          <p:cNvSpPr>
            <a:spLocks/>
          </p:cNvSpPr>
          <p:nvPr/>
        </p:nvSpPr>
        <p:spPr bwMode="auto">
          <a:xfrm>
            <a:off x="6722527" y="4530695"/>
            <a:ext cx="4092626" cy="3988464"/>
          </a:xfrm>
          <a:custGeom>
            <a:avLst/>
            <a:gdLst>
              <a:gd name="T0" fmla="*/ 196 w 1676"/>
              <a:gd name="T1" fmla="*/ 0 h 1805"/>
              <a:gd name="T2" fmla="*/ 0 w 1676"/>
              <a:gd name="T3" fmla="*/ 169 h 1805"/>
              <a:gd name="T4" fmla="*/ 196 w 1676"/>
              <a:gd name="T5" fmla="*/ 338 h 1805"/>
              <a:gd name="T6" fmla="*/ 196 w 1676"/>
              <a:gd name="T7" fmla="*/ 237 h 1805"/>
              <a:gd name="T8" fmla="*/ 748 w 1676"/>
              <a:gd name="T9" fmla="*/ 237 h 1805"/>
              <a:gd name="T10" fmla="*/ 1411 w 1676"/>
              <a:gd name="T11" fmla="*/ 538 h 1805"/>
              <a:gd name="T12" fmla="*/ 1521 w 1676"/>
              <a:gd name="T13" fmla="*/ 848 h 1805"/>
              <a:gd name="T14" fmla="*/ 1521 w 1676"/>
              <a:gd name="T15" fmla="*/ 1805 h 1805"/>
              <a:gd name="T16" fmla="*/ 1676 w 1676"/>
              <a:gd name="T17" fmla="*/ 1805 h 1805"/>
              <a:gd name="T18" fmla="*/ 1676 w 1676"/>
              <a:gd name="T19" fmla="*/ 844 h 1805"/>
              <a:gd name="T20" fmla="*/ 1676 w 1676"/>
              <a:gd name="T21" fmla="*/ 843 h 1805"/>
              <a:gd name="T22" fmla="*/ 1546 w 1676"/>
              <a:gd name="T23" fmla="*/ 468 h 1805"/>
              <a:gd name="T24" fmla="*/ 748 w 1676"/>
              <a:gd name="T25" fmla="*/ 93 h 1805"/>
              <a:gd name="T26" fmla="*/ 196 w 1676"/>
              <a:gd name="T27" fmla="*/ 93 h 1805"/>
              <a:gd name="T28" fmla="*/ 196 w 1676"/>
              <a:gd name="T29" fmla="*/ 0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6" h="1805">
                <a:moveTo>
                  <a:pt x="196" y="0"/>
                </a:moveTo>
                <a:cubicBezTo>
                  <a:pt x="0" y="169"/>
                  <a:pt x="0" y="169"/>
                  <a:pt x="0" y="169"/>
                </a:cubicBezTo>
                <a:cubicBezTo>
                  <a:pt x="196" y="338"/>
                  <a:pt x="196" y="338"/>
                  <a:pt x="196" y="338"/>
                </a:cubicBezTo>
                <a:cubicBezTo>
                  <a:pt x="196" y="237"/>
                  <a:pt x="196" y="237"/>
                  <a:pt x="196" y="237"/>
                </a:cubicBezTo>
                <a:cubicBezTo>
                  <a:pt x="748" y="237"/>
                  <a:pt x="748" y="237"/>
                  <a:pt x="748" y="237"/>
                </a:cubicBezTo>
                <a:cubicBezTo>
                  <a:pt x="1056" y="237"/>
                  <a:pt x="1279" y="339"/>
                  <a:pt x="1411" y="538"/>
                </a:cubicBezTo>
                <a:cubicBezTo>
                  <a:pt x="1507" y="683"/>
                  <a:pt x="1521" y="833"/>
                  <a:pt x="1521" y="848"/>
                </a:cubicBezTo>
                <a:cubicBezTo>
                  <a:pt x="1521" y="1805"/>
                  <a:pt x="1521" y="1805"/>
                  <a:pt x="1521" y="1805"/>
                </a:cubicBezTo>
                <a:cubicBezTo>
                  <a:pt x="1676" y="1805"/>
                  <a:pt x="1676" y="1805"/>
                  <a:pt x="1676" y="1805"/>
                </a:cubicBezTo>
                <a:cubicBezTo>
                  <a:pt x="1676" y="844"/>
                  <a:pt x="1676" y="844"/>
                  <a:pt x="1676" y="844"/>
                </a:cubicBezTo>
                <a:cubicBezTo>
                  <a:pt x="1676" y="843"/>
                  <a:pt x="1676" y="843"/>
                  <a:pt x="1676" y="843"/>
                </a:cubicBezTo>
                <a:cubicBezTo>
                  <a:pt x="1675" y="835"/>
                  <a:pt x="1665" y="652"/>
                  <a:pt x="1546" y="468"/>
                </a:cubicBezTo>
                <a:cubicBezTo>
                  <a:pt x="1435" y="297"/>
                  <a:pt x="1207" y="93"/>
                  <a:pt x="748" y="93"/>
                </a:cubicBezTo>
                <a:cubicBezTo>
                  <a:pt x="196" y="93"/>
                  <a:pt x="196" y="93"/>
                  <a:pt x="196" y="93"/>
                </a:cubicBezTo>
                <a:cubicBezTo>
                  <a:pt x="196" y="0"/>
                  <a:pt x="196" y="0"/>
                  <a:pt x="196" y="0"/>
                </a:cubicBezTo>
              </a:path>
            </a:pathLst>
          </a:custGeom>
          <a:gradFill>
            <a:gsLst>
              <a:gs pos="0">
                <a:schemeClr val="accent3"/>
              </a:gs>
              <a:gs pos="100000">
                <a:schemeClr val="accent3">
                  <a:lumMod val="75000"/>
                </a:schemeClr>
              </a:gs>
            </a:gsLst>
            <a:lin ang="81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25" name="Freeform 23"/>
          <p:cNvSpPr>
            <a:spLocks/>
          </p:cNvSpPr>
          <p:nvPr/>
        </p:nvSpPr>
        <p:spPr bwMode="auto">
          <a:xfrm>
            <a:off x="9123737" y="4830978"/>
            <a:ext cx="3546405" cy="3688182"/>
          </a:xfrm>
          <a:custGeom>
            <a:avLst/>
            <a:gdLst>
              <a:gd name="T0" fmla="*/ 1257 w 1452"/>
              <a:gd name="T1" fmla="*/ 0 h 1429"/>
              <a:gd name="T2" fmla="*/ 1257 w 1452"/>
              <a:gd name="T3" fmla="*/ 101 h 1429"/>
              <a:gd name="T4" fmla="*/ 779 w 1452"/>
              <a:gd name="T5" fmla="*/ 101 h 1429"/>
              <a:gd name="T6" fmla="*/ 95 w 1452"/>
              <a:gd name="T7" fmla="*/ 465 h 1429"/>
              <a:gd name="T8" fmla="*/ 0 w 1452"/>
              <a:gd name="T9" fmla="*/ 822 h 1429"/>
              <a:gd name="T10" fmla="*/ 0 w 1452"/>
              <a:gd name="T11" fmla="*/ 1429 h 1429"/>
              <a:gd name="T12" fmla="*/ 154 w 1452"/>
              <a:gd name="T13" fmla="*/ 1429 h 1429"/>
              <a:gd name="T14" fmla="*/ 154 w 1452"/>
              <a:gd name="T15" fmla="*/ 822 h 1429"/>
              <a:gd name="T16" fmla="*/ 235 w 1452"/>
              <a:gd name="T17" fmla="*/ 525 h 1429"/>
              <a:gd name="T18" fmla="*/ 779 w 1452"/>
              <a:gd name="T19" fmla="*/ 245 h 1429"/>
              <a:gd name="T20" fmla="*/ 1257 w 1452"/>
              <a:gd name="T21" fmla="*/ 245 h 1429"/>
              <a:gd name="T22" fmla="*/ 1257 w 1452"/>
              <a:gd name="T23" fmla="*/ 338 h 1429"/>
              <a:gd name="T24" fmla="*/ 1452 w 1452"/>
              <a:gd name="T25" fmla="*/ 169 h 1429"/>
              <a:gd name="T26" fmla="*/ 1257 w 1452"/>
              <a:gd name="T27" fmla="*/ 0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2" h="1429">
                <a:moveTo>
                  <a:pt x="1257" y="0"/>
                </a:moveTo>
                <a:cubicBezTo>
                  <a:pt x="1257" y="101"/>
                  <a:pt x="1257" y="101"/>
                  <a:pt x="1257" y="101"/>
                </a:cubicBezTo>
                <a:cubicBezTo>
                  <a:pt x="779" y="101"/>
                  <a:pt x="779" y="101"/>
                  <a:pt x="779" y="101"/>
                </a:cubicBezTo>
                <a:cubicBezTo>
                  <a:pt x="376" y="101"/>
                  <a:pt x="185" y="298"/>
                  <a:pt x="95" y="465"/>
                </a:cubicBezTo>
                <a:cubicBezTo>
                  <a:pt x="0" y="640"/>
                  <a:pt x="0" y="814"/>
                  <a:pt x="0" y="822"/>
                </a:cubicBezTo>
                <a:cubicBezTo>
                  <a:pt x="0" y="1429"/>
                  <a:pt x="0" y="1429"/>
                  <a:pt x="0" y="1429"/>
                </a:cubicBezTo>
                <a:cubicBezTo>
                  <a:pt x="154" y="1429"/>
                  <a:pt x="154" y="1429"/>
                  <a:pt x="154" y="1429"/>
                </a:cubicBezTo>
                <a:cubicBezTo>
                  <a:pt x="154" y="822"/>
                  <a:pt x="154" y="822"/>
                  <a:pt x="154" y="822"/>
                </a:cubicBezTo>
                <a:cubicBezTo>
                  <a:pt x="154" y="820"/>
                  <a:pt x="155" y="671"/>
                  <a:pt x="235" y="525"/>
                </a:cubicBezTo>
                <a:cubicBezTo>
                  <a:pt x="338" y="339"/>
                  <a:pt x="521" y="245"/>
                  <a:pt x="779" y="245"/>
                </a:cubicBezTo>
                <a:cubicBezTo>
                  <a:pt x="1257" y="245"/>
                  <a:pt x="1257" y="245"/>
                  <a:pt x="1257" y="245"/>
                </a:cubicBezTo>
                <a:cubicBezTo>
                  <a:pt x="1257" y="338"/>
                  <a:pt x="1257" y="338"/>
                  <a:pt x="1257" y="338"/>
                </a:cubicBezTo>
                <a:cubicBezTo>
                  <a:pt x="1452" y="169"/>
                  <a:pt x="1452" y="169"/>
                  <a:pt x="1452" y="169"/>
                </a:cubicBezTo>
                <a:cubicBezTo>
                  <a:pt x="1257" y="0"/>
                  <a:pt x="1257" y="0"/>
                  <a:pt x="1257" y="0"/>
                </a:cubicBezTo>
              </a:path>
            </a:pathLst>
          </a:custGeom>
          <a:gradFill>
            <a:gsLst>
              <a:gs pos="0">
                <a:schemeClr val="accent5"/>
              </a:gs>
              <a:gs pos="100000">
                <a:schemeClr val="accent5">
                  <a:lumMod val="75000"/>
                </a:schemeClr>
              </a:gs>
            </a:gsLst>
            <a:lin ang="81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45" name="Rectangle 44"/>
          <p:cNvSpPr/>
          <p:nvPr/>
        </p:nvSpPr>
        <p:spPr>
          <a:xfrm>
            <a:off x="3268493" y="8980047"/>
            <a:ext cx="13930008" cy="1569660"/>
          </a:xfrm>
          <a:prstGeom prst="rect">
            <a:avLst/>
          </a:prstGeom>
          <a:noFill/>
        </p:spPr>
        <p:txBody>
          <a:bodyPr wrap="square">
            <a:spAutoFit/>
          </a:bodyPr>
          <a:lstStyle/>
          <a:p>
            <a:pPr algn="ctr" defTabSz="2321446"/>
            <a:r>
              <a:rPr lang="en-US" sz="3200" b="1" dirty="0">
                <a:solidFill>
                  <a:srgbClr val="297DA5"/>
                </a:solidFill>
                <a:latin typeface="Calibri" panose="020F0502020204030204" pitchFamily="34" charset="0"/>
                <a:ea typeface="Open Sans" panose="020B0606030504020204" pitchFamily="34" charset="0"/>
                <a:cs typeface="Calibri" panose="020F0502020204030204" pitchFamily="34" charset="0"/>
              </a:rPr>
              <a:t>If you are pregnant, planning to become pregnant, or breastfeeding, </a:t>
            </a:r>
          </a:p>
          <a:p>
            <a:pPr algn="ctr" defTabSz="2321446"/>
            <a:r>
              <a:rPr lang="en-US" sz="3200" b="1" dirty="0">
                <a:solidFill>
                  <a:srgbClr val="297DA5"/>
                </a:solidFill>
                <a:latin typeface="Calibri" panose="020F0502020204030204" pitchFamily="34" charset="0"/>
                <a:ea typeface="Open Sans" panose="020B0606030504020204" pitchFamily="34" charset="0"/>
                <a:cs typeface="Calibri" panose="020F0502020204030204" pitchFamily="34" charset="0"/>
              </a:rPr>
              <a:t>the only safe choice is no alcohol.</a:t>
            </a:r>
          </a:p>
          <a:p>
            <a:pPr algn="ctr" defTabSz="2321446"/>
            <a:endParaRPr lang="en-US" sz="3200" b="1" dirty="0">
              <a:solidFill>
                <a:srgbClr val="297DA5"/>
              </a:solidFill>
              <a:latin typeface="Calibri" panose="020F0502020204030204" pitchFamily="34" charset="0"/>
              <a:ea typeface="Open Sans" panose="020B0606030504020204" pitchFamily="34" charset="0"/>
              <a:cs typeface="Calibri" panose="020F0502020204030204" pitchFamily="34" charset="0"/>
            </a:endParaRPr>
          </a:p>
        </p:txBody>
      </p:sp>
      <p:sp>
        <p:nvSpPr>
          <p:cNvPr id="68" name="Text Box 10"/>
          <p:cNvSpPr txBox="1">
            <a:spLocks noChangeArrowheads="1"/>
          </p:cNvSpPr>
          <p:nvPr/>
        </p:nvSpPr>
        <p:spPr bwMode="auto">
          <a:xfrm>
            <a:off x="2387968" y="4008421"/>
            <a:ext cx="3879052" cy="984885"/>
          </a:xfrm>
          <a:prstGeom prst="rect">
            <a:avLst/>
          </a:prstGeom>
          <a:noFill/>
          <a:ln w="9525">
            <a:noFill/>
            <a:miter lim="800000"/>
            <a:headEnd/>
            <a:tailEnd/>
          </a:ln>
        </p:spPr>
        <p:txBody>
          <a:bodyPr wrap="square" lIns="97536" tIns="48768" rIns="97536" bIns="48768">
            <a:spAutoFit/>
          </a:bodyPr>
          <a:lstStyle/>
          <a:p>
            <a:pPr algn="r"/>
            <a:r>
              <a:rPr lang="en-CA" dirty="0">
                <a:solidFill>
                  <a:schemeClr val="bg1"/>
                </a:solidFill>
              </a:rPr>
              <a:t>Choose alcohol-free or low-alcohol beverages. </a:t>
            </a:r>
            <a:endParaRPr lang="en-CA" sz="2800" dirty="0">
              <a:solidFill>
                <a:schemeClr val="bg1"/>
              </a:solidFill>
            </a:endParaRPr>
          </a:p>
        </p:txBody>
      </p:sp>
      <p:sp>
        <p:nvSpPr>
          <p:cNvPr id="29" name="Rectangle 28">
            <a:extLst>
              <a:ext uri="{FF2B5EF4-FFF2-40B4-BE49-F238E27FC236}">
                <a16:creationId xmlns:a16="http://schemas.microsoft.com/office/drawing/2014/main" id="{4B164910-3A16-F844-B657-7D335C33D197}"/>
              </a:ext>
            </a:extLst>
          </p:cNvPr>
          <p:cNvSpPr/>
          <p:nvPr/>
        </p:nvSpPr>
        <p:spPr>
          <a:xfrm>
            <a:off x="0" y="1175715"/>
            <a:ext cx="19507200" cy="1107996"/>
          </a:xfrm>
          <a:prstGeom prst="rect">
            <a:avLst/>
          </a:prstGeom>
        </p:spPr>
        <p:txBody>
          <a:bodyPr wrap="square">
            <a:spAutoFit/>
          </a:bodyPr>
          <a:lstStyle/>
          <a:p>
            <a:pPr algn="ct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Safer Drinking Tips</a:t>
            </a:r>
          </a:p>
        </p:txBody>
      </p:sp>
      <p:sp>
        <p:nvSpPr>
          <p:cNvPr id="35" name="Text Box 10">
            <a:extLst>
              <a:ext uri="{FF2B5EF4-FFF2-40B4-BE49-F238E27FC236}">
                <a16:creationId xmlns:a16="http://schemas.microsoft.com/office/drawing/2014/main" id="{0D6D3719-F6AF-CF45-9AE0-6999CE9FFE09}"/>
              </a:ext>
            </a:extLst>
          </p:cNvPr>
          <p:cNvSpPr txBox="1">
            <a:spLocks noChangeArrowheads="1"/>
          </p:cNvSpPr>
          <p:nvPr/>
        </p:nvSpPr>
        <p:spPr bwMode="auto">
          <a:xfrm>
            <a:off x="2928012" y="5979494"/>
            <a:ext cx="3879052" cy="1391150"/>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Drink slowly. Have no more than two drinks in any three hours. </a:t>
            </a:r>
          </a:p>
        </p:txBody>
      </p:sp>
      <p:sp>
        <p:nvSpPr>
          <p:cNvPr id="36" name="Text Box 10">
            <a:extLst>
              <a:ext uri="{FF2B5EF4-FFF2-40B4-BE49-F238E27FC236}">
                <a16:creationId xmlns:a16="http://schemas.microsoft.com/office/drawing/2014/main" id="{957D60CE-2951-254E-92F8-5E28483F7E10}"/>
              </a:ext>
            </a:extLst>
          </p:cNvPr>
          <p:cNvSpPr txBox="1">
            <a:spLocks noChangeArrowheads="1"/>
          </p:cNvSpPr>
          <p:nvPr/>
        </p:nvSpPr>
        <p:spPr bwMode="auto">
          <a:xfrm>
            <a:off x="11089532" y="3080634"/>
            <a:ext cx="4700952"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For every drink of alcohol, have one non-alcoholic drink.</a:t>
            </a:r>
          </a:p>
        </p:txBody>
      </p:sp>
      <p:sp>
        <p:nvSpPr>
          <p:cNvPr id="41" name="Text Box 10">
            <a:extLst>
              <a:ext uri="{FF2B5EF4-FFF2-40B4-BE49-F238E27FC236}">
                <a16:creationId xmlns:a16="http://schemas.microsoft.com/office/drawing/2014/main" id="{D610392E-E62D-7748-A8F7-CBBF41765A41}"/>
              </a:ext>
            </a:extLst>
          </p:cNvPr>
          <p:cNvSpPr txBox="1">
            <a:spLocks noChangeArrowheads="1"/>
          </p:cNvSpPr>
          <p:nvPr/>
        </p:nvSpPr>
        <p:spPr bwMode="auto">
          <a:xfrm>
            <a:off x="13062079" y="4792703"/>
            <a:ext cx="3860784"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Eat before and while you are drinking.</a:t>
            </a:r>
          </a:p>
        </p:txBody>
      </p:sp>
      <p:sp>
        <p:nvSpPr>
          <p:cNvPr id="42" name="Text Box 10">
            <a:extLst>
              <a:ext uri="{FF2B5EF4-FFF2-40B4-BE49-F238E27FC236}">
                <a16:creationId xmlns:a16="http://schemas.microsoft.com/office/drawing/2014/main" id="{B0EA26BB-F7C2-164E-98F8-4B28E4316AEE}"/>
              </a:ext>
            </a:extLst>
          </p:cNvPr>
          <p:cNvSpPr txBox="1">
            <a:spLocks noChangeArrowheads="1"/>
          </p:cNvSpPr>
          <p:nvPr/>
        </p:nvSpPr>
        <p:spPr bwMode="auto">
          <a:xfrm>
            <a:off x="13015321" y="6574223"/>
            <a:ext cx="5049559"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Always consider your age, body weight and health problems that might suggest lower limits. </a:t>
            </a:r>
          </a:p>
        </p:txBody>
      </p:sp>
    </p:spTree>
    <p:extLst>
      <p:ext uri="{BB962C8B-B14F-4D97-AF65-F5344CB8AC3E}">
        <p14:creationId xmlns:p14="http://schemas.microsoft.com/office/powerpoint/2010/main" val="1036397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additive="base">
                                        <p:cTn id="35" dur="500" fill="hold"/>
                                        <p:tgtEl>
                                          <p:spTgt spid="68"/>
                                        </p:tgtEl>
                                        <p:attrNameLst>
                                          <p:attrName>ppt_x</p:attrName>
                                        </p:attrNameLst>
                                      </p:cBhvr>
                                      <p:tavLst>
                                        <p:tav tm="0">
                                          <p:val>
                                            <p:strVal val="#ppt_x"/>
                                          </p:val>
                                        </p:tav>
                                        <p:tav tm="100000">
                                          <p:val>
                                            <p:strVal val="#ppt_x"/>
                                          </p:val>
                                        </p:tav>
                                      </p:tavLst>
                                    </p:anim>
                                    <p:anim calcmode="lin" valueType="num">
                                      <p:cBhvr additive="base">
                                        <p:cTn id="36" dur="500" fill="hold"/>
                                        <p:tgtEl>
                                          <p:spTgt spid="68"/>
                                        </p:tgtEl>
                                        <p:attrNameLst>
                                          <p:attrName>ppt_y</p:attrName>
                                        </p:attrNameLst>
                                      </p:cBhvr>
                                      <p:tavLst>
                                        <p:tav tm="0">
                                          <p:val>
                                            <p:strVal val="1+#ppt_h/2"/>
                                          </p:val>
                                        </p:tav>
                                        <p:tav tm="100000">
                                          <p:val>
                                            <p:strVal val="#ppt_y"/>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p:cTn id="39" dur="500" fill="hold"/>
                                        <p:tgtEl>
                                          <p:spTgt spid="29"/>
                                        </p:tgtEl>
                                        <p:attrNameLst>
                                          <p:attrName>ppt_w</p:attrName>
                                        </p:attrNameLst>
                                      </p:cBhvr>
                                      <p:tavLst>
                                        <p:tav tm="0">
                                          <p:val>
                                            <p:fltVal val="0"/>
                                          </p:val>
                                        </p:tav>
                                        <p:tav tm="100000">
                                          <p:val>
                                            <p:strVal val="#ppt_w"/>
                                          </p:val>
                                        </p:tav>
                                      </p:tavLst>
                                    </p:anim>
                                    <p:anim calcmode="lin" valueType="num">
                                      <p:cBhvr>
                                        <p:cTn id="40" dur="500" fill="hold"/>
                                        <p:tgtEl>
                                          <p:spTgt spid="29"/>
                                        </p:tgtEl>
                                        <p:attrNameLst>
                                          <p:attrName>ppt_h</p:attrName>
                                        </p:attrNameLst>
                                      </p:cBhvr>
                                      <p:tavLst>
                                        <p:tav tm="0">
                                          <p:val>
                                            <p:strVal val="#ppt_h"/>
                                          </p:val>
                                        </p:tav>
                                        <p:tav tm="100000">
                                          <p:val>
                                            <p:strVal val="#ppt_h"/>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500" fill="hold"/>
                                        <p:tgtEl>
                                          <p:spTgt spid="35"/>
                                        </p:tgtEl>
                                        <p:attrNameLst>
                                          <p:attrName>ppt_x</p:attrName>
                                        </p:attrNameLst>
                                      </p:cBhvr>
                                      <p:tavLst>
                                        <p:tav tm="0">
                                          <p:val>
                                            <p:strVal val="#ppt_x"/>
                                          </p:val>
                                        </p:tav>
                                        <p:tav tm="100000">
                                          <p:val>
                                            <p:strVal val="#ppt_x"/>
                                          </p:val>
                                        </p:tav>
                                      </p:tavLst>
                                    </p:anim>
                                    <p:anim calcmode="lin" valueType="num">
                                      <p:cBhvr additive="base">
                                        <p:cTn id="44" dur="500" fill="hold"/>
                                        <p:tgtEl>
                                          <p:spTgt spid="3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500" fill="hold"/>
                                        <p:tgtEl>
                                          <p:spTgt spid="36"/>
                                        </p:tgtEl>
                                        <p:attrNameLst>
                                          <p:attrName>ppt_x</p:attrName>
                                        </p:attrNameLst>
                                      </p:cBhvr>
                                      <p:tavLst>
                                        <p:tav tm="0">
                                          <p:val>
                                            <p:strVal val="#ppt_x"/>
                                          </p:val>
                                        </p:tav>
                                        <p:tav tm="100000">
                                          <p:val>
                                            <p:strVal val="#ppt_x"/>
                                          </p:val>
                                        </p:tav>
                                      </p:tavLst>
                                    </p:anim>
                                    <p:anim calcmode="lin" valueType="num">
                                      <p:cBhvr additive="base">
                                        <p:cTn id="48" dur="500" fill="hold"/>
                                        <p:tgtEl>
                                          <p:spTgt spid="3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500" fill="hold"/>
                                        <p:tgtEl>
                                          <p:spTgt spid="41"/>
                                        </p:tgtEl>
                                        <p:attrNameLst>
                                          <p:attrName>ppt_x</p:attrName>
                                        </p:attrNameLst>
                                      </p:cBhvr>
                                      <p:tavLst>
                                        <p:tav tm="0">
                                          <p:val>
                                            <p:strVal val="#ppt_x"/>
                                          </p:val>
                                        </p:tav>
                                        <p:tav tm="100000">
                                          <p:val>
                                            <p:strVal val="#ppt_x"/>
                                          </p:val>
                                        </p:tav>
                                      </p:tavLst>
                                    </p:anim>
                                    <p:anim calcmode="lin" valueType="num">
                                      <p:cBhvr additive="base">
                                        <p:cTn id="52" dur="500" fill="hold"/>
                                        <p:tgtEl>
                                          <p:spTgt spid="4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additive="base">
                                        <p:cTn id="55" dur="500" fill="hold"/>
                                        <p:tgtEl>
                                          <p:spTgt spid="42"/>
                                        </p:tgtEl>
                                        <p:attrNameLst>
                                          <p:attrName>ppt_x</p:attrName>
                                        </p:attrNameLst>
                                      </p:cBhvr>
                                      <p:tavLst>
                                        <p:tav tm="0">
                                          <p:val>
                                            <p:strVal val="#ppt_x"/>
                                          </p:val>
                                        </p:tav>
                                        <p:tav tm="100000">
                                          <p:val>
                                            <p:strVal val="#ppt_x"/>
                                          </p:val>
                                        </p:tav>
                                      </p:tavLst>
                                    </p:anim>
                                    <p:anim calcmode="lin" valueType="num">
                                      <p:cBhvr additive="base">
                                        <p:cTn id="5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21" grpId="0" animBg="1"/>
      <p:bldP spid="24" grpId="0" animBg="1"/>
      <p:bldP spid="26" grpId="0" animBg="1"/>
      <p:bldP spid="23" grpId="0" animBg="1"/>
      <p:bldP spid="25" grpId="0" animBg="1"/>
      <p:bldP spid="45" grpId="0"/>
      <p:bldP spid="68" grpId="0"/>
      <p:bldP spid="29" grpId="0"/>
      <p:bldP spid="35" grpId="0"/>
      <p:bldP spid="36" grpId="0"/>
      <p:bldP spid="41" grpId="0"/>
      <p:bldP spid="4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urved Connector 4"/>
          <p:cNvCxnSpPr/>
          <p:nvPr/>
        </p:nvCxnSpPr>
        <p:spPr>
          <a:xfrm flipV="1">
            <a:off x="6168338" y="3777468"/>
            <a:ext cx="3791256" cy="2474782"/>
          </a:xfrm>
          <a:prstGeom prst="curvedConnector3">
            <a:avLst>
              <a:gd name="adj1" fmla="val 50000"/>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urved Connector 24"/>
          <p:cNvCxnSpPr/>
          <p:nvPr/>
        </p:nvCxnSpPr>
        <p:spPr>
          <a:xfrm>
            <a:off x="6168338" y="6924684"/>
            <a:ext cx="3791256" cy="999282"/>
          </a:xfrm>
          <a:prstGeom prst="curvedConnector3">
            <a:avLst>
              <a:gd name="adj1" fmla="val 50000"/>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urved Connector 25"/>
          <p:cNvCxnSpPr/>
          <p:nvPr/>
        </p:nvCxnSpPr>
        <p:spPr>
          <a:xfrm flipV="1">
            <a:off x="6168338" y="5821167"/>
            <a:ext cx="3791256" cy="737752"/>
          </a:xfrm>
          <a:prstGeom prst="curvedConnector3">
            <a:avLst>
              <a:gd name="adj1" fmla="val 50000"/>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26"/>
          <p:cNvCxnSpPr/>
          <p:nvPr/>
        </p:nvCxnSpPr>
        <p:spPr>
          <a:xfrm>
            <a:off x="6168338" y="6900261"/>
            <a:ext cx="3791256" cy="2824670"/>
          </a:xfrm>
          <a:prstGeom prst="curvedConnector3">
            <a:avLst>
              <a:gd name="adj1" fmla="val 50000"/>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10"/>
          <p:cNvSpPr txBox="1">
            <a:spLocks noChangeArrowheads="1"/>
          </p:cNvSpPr>
          <p:nvPr/>
        </p:nvSpPr>
        <p:spPr bwMode="auto">
          <a:xfrm>
            <a:off x="11676185" y="2882528"/>
            <a:ext cx="7287064"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ea typeface="Open Sans" panose="020B0606030504020204" pitchFamily="34" charset="0"/>
                <a:cs typeface="Open Sans" panose="020B0606030504020204" pitchFamily="34" charset="0"/>
              </a:rPr>
              <a:t>If a woman is planning a pregnancy, it is safest for her to stop drinking alcohol before she becomes pregnant and avoid alcohol during her pregnancy.</a:t>
            </a:r>
          </a:p>
        </p:txBody>
      </p:sp>
      <p:sp>
        <p:nvSpPr>
          <p:cNvPr id="32" name="Freeform 31"/>
          <p:cNvSpPr/>
          <p:nvPr/>
        </p:nvSpPr>
        <p:spPr>
          <a:xfrm>
            <a:off x="9959594" y="3129457"/>
            <a:ext cx="1445468" cy="1209367"/>
          </a:xfrm>
          <a:custGeom>
            <a:avLst/>
            <a:gdLst>
              <a:gd name="connsiteX0" fmla="*/ 0 w 1685368"/>
              <a:gd name="connsiteY0" fmla="*/ 0 h 1421352"/>
              <a:gd name="connsiteX1" fmla="*/ 1348294 w 1685368"/>
              <a:gd name="connsiteY1" fmla="*/ 0 h 1421352"/>
              <a:gd name="connsiteX2" fmla="*/ 1685368 w 1685368"/>
              <a:gd name="connsiteY2" fmla="*/ 710676 h 1421352"/>
              <a:gd name="connsiteX3" fmla="*/ 1348294 w 1685368"/>
              <a:gd name="connsiteY3" fmla="*/ 1421352 h 1421352"/>
              <a:gd name="connsiteX4" fmla="*/ 0 w 1685368"/>
              <a:gd name="connsiteY4" fmla="*/ 1421352 h 142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368" h="1421352">
                <a:moveTo>
                  <a:pt x="0" y="0"/>
                </a:moveTo>
                <a:lnTo>
                  <a:pt x="1348294" y="0"/>
                </a:lnTo>
                <a:lnTo>
                  <a:pt x="1685368" y="710676"/>
                </a:lnTo>
                <a:lnTo>
                  <a:pt x="1348294" y="1421352"/>
                </a:lnTo>
                <a:lnTo>
                  <a:pt x="0" y="1421352"/>
                </a:lnTo>
                <a:close/>
              </a:path>
            </a:pathLst>
          </a:custGeom>
          <a:gradFill>
            <a:gsLst>
              <a:gs pos="0">
                <a:schemeClr val="accent4"/>
              </a:gs>
              <a:gs pos="100000">
                <a:schemeClr val="accent4">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Montserrat" panose="00000500000000000000" pitchFamily="2" charset="0"/>
            </a:endParaRPr>
          </a:p>
        </p:txBody>
      </p:sp>
      <p:sp>
        <p:nvSpPr>
          <p:cNvPr id="41" name="Freeform 40"/>
          <p:cNvSpPr/>
          <p:nvPr/>
        </p:nvSpPr>
        <p:spPr>
          <a:xfrm>
            <a:off x="9959594" y="5216483"/>
            <a:ext cx="1445468" cy="1209367"/>
          </a:xfrm>
          <a:custGeom>
            <a:avLst/>
            <a:gdLst>
              <a:gd name="connsiteX0" fmla="*/ 0 w 1685368"/>
              <a:gd name="connsiteY0" fmla="*/ 0 h 1421352"/>
              <a:gd name="connsiteX1" fmla="*/ 1348294 w 1685368"/>
              <a:gd name="connsiteY1" fmla="*/ 0 h 1421352"/>
              <a:gd name="connsiteX2" fmla="*/ 1685368 w 1685368"/>
              <a:gd name="connsiteY2" fmla="*/ 710676 h 1421352"/>
              <a:gd name="connsiteX3" fmla="*/ 1348294 w 1685368"/>
              <a:gd name="connsiteY3" fmla="*/ 1421352 h 1421352"/>
              <a:gd name="connsiteX4" fmla="*/ 0 w 1685368"/>
              <a:gd name="connsiteY4" fmla="*/ 1421352 h 142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368" h="1421352">
                <a:moveTo>
                  <a:pt x="0" y="0"/>
                </a:moveTo>
                <a:lnTo>
                  <a:pt x="1348294" y="0"/>
                </a:lnTo>
                <a:lnTo>
                  <a:pt x="1685368" y="710676"/>
                </a:lnTo>
                <a:lnTo>
                  <a:pt x="1348294" y="1421352"/>
                </a:lnTo>
                <a:lnTo>
                  <a:pt x="0" y="1421352"/>
                </a:lnTo>
                <a:close/>
              </a:path>
            </a:pathLst>
          </a:custGeom>
          <a:gradFill>
            <a:gsLst>
              <a:gs pos="0">
                <a:schemeClr val="accent3"/>
              </a:gs>
              <a:gs pos="100000">
                <a:schemeClr val="accent3">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Montserrat" panose="00000500000000000000" pitchFamily="2" charset="0"/>
            </a:endParaRPr>
          </a:p>
        </p:txBody>
      </p:sp>
      <p:sp>
        <p:nvSpPr>
          <p:cNvPr id="44" name="Freeform 43"/>
          <p:cNvSpPr/>
          <p:nvPr/>
        </p:nvSpPr>
        <p:spPr>
          <a:xfrm>
            <a:off x="9959594" y="7352473"/>
            <a:ext cx="1445468" cy="1209367"/>
          </a:xfrm>
          <a:custGeom>
            <a:avLst/>
            <a:gdLst>
              <a:gd name="connsiteX0" fmla="*/ 0 w 1685368"/>
              <a:gd name="connsiteY0" fmla="*/ 0 h 1421352"/>
              <a:gd name="connsiteX1" fmla="*/ 1348294 w 1685368"/>
              <a:gd name="connsiteY1" fmla="*/ 0 h 1421352"/>
              <a:gd name="connsiteX2" fmla="*/ 1685368 w 1685368"/>
              <a:gd name="connsiteY2" fmla="*/ 710676 h 1421352"/>
              <a:gd name="connsiteX3" fmla="*/ 1348294 w 1685368"/>
              <a:gd name="connsiteY3" fmla="*/ 1421352 h 1421352"/>
              <a:gd name="connsiteX4" fmla="*/ 0 w 1685368"/>
              <a:gd name="connsiteY4" fmla="*/ 1421352 h 142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368" h="1421352">
                <a:moveTo>
                  <a:pt x="0" y="0"/>
                </a:moveTo>
                <a:lnTo>
                  <a:pt x="1348294" y="0"/>
                </a:lnTo>
                <a:lnTo>
                  <a:pt x="1685368" y="710676"/>
                </a:lnTo>
                <a:lnTo>
                  <a:pt x="1348294" y="1421352"/>
                </a:lnTo>
                <a:lnTo>
                  <a:pt x="0" y="1421352"/>
                </a:lnTo>
                <a:close/>
              </a:path>
            </a:pathLst>
          </a:custGeom>
          <a:gradFill>
            <a:gsLst>
              <a:gs pos="0">
                <a:schemeClr val="accent2"/>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Montserrat" panose="00000500000000000000" pitchFamily="2" charset="0"/>
            </a:endParaRPr>
          </a:p>
        </p:txBody>
      </p:sp>
      <p:sp>
        <p:nvSpPr>
          <p:cNvPr id="47" name="Freeform 46"/>
          <p:cNvSpPr/>
          <p:nvPr/>
        </p:nvSpPr>
        <p:spPr>
          <a:xfrm>
            <a:off x="9959594" y="9120247"/>
            <a:ext cx="1445468" cy="1209367"/>
          </a:xfrm>
          <a:custGeom>
            <a:avLst/>
            <a:gdLst>
              <a:gd name="connsiteX0" fmla="*/ 0 w 1685368"/>
              <a:gd name="connsiteY0" fmla="*/ 0 h 1421352"/>
              <a:gd name="connsiteX1" fmla="*/ 1348294 w 1685368"/>
              <a:gd name="connsiteY1" fmla="*/ 0 h 1421352"/>
              <a:gd name="connsiteX2" fmla="*/ 1685368 w 1685368"/>
              <a:gd name="connsiteY2" fmla="*/ 710676 h 1421352"/>
              <a:gd name="connsiteX3" fmla="*/ 1348294 w 1685368"/>
              <a:gd name="connsiteY3" fmla="*/ 1421352 h 1421352"/>
              <a:gd name="connsiteX4" fmla="*/ 0 w 1685368"/>
              <a:gd name="connsiteY4" fmla="*/ 1421352 h 142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368" h="1421352">
                <a:moveTo>
                  <a:pt x="0" y="0"/>
                </a:moveTo>
                <a:lnTo>
                  <a:pt x="1348294" y="0"/>
                </a:lnTo>
                <a:lnTo>
                  <a:pt x="1685368" y="710676"/>
                </a:lnTo>
                <a:lnTo>
                  <a:pt x="1348294" y="1421352"/>
                </a:lnTo>
                <a:lnTo>
                  <a:pt x="0" y="1421352"/>
                </a:lnTo>
                <a:close/>
              </a:path>
            </a:pathLst>
          </a:custGeom>
          <a:gradFill>
            <a:gsLst>
              <a:gs pos="0">
                <a:srgbClr val="297DA5"/>
              </a:gs>
              <a:gs pos="100000">
                <a:schemeClr val="accent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Montserrat" panose="00000500000000000000" pitchFamily="2" charset="0"/>
            </a:endParaRPr>
          </a:p>
        </p:txBody>
      </p:sp>
      <p:pic>
        <p:nvPicPr>
          <p:cNvPr id="9" name="Picture Placeholder 8" descr="A person and person kissing&#10;&#10;Description automatically generated with medium confidence">
            <a:extLst>
              <a:ext uri="{FF2B5EF4-FFF2-40B4-BE49-F238E27FC236}">
                <a16:creationId xmlns:a16="http://schemas.microsoft.com/office/drawing/2014/main" id="{5D7E456B-8D7B-B62B-05B1-B25B1DED855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741613" y="3109913"/>
            <a:ext cx="5294312" cy="7124700"/>
          </a:xfrm>
        </p:spPr>
      </p:pic>
      <p:sp>
        <p:nvSpPr>
          <p:cNvPr id="2" name="Rectangle 1">
            <a:extLst>
              <a:ext uri="{FF2B5EF4-FFF2-40B4-BE49-F238E27FC236}">
                <a16:creationId xmlns:a16="http://schemas.microsoft.com/office/drawing/2014/main" id="{70299AAE-4CE0-DAA6-7E2F-F1457CDFA7AB}"/>
              </a:ext>
            </a:extLst>
          </p:cNvPr>
          <p:cNvSpPr/>
          <p:nvPr/>
        </p:nvSpPr>
        <p:spPr>
          <a:xfrm>
            <a:off x="2676697" y="481735"/>
            <a:ext cx="10159344"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Supporting Women During Pregnancy</a:t>
            </a:r>
          </a:p>
        </p:txBody>
      </p:sp>
      <p:sp>
        <p:nvSpPr>
          <p:cNvPr id="4" name="Text Box 10">
            <a:extLst>
              <a:ext uri="{FF2B5EF4-FFF2-40B4-BE49-F238E27FC236}">
                <a16:creationId xmlns:a16="http://schemas.microsoft.com/office/drawing/2014/main" id="{8F4867C9-1BDD-F8E7-10B4-7109DDF96837}"/>
              </a:ext>
            </a:extLst>
          </p:cNvPr>
          <p:cNvSpPr txBox="1">
            <a:spLocks noChangeArrowheads="1"/>
          </p:cNvSpPr>
          <p:nvPr/>
        </p:nvSpPr>
        <p:spPr bwMode="auto">
          <a:xfrm>
            <a:off x="11676184" y="4905308"/>
            <a:ext cx="7287063" cy="225722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ea typeface="Open Sans" panose="020B0606030504020204" pitchFamily="34" charset="0"/>
                <a:cs typeface="Open Sans" panose="020B0606030504020204" pitchFamily="34" charset="0"/>
              </a:rPr>
              <a:t>Many pregnancies are unplanned, and a woman may not know she is pregnant for some time. Ceasing alcohol consumption as soon as she finds out she is pregnant will reduce the potential for harm.</a:t>
            </a:r>
          </a:p>
        </p:txBody>
      </p:sp>
      <p:sp>
        <p:nvSpPr>
          <p:cNvPr id="6" name="Text Box 10">
            <a:extLst>
              <a:ext uri="{FF2B5EF4-FFF2-40B4-BE49-F238E27FC236}">
                <a16:creationId xmlns:a16="http://schemas.microsoft.com/office/drawing/2014/main" id="{F618C478-6725-663D-7D4B-C414223D4FE4}"/>
              </a:ext>
            </a:extLst>
          </p:cNvPr>
          <p:cNvSpPr txBox="1">
            <a:spLocks noChangeArrowheads="1"/>
          </p:cNvSpPr>
          <p:nvPr/>
        </p:nvSpPr>
        <p:spPr bwMode="auto">
          <a:xfrm>
            <a:off x="11676184" y="7482086"/>
            <a:ext cx="7287063" cy="114922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ea typeface="Open Sans" panose="020B0606030504020204" pitchFamily="34" charset="0"/>
                <a:cs typeface="Open Sans" panose="020B0606030504020204" pitchFamily="34" charset="0"/>
              </a:rPr>
              <a:t>From a harm reduction perspective, the best message is, </a:t>
            </a:r>
            <a:r>
              <a:rPr lang="en-US" sz="2400" b="1" dirty="0">
                <a:solidFill>
                  <a:schemeClr val="tx1">
                    <a:lumMod val="65000"/>
                    <a:lumOff val="35000"/>
                  </a:schemeClr>
                </a:solidFill>
                <a:ea typeface="Open Sans" panose="020B0606030504020204" pitchFamily="34" charset="0"/>
                <a:cs typeface="Open Sans" panose="020B0606030504020204" pitchFamily="34" charset="0"/>
              </a:rPr>
              <a:t>“It’s never too late to quit or cut down.”</a:t>
            </a:r>
          </a:p>
        </p:txBody>
      </p:sp>
      <p:sp>
        <p:nvSpPr>
          <p:cNvPr id="7" name="Text Box 10">
            <a:extLst>
              <a:ext uri="{FF2B5EF4-FFF2-40B4-BE49-F238E27FC236}">
                <a16:creationId xmlns:a16="http://schemas.microsoft.com/office/drawing/2014/main" id="{E0B090F8-5849-707A-39D7-948BF6D962E6}"/>
              </a:ext>
            </a:extLst>
          </p:cNvPr>
          <p:cNvSpPr txBox="1">
            <a:spLocks noChangeArrowheads="1"/>
          </p:cNvSpPr>
          <p:nvPr/>
        </p:nvSpPr>
        <p:spPr bwMode="auto">
          <a:xfrm>
            <a:off x="11676184" y="9085803"/>
            <a:ext cx="7287063" cy="114922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ea typeface="Open Sans" panose="020B0606030504020204" pitchFamily="34" charset="0"/>
                <a:cs typeface="Open Sans" panose="020B0606030504020204" pitchFamily="34" charset="0"/>
              </a:rPr>
              <a:t>A healthy baby isn’t just a mother’s responsibility. </a:t>
            </a:r>
            <a:r>
              <a:rPr lang="en-US" sz="2400" b="1" dirty="0">
                <a:solidFill>
                  <a:schemeClr val="tx1">
                    <a:lumMod val="65000"/>
                    <a:lumOff val="35000"/>
                  </a:schemeClr>
                </a:solidFill>
                <a:ea typeface="Open Sans" panose="020B0606030504020204" pitchFamily="34" charset="0"/>
                <a:cs typeface="Open Sans" panose="020B0606030504020204" pitchFamily="34" charset="0"/>
              </a:rPr>
              <a:t>Everyone plays a role.</a:t>
            </a:r>
          </a:p>
        </p:txBody>
      </p:sp>
    </p:spTree>
    <p:extLst>
      <p:ext uri="{BB962C8B-B14F-4D97-AF65-F5344CB8AC3E}">
        <p14:creationId xmlns:p14="http://schemas.microsoft.com/office/powerpoint/2010/main" val="4028759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900" decel="100000" fill="hold"/>
                                        <p:tgtEl>
                                          <p:spTgt spid="2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900" decel="100000" fill="hold"/>
                                        <p:tgtEl>
                                          <p:spTgt spid="2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900" decel="100000" fill="hold"/>
                                        <p:tgtEl>
                                          <p:spTgt spid="27"/>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900" decel="100000" fill="hold"/>
                                        <p:tgtEl>
                                          <p:spTgt spid="3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900" decel="100000" fill="hold"/>
                                        <p:tgtEl>
                                          <p:spTgt spid="32"/>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1000"/>
                                        <p:tgtEl>
                                          <p:spTgt spid="41"/>
                                        </p:tgtEl>
                                      </p:cBhvr>
                                    </p:animEffect>
                                    <p:anim calcmode="lin" valueType="num">
                                      <p:cBhvr>
                                        <p:cTn id="44" dur="1000" fill="hold"/>
                                        <p:tgtEl>
                                          <p:spTgt spid="41"/>
                                        </p:tgtEl>
                                        <p:attrNameLst>
                                          <p:attrName>ppt_x</p:attrName>
                                        </p:attrNameLst>
                                      </p:cBhvr>
                                      <p:tavLst>
                                        <p:tav tm="0">
                                          <p:val>
                                            <p:strVal val="#ppt_x"/>
                                          </p:val>
                                        </p:tav>
                                        <p:tav tm="100000">
                                          <p:val>
                                            <p:strVal val="#ppt_x"/>
                                          </p:val>
                                        </p:tav>
                                      </p:tavLst>
                                    </p:anim>
                                    <p:anim calcmode="lin" valueType="num">
                                      <p:cBhvr>
                                        <p:cTn id="45" dur="900" decel="100000" fill="hold"/>
                                        <p:tgtEl>
                                          <p:spTgt spid="41"/>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1"/>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fade">
                                      <p:cBhvr>
                                        <p:cTn id="49" dur="1000"/>
                                        <p:tgtEl>
                                          <p:spTgt spid="44"/>
                                        </p:tgtEl>
                                      </p:cBhvr>
                                    </p:animEffect>
                                    <p:anim calcmode="lin" valueType="num">
                                      <p:cBhvr>
                                        <p:cTn id="50" dur="1000" fill="hold"/>
                                        <p:tgtEl>
                                          <p:spTgt spid="44"/>
                                        </p:tgtEl>
                                        <p:attrNameLst>
                                          <p:attrName>ppt_x</p:attrName>
                                        </p:attrNameLst>
                                      </p:cBhvr>
                                      <p:tavLst>
                                        <p:tav tm="0">
                                          <p:val>
                                            <p:strVal val="#ppt_x"/>
                                          </p:val>
                                        </p:tav>
                                        <p:tav tm="100000">
                                          <p:val>
                                            <p:strVal val="#ppt_x"/>
                                          </p:val>
                                        </p:tav>
                                      </p:tavLst>
                                    </p:anim>
                                    <p:anim calcmode="lin" valueType="num">
                                      <p:cBhvr>
                                        <p:cTn id="51" dur="900" decel="100000" fill="hold"/>
                                        <p:tgtEl>
                                          <p:spTgt spid="4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1000"/>
                                        <p:tgtEl>
                                          <p:spTgt spid="47"/>
                                        </p:tgtEl>
                                      </p:cBhvr>
                                    </p:animEffect>
                                    <p:anim calcmode="lin" valueType="num">
                                      <p:cBhvr>
                                        <p:cTn id="56" dur="1000" fill="hold"/>
                                        <p:tgtEl>
                                          <p:spTgt spid="47"/>
                                        </p:tgtEl>
                                        <p:attrNameLst>
                                          <p:attrName>ppt_x</p:attrName>
                                        </p:attrNameLst>
                                      </p:cBhvr>
                                      <p:tavLst>
                                        <p:tav tm="0">
                                          <p:val>
                                            <p:strVal val="#ppt_x"/>
                                          </p:val>
                                        </p:tav>
                                        <p:tav tm="100000">
                                          <p:val>
                                            <p:strVal val="#ppt_x"/>
                                          </p:val>
                                        </p:tav>
                                      </p:tavLst>
                                    </p:anim>
                                    <p:anim calcmode="lin" valueType="num">
                                      <p:cBhvr>
                                        <p:cTn id="57" dur="900" decel="100000" fill="hold"/>
                                        <p:tgtEl>
                                          <p:spTgt spid="47"/>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p:cTn id="61" dur="500" fill="hold"/>
                                        <p:tgtEl>
                                          <p:spTgt spid="2"/>
                                        </p:tgtEl>
                                        <p:attrNameLst>
                                          <p:attrName>ppt_w</p:attrName>
                                        </p:attrNameLst>
                                      </p:cBhvr>
                                      <p:tavLst>
                                        <p:tav tm="0">
                                          <p:val>
                                            <p:fltVal val="0"/>
                                          </p:val>
                                        </p:tav>
                                        <p:tav tm="100000">
                                          <p:val>
                                            <p:strVal val="#ppt_w"/>
                                          </p:val>
                                        </p:tav>
                                      </p:tavLst>
                                    </p:anim>
                                    <p:anim calcmode="lin" valueType="num">
                                      <p:cBhvr>
                                        <p:cTn id="62" dur="500" fill="hold"/>
                                        <p:tgtEl>
                                          <p:spTgt spid="2"/>
                                        </p:tgtEl>
                                        <p:attrNameLst>
                                          <p:attrName>ppt_h</p:attrName>
                                        </p:attrNameLst>
                                      </p:cBhvr>
                                      <p:tavLst>
                                        <p:tav tm="0">
                                          <p:val>
                                            <p:strVal val="#ppt_h"/>
                                          </p:val>
                                        </p:tav>
                                        <p:tav tm="100000">
                                          <p:val>
                                            <p:strVal val="#ppt_h"/>
                                          </p:val>
                                        </p:tav>
                                      </p:tavLst>
                                    </p:anim>
                                  </p:childTnLst>
                                </p:cTn>
                              </p:par>
                              <p:par>
                                <p:cTn id="63" presetID="37" presetClass="entr" presetSubtype="0" fill="hold" grpId="0" nodeType="with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1000"/>
                                        <p:tgtEl>
                                          <p:spTgt spid="4"/>
                                        </p:tgtEl>
                                      </p:cBhvr>
                                    </p:animEffect>
                                    <p:anim calcmode="lin" valueType="num">
                                      <p:cBhvr>
                                        <p:cTn id="66" dur="1000" fill="hold"/>
                                        <p:tgtEl>
                                          <p:spTgt spid="4"/>
                                        </p:tgtEl>
                                        <p:attrNameLst>
                                          <p:attrName>ppt_x</p:attrName>
                                        </p:attrNameLst>
                                      </p:cBhvr>
                                      <p:tavLst>
                                        <p:tav tm="0">
                                          <p:val>
                                            <p:strVal val="#ppt_x"/>
                                          </p:val>
                                        </p:tav>
                                        <p:tav tm="100000">
                                          <p:val>
                                            <p:strVal val="#ppt_x"/>
                                          </p:val>
                                        </p:tav>
                                      </p:tavLst>
                                    </p:anim>
                                    <p:anim calcmode="lin" valueType="num">
                                      <p:cBhvr>
                                        <p:cTn id="67" dur="900" decel="100000" fill="hold"/>
                                        <p:tgtEl>
                                          <p:spTgt spid="4"/>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69" presetID="37" presetClass="entr" presetSubtype="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1000"/>
                                        <p:tgtEl>
                                          <p:spTgt spid="6"/>
                                        </p:tgtEl>
                                      </p:cBhvr>
                                    </p:animEffect>
                                    <p:anim calcmode="lin" valueType="num">
                                      <p:cBhvr>
                                        <p:cTn id="72" dur="1000" fill="hold"/>
                                        <p:tgtEl>
                                          <p:spTgt spid="6"/>
                                        </p:tgtEl>
                                        <p:attrNameLst>
                                          <p:attrName>ppt_x</p:attrName>
                                        </p:attrNameLst>
                                      </p:cBhvr>
                                      <p:tavLst>
                                        <p:tav tm="0">
                                          <p:val>
                                            <p:strVal val="#ppt_x"/>
                                          </p:val>
                                        </p:tav>
                                        <p:tav tm="100000">
                                          <p:val>
                                            <p:strVal val="#ppt_x"/>
                                          </p:val>
                                        </p:tav>
                                      </p:tavLst>
                                    </p:anim>
                                    <p:anim calcmode="lin" valueType="num">
                                      <p:cBhvr>
                                        <p:cTn id="73" dur="900" decel="100000" fill="hold"/>
                                        <p:tgtEl>
                                          <p:spTgt spid="6"/>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75" presetID="37" presetClass="entr" presetSubtype="0" fill="hold" grpId="0"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1000"/>
                                        <p:tgtEl>
                                          <p:spTgt spid="7"/>
                                        </p:tgtEl>
                                      </p:cBhvr>
                                    </p:animEffect>
                                    <p:anim calcmode="lin" valueType="num">
                                      <p:cBhvr>
                                        <p:cTn id="78" dur="1000" fill="hold"/>
                                        <p:tgtEl>
                                          <p:spTgt spid="7"/>
                                        </p:tgtEl>
                                        <p:attrNameLst>
                                          <p:attrName>ppt_x</p:attrName>
                                        </p:attrNameLst>
                                      </p:cBhvr>
                                      <p:tavLst>
                                        <p:tav tm="0">
                                          <p:val>
                                            <p:strVal val="#ppt_x"/>
                                          </p:val>
                                        </p:tav>
                                        <p:tav tm="100000">
                                          <p:val>
                                            <p:strVal val="#ppt_x"/>
                                          </p:val>
                                        </p:tav>
                                      </p:tavLst>
                                    </p:anim>
                                    <p:anim calcmode="lin" valueType="num">
                                      <p:cBhvr>
                                        <p:cTn id="79" dur="900" decel="100000" fill="hold"/>
                                        <p:tgtEl>
                                          <p:spTgt spid="7"/>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animBg="1"/>
      <p:bldP spid="41" grpId="0" animBg="1"/>
      <p:bldP spid="44" grpId="0" animBg="1"/>
      <p:bldP spid="47" grpId="0" animBg="1"/>
      <p:bldP spid="2" grpId="0"/>
      <p:bldP spid="4"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3" descr="Background pattern&#10;&#10;Description automatically generated">
            <a:extLst>
              <a:ext uri="{FF2B5EF4-FFF2-40B4-BE49-F238E27FC236}">
                <a16:creationId xmlns:a16="http://schemas.microsoft.com/office/drawing/2014/main" id="{88280FFE-2AFA-1189-E04E-9FD6EDF0C026}"/>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0800000" flipH="1">
            <a:off x="4655410" y="-1391661"/>
            <a:ext cx="6894810" cy="8204562"/>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4" name="Picture Placeholder 26" descr="Background pattern&#10;&#10;Description automatically generated">
            <a:extLst>
              <a:ext uri="{FF2B5EF4-FFF2-40B4-BE49-F238E27FC236}">
                <a16:creationId xmlns:a16="http://schemas.microsoft.com/office/drawing/2014/main" id="{50F5F43D-4CF4-82F0-827A-C4717186AF9E}"/>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rot="16200000">
            <a:off x="-797716" y="1562038"/>
            <a:ext cx="9202226" cy="7733210"/>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297DA5"/>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298889" cy="3145476"/>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FASD Prevention and Healthy Beginnings</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297DA5"/>
                </a:solidFill>
                <a:latin typeface="Calibri" panose="020F0502020204030204" pitchFamily="34" charset="0"/>
                <a:ea typeface="Open Sans" panose="020B0606030504020204" pitchFamily="34" charset="0"/>
                <a:cs typeface="Calibri" panose="020F0502020204030204" pitchFamily="34" charset="0"/>
              </a:rPr>
              <a:t>4</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9241496"/>
            <a:ext cx="7594241"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Woman and the Water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Colleen Gray</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7685275"/>
            <a:ext cx="7594241" cy="1452705"/>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Facts about the impacts of drinking during pregnancy and factors that increase risk for alcohol use during pregnancy</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Various levels of FASD prevention </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Brief alcohol interventions in your practice</a:t>
            </a:r>
          </a:p>
        </p:txBody>
      </p:sp>
      <p:pic>
        <p:nvPicPr>
          <p:cNvPr id="9" name="Picture 8">
            <a:extLst>
              <a:ext uri="{FF2B5EF4-FFF2-40B4-BE49-F238E27FC236}">
                <a16:creationId xmlns:a16="http://schemas.microsoft.com/office/drawing/2014/main" id="{7A93BB10-2FB0-0752-C0F8-74F3A70DEF4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24335" y="915554"/>
            <a:ext cx="9024976" cy="7453568"/>
          </a:xfrm>
          <a:prstGeom prst="rect">
            <a:avLst/>
          </a:prstGeom>
        </p:spPr>
      </p:pic>
      <p:sp>
        <p:nvSpPr>
          <p:cNvPr id="10" name="Text Box 10">
            <a:extLst>
              <a:ext uri="{FF2B5EF4-FFF2-40B4-BE49-F238E27FC236}">
                <a16:creationId xmlns:a16="http://schemas.microsoft.com/office/drawing/2014/main" id="{424558BE-1946-542B-6EAE-D2D6FF6CE381}"/>
              </a:ext>
            </a:extLst>
          </p:cNvPr>
          <p:cNvSpPr txBox="1">
            <a:spLocks noChangeArrowheads="1"/>
          </p:cNvSpPr>
          <p:nvPr/>
        </p:nvSpPr>
        <p:spPr bwMode="auto">
          <a:xfrm>
            <a:off x="1437701" y="9770872"/>
            <a:ext cx="13265190" cy="775597"/>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“She kept her child safe in the waters of her body. She found comfort in the song of the wolf and in the light of Grandfather Moon. The child was the center of it all, cradled lovingly in the womb of water and earth.”</a:t>
            </a:r>
          </a:p>
        </p:txBody>
      </p:sp>
    </p:spTree>
    <p:extLst>
      <p:ext uri="{BB962C8B-B14F-4D97-AF65-F5344CB8AC3E}">
        <p14:creationId xmlns:p14="http://schemas.microsoft.com/office/powerpoint/2010/main" val="35782996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C2CD01-82B9-0DE3-DCB4-90CE542E730C}"/>
              </a:ext>
            </a:extLst>
          </p:cNvPr>
          <p:cNvSpPr/>
          <p:nvPr/>
        </p:nvSpPr>
        <p:spPr>
          <a:xfrm>
            <a:off x="0" y="3531311"/>
            <a:ext cx="19507200" cy="4203032"/>
          </a:xfrm>
          <a:prstGeom prst="rect">
            <a:avLst/>
          </a:prstGeom>
          <a:gradFill>
            <a:gsLst>
              <a:gs pos="0">
                <a:srgbClr val="FF9900"/>
              </a:gs>
              <a:gs pos="100000">
                <a:srgbClr val="BD631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 name="Group 15"/>
          <p:cNvGrpSpPr/>
          <p:nvPr/>
        </p:nvGrpSpPr>
        <p:grpSpPr>
          <a:xfrm>
            <a:off x="1363508" y="8259047"/>
            <a:ext cx="1481422" cy="1481422"/>
            <a:chOff x="1363164" y="3370555"/>
            <a:chExt cx="1679492" cy="1679492"/>
          </a:xfrm>
        </p:grpSpPr>
        <p:sp>
          <p:nvSpPr>
            <p:cNvPr id="17" name="Oval 16"/>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83528" y="3490919"/>
              <a:ext cx="1438764" cy="1438764"/>
            </a:xfrm>
            <a:prstGeom prst="ellipse">
              <a:avLst/>
            </a:prstGeom>
            <a:solidFill>
              <a:srgbClr val="FF9900">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1597498" y="3604889"/>
              <a:ext cx="1210824" cy="1210824"/>
            </a:xfrm>
            <a:prstGeom prst="ellipse">
              <a:avLst/>
            </a:prstGeom>
            <a:solidFill>
              <a:srgbClr val="BD631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Text Box 10"/>
          <p:cNvSpPr txBox="1">
            <a:spLocks noChangeArrowheads="1"/>
          </p:cNvSpPr>
          <p:nvPr/>
        </p:nvSpPr>
        <p:spPr bwMode="auto">
          <a:xfrm>
            <a:off x="3247886" y="8258896"/>
            <a:ext cx="4264968" cy="225722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To feel confident in engaging in meaningful conversations to prevent alcohol-exposed pregnancies</a:t>
            </a:r>
          </a:p>
        </p:txBody>
      </p:sp>
      <p:sp>
        <p:nvSpPr>
          <p:cNvPr id="30" name="Text Box 10"/>
          <p:cNvSpPr txBox="1">
            <a:spLocks noChangeArrowheads="1"/>
          </p:cNvSpPr>
          <p:nvPr/>
        </p:nvSpPr>
        <p:spPr bwMode="auto">
          <a:xfrm>
            <a:off x="7421845" y="5160923"/>
            <a:ext cx="10199949" cy="197066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To understand the complex reasons why an individual may drink during pregnancy and have the tools to support conversations with pregnant women, individuals, and their support networks</a:t>
            </a:r>
          </a:p>
        </p:txBody>
      </p:sp>
      <p:sp>
        <p:nvSpPr>
          <p:cNvPr id="31" name="Rounded Rectangle 30"/>
          <p:cNvSpPr/>
          <p:nvPr/>
        </p:nvSpPr>
        <p:spPr>
          <a:xfrm>
            <a:off x="7421845" y="4095032"/>
            <a:ext cx="3873684" cy="735747"/>
          </a:xfrm>
          <a:prstGeom prst="roundRect">
            <a:avLst>
              <a:gd name="adj" fmla="val 50000"/>
            </a:avLst>
          </a:prstGeom>
          <a:noFill/>
          <a:ln>
            <a:solidFill>
              <a:schemeClr val="bg1"/>
            </a:solidFill>
          </a:ln>
          <a:effectLst>
            <a:outerShdw blurRad="50800" dist="38100" dir="2700000" algn="tl" rotWithShape="0">
              <a:prstClr val="black">
                <a:alpha val="40000"/>
              </a:prstClr>
            </a:outerShdw>
          </a:effectLst>
        </p:spPr>
        <p:txBody>
          <a:bodyPr wrap="square" anchor="ctr">
            <a:spAutoFit/>
          </a:bodyPr>
          <a:lstStyle/>
          <a:p>
            <a:pPr algn="ctr" defTabSz="2321446"/>
            <a:r>
              <a:rPr lang="en-US" sz="2800" b="1" dirty="0">
                <a:solidFill>
                  <a:schemeClr val="bg1"/>
                </a:solidFill>
                <a:latin typeface="Arial" panose="020B0604020202020204" pitchFamily="34" charset="0"/>
                <a:ea typeface="Open Sans" pitchFamily="34" charset="0"/>
                <a:cs typeface="Arial" panose="020B0604020202020204" pitchFamily="34" charset="0"/>
              </a:rPr>
              <a:t>OBJECTIVES</a:t>
            </a:r>
          </a:p>
        </p:txBody>
      </p:sp>
      <p:sp>
        <p:nvSpPr>
          <p:cNvPr id="4" name="Rectangle 3">
            <a:extLst>
              <a:ext uri="{FF2B5EF4-FFF2-40B4-BE49-F238E27FC236}">
                <a16:creationId xmlns:a16="http://schemas.microsoft.com/office/drawing/2014/main" id="{8C9B6D3F-0802-EF6B-CF07-10AABD3AFA79}"/>
              </a:ext>
            </a:extLst>
          </p:cNvPr>
          <p:cNvSpPr/>
          <p:nvPr/>
        </p:nvSpPr>
        <p:spPr>
          <a:xfrm>
            <a:off x="5668540" y="576222"/>
            <a:ext cx="8432799" cy="1160959"/>
          </a:xfrm>
          <a:prstGeom prst="rect">
            <a:avLst/>
          </a:prstGeom>
        </p:spPr>
        <p:txBody>
          <a:bodyPr wrap="square">
            <a:spAutoFit/>
          </a:bodyPr>
          <a:lstStyle/>
          <a:p>
            <a:pPr algn="ct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Why We’re Here</a:t>
            </a:r>
          </a:p>
        </p:txBody>
      </p:sp>
      <p:sp>
        <p:nvSpPr>
          <p:cNvPr id="7" name="Rectangle 6">
            <a:extLst>
              <a:ext uri="{FF2B5EF4-FFF2-40B4-BE49-F238E27FC236}">
                <a16:creationId xmlns:a16="http://schemas.microsoft.com/office/drawing/2014/main" id="{A3579058-9904-8550-08C5-6FD691779588}"/>
              </a:ext>
            </a:extLst>
          </p:cNvPr>
          <p:cNvSpPr/>
          <p:nvPr/>
        </p:nvSpPr>
        <p:spPr>
          <a:xfrm>
            <a:off x="1833687" y="1855926"/>
            <a:ext cx="16149513" cy="1143070"/>
          </a:xfrm>
          <a:prstGeom prst="rect">
            <a:avLst/>
          </a:prstGeom>
        </p:spPr>
        <p:txBody>
          <a:bodyPr wrap="square">
            <a:spAutoFit/>
          </a:bodyPr>
          <a:lstStyle/>
          <a:p>
            <a:pPr algn="ctr">
              <a:lnSpc>
                <a:spcPct val="150000"/>
              </a:lnSpc>
              <a:spcAft>
                <a:spcPts val="1600"/>
              </a:spcAft>
            </a:pPr>
            <a:r>
              <a:rPr lang="en-US" sz="2400" dirty="0">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The </a:t>
            </a:r>
            <a:r>
              <a:rPr lang="en-US" sz="2400" i="1" dirty="0">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Prevention Conversation </a:t>
            </a:r>
            <a:r>
              <a:rPr lang="en-US" sz="2400" dirty="0">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online course will provide an overview of Fetal Alcohol Spectrum Disorder (FASD) prevention and how to engage in meaningful conversations with women and girls who may become pregnant, and their support networks.</a:t>
            </a:r>
          </a:p>
        </p:txBody>
      </p:sp>
      <p:sp>
        <p:nvSpPr>
          <p:cNvPr id="29" name="Text Box 10">
            <a:extLst>
              <a:ext uri="{FF2B5EF4-FFF2-40B4-BE49-F238E27FC236}">
                <a16:creationId xmlns:a16="http://schemas.microsoft.com/office/drawing/2014/main" id="{A078982A-A08C-9CE3-8D53-6C3C946A6CE7}"/>
              </a:ext>
            </a:extLst>
          </p:cNvPr>
          <p:cNvSpPr txBox="1">
            <a:spLocks noChangeArrowheads="1"/>
          </p:cNvSpPr>
          <p:nvPr/>
        </p:nvSpPr>
        <p:spPr bwMode="auto">
          <a:xfrm>
            <a:off x="9679157" y="8258896"/>
            <a:ext cx="3813902"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To understand and be comfortable discussing harm reduction strategies</a:t>
            </a:r>
          </a:p>
        </p:txBody>
      </p:sp>
      <p:sp>
        <p:nvSpPr>
          <p:cNvPr id="35" name="Text Box 10">
            <a:extLst>
              <a:ext uri="{FF2B5EF4-FFF2-40B4-BE49-F238E27FC236}">
                <a16:creationId xmlns:a16="http://schemas.microsoft.com/office/drawing/2014/main" id="{6679AE29-E398-D83E-D458-01705D70C94F}"/>
              </a:ext>
            </a:extLst>
          </p:cNvPr>
          <p:cNvSpPr txBox="1">
            <a:spLocks noChangeArrowheads="1"/>
          </p:cNvSpPr>
          <p:nvPr/>
        </p:nvSpPr>
        <p:spPr bwMode="auto">
          <a:xfrm>
            <a:off x="15655728" y="8258896"/>
            <a:ext cx="3062394"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To know how to connect with local resources</a:t>
            </a:r>
          </a:p>
        </p:txBody>
      </p:sp>
      <p:pic>
        <p:nvPicPr>
          <p:cNvPr id="41" name="Picture Placeholder 40" descr="A child drawing on a white board&#10;&#10;Description automatically generated with low confidence">
            <a:extLst>
              <a:ext uri="{FF2B5EF4-FFF2-40B4-BE49-F238E27FC236}">
                <a16:creationId xmlns:a16="http://schemas.microsoft.com/office/drawing/2014/main" id="{C844FDDF-105B-9D1F-0423-F4EF12287C7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42" name="Freeform 224">
            <a:extLst>
              <a:ext uri="{FF2B5EF4-FFF2-40B4-BE49-F238E27FC236}">
                <a16:creationId xmlns:a16="http://schemas.microsoft.com/office/drawing/2014/main" id="{067120CF-D42E-79AF-9F33-073ECB0F2B3C}"/>
              </a:ext>
            </a:extLst>
          </p:cNvPr>
          <p:cNvSpPr>
            <a:spLocks noEditPoints="1"/>
          </p:cNvSpPr>
          <p:nvPr/>
        </p:nvSpPr>
        <p:spPr bwMode="auto">
          <a:xfrm>
            <a:off x="1833687" y="8695695"/>
            <a:ext cx="648313" cy="562179"/>
          </a:xfrm>
          <a:custGeom>
            <a:avLst/>
            <a:gdLst>
              <a:gd name="T0" fmla="*/ 349 w 750"/>
              <a:gd name="T1" fmla="*/ 282 h 648"/>
              <a:gd name="T2" fmla="*/ 365 w 750"/>
              <a:gd name="T3" fmla="*/ 298 h 648"/>
              <a:gd name="T4" fmla="*/ 340 w 750"/>
              <a:gd name="T5" fmla="*/ 311 h 648"/>
              <a:gd name="T6" fmla="*/ 335 w 750"/>
              <a:gd name="T7" fmla="*/ 308 h 648"/>
              <a:gd name="T8" fmla="*/ 308 w 750"/>
              <a:gd name="T9" fmla="*/ 315 h 648"/>
              <a:gd name="T10" fmla="*/ 315 w 750"/>
              <a:gd name="T11" fmla="*/ 342 h 648"/>
              <a:gd name="T12" fmla="*/ 342 w 750"/>
              <a:gd name="T13" fmla="*/ 335 h 648"/>
              <a:gd name="T14" fmla="*/ 345 w 750"/>
              <a:gd name="T15" fmla="*/ 327 h 648"/>
              <a:gd name="T16" fmla="*/ 371 w 750"/>
              <a:gd name="T17" fmla="*/ 313 h 648"/>
              <a:gd name="T18" fmla="*/ 366 w 750"/>
              <a:gd name="T19" fmla="*/ 348 h 648"/>
              <a:gd name="T20" fmla="*/ 300 w 750"/>
              <a:gd name="T21" fmla="*/ 366 h 648"/>
              <a:gd name="T22" fmla="*/ 282 w 750"/>
              <a:gd name="T23" fmla="*/ 300 h 648"/>
              <a:gd name="T24" fmla="*/ 349 w 750"/>
              <a:gd name="T25" fmla="*/ 282 h 648"/>
              <a:gd name="T26" fmla="*/ 750 w 750"/>
              <a:gd name="T27" fmla="*/ 143 h 648"/>
              <a:gd name="T28" fmla="*/ 732 w 750"/>
              <a:gd name="T29" fmla="*/ 124 h 648"/>
              <a:gd name="T30" fmla="*/ 731 w 750"/>
              <a:gd name="T31" fmla="*/ 122 h 648"/>
              <a:gd name="T32" fmla="*/ 728 w 750"/>
              <a:gd name="T33" fmla="*/ 116 h 648"/>
              <a:gd name="T34" fmla="*/ 727 w 750"/>
              <a:gd name="T35" fmla="*/ 114 h 648"/>
              <a:gd name="T36" fmla="*/ 723 w 750"/>
              <a:gd name="T37" fmla="*/ 87 h 648"/>
              <a:gd name="T38" fmla="*/ 665 w 750"/>
              <a:gd name="T39" fmla="*/ 143 h 648"/>
              <a:gd name="T40" fmla="*/ 574 w 750"/>
              <a:gd name="T41" fmla="*/ 190 h 648"/>
              <a:gd name="T42" fmla="*/ 467 w 750"/>
              <a:gd name="T43" fmla="*/ 80 h 648"/>
              <a:gd name="T44" fmla="*/ 80 w 750"/>
              <a:gd name="T45" fmla="*/ 181 h 648"/>
              <a:gd name="T46" fmla="*/ 181 w 750"/>
              <a:gd name="T47" fmla="*/ 569 h 648"/>
              <a:gd name="T48" fmla="*/ 569 w 750"/>
              <a:gd name="T49" fmla="*/ 467 h 648"/>
              <a:gd name="T50" fmla="*/ 581 w 750"/>
              <a:gd name="T51" fmla="*/ 205 h 648"/>
              <a:gd name="T52" fmla="*/ 675 w 750"/>
              <a:gd name="T53" fmla="*/ 157 h 648"/>
              <a:gd name="T54" fmla="*/ 750 w 750"/>
              <a:gd name="T55" fmla="*/ 143 h 648"/>
              <a:gd name="T56" fmla="*/ 510 w 750"/>
              <a:gd name="T57" fmla="*/ 223 h 648"/>
              <a:gd name="T58" fmla="*/ 451 w 750"/>
              <a:gd name="T59" fmla="*/ 254 h 648"/>
              <a:gd name="T60" fmla="*/ 398 w 750"/>
              <a:gd name="T61" fmla="*/ 199 h 648"/>
              <a:gd name="T62" fmla="*/ 199 w 750"/>
              <a:gd name="T63" fmla="*/ 251 h 648"/>
              <a:gd name="T64" fmla="*/ 251 w 750"/>
              <a:gd name="T65" fmla="*/ 449 h 648"/>
              <a:gd name="T66" fmla="*/ 450 w 750"/>
              <a:gd name="T67" fmla="*/ 398 h 648"/>
              <a:gd name="T68" fmla="*/ 458 w 750"/>
              <a:gd name="T69" fmla="*/ 269 h 648"/>
              <a:gd name="T70" fmla="*/ 518 w 750"/>
              <a:gd name="T71" fmla="*/ 238 h 648"/>
              <a:gd name="T72" fmla="*/ 507 w 750"/>
              <a:gd name="T73" fmla="*/ 431 h 648"/>
              <a:gd name="T74" fmla="*/ 217 w 750"/>
              <a:gd name="T75" fmla="*/ 507 h 648"/>
              <a:gd name="T76" fmla="*/ 142 w 750"/>
              <a:gd name="T77" fmla="*/ 217 h 648"/>
              <a:gd name="T78" fmla="*/ 431 w 750"/>
              <a:gd name="T79" fmla="*/ 142 h 648"/>
              <a:gd name="T80" fmla="*/ 510 w 750"/>
              <a:gd name="T81" fmla="*/ 223 h 648"/>
              <a:gd name="T82" fmla="*/ 418 w 750"/>
              <a:gd name="T83" fmla="*/ 270 h 648"/>
              <a:gd name="T84" fmla="*/ 379 w 750"/>
              <a:gd name="T85" fmla="*/ 290 h 648"/>
              <a:gd name="T86" fmla="*/ 357 w 750"/>
              <a:gd name="T87" fmla="*/ 268 h 648"/>
              <a:gd name="T88" fmla="*/ 268 w 750"/>
              <a:gd name="T89" fmla="*/ 291 h 648"/>
              <a:gd name="T90" fmla="*/ 291 w 750"/>
              <a:gd name="T91" fmla="*/ 380 h 648"/>
              <a:gd name="T92" fmla="*/ 380 w 750"/>
              <a:gd name="T93" fmla="*/ 357 h 648"/>
              <a:gd name="T94" fmla="*/ 386 w 750"/>
              <a:gd name="T95" fmla="*/ 306 h 648"/>
              <a:gd name="T96" fmla="*/ 426 w 750"/>
              <a:gd name="T97" fmla="*/ 286 h 648"/>
              <a:gd name="T98" fmla="*/ 418 w 750"/>
              <a:gd name="T99" fmla="*/ 379 h 648"/>
              <a:gd name="T100" fmla="*/ 269 w 750"/>
              <a:gd name="T101" fmla="*/ 418 h 648"/>
              <a:gd name="T102" fmla="*/ 231 w 750"/>
              <a:gd name="T103" fmla="*/ 269 h 648"/>
              <a:gd name="T104" fmla="*/ 379 w 750"/>
              <a:gd name="T105" fmla="*/ 231 h 648"/>
              <a:gd name="T106" fmla="*/ 418 w 750"/>
              <a:gd name="T107" fmla="*/ 27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0" h="648">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grpSp>
        <p:nvGrpSpPr>
          <p:cNvPr id="43" name="Group 42">
            <a:extLst>
              <a:ext uri="{FF2B5EF4-FFF2-40B4-BE49-F238E27FC236}">
                <a16:creationId xmlns:a16="http://schemas.microsoft.com/office/drawing/2014/main" id="{5327082D-8A39-A585-EF5B-59F8A06CB1A2}"/>
              </a:ext>
            </a:extLst>
          </p:cNvPr>
          <p:cNvGrpSpPr/>
          <p:nvPr/>
        </p:nvGrpSpPr>
        <p:grpSpPr>
          <a:xfrm>
            <a:off x="7843822" y="8259047"/>
            <a:ext cx="1481422" cy="1481422"/>
            <a:chOff x="1363164" y="3370555"/>
            <a:chExt cx="1679492" cy="1679492"/>
          </a:xfrm>
        </p:grpSpPr>
        <p:sp>
          <p:nvSpPr>
            <p:cNvPr id="44" name="Oval 43">
              <a:extLst>
                <a:ext uri="{FF2B5EF4-FFF2-40B4-BE49-F238E27FC236}">
                  <a16:creationId xmlns:a16="http://schemas.microsoft.com/office/drawing/2014/main" id="{8615D051-6006-5F0D-8F9A-296CE79B4C1E}"/>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2B3BB208-471E-36E2-B932-8ECC9B274507}"/>
                </a:ext>
              </a:extLst>
            </p:cNvPr>
            <p:cNvSpPr/>
            <p:nvPr/>
          </p:nvSpPr>
          <p:spPr>
            <a:xfrm>
              <a:off x="1483528" y="3490919"/>
              <a:ext cx="1438764" cy="1438764"/>
            </a:xfrm>
            <a:prstGeom prst="ellipse">
              <a:avLst/>
            </a:prstGeom>
            <a:solidFill>
              <a:srgbClr val="FF9900">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2C6B9232-9269-C2C0-130E-10B1992610DC}"/>
                </a:ext>
              </a:extLst>
            </p:cNvPr>
            <p:cNvSpPr/>
            <p:nvPr/>
          </p:nvSpPr>
          <p:spPr>
            <a:xfrm>
              <a:off x="1597498" y="3604889"/>
              <a:ext cx="1210824" cy="1210824"/>
            </a:xfrm>
            <a:prstGeom prst="ellipse">
              <a:avLst/>
            </a:prstGeom>
            <a:solidFill>
              <a:srgbClr val="BD631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224">
            <a:extLst>
              <a:ext uri="{FF2B5EF4-FFF2-40B4-BE49-F238E27FC236}">
                <a16:creationId xmlns:a16="http://schemas.microsoft.com/office/drawing/2014/main" id="{B15AA391-FB65-EA68-A192-D1F1EB479C3D}"/>
              </a:ext>
            </a:extLst>
          </p:cNvPr>
          <p:cNvSpPr>
            <a:spLocks noEditPoints="1"/>
          </p:cNvSpPr>
          <p:nvPr/>
        </p:nvSpPr>
        <p:spPr bwMode="auto">
          <a:xfrm>
            <a:off x="8314001" y="8695695"/>
            <a:ext cx="648313" cy="562179"/>
          </a:xfrm>
          <a:custGeom>
            <a:avLst/>
            <a:gdLst>
              <a:gd name="T0" fmla="*/ 349 w 750"/>
              <a:gd name="T1" fmla="*/ 282 h 648"/>
              <a:gd name="T2" fmla="*/ 365 w 750"/>
              <a:gd name="T3" fmla="*/ 298 h 648"/>
              <a:gd name="T4" fmla="*/ 340 w 750"/>
              <a:gd name="T5" fmla="*/ 311 h 648"/>
              <a:gd name="T6" fmla="*/ 335 w 750"/>
              <a:gd name="T7" fmla="*/ 308 h 648"/>
              <a:gd name="T8" fmla="*/ 308 w 750"/>
              <a:gd name="T9" fmla="*/ 315 h 648"/>
              <a:gd name="T10" fmla="*/ 315 w 750"/>
              <a:gd name="T11" fmla="*/ 342 h 648"/>
              <a:gd name="T12" fmla="*/ 342 w 750"/>
              <a:gd name="T13" fmla="*/ 335 h 648"/>
              <a:gd name="T14" fmla="*/ 345 w 750"/>
              <a:gd name="T15" fmla="*/ 327 h 648"/>
              <a:gd name="T16" fmla="*/ 371 w 750"/>
              <a:gd name="T17" fmla="*/ 313 h 648"/>
              <a:gd name="T18" fmla="*/ 366 w 750"/>
              <a:gd name="T19" fmla="*/ 348 h 648"/>
              <a:gd name="T20" fmla="*/ 300 w 750"/>
              <a:gd name="T21" fmla="*/ 366 h 648"/>
              <a:gd name="T22" fmla="*/ 282 w 750"/>
              <a:gd name="T23" fmla="*/ 300 h 648"/>
              <a:gd name="T24" fmla="*/ 349 w 750"/>
              <a:gd name="T25" fmla="*/ 282 h 648"/>
              <a:gd name="T26" fmla="*/ 750 w 750"/>
              <a:gd name="T27" fmla="*/ 143 h 648"/>
              <a:gd name="T28" fmla="*/ 732 w 750"/>
              <a:gd name="T29" fmla="*/ 124 h 648"/>
              <a:gd name="T30" fmla="*/ 731 w 750"/>
              <a:gd name="T31" fmla="*/ 122 h 648"/>
              <a:gd name="T32" fmla="*/ 728 w 750"/>
              <a:gd name="T33" fmla="*/ 116 h 648"/>
              <a:gd name="T34" fmla="*/ 727 w 750"/>
              <a:gd name="T35" fmla="*/ 114 h 648"/>
              <a:gd name="T36" fmla="*/ 723 w 750"/>
              <a:gd name="T37" fmla="*/ 87 h 648"/>
              <a:gd name="T38" fmla="*/ 665 w 750"/>
              <a:gd name="T39" fmla="*/ 143 h 648"/>
              <a:gd name="T40" fmla="*/ 574 w 750"/>
              <a:gd name="T41" fmla="*/ 190 h 648"/>
              <a:gd name="T42" fmla="*/ 467 w 750"/>
              <a:gd name="T43" fmla="*/ 80 h 648"/>
              <a:gd name="T44" fmla="*/ 80 w 750"/>
              <a:gd name="T45" fmla="*/ 181 h 648"/>
              <a:gd name="T46" fmla="*/ 181 w 750"/>
              <a:gd name="T47" fmla="*/ 569 h 648"/>
              <a:gd name="T48" fmla="*/ 569 w 750"/>
              <a:gd name="T49" fmla="*/ 467 h 648"/>
              <a:gd name="T50" fmla="*/ 581 w 750"/>
              <a:gd name="T51" fmla="*/ 205 h 648"/>
              <a:gd name="T52" fmla="*/ 675 w 750"/>
              <a:gd name="T53" fmla="*/ 157 h 648"/>
              <a:gd name="T54" fmla="*/ 750 w 750"/>
              <a:gd name="T55" fmla="*/ 143 h 648"/>
              <a:gd name="T56" fmla="*/ 510 w 750"/>
              <a:gd name="T57" fmla="*/ 223 h 648"/>
              <a:gd name="T58" fmla="*/ 451 w 750"/>
              <a:gd name="T59" fmla="*/ 254 h 648"/>
              <a:gd name="T60" fmla="*/ 398 w 750"/>
              <a:gd name="T61" fmla="*/ 199 h 648"/>
              <a:gd name="T62" fmla="*/ 199 w 750"/>
              <a:gd name="T63" fmla="*/ 251 h 648"/>
              <a:gd name="T64" fmla="*/ 251 w 750"/>
              <a:gd name="T65" fmla="*/ 449 h 648"/>
              <a:gd name="T66" fmla="*/ 450 w 750"/>
              <a:gd name="T67" fmla="*/ 398 h 648"/>
              <a:gd name="T68" fmla="*/ 458 w 750"/>
              <a:gd name="T69" fmla="*/ 269 h 648"/>
              <a:gd name="T70" fmla="*/ 518 w 750"/>
              <a:gd name="T71" fmla="*/ 238 h 648"/>
              <a:gd name="T72" fmla="*/ 507 w 750"/>
              <a:gd name="T73" fmla="*/ 431 h 648"/>
              <a:gd name="T74" fmla="*/ 217 w 750"/>
              <a:gd name="T75" fmla="*/ 507 h 648"/>
              <a:gd name="T76" fmla="*/ 142 w 750"/>
              <a:gd name="T77" fmla="*/ 217 h 648"/>
              <a:gd name="T78" fmla="*/ 431 w 750"/>
              <a:gd name="T79" fmla="*/ 142 h 648"/>
              <a:gd name="T80" fmla="*/ 510 w 750"/>
              <a:gd name="T81" fmla="*/ 223 h 648"/>
              <a:gd name="T82" fmla="*/ 418 w 750"/>
              <a:gd name="T83" fmla="*/ 270 h 648"/>
              <a:gd name="T84" fmla="*/ 379 w 750"/>
              <a:gd name="T85" fmla="*/ 290 h 648"/>
              <a:gd name="T86" fmla="*/ 357 w 750"/>
              <a:gd name="T87" fmla="*/ 268 h 648"/>
              <a:gd name="T88" fmla="*/ 268 w 750"/>
              <a:gd name="T89" fmla="*/ 291 h 648"/>
              <a:gd name="T90" fmla="*/ 291 w 750"/>
              <a:gd name="T91" fmla="*/ 380 h 648"/>
              <a:gd name="T92" fmla="*/ 380 w 750"/>
              <a:gd name="T93" fmla="*/ 357 h 648"/>
              <a:gd name="T94" fmla="*/ 386 w 750"/>
              <a:gd name="T95" fmla="*/ 306 h 648"/>
              <a:gd name="T96" fmla="*/ 426 w 750"/>
              <a:gd name="T97" fmla="*/ 286 h 648"/>
              <a:gd name="T98" fmla="*/ 418 w 750"/>
              <a:gd name="T99" fmla="*/ 379 h 648"/>
              <a:gd name="T100" fmla="*/ 269 w 750"/>
              <a:gd name="T101" fmla="*/ 418 h 648"/>
              <a:gd name="T102" fmla="*/ 231 w 750"/>
              <a:gd name="T103" fmla="*/ 269 h 648"/>
              <a:gd name="T104" fmla="*/ 379 w 750"/>
              <a:gd name="T105" fmla="*/ 231 h 648"/>
              <a:gd name="T106" fmla="*/ 418 w 750"/>
              <a:gd name="T107" fmla="*/ 27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0" h="648">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grpSp>
        <p:nvGrpSpPr>
          <p:cNvPr id="48" name="Group 47">
            <a:extLst>
              <a:ext uri="{FF2B5EF4-FFF2-40B4-BE49-F238E27FC236}">
                <a16:creationId xmlns:a16="http://schemas.microsoft.com/office/drawing/2014/main" id="{2CAEDC39-8EEB-AF2D-39F4-7C43CFD8B3AA}"/>
              </a:ext>
            </a:extLst>
          </p:cNvPr>
          <p:cNvGrpSpPr/>
          <p:nvPr/>
        </p:nvGrpSpPr>
        <p:grpSpPr>
          <a:xfrm>
            <a:off x="13847057" y="8259047"/>
            <a:ext cx="1481422" cy="1481422"/>
            <a:chOff x="1363164" y="3370555"/>
            <a:chExt cx="1679492" cy="1679492"/>
          </a:xfrm>
        </p:grpSpPr>
        <p:sp>
          <p:nvSpPr>
            <p:cNvPr id="49" name="Oval 48">
              <a:extLst>
                <a:ext uri="{FF2B5EF4-FFF2-40B4-BE49-F238E27FC236}">
                  <a16:creationId xmlns:a16="http://schemas.microsoft.com/office/drawing/2014/main" id="{667A1847-FB61-D085-C10B-4002465CC0C1}"/>
                </a:ext>
              </a:extLst>
            </p:cNvPr>
            <p:cNvSpPr/>
            <p:nvPr/>
          </p:nvSpPr>
          <p:spPr>
            <a:xfrm>
              <a:off x="1363164" y="3370555"/>
              <a:ext cx="1679492" cy="1679492"/>
            </a:xfrm>
            <a:prstGeom prst="ellipse">
              <a:avLst/>
            </a:prstGeom>
            <a:solidFill>
              <a:srgbClr val="BD631D">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8BA25466-535E-A41D-CA11-4A6E525936CC}"/>
                </a:ext>
              </a:extLst>
            </p:cNvPr>
            <p:cNvSpPr/>
            <p:nvPr/>
          </p:nvSpPr>
          <p:spPr>
            <a:xfrm>
              <a:off x="1483528" y="3490919"/>
              <a:ext cx="1438764" cy="1438764"/>
            </a:xfrm>
            <a:prstGeom prst="ellipse">
              <a:avLst/>
            </a:prstGeom>
            <a:solidFill>
              <a:srgbClr val="FF9900">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0">
              <a:extLst>
                <a:ext uri="{FF2B5EF4-FFF2-40B4-BE49-F238E27FC236}">
                  <a16:creationId xmlns:a16="http://schemas.microsoft.com/office/drawing/2014/main" id="{10C41A8C-C808-13AF-5F13-7879A2FA4A07}"/>
                </a:ext>
              </a:extLst>
            </p:cNvPr>
            <p:cNvSpPr/>
            <p:nvPr/>
          </p:nvSpPr>
          <p:spPr>
            <a:xfrm>
              <a:off x="1597498" y="3604889"/>
              <a:ext cx="1210824" cy="1210824"/>
            </a:xfrm>
            <a:prstGeom prst="ellipse">
              <a:avLst/>
            </a:prstGeom>
            <a:solidFill>
              <a:srgbClr val="BD631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Freeform 224">
            <a:extLst>
              <a:ext uri="{FF2B5EF4-FFF2-40B4-BE49-F238E27FC236}">
                <a16:creationId xmlns:a16="http://schemas.microsoft.com/office/drawing/2014/main" id="{0E54F273-C50A-ABC0-5687-8CB2E888EA04}"/>
              </a:ext>
            </a:extLst>
          </p:cNvPr>
          <p:cNvSpPr>
            <a:spLocks noEditPoints="1"/>
          </p:cNvSpPr>
          <p:nvPr/>
        </p:nvSpPr>
        <p:spPr bwMode="auto">
          <a:xfrm>
            <a:off x="14317236" y="8695695"/>
            <a:ext cx="648313" cy="562179"/>
          </a:xfrm>
          <a:custGeom>
            <a:avLst/>
            <a:gdLst>
              <a:gd name="T0" fmla="*/ 349 w 750"/>
              <a:gd name="T1" fmla="*/ 282 h 648"/>
              <a:gd name="T2" fmla="*/ 365 w 750"/>
              <a:gd name="T3" fmla="*/ 298 h 648"/>
              <a:gd name="T4" fmla="*/ 340 w 750"/>
              <a:gd name="T5" fmla="*/ 311 h 648"/>
              <a:gd name="T6" fmla="*/ 335 w 750"/>
              <a:gd name="T7" fmla="*/ 308 h 648"/>
              <a:gd name="T8" fmla="*/ 308 w 750"/>
              <a:gd name="T9" fmla="*/ 315 h 648"/>
              <a:gd name="T10" fmla="*/ 315 w 750"/>
              <a:gd name="T11" fmla="*/ 342 h 648"/>
              <a:gd name="T12" fmla="*/ 342 w 750"/>
              <a:gd name="T13" fmla="*/ 335 h 648"/>
              <a:gd name="T14" fmla="*/ 345 w 750"/>
              <a:gd name="T15" fmla="*/ 327 h 648"/>
              <a:gd name="T16" fmla="*/ 371 w 750"/>
              <a:gd name="T17" fmla="*/ 313 h 648"/>
              <a:gd name="T18" fmla="*/ 366 w 750"/>
              <a:gd name="T19" fmla="*/ 348 h 648"/>
              <a:gd name="T20" fmla="*/ 300 w 750"/>
              <a:gd name="T21" fmla="*/ 366 h 648"/>
              <a:gd name="T22" fmla="*/ 282 w 750"/>
              <a:gd name="T23" fmla="*/ 300 h 648"/>
              <a:gd name="T24" fmla="*/ 349 w 750"/>
              <a:gd name="T25" fmla="*/ 282 h 648"/>
              <a:gd name="T26" fmla="*/ 750 w 750"/>
              <a:gd name="T27" fmla="*/ 143 h 648"/>
              <a:gd name="T28" fmla="*/ 732 w 750"/>
              <a:gd name="T29" fmla="*/ 124 h 648"/>
              <a:gd name="T30" fmla="*/ 731 w 750"/>
              <a:gd name="T31" fmla="*/ 122 h 648"/>
              <a:gd name="T32" fmla="*/ 728 w 750"/>
              <a:gd name="T33" fmla="*/ 116 h 648"/>
              <a:gd name="T34" fmla="*/ 727 w 750"/>
              <a:gd name="T35" fmla="*/ 114 h 648"/>
              <a:gd name="T36" fmla="*/ 723 w 750"/>
              <a:gd name="T37" fmla="*/ 87 h 648"/>
              <a:gd name="T38" fmla="*/ 665 w 750"/>
              <a:gd name="T39" fmla="*/ 143 h 648"/>
              <a:gd name="T40" fmla="*/ 574 w 750"/>
              <a:gd name="T41" fmla="*/ 190 h 648"/>
              <a:gd name="T42" fmla="*/ 467 w 750"/>
              <a:gd name="T43" fmla="*/ 80 h 648"/>
              <a:gd name="T44" fmla="*/ 80 w 750"/>
              <a:gd name="T45" fmla="*/ 181 h 648"/>
              <a:gd name="T46" fmla="*/ 181 w 750"/>
              <a:gd name="T47" fmla="*/ 569 h 648"/>
              <a:gd name="T48" fmla="*/ 569 w 750"/>
              <a:gd name="T49" fmla="*/ 467 h 648"/>
              <a:gd name="T50" fmla="*/ 581 w 750"/>
              <a:gd name="T51" fmla="*/ 205 h 648"/>
              <a:gd name="T52" fmla="*/ 675 w 750"/>
              <a:gd name="T53" fmla="*/ 157 h 648"/>
              <a:gd name="T54" fmla="*/ 750 w 750"/>
              <a:gd name="T55" fmla="*/ 143 h 648"/>
              <a:gd name="T56" fmla="*/ 510 w 750"/>
              <a:gd name="T57" fmla="*/ 223 h 648"/>
              <a:gd name="T58" fmla="*/ 451 w 750"/>
              <a:gd name="T59" fmla="*/ 254 h 648"/>
              <a:gd name="T60" fmla="*/ 398 w 750"/>
              <a:gd name="T61" fmla="*/ 199 h 648"/>
              <a:gd name="T62" fmla="*/ 199 w 750"/>
              <a:gd name="T63" fmla="*/ 251 h 648"/>
              <a:gd name="T64" fmla="*/ 251 w 750"/>
              <a:gd name="T65" fmla="*/ 449 h 648"/>
              <a:gd name="T66" fmla="*/ 450 w 750"/>
              <a:gd name="T67" fmla="*/ 398 h 648"/>
              <a:gd name="T68" fmla="*/ 458 w 750"/>
              <a:gd name="T69" fmla="*/ 269 h 648"/>
              <a:gd name="T70" fmla="*/ 518 w 750"/>
              <a:gd name="T71" fmla="*/ 238 h 648"/>
              <a:gd name="T72" fmla="*/ 507 w 750"/>
              <a:gd name="T73" fmla="*/ 431 h 648"/>
              <a:gd name="T74" fmla="*/ 217 w 750"/>
              <a:gd name="T75" fmla="*/ 507 h 648"/>
              <a:gd name="T76" fmla="*/ 142 w 750"/>
              <a:gd name="T77" fmla="*/ 217 h 648"/>
              <a:gd name="T78" fmla="*/ 431 w 750"/>
              <a:gd name="T79" fmla="*/ 142 h 648"/>
              <a:gd name="T80" fmla="*/ 510 w 750"/>
              <a:gd name="T81" fmla="*/ 223 h 648"/>
              <a:gd name="T82" fmla="*/ 418 w 750"/>
              <a:gd name="T83" fmla="*/ 270 h 648"/>
              <a:gd name="T84" fmla="*/ 379 w 750"/>
              <a:gd name="T85" fmla="*/ 290 h 648"/>
              <a:gd name="T86" fmla="*/ 357 w 750"/>
              <a:gd name="T87" fmla="*/ 268 h 648"/>
              <a:gd name="T88" fmla="*/ 268 w 750"/>
              <a:gd name="T89" fmla="*/ 291 h 648"/>
              <a:gd name="T90" fmla="*/ 291 w 750"/>
              <a:gd name="T91" fmla="*/ 380 h 648"/>
              <a:gd name="T92" fmla="*/ 380 w 750"/>
              <a:gd name="T93" fmla="*/ 357 h 648"/>
              <a:gd name="T94" fmla="*/ 386 w 750"/>
              <a:gd name="T95" fmla="*/ 306 h 648"/>
              <a:gd name="T96" fmla="*/ 426 w 750"/>
              <a:gd name="T97" fmla="*/ 286 h 648"/>
              <a:gd name="T98" fmla="*/ 418 w 750"/>
              <a:gd name="T99" fmla="*/ 379 h 648"/>
              <a:gd name="T100" fmla="*/ 269 w 750"/>
              <a:gd name="T101" fmla="*/ 418 h 648"/>
              <a:gd name="T102" fmla="*/ 231 w 750"/>
              <a:gd name="T103" fmla="*/ 269 h 648"/>
              <a:gd name="T104" fmla="*/ 379 w 750"/>
              <a:gd name="T105" fmla="*/ 231 h 648"/>
              <a:gd name="T106" fmla="*/ 418 w 750"/>
              <a:gd name="T107" fmla="*/ 27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0" h="648">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Tree>
    <p:extLst>
      <p:ext uri="{BB962C8B-B14F-4D97-AF65-F5344CB8AC3E}">
        <p14:creationId xmlns:p14="http://schemas.microsoft.com/office/powerpoint/2010/main" val="16520926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900" decel="100000" fill="hold"/>
                                        <p:tgtEl>
                                          <p:spTgt spid="3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900" decel="100000" fill="hold"/>
                                        <p:tgtEl>
                                          <p:spTgt spid="1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900" decel="100000" fill="hold"/>
                                        <p:tgtEl>
                                          <p:spTgt spid="2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900" decel="100000" fill="hold"/>
                                        <p:tgtEl>
                                          <p:spTgt spid="30"/>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1000"/>
                                        <p:tgtEl>
                                          <p:spTgt spid="29"/>
                                        </p:tgtEl>
                                      </p:cBhvr>
                                    </p:animEffect>
                                    <p:anim calcmode="lin" valueType="num">
                                      <p:cBhvr>
                                        <p:cTn id="40" dur="1000" fill="hold"/>
                                        <p:tgtEl>
                                          <p:spTgt spid="29"/>
                                        </p:tgtEl>
                                        <p:attrNameLst>
                                          <p:attrName>ppt_x</p:attrName>
                                        </p:attrNameLst>
                                      </p:cBhvr>
                                      <p:tavLst>
                                        <p:tav tm="0">
                                          <p:val>
                                            <p:strVal val="#ppt_x"/>
                                          </p:val>
                                        </p:tav>
                                        <p:tav tm="100000">
                                          <p:val>
                                            <p:strVal val="#ppt_x"/>
                                          </p:val>
                                        </p:tav>
                                      </p:tavLst>
                                    </p:anim>
                                    <p:anim calcmode="lin" valueType="num">
                                      <p:cBhvr>
                                        <p:cTn id="41" dur="900" decel="100000" fill="hold"/>
                                        <p:tgtEl>
                                          <p:spTgt spid="29"/>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par>
                                <p:cTn id="43" presetID="37"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1000"/>
                                        <p:tgtEl>
                                          <p:spTgt spid="35"/>
                                        </p:tgtEl>
                                      </p:cBhvr>
                                    </p:animEffect>
                                    <p:anim calcmode="lin" valueType="num">
                                      <p:cBhvr>
                                        <p:cTn id="46" dur="1000" fill="hold"/>
                                        <p:tgtEl>
                                          <p:spTgt spid="35"/>
                                        </p:tgtEl>
                                        <p:attrNameLst>
                                          <p:attrName>ppt_x</p:attrName>
                                        </p:attrNameLst>
                                      </p:cBhvr>
                                      <p:tavLst>
                                        <p:tav tm="0">
                                          <p:val>
                                            <p:strVal val="#ppt_x"/>
                                          </p:val>
                                        </p:tav>
                                        <p:tav tm="100000">
                                          <p:val>
                                            <p:strVal val="#ppt_x"/>
                                          </p:val>
                                        </p:tav>
                                      </p:tavLst>
                                    </p:anim>
                                    <p:anim calcmode="lin" valueType="num">
                                      <p:cBhvr>
                                        <p:cTn id="47" dur="900" decel="100000" fill="hold"/>
                                        <p:tgtEl>
                                          <p:spTgt spid="35"/>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1000"/>
                                        <p:tgtEl>
                                          <p:spTgt spid="43"/>
                                        </p:tgtEl>
                                      </p:cBhvr>
                                    </p:animEffect>
                                    <p:anim calcmode="lin" valueType="num">
                                      <p:cBhvr>
                                        <p:cTn id="52" dur="1000" fill="hold"/>
                                        <p:tgtEl>
                                          <p:spTgt spid="43"/>
                                        </p:tgtEl>
                                        <p:attrNameLst>
                                          <p:attrName>ppt_x</p:attrName>
                                        </p:attrNameLst>
                                      </p:cBhvr>
                                      <p:tavLst>
                                        <p:tav tm="0">
                                          <p:val>
                                            <p:strVal val="#ppt_x"/>
                                          </p:val>
                                        </p:tav>
                                        <p:tav tm="100000">
                                          <p:val>
                                            <p:strVal val="#ppt_x"/>
                                          </p:val>
                                        </p:tav>
                                      </p:tavLst>
                                    </p:anim>
                                    <p:anim calcmode="lin" valueType="num">
                                      <p:cBhvr>
                                        <p:cTn id="53" dur="900" decel="100000" fill="hold"/>
                                        <p:tgtEl>
                                          <p:spTgt spid="43"/>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1000"/>
                                        <p:tgtEl>
                                          <p:spTgt spid="48"/>
                                        </p:tgtEl>
                                      </p:cBhvr>
                                    </p:animEffect>
                                    <p:anim calcmode="lin" valueType="num">
                                      <p:cBhvr>
                                        <p:cTn id="58" dur="1000" fill="hold"/>
                                        <p:tgtEl>
                                          <p:spTgt spid="48"/>
                                        </p:tgtEl>
                                        <p:attrNameLst>
                                          <p:attrName>ppt_x</p:attrName>
                                        </p:attrNameLst>
                                      </p:cBhvr>
                                      <p:tavLst>
                                        <p:tav tm="0">
                                          <p:val>
                                            <p:strVal val="#ppt_x"/>
                                          </p:val>
                                        </p:tav>
                                        <p:tav tm="100000">
                                          <p:val>
                                            <p:strVal val="#ppt_x"/>
                                          </p:val>
                                        </p:tav>
                                      </p:tavLst>
                                    </p:anim>
                                    <p:anim calcmode="lin" valueType="num">
                                      <p:cBhvr>
                                        <p:cTn id="59" dur="900" decel="100000" fill="hold"/>
                                        <p:tgtEl>
                                          <p:spTgt spid="48"/>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1" grpId="0" animBg="1"/>
      <p:bldP spid="4" grpId="0"/>
      <p:bldP spid="7" grpId="0"/>
      <p:bldP spid="29" grpId="0"/>
      <p:bldP spid="3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099BD06-52B5-0D4E-A9E3-205A16AB69B3}"/>
              </a:ext>
            </a:extLst>
          </p:cNvPr>
          <p:cNvSpPr/>
          <p:nvPr/>
        </p:nvSpPr>
        <p:spPr>
          <a:xfrm>
            <a:off x="3137096" y="559482"/>
            <a:ext cx="13837894" cy="2328843"/>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Understanding alcohol </a:t>
            </a:r>
          </a:p>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and pregnancy</a:t>
            </a:r>
          </a:p>
        </p:txBody>
      </p:sp>
      <p:sp>
        <p:nvSpPr>
          <p:cNvPr id="90" name="Rectangle 89">
            <a:extLst>
              <a:ext uri="{FF2B5EF4-FFF2-40B4-BE49-F238E27FC236}">
                <a16:creationId xmlns:a16="http://schemas.microsoft.com/office/drawing/2014/main" id="{C7533184-D985-494D-96E5-60EA5CC8AAA5}"/>
              </a:ext>
            </a:extLst>
          </p:cNvPr>
          <p:cNvSpPr/>
          <p:nvPr/>
        </p:nvSpPr>
        <p:spPr>
          <a:xfrm>
            <a:off x="4726745" y="3191192"/>
            <a:ext cx="14111174" cy="2021066"/>
          </a:xfrm>
          <a:prstGeom prst="rect">
            <a:avLst/>
          </a:prstGeom>
        </p:spPr>
        <p:txBody>
          <a:bodyPr wrap="square">
            <a:spAutoFit/>
          </a:bodyPr>
          <a:lstStyle/>
          <a:p>
            <a:pPr>
              <a:spcAft>
                <a:spcPts val="1600"/>
              </a:spcAft>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Experts agree that there is no safe amount of alcohol to drink during pregnancy. It is well established that drinking at any stage of pregnancy can cause FASD, but the exact amount required to cause damage is unknown.</a:t>
            </a:r>
          </a:p>
          <a:p>
            <a:pPr>
              <a:spcAft>
                <a:spcPts val="1600"/>
              </a:spcAft>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Many factors can influence the impact of prenatal alcohol exposure (PAE) on a developing baby:</a:t>
            </a:r>
          </a:p>
        </p:txBody>
      </p:sp>
      <p:sp>
        <p:nvSpPr>
          <p:cNvPr id="95" name="Rectangle 94">
            <a:extLst>
              <a:ext uri="{FF2B5EF4-FFF2-40B4-BE49-F238E27FC236}">
                <a16:creationId xmlns:a16="http://schemas.microsoft.com/office/drawing/2014/main" id="{EB652395-A5AE-F24A-A2D8-C8B4097160A2}"/>
              </a:ext>
            </a:extLst>
          </p:cNvPr>
          <p:cNvSpPr/>
          <p:nvPr/>
        </p:nvSpPr>
        <p:spPr>
          <a:xfrm>
            <a:off x="6508695" y="5670780"/>
            <a:ext cx="3966103" cy="625364"/>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dose of alcohol</a:t>
            </a:r>
          </a:p>
        </p:txBody>
      </p:sp>
      <p:sp>
        <p:nvSpPr>
          <p:cNvPr id="112" name="Freeform 111">
            <a:extLst>
              <a:ext uri="{FF2B5EF4-FFF2-40B4-BE49-F238E27FC236}">
                <a16:creationId xmlns:a16="http://schemas.microsoft.com/office/drawing/2014/main" id="{87B57EDD-11D8-E24B-A7E5-20CD2C0DC6B8}"/>
              </a:ext>
            </a:extLst>
          </p:cNvPr>
          <p:cNvSpPr>
            <a:spLocks/>
          </p:cNvSpPr>
          <p:nvPr/>
        </p:nvSpPr>
        <p:spPr bwMode="auto">
          <a:xfrm>
            <a:off x="5410901" y="5646988"/>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pic>
        <p:nvPicPr>
          <p:cNvPr id="4" name="Graphic 3" descr="Female Profile outline">
            <a:extLst>
              <a:ext uri="{FF2B5EF4-FFF2-40B4-BE49-F238E27FC236}">
                <a16:creationId xmlns:a16="http://schemas.microsoft.com/office/drawing/2014/main" id="{C8C0F719-4606-4469-BB7C-F9DB43BFB067}"/>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5983" y="3001651"/>
            <a:ext cx="5786204" cy="5786204"/>
          </a:xfrm>
          <a:prstGeom prst="rect">
            <a:avLst/>
          </a:prstGeom>
        </p:spPr>
      </p:pic>
      <p:sp>
        <p:nvSpPr>
          <p:cNvPr id="2" name="Rectangle 1">
            <a:extLst>
              <a:ext uri="{FF2B5EF4-FFF2-40B4-BE49-F238E27FC236}">
                <a16:creationId xmlns:a16="http://schemas.microsoft.com/office/drawing/2014/main" id="{A39FD6A0-F102-D257-46C9-801C71294C61}"/>
              </a:ext>
            </a:extLst>
          </p:cNvPr>
          <p:cNvSpPr/>
          <p:nvPr/>
        </p:nvSpPr>
        <p:spPr>
          <a:xfrm>
            <a:off x="3137096" y="9929380"/>
            <a:ext cx="14461587" cy="830997"/>
          </a:xfrm>
          <a:prstGeom prst="rect">
            <a:avLst/>
          </a:prstGeom>
        </p:spPr>
        <p:txBody>
          <a:bodyPr wrap="square">
            <a:spAutoFit/>
          </a:bodyPr>
          <a:lstStyle/>
          <a:p>
            <a:r>
              <a:rPr lang="en-US" sz="2400" b="1" dirty="0"/>
              <a:t>Despite Canada’s Guidance on Alcohol and Health, women of childbearing age (15 to 49 years) are drinking in a risky manner more than ever, which makes preventing alcohol-exposed pregnancies crucial. </a:t>
            </a:r>
          </a:p>
        </p:txBody>
      </p:sp>
      <p:sp>
        <p:nvSpPr>
          <p:cNvPr id="3" name="Rectangle 2">
            <a:extLst>
              <a:ext uri="{FF2B5EF4-FFF2-40B4-BE49-F238E27FC236}">
                <a16:creationId xmlns:a16="http://schemas.microsoft.com/office/drawing/2014/main" id="{497EDF2D-9EB7-656C-45E1-1993DCD2588E}"/>
              </a:ext>
            </a:extLst>
          </p:cNvPr>
          <p:cNvSpPr/>
          <p:nvPr/>
        </p:nvSpPr>
        <p:spPr>
          <a:xfrm>
            <a:off x="6508695" y="6751582"/>
            <a:ext cx="5379139" cy="625364"/>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pattern and timing of exposure</a:t>
            </a:r>
          </a:p>
        </p:txBody>
      </p:sp>
      <p:sp>
        <p:nvSpPr>
          <p:cNvPr id="5" name="Freeform 4">
            <a:extLst>
              <a:ext uri="{FF2B5EF4-FFF2-40B4-BE49-F238E27FC236}">
                <a16:creationId xmlns:a16="http://schemas.microsoft.com/office/drawing/2014/main" id="{F85AF04C-A332-2F94-80DA-A1F7F23717EE}"/>
              </a:ext>
            </a:extLst>
          </p:cNvPr>
          <p:cNvSpPr>
            <a:spLocks/>
          </p:cNvSpPr>
          <p:nvPr/>
        </p:nvSpPr>
        <p:spPr bwMode="auto">
          <a:xfrm>
            <a:off x="5410901" y="6727790"/>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
        <p:nvSpPr>
          <p:cNvPr id="6" name="Rectangle 5">
            <a:extLst>
              <a:ext uri="{FF2B5EF4-FFF2-40B4-BE49-F238E27FC236}">
                <a16:creationId xmlns:a16="http://schemas.microsoft.com/office/drawing/2014/main" id="{8AEFEAFA-7C51-7D90-A9D6-AD9F53244F03}"/>
              </a:ext>
            </a:extLst>
          </p:cNvPr>
          <p:cNvSpPr/>
          <p:nvPr/>
        </p:nvSpPr>
        <p:spPr>
          <a:xfrm>
            <a:off x="6508695" y="7686578"/>
            <a:ext cx="6132527" cy="1191673"/>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whether the mother also smoked and/or used other drugs</a:t>
            </a:r>
          </a:p>
        </p:txBody>
      </p:sp>
      <p:sp>
        <p:nvSpPr>
          <p:cNvPr id="7" name="Freeform 6">
            <a:extLst>
              <a:ext uri="{FF2B5EF4-FFF2-40B4-BE49-F238E27FC236}">
                <a16:creationId xmlns:a16="http://schemas.microsoft.com/office/drawing/2014/main" id="{8F239E2B-DA1C-287F-E8C5-DDF24B11F2A7}"/>
              </a:ext>
            </a:extLst>
          </p:cNvPr>
          <p:cNvSpPr>
            <a:spLocks/>
          </p:cNvSpPr>
          <p:nvPr/>
        </p:nvSpPr>
        <p:spPr bwMode="auto">
          <a:xfrm>
            <a:off x="5410901" y="7781405"/>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
        <p:nvSpPr>
          <p:cNvPr id="8" name="Rectangle 7">
            <a:extLst>
              <a:ext uri="{FF2B5EF4-FFF2-40B4-BE49-F238E27FC236}">
                <a16:creationId xmlns:a16="http://schemas.microsoft.com/office/drawing/2014/main" id="{8878473F-1005-33B2-A438-F8EFB7B25B8D}"/>
              </a:ext>
            </a:extLst>
          </p:cNvPr>
          <p:cNvSpPr/>
          <p:nvPr/>
        </p:nvSpPr>
        <p:spPr>
          <a:xfrm>
            <a:off x="13906981" y="5521890"/>
            <a:ext cx="4679472" cy="1191673"/>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general health and nutrition of the mother</a:t>
            </a:r>
          </a:p>
        </p:txBody>
      </p:sp>
      <p:sp>
        <p:nvSpPr>
          <p:cNvPr id="9" name="Freeform 8">
            <a:extLst>
              <a:ext uri="{FF2B5EF4-FFF2-40B4-BE49-F238E27FC236}">
                <a16:creationId xmlns:a16="http://schemas.microsoft.com/office/drawing/2014/main" id="{F778E41A-783B-6D3B-2A09-995EE53A7D47}"/>
              </a:ext>
            </a:extLst>
          </p:cNvPr>
          <p:cNvSpPr>
            <a:spLocks/>
          </p:cNvSpPr>
          <p:nvPr/>
        </p:nvSpPr>
        <p:spPr bwMode="auto">
          <a:xfrm>
            <a:off x="12837446" y="5641403"/>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
        <p:nvSpPr>
          <p:cNvPr id="10" name="Rectangle 9">
            <a:extLst>
              <a:ext uri="{FF2B5EF4-FFF2-40B4-BE49-F238E27FC236}">
                <a16:creationId xmlns:a16="http://schemas.microsoft.com/office/drawing/2014/main" id="{8D8C7295-62C3-EDBE-31EC-85CDEAFEBC48}"/>
              </a:ext>
            </a:extLst>
          </p:cNvPr>
          <p:cNvSpPr/>
          <p:nvPr/>
        </p:nvSpPr>
        <p:spPr>
          <a:xfrm>
            <a:off x="13891328" y="6847627"/>
            <a:ext cx="4107765" cy="1191673"/>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mother’s level of stress and/or trauma</a:t>
            </a:r>
          </a:p>
        </p:txBody>
      </p:sp>
      <p:sp>
        <p:nvSpPr>
          <p:cNvPr id="11" name="Freeform 10">
            <a:extLst>
              <a:ext uri="{FF2B5EF4-FFF2-40B4-BE49-F238E27FC236}">
                <a16:creationId xmlns:a16="http://schemas.microsoft.com/office/drawing/2014/main" id="{4FE5FACF-808B-C54B-6618-401EA0E89A98}"/>
              </a:ext>
            </a:extLst>
          </p:cNvPr>
          <p:cNvSpPr>
            <a:spLocks/>
          </p:cNvSpPr>
          <p:nvPr/>
        </p:nvSpPr>
        <p:spPr bwMode="auto">
          <a:xfrm>
            <a:off x="12837446" y="6997820"/>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
        <p:nvSpPr>
          <p:cNvPr id="12" name="Rectangle 11">
            <a:extLst>
              <a:ext uri="{FF2B5EF4-FFF2-40B4-BE49-F238E27FC236}">
                <a16:creationId xmlns:a16="http://schemas.microsoft.com/office/drawing/2014/main" id="{E94A7BAD-F685-9DA7-4EB4-13E0670AE627}"/>
              </a:ext>
            </a:extLst>
          </p:cNvPr>
          <p:cNvSpPr/>
          <p:nvPr/>
        </p:nvSpPr>
        <p:spPr>
          <a:xfrm>
            <a:off x="6508695" y="9004568"/>
            <a:ext cx="6132527" cy="625364"/>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mother’s age</a:t>
            </a:r>
          </a:p>
        </p:txBody>
      </p:sp>
      <p:sp>
        <p:nvSpPr>
          <p:cNvPr id="13" name="Freeform 12">
            <a:extLst>
              <a:ext uri="{FF2B5EF4-FFF2-40B4-BE49-F238E27FC236}">
                <a16:creationId xmlns:a16="http://schemas.microsoft.com/office/drawing/2014/main" id="{1FE6880B-CC21-5AEC-4FA4-4A989271D553}"/>
              </a:ext>
            </a:extLst>
          </p:cNvPr>
          <p:cNvSpPr>
            <a:spLocks/>
          </p:cNvSpPr>
          <p:nvPr/>
        </p:nvSpPr>
        <p:spPr bwMode="auto">
          <a:xfrm>
            <a:off x="12881358" y="8326306"/>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
        <p:nvSpPr>
          <p:cNvPr id="14" name="Rectangle 13">
            <a:extLst>
              <a:ext uri="{FF2B5EF4-FFF2-40B4-BE49-F238E27FC236}">
                <a16:creationId xmlns:a16="http://schemas.microsoft.com/office/drawing/2014/main" id="{4489C487-757F-77F3-E083-033CE8FB7274}"/>
              </a:ext>
            </a:extLst>
          </p:cNvPr>
          <p:cNvSpPr/>
          <p:nvPr/>
        </p:nvSpPr>
        <p:spPr>
          <a:xfrm>
            <a:off x="13891328" y="8201164"/>
            <a:ext cx="4946591" cy="1191673"/>
          </a:xfrm>
          <a:prstGeom prst="rect">
            <a:avLst/>
          </a:prstGeom>
        </p:spPr>
        <p:txBody>
          <a:bodyPr wrap="square">
            <a:spAutoFit/>
          </a:bodyPr>
          <a:lstStyle/>
          <a:p>
            <a:pPr>
              <a:lnSpc>
                <a:spcPct val="115000"/>
              </a:lnSpc>
              <a:spcAft>
                <a:spcPts val="1600"/>
              </a:spcAft>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parents’ genetics and epigenetic changes</a:t>
            </a:r>
          </a:p>
        </p:txBody>
      </p:sp>
      <p:sp>
        <p:nvSpPr>
          <p:cNvPr id="16" name="Freeform 15">
            <a:extLst>
              <a:ext uri="{FF2B5EF4-FFF2-40B4-BE49-F238E27FC236}">
                <a16:creationId xmlns:a16="http://schemas.microsoft.com/office/drawing/2014/main" id="{8DCEAC16-082F-F218-8129-31C9E6D96A81}"/>
              </a:ext>
            </a:extLst>
          </p:cNvPr>
          <p:cNvSpPr>
            <a:spLocks/>
          </p:cNvSpPr>
          <p:nvPr/>
        </p:nvSpPr>
        <p:spPr bwMode="auto">
          <a:xfrm>
            <a:off x="5410901" y="8959880"/>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800" dirty="0">
                <a:solidFill>
                  <a:schemeClr val="bg1"/>
                </a:solidFill>
                <a:latin typeface="Arial" panose="020B0604020202020204" pitchFamily="34" charset="0"/>
              </a:rPr>
              <a:t>!</a:t>
            </a:r>
          </a:p>
        </p:txBody>
      </p:sp>
    </p:spTree>
    <p:extLst>
      <p:ext uri="{BB962C8B-B14F-4D97-AF65-F5344CB8AC3E}">
        <p14:creationId xmlns:p14="http://schemas.microsoft.com/office/powerpoint/2010/main" val="3206196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p:cTn id="11" dur="500" fill="hold"/>
                                        <p:tgtEl>
                                          <p:spTgt spid="90"/>
                                        </p:tgtEl>
                                        <p:attrNameLst>
                                          <p:attrName>ppt_w</p:attrName>
                                        </p:attrNameLst>
                                      </p:cBhvr>
                                      <p:tavLst>
                                        <p:tav tm="0">
                                          <p:val>
                                            <p:fltVal val="0"/>
                                          </p:val>
                                        </p:tav>
                                        <p:tav tm="100000">
                                          <p:val>
                                            <p:strVal val="#ppt_w"/>
                                          </p:val>
                                        </p:tav>
                                      </p:tavLst>
                                    </p:anim>
                                    <p:anim calcmode="lin" valueType="num">
                                      <p:cBhvr>
                                        <p:cTn id="12" dur="500" fill="hold"/>
                                        <p:tgtEl>
                                          <p:spTgt spid="9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5"/>
                                        </p:tgtEl>
                                        <p:attrNameLst>
                                          <p:attrName>style.visibility</p:attrName>
                                        </p:attrNameLst>
                                      </p:cBhvr>
                                      <p:to>
                                        <p:strVal val="visible"/>
                                      </p:to>
                                    </p:set>
                                    <p:anim calcmode="lin" valueType="num">
                                      <p:cBhvr>
                                        <p:cTn id="15" dur="500" fill="hold"/>
                                        <p:tgtEl>
                                          <p:spTgt spid="95"/>
                                        </p:tgtEl>
                                        <p:attrNameLst>
                                          <p:attrName>ppt_w</p:attrName>
                                        </p:attrNameLst>
                                      </p:cBhvr>
                                      <p:tavLst>
                                        <p:tav tm="0">
                                          <p:val>
                                            <p:fltVal val="0"/>
                                          </p:val>
                                        </p:tav>
                                        <p:tav tm="100000">
                                          <p:val>
                                            <p:strVal val="#ppt_w"/>
                                          </p:val>
                                        </p:tav>
                                      </p:tavLst>
                                    </p:anim>
                                    <p:anim calcmode="lin" valueType="num">
                                      <p:cBhvr>
                                        <p:cTn id="16" dur="500" fill="hold"/>
                                        <p:tgtEl>
                                          <p:spTgt spid="95"/>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500" fill="hold"/>
                                        <p:tgtEl>
                                          <p:spTgt spid="112"/>
                                        </p:tgtEl>
                                        <p:attrNameLst>
                                          <p:attrName>ppt_x</p:attrName>
                                        </p:attrNameLst>
                                      </p:cBhvr>
                                      <p:tavLst>
                                        <p:tav tm="0">
                                          <p:val>
                                            <p:strVal val="#ppt_x"/>
                                          </p:val>
                                        </p:tav>
                                        <p:tav tm="100000">
                                          <p:val>
                                            <p:strVal val="#ppt_x"/>
                                          </p:val>
                                        </p:tav>
                                      </p:tavLst>
                                    </p:anim>
                                    <p:anim calcmode="lin" valueType="num">
                                      <p:cBhvr additive="base">
                                        <p:cTn id="20" dur="500" fill="hold"/>
                                        <p:tgtEl>
                                          <p:spTgt spid="112"/>
                                        </p:tgtEl>
                                        <p:attrNameLst>
                                          <p:attrName>ppt_y</p:attrName>
                                        </p:attrNameLst>
                                      </p:cBhvr>
                                      <p:tavLst>
                                        <p:tav tm="0">
                                          <p:val>
                                            <p:strVal val="1+#ppt_h/2"/>
                                          </p:val>
                                        </p:tav>
                                        <p:tav tm="100000">
                                          <p:val>
                                            <p:strVal val="#ppt_y"/>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strVal val="#ppt_h"/>
                                          </p:val>
                                        </p:tav>
                                        <p:tav tm="100000">
                                          <p:val>
                                            <p:strVal val="#ppt_h"/>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strVal val="#ppt_h"/>
                                          </p:val>
                                        </p:tav>
                                        <p:tav tm="100000">
                                          <p:val>
                                            <p:strVal val="#ppt_h"/>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strVal val="#ppt_h"/>
                                          </p:val>
                                        </p:tav>
                                        <p:tav tm="100000">
                                          <p:val>
                                            <p:strVal val="#ppt_h"/>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strVal val="#ppt_h"/>
                                          </p:val>
                                        </p:tav>
                                        <p:tav tm="100000">
                                          <p:val>
                                            <p:strVal val="#ppt_h"/>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fltVal val="0"/>
                                          </p:val>
                                        </p:tav>
                                        <p:tav tm="100000">
                                          <p:val>
                                            <p:strVal val="#ppt_w"/>
                                          </p:val>
                                        </p:tav>
                                      </p:tavLst>
                                    </p:anim>
                                    <p:anim calcmode="lin" valueType="num">
                                      <p:cBhvr>
                                        <p:cTn id="60" dur="500" fill="hold"/>
                                        <p:tgtEl>
                                          <p:spTgt spid="12"/>
                                        </p:tgtEl>
                                        <p:attrNameLst>
                                          <p:attrName>ppt_h</p:attrName>
                                        </p:attrNameLst>
                                      </p:cBhvr>
                                      <p:tavLst>
                                        <p:tav tm="0">
                                          <p:val>
                                            <p:strVal val="#ppt_h"/>
                                          </p:val>
                                        </p:tav>
                                        <p:tav tm="100000">
                                          <p:val>
                                            <p:strVal val="#ppt_h"/>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strVal val="#ppt_h"/>
                                          </p:val>
                                        </p:tav>
                                        <p:tav tm="100000">
                                          <p:val>
                                            <p:strVal val="#ppt_h"/>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500" fill="hold"/>
                                        <p:tgtEl>
                                          <p:spTgt spid="16"/>
                                        </p:tgtEl>
                                        <p:attrNameLst>
                                          <p:attrName>ppt_x</p:attrName>
                                        </p:attrNameLst>
                                      </p:cBhvr>
                                      <p:tavLst>
                                        <p:tav tm="0">
                                          <p:val>
                                            <p:strVal val="#ppt_x"/>
                                          </p:val>
                                        </p:tav>
                                        <p:tav tm="100000">
                                          <p:val>
                                            <p:strVal val="#ppt_x"/>
                                          </p:val>
                                        </p:tav>
                                      </p:tavLst>
                                    </p:anim>
                                    <p:anim calcmode="lin" valueType="num">
                                      <p:cBhvr additive="base">
                                        <p:cTn id="7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90" grpId="0"/>
      <p:bldP spid="95" grpId="0"/>
      <p:bldP spid="112" grpId="0" animBg="1"/>
      <p:bldP spid="2" grpId="0"/>
      <p:bldP spid="3" grpId="0"/>
      <p:bldP spid="5" grpId="0" animBg="1"/>
      <p:bldP spid="6" grpId="0"/>
      <p:bldP spid="7" grpId="0" animBg="1"/>
      <p:bldP spid="8" grpId="0"/>
      <p:bldP spid="9" grpId="0" animBg="1"/>
      <p:bldP spid="10" grpId="0"/>
      <p:bldP spid="11" grpId="0" animBg="1"/>
      <p:bldP spid="12" grpId="0"/>
      <p:bldP spid="13" grpId="0" animBg="1"/>
      <p:bldP spid="14" grpId="0"/>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a:spLocks/>
          </p:cNvSpPr>
          <p:nvPr/>
        </p:nvSpPr>
        <p:spPr bwMode="auto">
          <a:xfrm rot="7051026">
            <a:off x="7089409" y="2446182"/>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F39C12"/>
              </a:gs>
              <a:gs pos="100000">
                <a:srgbClr val="FFCC66"/>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dirty="0"/>
          </a:p>
        </p:txBody>
      </p:sp>
      <p:sp>
        <p:nvSpPr>
          <p:cNvPr id="7" name="Freeform 6"/>
          <p:cNvSpPr>
            <a:spLocks/>
          </p:cNvSpPr>
          <p:nvPr/>
        </p:nvSpPr>
        <p:spPr bwMode="auto">
          <a:xfrm rot="17220440">
            <a:off x="11991482" y="7401430"/>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C0392B"/>
              </a:gs>
              <a:gs pos="100000">
                <a:srgbClr val="BD631D"/>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9" name="Freeform 8"/>
          <p:cNvSpPr>
            <a:spLocks/>
          </p:cNvSpPr>
          <p:nvPr/>
        </p:nvSpPr>
        <p:spPr bwMode="auto">
          <a:xfrm rot="5400000">
            <a:off x="5016452" y="7254591"/>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C0392B"/>
              </a:gs>
              <a:gs pos="99000">
                <a:srgbClr val="BD631D"/>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6" name="Freeform 5"/>
          <p:cNvSpPr>
            <a:spLocks/>
          </p:cNvSpPr>
          <p:nvPr/>
        </p:nvSpPr>
        <p:spPr bwMode="auto">
          <a:xfrm rot="13670771">
            <a:off x="10241240" y="2368358"/>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F39C12"/>
              </a:gs>
              <a:gs pos="100000">
                <a:srgbClr val="FFC000"/>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39" name="Text Box 10"/>
          <p:cNvSpPr txBox="1">
            <a:spLocks noChangeArrowheads="1"/>
          </p:cNvSpPr>
          <p:nvPr/>
        </p:nvSpPr>
        <p:spPr bwMode="auto">
          <a:xfrm>
            <a:off x="1135581" y="4830649"/>
            <a:ext cx="4121092" cy="1391150"/>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 little alcohol can’t hurt, especially later in your pregnancy.</a:t>
            </a:r>
          </a:p>
        </p:txBody>
      </p:sp>
      <p:sp>
        <p:nvSpPr>
          <p:cNvPr id="21" name="Rectangle 20">
            <a:extLst>
              <a:ext uri="{FF2B5EF4-FFF2-40B4-BE49-F238E27FC236}">
                <a16:creationId xmlns:a16="http://schemas.microsoft.com/office/drawing/2014/main" id="{7933840E-8AC2-BC4E-AE76-E0068FD878D1}"/>
              </a:ext>
            </a:extLst>
          </p:cNvPr>
          <p:cNvSpPr/>
          <p:nvPr/>
        </p:nvSpPr>
        <p:spPr>
          <a:xfrm>
            <a:off x="938221" y="880975"/>
            <a:ext cx="13262981" cy="1107996"/>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 And The False Information!</a:t>
            </a:r>
          </a:p>
        </p:txBody>
      </p:sp>
      <p:sp>
        <p:nvSpPr>
          <p:cNvPr id="22" name="Text Box 10">
            <a:extLst>
              <a:ext uri="{FF2B5EF4-FFF2-40B4-BE49-F238E27FC236}">
                <a16:creationId xmlns:a16="http://schemas.microsoft.com/office/drawing/2014/main" id="{528E6E2F-1B39-3244-B36B-0BB415B75EAB}"/>
              </a:ext>
            </a:extLst>
          </p:cNvPr>
          <p:cNvSpPr txBox="1">
            <a:spLocks noChangeArrowheads="1"/>
          </p:cNvSpPr>
          <p:nvPr/>
        </p:nvSpPr>
        <p:spPr bwMode="auto">
          <a:xfrm>
            <a:off x="1195850" y="7412960"/>
            <a:ext cx="3308859" cy="1822037"/>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Advice is always changing. Everything in moderation is the best thing.</a:t>
            </a:r>
          </a:p>
        </p:txBody>
      </p:sp>
      <p:sp>
        <p:nvSpPr>
          <p:cNvPr id="32" name="Text Box 10">
            <a:extLst>
              <a:ext uri="{FF2B5EF4-FFF2-40B4-BE49-F238E27FC236}">
                <a16:creationId xmlns:a16="http://schemas.microsoft.com/office/drawing/2014/main" id="{4A69398B-3252-864F-9FF2-2193C09E3199}"/>
              </a:ext>
            </a:extLst>
          </p:cNvPr>
          <p:cNvSpPr txBox="1">
            <a:spLocks noChangeArrowheads="1"/>
          </p:cNvSpPr>
          <p:nvPr/>
        </p:nvSpPr>
        <p:spPr bwMode="auto">
          <a:xfrm>
            <a:off x="12901055" y="2414850"/>
            <a:ext cx="4095529"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 read about a new study on the internet yesterday which said…</a:t>
            </a:r>
          </a:p>
        </p:txBody>
      </p:sp>
      <p:sp>
        <p:nvSpPr>
          <p:cNvPr id="33" name="Text Box 10">
            <a:extLst>
              <a:ext uri="{FF2B5EF4-FFF2-40B4-BE49-F238E27FC236}">
                <a16:creationId xmlns:a16="http://schemas.microsoft.com/office/drawing/2014/main" id="{E228D69D-54F5-344F-B9EB-A905351B3A8D}"/>
              </a:ext>
            </a:extLst>
          </p:cNvPr>
          <p:cNvSpPr txBox="1">
            <a:spLocks noChangeArrowheads="1"/>
          </p:cNvSpPr>
          <p:nvPr/>
        </p:nvSpPr>
        <p:spPr bwMode="auto">
          <a:xfrm>
            <a:off x="14530989" y="4830649"/>
            <a:ext cx="3687340" cy="1822037"/>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Back in the 1960s and 1970s, everyone drank. It wasn’t a problem then…</a:t>
            </a:r>
          </a:p>
        </p:txBody>
      </p:sp>
      <p:sp>
        <p:nvSpPr>
          <p:cNvPr id="34" name="Text Box 10">
            <a:extLst>
              <a:ext uri="{FF2B5EF4-FFF2-40B4-BE49-F238E27FC236}">
                <a16:creationId xmlns:a16="http://schemas.microsoft.com/office/drawing/2014/main" id="{1BC5F6A0-902C-E944-A499-0EB1186CD3E6}"/>
              </a:ext>
            </a:extLst>
          </p:cNvPr>
          <p:cNvSpPr txBox="1">
            <a:spLocks noChangeArrowheads="1"/>
          </p:cNvSpPr>
          <p:nvPr/>
        </p:nvSpPr>
        <p:spPr bwMode="auto">
          <a:xfrm>
            <a:off x="14714759" y="8184310"/>
            <a:ext cx="3377378"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 drank while I was pregnant, and my kids are fine.</a:t>
            </a:r>
          </a:p>
        </p:txBody>
      </p:sp>
      <p:sp>
        <p:nvSpPr>
          <p:cNvPr id="35" name="Text Box 10">
            <a:extLst>
              <a:ext uri="{FF2B5EF4-FFF2-40B4-BE49-F238E27FC236}">
                <a16:creationId xmlns:a16="http://schemas.microsoft.com/office/drawing/2014/main" id="{F97F44E5-7BC5-F643-9871-DFC399739FD3}"/>
              </a:ext>
            </a:extLst>
          </p:cNvPr>
          <p:cNvSpPr txBox="1">
            <a:spLocks noChangeArrowheads="1"/>
          </p:cNvSpPr>
          <p:nvPr/>
        </p:nvSpPr>
        <p:spPr bwMode="auto">
          <a:xfrm>
            <a:off x="1722979" y="2731537"/>
            <a:ext cx="4925835" cy="1391150"/>
          </a:xfrm>
          <a:prstGeom prst="rect">
            <a:avLst/>
          </a:prstGeom>
          <a:noFill/>
          <a:ln w="9525">
            <a:noFill/>
            <a:miter lim="800000"/>
            <a:headEnd/>
            <a:tailEnd/>
          </a:ln>
        </p:spPr>
        <p:txBody>
          <a:bodyPr wrap="square" lIns="97536" tIns="48768" rIns="97536" bIns="48768">
            <a:spAutoFit/>
          </a:bodyPr>
          <a:lstStyle/>
          <a:p>
            <a:pPr algn="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It’s not good to deprive yourself. 1-2 drinks at a time is nothing to worry about.</a:t>
            </a:r>
          </a:p>
        </p:txBody>
      </p:sp>
      <p:sp>
        <p:nvSpPr>
          <p:cNvPr id="36" name="Freeform 35">
            <a:extLst>
              <a:ext uri="{FF2B5EF4-FFF2-40B4-BE49-F238E27FC236}">
                <a16:creationId xmlns:a16="http://schemas.microsoft.com/office/drawing/2014/main" id="{3C2CD49E-0E51-3F46-A6E6-297C2892F176}"/>
              </a:ext>
            </a:extLst>
          </p:cNvPr>
          <p:cNvSpPr>
            <a:spLocks/>
          </p:cNvSpPr>
          <p:nvPr/>
        </p:nvSpPr>
        <p:spPr bwMode="auto">
          <a:xfrm rot="14789442">
            <a:off x="11921781" y="4481619"/>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F39C12"/>
              </a:gs>
              <a:gs pos="100000">
                <a:srgbClr val="FFC000"/>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sp>
        <p:nvSpPr>
          <p:cNvPr id="37" name="Freeform 36">
            <a:extLst>
              <a:ext uri="{FF2B5EF4-FFF2-40B4-BE49-F238E27FC236}">
                <a16:creationId xmlns:a16="http://schemas.microsoft.com/office/drawing/2014/main" id="{EF22E1B5-B505-6445-B962-382FEF0F13EA}"/>
              </a:ext>
            </a:extLst>
          </p:cNvPr>
          <p:cNvSpPr>
            <a:spLocks/>
          </p:cNvSpPr>
          <p:nvPr/>
        </p:nvSpPr>
        <p:spPr bwMode="auto">
          <a:xfrm rot="6758362">
            <a:off x="5489656" y="4622963"/>
            <a:ext cx="2276595" cy="2618586"/>
          </a:xfrm>
          <a:custGeom>
            <a:avLst/>
            <a:gdLst>
              <a:gd name="T0" fmla="*/ 286 w 572"/>
              <a:gd name="T1" fmla="*/ 0 h 658"/>
              <a:gd name="T2" fmla="*/ 572 w 572"/>
              <a:gd name="T3" fmla="*/ 285 h 658"/>
              <a:gd name="T4" fmla="*/ 344 w 572"/>
              <a:gd name="T5" fmla="*/ 565 h 658"/>
              <a:gd name="T6" fmla="*/ 290 w 572"/>
              <a:gd name="T7" fmla="*/ 658 h 658"/>
              <a:gd name="T8" fmla="*/ 237 w 572"/>
              <a:gd name="T9" fmla="*/ 567 h 658"/>
              <a:gd name="T10" fmla="*/ 0 w 572"/>
              <a:gd name="T11" fmla="*/ 285 h 658"/>
              <a:gd name="T12" fmla="*/ 286 w 572"/>
              <a:gd name="T13" fmla="*/ 0 h 658"/>
            </a:gdLst>
            <a:ahLst/>
            <a:cxnLst>
              <a:cxn ang="0">
                <a:pos x="T0" y="T1"/>
              </a:cxn>
              <a:cxn ang="0">
                <a:pos x="T2" y="T3"/>
              </a:cxn>
              <a:cxn ang="0">
                <a:pos x="T4" y="T5"/>
              </a:cxn>
              <a:cxn ang="0">
                <a:pos x="T6" y="T7"/>
              </a:cxn>
              <a:cxn ang="0">
                <a:pos x="T8" y="T9"/>
              </a:cxn>
              <a:cxn ang="0">
                <a:pos x="T10" y="T11"/>
              </a:cxn>
              <a:cxn ang="0">
                <a:pos x="T12" y="T13"/>
              </a:cxn>
            </a:cxnLst>
            <a:rect l="0" t="0" r="r" b="b"/>
            <a:pathLst>
              <a:path w="572" h="658">
                <a:moveTo>
                  <a:pt x="286" y="0"/>
                </a:moveTo>
                <a:cubicBezTo>
                  <a:pt x="444" y="0"/>
                  <a:pt x="572" y="128"/>
                  <a:pt x="572" y="285"/>
                </a:cubicBezTo>
                <a:cubicBezTo>
                  <a:pt x="572" y="424"/>
                  <a:pt x="474" y="539"/>
                  <a:pt x="344" y="565"/>
                </a:cubicBezTo>
                <a:cubicBezTo>
                  <a:pt x="290" y="658"/>
                  <a:pt x="290" y="658"/>
                  <a:pt x="290" y="658"/>
                </a:cubicBezTo>
                <a:cubicBezTo>
                  <a:pt x="237" y="567"/>
                  <a:pt x="237" y="567"/>
                  <a:pt x="237" y="567"/>
                </a:cubicBezTo>
                <a:cubicBezTo>
                  <a:pt x="103" y="544"/>
                  <a:pt x="0" y="427"/>
                  <a:pt x="0" y="285"/>
                </a:cubicBezTo>
                <a:cubicBezTo>
                  <a:pt x="0" y="128"/>
                  <a:pt x="128" y="0"/>
                  <a:pt x="286" y="0"/>
                </a:cubicBezTo>
                <a:close/>
              </a:path>
            </a:pathLst>
          </a:custGeom>
          <a:gradFill>
            <a:gsLst>
              <a:gs pos="0">
                <a:srgbClr val="F39C12"/>
              </a:gs>
              <a:gs pos="100000">
                <a:srgbClr val="FFCC66"/>
              </a:gs>
            </a:gsLst>
            <a:lin ang="5400000" scaled="0"/>
          </a:gradFill>
          <a:ln>
            <a:noFill/>
          </a:ln>
          <a:effectLst>
            <a:outerShdw blurRad="50800" dist="38100" dir="2700000" algn="tl" rotWithShape="0">
              <a:prstClr val="black">
                <a:alpha val="40000"/>
              </a:prstClr>
            </a:outerShdw>
          </a:effectLst>
        </p:spPr>
        <p:txBody>
          <a:bodyPr vert="horz" wrap="square" lIns="195072" tIns="97536" rIns="195072" bIns="97536" numCol="1" anchor="t" anchorCtr="0" compatLnSpc="1">
            <a:prstTxWarp prst="textNoShape">
              <a:avLst/>
            </a:prstTxWarp>
          </a:bodyPr>
          <a:lstStyle/>
          <a:p>
            <a:endParaRPr lang="en-US" sz="3840"/>
          </a:p>
        </p:txBody>
      </p:sp>
      <p:grpSp>
        <p:nvGrpSpPr>
          <p:cNvPr id="38" name="Group 37">
            <a:extLst>
              <a:ext uri="{FF2B5EF4-FFF2-40B4-BE49-F238E27FC236}">
                <a16:creationId xmlns:a16="http://schemas.microsoft.com/office/drawing/2014/main" id="{C79A74F9-BAEE-BC48-AC85-E8C474D0921A}"/>
              </a:ext>
            </a:extLst>
          </p:cNvPr>
          <p:cNvGrpSpPr/>
          <p:nvPr/>
        </p:nvGrpSpPr>
        <p:grpSpPr>
          <a:xfrm>
            <a:off x="7913871" y="4966363"/>
            <a:ext cx="3752706" cy="8386008"/>
            <a:chOff x="5053764" y="2028637"/>
            <a:chExt cx="1769931" cy="3955188"/>
          </a:xfrm>
          <a:gradFill>
            <a:gsLst>
              <a:gs pos="0">
                <a:srgbClr val="BD631D"/>
              </a:gs>
              <a:gs pos="100000">
                <a:srgbClr val="297DA5"/>
              </a:gs>
            </a:gsLst>
            <a:lin ang="8100000" scaled="0"/>
          </a:gradFill>
          <a:effectLst>
            <a:outerShdw blurRad="50800" dist="38100" dir="2700000" algn="tl" rotWithShape="0">
              <a:prstClr val="black">
                <a:alpha val="20000"/>
              </a:prstClr>
            </a:outerShdw>
          </a:effectLst>
        </p:grpSpPr>
        <p:sp>
          <p:nvSpPr>
            <p:cNvPr id="40" name="Freeform 1">
              <a:extLst>
                <a:ext uri="{FF2B5EF4-FFF2-40B4-BE49-F238E27FC236}">
                  <a16:creationId xmlns:a16="http://schemas.microsoft.com/office/drawing/2014/main" id="{0720C4DF-DFF9-BB47-93EA-5A79B35C3133}"/>
                </a:ext>
              </a:extLst>
            </p:cNvPr>
            <p:cNvSpPr>
              <a:spLocks noChangeArrowheads="1"/>
            </p:cNvSpPr>
            <p:nvPr/>
          </p:nvSpPr>
          <p:spPr bwMode="auto">
            <a:xfrm>
              <a:off x="5053764" y="2767857"/>
              <a:ext cx="1769931" cy="3215968"/>
            </a:xfrm>
            <a:custGeom>
              <a:avLst/>
              <a:gdLst>
                <a:gd name="T0" fmla="*/ 3593 w 3594"/>
                <a:gd name="T1" fmla="*/ 2874 h 6719"/>
                <a:gd name="T2" fmla="*/ 3593 w 3594"/>
                <a:gd name="T3" fmla="*/ 2874 h 6719"/>
                <a:gd name="T4" fmla="*/ 3000 w 3594"/>
                <a:gd name="T5" fmla="*/ 625 h 6719"/>
                <a:gd name="T6" fmla="*/ 2250 w 3594"/>
                <a:gd name="T7" fmla="*/ 0 h 6719"/>
                <a:gd name="T8" fmla="*/ 1375 w 3594"/>
                <a:gd name="T9" fmla="*/ 0 h 6719"/>
                <a:gd name="T10" fmla="*/ 625 w 3594"/>
                <a:gd name="T11" fmla="*/ 625 h 6719"/>
                <a:gd name="T12" fmla="*/ 0 w 3594"/>
                <a:gd name="T13" fmla="*/ 2874 h 6719"/>
                <a:gd name="T14" fmla="*/ 125 w 3594"/>
                <a:gd name="T15" fmla="*/ 3249 h 6719"/>
                <a:gd name="T16" fmla="*/ 500 w 3594"/>
                <a:gd name="T17" fmla="*/ 2999 h 6719"/>
                <a:gd name="T18" fmla="*/ 1000 w 3594"/>
                <a:gd name="T19" fmla="*/ 1000 h 6719"/>
                <a:gd name="T20" fmla="*/ 1250 w 3594"/>
                <a:gd name="T21" fmla="*/ 1000 h 6719"/>
                <a:gd name="T22" fmla="*/ 375 w 3594"/>
                <a:gd name="T23" fmla="*/ 4093 h 6719"/>
                <a:gd name="T24" fmla="*/ 1125 w 3594"/>
                <a:gd name="T25" fmla="*/ 4093 h 6719"/>
                <a:gd name="T26" fmla="*/ 1125 w 3594"/>
                <a:gd name="T27" fmla="*/ 6343 h 6719"/>
                <a:gd name="T28" fmla="*/ 1375 w 3594"/>
                <a:gd name="T29" fmla="*/ 6718 h 6719"/>
                <a:gd name="T30" fmla="*/ 1750 w 3594"/>
                <a:gd name="T31" fmla="*/ 6343 h 6719"/>
                <a:gd name="T32" fmla="*/ 1750 w 3594"/>
                <a:gd name="T33" fmla="*/ 4093 h 6719"/>
                <a:gd name="T34" fmla="*/ 2000 w 3594"/>
                <a:gd name="T35" fmla="*/ 4093 h 6719"/>
                <a:gd name="T36" fmla="*/ 2000 w 3594"/>
                <a:gd name="T37" fmla="*/ 6343 h 6719"/>
                <a:gd name="T38" fmla="*/ 2250 w 3594"/>
                <a:gd name="T39" fmla="*/ 6718 h 6719"/>
                <a:gd name="T40" fmla="*/ 2500 w 3594"/>
                <a:gd name="T41" fmla="*/ 6343 h 6719"/>
                <a:gd name="T42" fmla="*/ 2500 w 3594"/>
                <a:gd name="T43" fmla="*/ 4093 h 6719"/>
                <a:gd name="T44" fmla="*/ 3218 w 3594"/>
                <a:gd name="T45" fmla="*/ 4093 h 6719"/>
                <a:gd name="T46" fmla="*/ 2375 w 3594"/>
                <a:gd name="T47" fmla="*/ 1000 h 6719"/>
                <a:gd name="T48" fmla="*/ 2625 w 3594"/>
                <a:gd name="T49" fmla="*/ 1000 h 6719"/>
                <a:gd name="T50" fmla="*/ 3093 w 3594"/>
                <a:gd name="T51" fmla="*/ 2999 h 6719"/>
                <a:gd name="T52" fmla="*/ 3468 w 3594"/>
                <a:gd name="T53" fmla="*/ 3249 h 6719"/>
                <a:gd name="T54" fmla="*/ 3593 w 3594"/>
                <a:gd name="T55" fmla="*/ 2874 h 6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94" h="6719">
                  <a:moveTo>
                    <a:pt x="3593" y="2874"/>
                  </a:moveTo>
                  <a:lnTo>
                    <a:pt x="3593" y="2874"/>
                  </a:lnTo>
                  <a:cubicBezTo>
                    <a:pt x="3000" y="625"/>
                    <a:pt x="3000" y="625"/>
                    <a:pt x="3000" y="625"/>
                  </a:cubicBezTo>
                  <a:cubicBezTo>
                    <a:pt x="2875" y="250"/>
                    <a:pt x="2625" y="0"/>
                    <a:pt x="2250" y="0"/>
                  </a:cubicBezTo>
                  <a:cubicBezTo>
                    <a:pt x="1375" y="0"/>
                    <a:pt x="1375" y="0"/>
                    <a:pt x="1375" y="0"/>
                  </a:cubicBezTo>
                  <a:cubicBezTo>
                    <a:pt x="1000" y="0"/>
                    <a:pt x="750" y="250"/>
                    <a:pt x="625" y="625"/>
                  </a:cubicBezTo>
                  <a:cubicBezTo>
                    <a:pt x="0" y="2874"/>
                    <a:pt x="0" y="2874"/>
                    <a:pt x="0" y="2874"/>
                  </a:cubicBezTo>
                  <a:cubicBezTo>
                    <a:pt x="0" y="2999"/>
                    <a:pt x="0" y="3124"/>
                    <a:pt x="125" y="3249"/>
                  </a:cubicBezTo>
                  <a:cubicBezTo>
                    <a:pt x="250" y="3249"/>
                    <a:pt x="500" y="3124"/>
                    <a:pt x="500" y="2999"/>
                  </a:cubicBezTo>
                  <a:cubicBezTo>
                    <a:pt x="1000" y="1000"/>
                    <a:pt x="1000" y="1000"/>
                    <a:pt x="1000" y="1000"/>
                  </a:cubicBezTo>
                  <a:cubicBezTo>
                    <a:pt x="1250" y="1000"/>
                    <a:pt x="1250" y="1000"/>
                    <a:pt x="1250" y="1000"/>
                  </a:cubicBezTo>
                  <a:cubicBezTo>
                    <a:pt x="375" y="4093"/>
                    <a:pt x="375" y="4093"/>
                    <a:pt x="375" y="4093"/>
                  </a:cubicBezTo>
                  <a:cubicBezTo>
                    <a:pt x="1125" y="4093"/>
                    <a:pt x="1125" y="4093"/>
                    <a:pt x="1125" y="4093"/>
                  </a:cubicBezTo>
                  <a:cubicBezTo>
                    <a:pt x="1125" y="6343"/>
                    <a:pt x="1125" y="6343"/>
                    <a:pt x="1125" y="6343"/>
                  </a:cubicBezTo>
                  <a:cubicBezTo>
                    <a:pt x="1125" y="6468"/>
                    <a:pt x="1250" y="6718"/>
                    <a:pt x="1375" y="6718"/>
                  </a:cubicBezTo>
                  <a:cubicBezTo>
                    <a:pt x="1625" y="6718"/>
                    <a:pt x="1750" y="6468"/>
                    <a:pt x="1750" y="6343"/>
                  </a:cubicBezTo>
                  <a:cubicBezTo>
                    <a:pt x="1750" y="4093"/>
                    <a:pt x="1750" y="4093"/>
                    <a:pt x="1750" y="4093"/>
                  </a:cubicBezTo>
                  <a:cubicBezTo>
                    <a:pt x="2000" y="4093"/>
                    <a:pt x="2000" y="4093"/>
                    <a:pt x="2000" y="4093"/>
                  </a:cubicBezTo>
                  <a:cubicBezTo>
                    <a:pt x="2000" y="6343"/>
                    <a:pt x="2000" y="6343"/>
                    <a:pt x="2000" y="6343"/>
                  </a:cubicBezTo>
                  <a:cubicBezTo>
                    <a:pt x="2000" y="6468"/>
                    <a:pt x="2125" y="6718"/>
                    <a:pt x="2250" y="6718"/>
                  </a:cubicBezTo>
                  <a:cubicBezTo>
                    <a:pt x="2375" y="6718"/>
                    <a:pt x="2500" y="6468"/>
                    <a:pt x="2500" y="6343"/>
                  </a:cubicBezTo>
                  <a:cubicBezTo>
                    <a:pt x="2500" y="4093"/>
                    <a:pt x="2500" y="4093"/>
                    <a:pt x="2500" y="4093"/>
                  </a:cubicBezTo>
                  <a:cubicBezTo>
                    <a:pt x="3218" y="4093"/>
                    <a:pt x="3218" y="4093"/>
                    <a:pt x="3218" y="4093"/>
                  </a:cubicBezTo>
                  <a:cubicBezTo>
                    <a:pt x="2375" y="1000"/>
                    <a:pt x="2375" y="1000"/>
                    <a:pt x="2375" y="1000"/>
                  </a:cubicBezTo>
                  <a:cubicBezTo>
                    <a:pt x="2625" y="1000"/>
                    <a:pt x="2625" y="1000"/>
                    <a:pt x="2625" y="1000"/>
                  </a:cubicBezTo>
                  <a:cubicBezTo>
                    <a:pt x="3093" y="2999"/>
                    <a:pt x="3093" y="2999"/>
                    <a:pt x="3093" y="2999"/>
                  </a:cubicBezTo>
                  <a:cubicBezTo>
                    <a:pt x="3218" y="3124"/>
                    <a:pt x="3343" y="3249"/>
                    <a:pt x="3468" y="3249"/>
                  </a:cubicBezTo>
                  <a:cubicBezTo>
                    <a:pt x="3593" y="3124"/>
                    <a:pt x="3593" y="2999"/>
                    <a:pt x="3593" y="287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608" dirty="0"/>
            </a:p>
          </p:txBody>
        </p:sp>
        <p:sp>
          <p:nvSpPr>
            <p:cNvPr id="41" name="Oval 40">
              <a:extLst>
                <a:ext uri="{FF2B5EF4-FFF2-40B4-BE49-F238E27FC236}">
                  <a16:creationId xmlns:a16="http://schemas.microsoft.com/office/drawing/2014/main" id="{38F72FD2-B203-B442-93FE-683FFC9A9EAD}"/>
                </a:ext>
              </a:extLst>
            </p:cNvPr>
            <p:cNvSpPr/>
            <p:nvPr/>
          </p:nvSpPr>
          <p:spPr>
            <a:xfrm>
              <a:off x="5624505" y="2028637"/>
              <a:ext cx="628449" cy="627866"/>
            </a:xfrm>
            <a:prstGeom prst="ellipse">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8773">
                <a:solidFill>
                  <a:schemeClr val="bg1"/>
                </a:solidFill>
              </a:endParaRPr>
            </a:p>
          </p:txBody>
        </p:sp>
      </p:grpSp>
      <p:sp>
        <p:nvSpPr>
          <p:cNvPr id="43" name="Rectangle 42">
            <a:extLst>
              <a:ext uri="{FF2B5EF4-FFF2-40B4-BE49-F238E27FC236}">
                <a16:creationId xmlns:a16="http://schemas.microsoft.com/office/drawing/2014/main" id="{AC081D27-1382-5E40-A679-CBAC9B805CDF}"/>
              </a:ext>
            </a:extLst>
          </p:cNvPr>
          <p:cNvSpPr/>
          <p:nvPr/>
        </p:nvSpPr>
        <p:spPr>
          <a:xfrm>
            <a:off x="7818740" y="3110425"/>
            <a:ext cx="1223088"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44" name="Rectangle 43">
            <a:extLst>
              <a:ext uri="{FF2B5EF4-FFF2-40B4-BE49-F238E27FC236}">
                <a16:creationId xmlns:a16="http://schemas.microsoft.com/office/drawing/2014/main" id="{8D82078D-82C3-7340-A1BB-47F3268346D2}"/>
              </a:ext>
            </a:extLst>
          </p:cNvPr>
          <p:cNvSpPr/>
          <p:nvPr/>
        </p:nvSpPr>
        <p:spPr>
          <a:xfrm>
            <a:off x="10950304" y="3120865"/>
            <a:ext cx="1223088"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45" name="Rectangle 44">
            <a:extLst>
              <a:ext uri="{FF2B5EF4-FFF2-40B4-BE49-F238E27FC236}">
                <a16:creationId xmlns:a16="http://schemas.microsoft.com/office/drawing/2014/main" id="{B3985AF9-7794-8C48-B652-4873CD91771A}"/>
              </a:ext>
            </a:extLst>
          </p:cNvPr>
          <p:cNvSpPr/>
          <p:nvPr/>
        </p:nvSpPr>
        <p:spPr>
          <a:xfrm>
            <a:off x="12550504" y="5136702"/>
            <a:ext cx="1223088"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46" name="Rectangle 45">
            <a:extLst>
              <a:ext uri="{FF2B5EF4-FFF2-40B4-BE49-F238E27FC236}">
                <a16:creationId xmlns:a16="http://schemas.microsoft.com/office/drawing/2014/main" id="{C3F30F8E-27A1-E340-949A-FEA899B7C5A2}"/>
              </a:ext>
            </a:extLst>
          </p:cNvPr>
          <p:cNvSpPr/>
          <p:nvPr/>
        </p:nvSpPr>
        <p:spPr>
          <a:xfrm>
            <a:off x="12405360" y="7963029"/>
            <a:ext cx="1347450"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48" name="Rectangle 47">
            <a:extLst>
              <a:ext uri="{FF2B5EF4-FFF2-40B4-BE49-F238E27FC236}">
                <a16:creationId xmlns:a16="http://schemas.microsoft.com/office/drawing/2014/main" id="{54AAF6FA-1F56-584C-96CD-BABB2D70E634}"/>
              </a:ext>
            </a:extLst>
          </p:cNvPr>
          <p:cNvSpPr/>
          <p:nvPr/>
        </p:nvSpPr>
        <p:spPr>
          <a:xfrm>
            <a:off x="6336740" y="5323739"/>
            <a:ext cx="1223088"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49" name="Rectangle 48">
            <a:extLst>
              <a:ext uri="{FF2B5EF4-FFF2-40B4-BE49-F238E27FC236}">
                <a16:creationId xmlns:a16="http://schemas.microsoft.com/office/drawing/2014/main" id="{3E0C024B-B449-F941-B5C8-DE4E492D7C1D}"/>
              </a:ext>
            </a:extLst>
          </p:cNvPr>
          <p:cNvSpPr/>
          <p:nvPr/>
        </p:nvSpPr>
        <p:spPr>
          <a:xfrm>
            <a:off x="5900322" y="7963030"/>
            <a:ext cx="1223088" cy="1446550"/>
          </a:xfrm>
          <a:prstGeom prst="rect">
            <a:avLst/>
          </a:prstGeom>
        </p:spPr>
        <p:txBody>
          <a:bodyPr wrap="square">
            <a:spAutoFit/>
          </a:bodyPr>
          <a:lstStyle/>
          <a:p>
            <a:pPr>
              <a:spcAft>
                <a:spcPts val="1600"/>
              </a:spcAft>
            </a:pPr>
            <a:r>
              <a:rPr lang="en-US" sz="8800" b="1" i="1"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Tree>
    <p:extLst>
      <p:ext uri="{BB962C8B-B14F-4D97-AF65-F5344CB8AC3E}">
        <p14:creationId xmlns:p14="http://schemas.microsoft.com/office/powerpoint/2010/main" val="3981939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17" presetClass="entr" presetSubtype="1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strVal val="#ppt_h"/>
                                          </p:val>
                                        </p:tav>
                                        <p:tav tm="100000">
                                          <p:val>
                                            <p:strVal val="#ppt_h"/>
                                          </p:val>
                                        </p:tav>
                                      </p:tavLst>
                                    </p:anim>
                                  </p:childTnLst>
                                </p:cTn>
                              </p:par>
                              <p:par>
                                <p:cTn id="34" presetID="53" presetClass="entr" presetSubtype="16"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500" fill="hold"/>
                                        <p:tgtEl>
                                          <p:spTgt spid="22"/>
                                        </p:tgtEl>
                                        <p:attrNameLst>
                                          <p:attrName>ppt_w</p:attrName>
                                        </p:attrNameLst>
                                      </p:cBhvr>
                                      <p:tavLst>
                                        <p:tav tm="0">
                                          <p:val>
                                            <p:fltVal val="0"/>
                                          </p:val>
                                        </p:tav>
                                        <p:tav tm="100000">
                                          <p:val>
                                            <p:strVal val="#ppt_w"/>
                                          </p:val>
                                        </p:tav>
                                      </p:tavLst>
                                    </p:anim>
                                    <p:anim calcmode="lin" valueType="num">
                                      <p:cBhvr>
                                        <p:cTn id="37" dur="500" fill="hold"/>
                                        <p:tgtEl>
                                          <p:spTgt spid="22"/>
                                        </p:tgtEl>
                                        <p:attrNameLst>
                                          <p:attrName>ppt_h</p:attrName>
                                        </p:attrNameLst>
                                      </p:cBhvr>
                                      <p:tavLst>
                                        <p:tav tm="0">
                                          <p:val>
                                            <p:fltVal val="0"/>
                                          </p:val>
                                        </p:tav>
                                        <p:tav tm="100000">
                                          <p:val>
                                            <p:strVal val="#ppt_h"/>
                                          </p:val>
                                        </p:tav>
                                      </p:tavLst>
                                    </p:anim>
                                    <p:animEffect transition="in" filter="fade">
                                      <p:cBhvr>
                                        <p:cTn id="38" dur="500"/>
                                        <p:tgtEl>
                                          <p:spTgt spid="22"/>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p:cTn id="46" dur="500" fill="hold"/>
                                        <p:tgtEl>
                                          <p:spTgt spid="33"/>
                                        </p:tgtEl>
                                        <p:attrNameLst>
                                          <p:attrName>ppt_w</p:attrName>
                                        </p:attrNameLst>
                                      </p:cBhvr>
                                      <p:tavLst>
                                        <p:tav tm="0">
                                          <p:val>
                                            <p:fltVal val="0"/>
                                          </p:val>
                                        </p:tav>
                                        <p:tav tm="100000">
                                          <p:val>
                                            <p:strVal val="#ppt_w"/>
                                          </p:val>
                                        </p:tav>
                                      </p:tavLst>
                                    </p:anim>
                                    <p:anim calcmode="lin" valueType="num">
                                      <p:cBhvr>
                                        <p:cTn id="47" dur="500" fill="hold"/>
                                        <p:tgtEl>
                                          <p:spTgt spid="33"/>
                                        </p:tgtEl>
                                        <p:attrNameLst>
                                          <p:attrName>ppt_h</p:attrName>
                                        </p:attrNameLst>
                                      </p:cBhvr>
                                      <p:tavLst>
                                        <p:tav tm="0">
                                          <p:val>
                                            <p:fltVal val="0"/>
                                          </p:val>
                                        </p:tav>
                                        <p:tav tm="100000">
                                          <p:val>
                                            <p:strVal val="#ppt_h"/>
                                          </p:val>
                                        </p:tav>
                                      </p:tavLst>
                                    </p:anim>
                                    <p:animEffect transition="in" filter="fade">
                                      <p:cBhvr>
                                        <p:cTn id="48" dur="500"/>
                                        <p:tgtEl>
                                          <p:spTgt spid="33"/>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p:cTn id="51" dur="500" fill="hold"/>
                                        <p:tgtEl>
                                          <p:spTgt spid="34"/>
                                        </p:tgtEl>
                                        <p:attrNameLst>
                                          <p:attrName>ppt_w</p:attrName>
                                        </p:attrNameLst>
                                      </p:cBhvr>
                                      <p:tavLst>
                                        <p:tav tm="0">
                                          <p:val>
                                            <p:fltVal val="0"/>
                                          </p:val>
                                        </p:tav>
                                        <p:tav tm="100000">
                                          <p:val>
                                            <p:strVal val="#ppt_w"/>
                                          </p:val>
                                        </p:tav>
                                      </p:tavLst>
                                    </p:anim>
                                    <p:anim calcmode="lin" valueType="num">
                                      <p:cBhvr>
                                        <p:cTn id="52" dur="500" fill="hold"/>
                                        <p:tgtEl>
                                          <p:spTgt spid="34"/>
                                        </p:tgtEl>
                                        <p:attrNameLst>
                                          <p:attrName>ppt_h</p:attrName>
                                        </p:attrNameLst>
                                      </p:cBhvr>
                                      <p:tavLst>
                                        <p:tav tm="0">
                                          <p:val>
                                            <p:fltVal val="0"/>
                                          </p:val>
                                        </p:tav>
                                        <p:tav tm="100000">
                                          <p:val>
                                            <p:strVal val="#ppt_h"/>
                                          </p:val>
                                        </p:tav>
                                      </p:tavLst>
                                    </p:anim>
                                    <p:animEffect transition="in" filter="fade">
                                      <p:cBhvr>
                                        <p:cTn id="53" dur="500"/>
                                        <p:tgtEl>
                                          <p:spTgt spid="34"/>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cBhvr>
                                        <p:cTn id="56" dur="500" fill="hold"/>
                                        <p:tgtEl>
                                          <p:spTgt spid="35"/>
                                        </p:tgtEl>
                                        <p:attrNameLst>
                                          <p:attrName>ppt_w</p:attrName>
                                        </p:attrNameLst>
                                      </p:cBhvr>
                                      <p:tavLst>
                                        <p:tav tm="0">
                                          <p:val>
                                            <p:fltVal val="0"/>
                                          </p:val>
                                        </p:tav>
                                        <p:tav tm="100000">
                                          <p:val>
                                            <p:strVal val="#ppt_w"/>
                                          </p:val>
                                        </p:tav>
                                      </p:tavLst>
                                    </p:anim>
                                    <p:anim calcmode="lin" valueType="num">
                                      <p:cBhvr>
                                        <p:cTn id="57" dur="500" fill="hold"/>
                                        <p:tgtEl>
                                          <p:spTgt spid="35"/>
                                        </p:tgtEl>
                                        <p:attrNameLst>
                                          <p:attrName>ppt_h</p:attrName>
                                        </p:attrNameLst>
                                      </p:cBhvr>
                                      <p:tavLst>
                                        <p:tav tm="0">
                                          <p:val>
                                            <p:fltVal val="0"/>
                                          </p:val>
                                        </p:tav>
                                        <p:tav tm="100000">
                                          <p:val>
                                            <p:strVal val="#ppt_h"/>
                                          </p:val>
                                        </p:tav>
                                      </p:tavLst>
                                    </p:anim>
                                    <p:animEffect transition="in" filter="fade">
                                      <p:cBhvr>
                                        <p:cTn id="58" dur="500"/>
                                        <p:tgtEl>
                                          <p:spTgt spid="35"/>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p:cTn id="61" dur="500" fill="hold"/>
                                        <p:tgtEl>
                                          <p:spTgt spid="36"/>
                                        </p:tgtEl>
                                        <p:attrNameLst>
                                          <p:attrName>ppt_w</p:attrName>
                                        </p:attrNameLst>
                                      </p:cBhvr>
                                      <p:tavLst>
                                        <p:tav tm="0">
                                          <p:val>
                                            <p:fltVal val="0"/>
                                          </p:val>
                                        </p:tav>
                                        <p:tav tm="100000">
                                          <p:val>
                                            <p:strVal val="#ppt_w"/>
                                          </p:val>
                                        </p:tav>
                                      </p:tavLst>
                                    </p:anim>
                                    <p:anim calcmode="lin" valueType="num">
                                      <p:cBhvr>
                                        <p:cTn id="62" dur="500" fill="hold"/>
                                        <p:tgtEl>
                                          <p:spTgt spid="36"/>
                                        </p:tgtEl>
                                        <p:attrNameLst>
                                          <p:attrName>ppt_h</p:attrName>
                                        </p:attrNameLst>
                                      </p:cBhvr>
                                      <p:tavLst>
                                        <p:tav tm="0">
                                          <p:val>
                                            <p:fltVal val="0"/>
                                          </p:val>
                                        </p:tav>
                                        <p:tav tm="100000">
                                          <p:val>
                                            <p:strVal val="#ppt_h"/>
                                          </p:val>
                                        </p:tav>
                                      </p:tavLst>
                                    </p:anim>
                                    <p:animEffect transition="in" filter="fade">
                                      <p:cBhvr>
                                        <p:cTn id="63" dur="500"/>
                                        <p:tgtEl>
                                          <p:spTgt spid="36"/>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p:cTn id="66" dur="500" fill="hold"/>
                                        <p:tgtEl>
                                          <p:spTgt spid="37"/>
                                        </p:tgtEl>
                                        <p:attrNameLst>
                                          <p:attrName>ppt_w</p:attrName>
                                        </p:attrNameLst>
                                      </p:cBhvr>
                                      <p:tavLst>
                                        <p:tav tm="0">
                                          <p:val>
                                            <p:fltVal val="0"/>
                                          </p:val>
                                        </p:tav>
                                        <p:tav tm="100000">
                                          <p:val>
                                            <p:strVal val="#ppt_w"/>
                                          </p:val>
                                        </p:tav>
                                      </p:tavLst>
                                    </p:anim>
                                    <p:anim calcmode="lin" valueType="num">
                                      <p:cBhvr>
                                        <p:cTn id="67" dur="500" fill="hold"/>
                                        <p:tgtEl>
                                          <p:spTgt spid="37"/>
                                        </p:tgtEl>
                                        <p:attrNameLst>
                                          <p:attrName>ppt_h</p:attrName>
                                        </p:attrNameLst>
                                      </p:cBhvr>
                                      <p:tavLst>
                                        <p:tav tm="0">
                                          <p:val>
                                            <p:fltVal val="0"/>
                                          </p:val>
                                        </p:tav>
                                        <p:tav tm="100000">
                                          <p:val>
                                            <p:strVal val="#ppt_h"/>
                                          </p:val>
                                        </p:tav>
                                      </p:tavLst>
                                    </p:anim>
                                    <p:animEffect transition="in" filter="fade">
                                      <p:cBhvr>
                                        <p:cTn id="68" dur="500"/>
                                        <p:tgtEl>
                                          <p:spTgt spid="37"/>
                                        </p:tgtEl>
                                      </p:cBhvr>
                                    </p:animEffect>
                                  </p:childTnLst>
                                </p:cTn>
                              </p:par>
                              <p:par>
                                <p:cTn id="69" presetID="17" presetClass="entr" presetSubtype="10" fill="hold" nodeType="withEffect">
                                  <p:stCondLst>
                                    <p:cond delay="0"/>
                                  </p:stCondLst>
                                  <p:childTnLst>
                                    <p:set>
                                      <p:cBhvr>
                                        <p:cTn id="70" dur="1" fill="hold">
                                          <p:stCondLst>
                                            <p:cond delay="0"/>
                                          </p:stCondLst>
                                        </p:cTn>
                                        <p:tgtEl>
                                          <p:spTgt spid="38"/>
                                        </p:tgtEl>
                                        <p:attrNameLst>
                                          <p:attrName>style.visibility</p:attrName>
                                        </p:attrNameLst>
                                      </p:cBhvr>
                                      <p:to>
                                        <p:strVal val="visible"/>
                                      </p:to>
                                    </p:set>
                                    <p:anim calcmode="lin" valueType="num">
                                      <p:cBhvr>
                                        <p:cTn id="71" dur="500" fill="hold"/>
                                        <p:tgtEl>
                                          <p:spTgt spid="38"/>
                                        </p:tgtEl>
                                        <p:attrNameLst>
                                          <p:attrName>ppt_w</p:attrName>
                                        </p:attrNameLst>
                                      </p:cBhvr>
                                      <p:tavLst>
                                        <p:tav tm="0">
                                          <p:val>
                                            <p:fltVal val="0"/>
                                          </p:val>
                                        </p:tav>
                                        <p:tav tm="100000">
                                          <p:val>
                                            <p:strVal val="#ppt_w"/>
                                          </p:val>
                                        </p:tav>
                                      </p:tavLst>
                                    </p:anim>
                                    <p:anim calcmode="lin" valueType="num">
                                      <p:cBhvr>
                                        <p:cTn id="72" dur="500" fill="hold"/>
                                        <p:tgtEl>
                                          <p:spTgt spid="38"/>
                                        </p:tgtEl>
                                        <p:attrNameLst>
                                          <p:attrName>ppt_h</p:attrName>
                                        </p:attrNameLst>
                                      </p:cBhvr>
                                      <p:tavLst>
                                        <p:tav tm="0">
                                          <p:val>
                                            <p:strVal val="#ppt_h"/>
                                          </p:val>
                                        </p:tav>
                                        <p:tav tm="100000">
                                          <p:val>
                                            <p:strVal val="#ppt_h"/>
                                          </p:val>
                                        </p:tav>
                                      </p:tavLst>
                                    </p:anim>
                                  </p:childTnLst>
                                </p:cTn>
                              </p:par>
                              <p:par>
                                <p:cTn id="73" presetID="17" presetClass="entr" presetSubtype="10" fill="hold" grpId="0" nodeType="withEffect">
                                  <p:stCondLst>
                                    <p:cond delay="0"/>
                                  </p:stCondLst>
                                  <p:childTnLst>
                                    <p:set>
                                      <p:cBhvr>
                                        <p:cTn id="74" dur="1" fill="hold">
                                          <p:stCondLst>
                                            <p:cond delay="0"/>
                                          </p:stCondLst>
                                        </p:cTn>
                                        <p:tgtEl>
                                          <p:spTgt spid="43"/>
                                        </p:tgtEl>
                                        <p:attrNameLst>
                                          <p:attrName>style.visibility</p:attrName>
                                        </p:attrNameLst>
                                      </p:cBhvr>
                                      <p:to>
                                        <p:strVal val="visible"/>
                                      </p:to>
                                    </p:set>
                                    <p:anim calcmode="lin" valueType="num">
                                      <p:cBhvr>
                                        <p:cTn id="75" dur="500" fill="hold"/>
                                        <p:tgtEl>
                                          <p:spTgt spid="43"/>
                                        </p:tgtEl>
                                        <p:attrNameLst>
                                          <p:attrName>ppt_w</p:attrName>
                                        </p:attrNameLst>
                                      </p:cBhvr>
                                      <p:tavLst>
                                        <p:tav tm="0">
                                          <p:val>
                                            <p:fltVal val="0"/>
                                          </p:val>
                                        </p:tav>
                                        <p:tav tm="100000">
                                          <p:val>
                                            <p:strVal val="#ppt_w"/>
                                          </p:val>
                                        </p:tav>
                                      </p:tavLst>
                                    </p:anim>
                                    <p:anim calcmode="lin" valueType="num">
                                      <p:cBhvr>
                                        <p:cTn id="76" dur="500" fill="hold"/>
                                        <p:tgtEl>
                                          <p:spTgt spid="43"/>
                                        </p:tgtEl>
                                        <p:attrNameLst>
                                          <p:attrName>ppt_h</p:attrName>
                                        </p:attrNameLst>
                                      </p:cBhvr>
                                      <p:tavLst>
                                        <p:tav tm="0">
                                          <p:val>
                                            <p:strVal val="#ppt_h"/>
                                          </p:val>
                                        </p:tav>
                                        <p:tav tm="100000">
                                          <p:val>
                                            <p:strVal val="#ppt_h"/>
                                          </p:val>
                                        </p:tav>
                                      </p:tavLst>
                                    </p:anim>
                                  </p:childTnLst>
                                </p:cTn>
                              </p:par>
                              <p:par>
                                <p:cTn id="77" presetID="17" presetClass="entr" presetSubtype="10"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anim calcmode="lin" valueType="num">
                                      <p:cBhvr>
                                        <p:cTn id="79" dur="500" fill="hold"/>
                                        <p:tgtEl>
                                          <p:spTgt spid="44"/>
                                        </p:tgtEl>
                                        <p:attrNameLst>
                                          <p:attrName>ppt_w</p:attrName>
                                        </p:attrNameLst>
                                      </p:cBhvr>
                                      <p:tavLst>
                                        <p:tav tm="0">
                                          <p:val>
                                            <p:fltVal val="0"/>
                                          </p:val>
                                        </p:tav>
                                        <p:tav tm="100000">
                                          <p:val>
                                            <p:strVal val="#ppt_w"/>
                                          </p:val>
                                        </p:tav>
                                      </p:tavLst>
                                    </p:anim>
                                    <p:anim calcmode="lin" valueType="num">
                                      <p:cBhvr>
                                        <p:cTn id="80" dur="500" fill="hold"/>
                                        <p:tgtEl>
                                          <p:spTgt spid="44"/>
                                        </p:tgtEl>
                                        <p:attrNameLst>
                                          <p:attrName>ppt_h</p:attrName>
                                        </p:attrNameLst>
                                      </p:cBhvr>
                                      <p:tavLst>
                                        <p:tav tm="0">
                                          <p:val>
                                            <p:strVal val="#ppt_h"/>
                                          </p:val>
                                        </p:tav>
                                        <p:tav tm="100000">
                                          <p:val>
                                            <p:strVal val="#ppt_h"/>
                                          </p:val>
                                        </p:tav>
                                      </p:tavLst>
                                    </p:anim>
                                  </p:childTnLst>
                                </p:cTn>
                              </p:par>
                              <p:par>
                                <p:cTn id="81" presetID="17" presetClass="entr" presetSubtype="10" fill="hold" grpId="0" nodeType="withEffect">
                                  <p:stCondLst>
                                    <p:cond delay="0"/>
                                  </p:stCondLst>
                                  <p:childTnLst>
                                    <p:set>
                                      <p:cBhvr>
                                        <p:cTn id="82" dur="1" fill="hold">
                                          <p:stCondLst>
                                            <p:cond delay="0"/>
                                          </p:stCondLst>
                                        </p:cTn>
                                        <p:tgtEl>
                                          <p:spTgt spid="45"/>
                                        </p:tgtEl>
                                        <p:attrNameLst>
                                          <p:attrName>style.visibility</p:attrName>
                                        </p:attrNameLst>
                                      </p:cBhvr>
                                      <p:to>
                                        <p:strVal val="visible"/>
                                      </p:to>
                                    </p:set>
                                    <p:anim calcmode="lin" valueType="num">
                                      <p:cBhvr>
                                        <p:cTn id="83" dur="500" fill="hold"/>
                                        <p:tgtEl>
                                          <p:spTgt spid="45"/>
                                        </p:tgtEl>
                                        <p:attrNameLst>
                                          <p:attrName>ppt_w</p:attrName>
                                        </p:attrNameLst>
                                      </p:cBhvr>
                                      <p:tavLst>
                                        <p:tav tm="0">
                                          <p:val>
                                            <p:fltVal val="0"/>
                                          </p:val>
                                        </p:tav>
                                        <p:tav tm="100000">
                                          <p:val>
                                            <p:strVal val="#ppt_w"/>
                                          </p:val>
                                        </p:tav>
                                      </p:tavLst>
                                    </p:anim>
                                    <p:anim calcmode="lin" valueType="num">
                                      <p:cBhvr>
                                        <p:cTn id="84" dur="500" fill="hold"/>
                                        <p:tgtEl>
                                          <p:spTgt spid="45"/>
                                        </p:tgtEl>
                                        <p:attrNameLst>
                                          <p:attrName>ppt_h</p:attrName>
                                        </p:attrNameLst>
                                      </p:cBhvr>
                                      <p:tavLst>
                                        <p:tav tm="0">
                                          <p:val>
                                            <p:strVal val="#ppt_h"/>
                                          </p:val>
                                        </p:tav>
                                        <p:tav tm="100000">
                                          <p:val>
                                            <p:strVal val="#ppt_h"/>
                                          </p:val>
                                        </p:tav>
                                      </p:tavLst>
                                    </p:anim>
                                  </p:childTnLst>
                                </p:cTn>
                              </p:par>
                              <p:par>
                                <p:cTn id="85" presetID="17" presetClass="entr" presetSubtype="10" fill="hold" grpId="0" nodeType="withEffect">
                                  <p:stCondLst>
                                    <p:cond delay="0"/>
                                  </p:stCondLst>
                                  <p:childTnLst>
                                    <p:set>
                                      <p:cBhvr>
                                        <p:cTn id="86" dur="1" fill="hold">
                                          <p:stCondLst>
                                            <p:cond delay="0"/>
                                          </p:stCondLst>
                                        </p:cTn>
                                        <p:tgtEl>
                                          <p:spTgt spid="46"/>
                                        </p:tgtEl>
                                        <p:attrNameLst>
                                          <p:attrName>style.visibility</p:attrName>
                                        </p:attrNameLst>
                                      </p:cBhvr>
                                      <p:to>
                                        <p:strVal val="visible"/>
                                      </p:to>
                                    </p:set>
                                    <p:anim calcmode="lin" valueType="num">
                                      <p:cBhvr>
                                        <p:cTn id="87" dur="500" fill="hold"/>
                                        <p:tgtEl>
                                          <p:spTgt spid="46"/>
                                        </p:tgtEl>
                                        <p:attrNameLst>
                                          <p:attrName>ppt_w</p:attrName>
                                        </p:attrNameLst>
                                      </p:cBhvr>
                                      <p:tavLst>
                                        <p:tav tm="0">
                                          <p:val>
                                            <p:fltVal val="0"/>
                                          </p:val>
                                        </p:tav>
                                        <p:tav tm="100000">
                                          <p:val>
                                            <p:strVal val="#ppt_w"/>
                                          </p:val>
                                        </p:tav>
                                      </p:tavLst>
                                    </p:anim>
                                    <p:anim calcmode="lin" valueType="num">
                                      <p:cBhvr>
                                        <p:cTn id="88" dur="500" fill="hold"/>
                                        <p:tgtEl>
                                          <p:spTgt spid="46"/>
                                        </p:tgtEl>
                                        <p:attrNameLst>
                                          <p:attrName>ppt_h</p:attrName>
                                        </p:attrNameLst>
                                      </p:cBhvr>
                                      <p:tavLst>
                                        <p:tav tm="0">
                                          <p:val>
                                            <p:strVal val="#ppt_h"/>
                                          </p:val>
                                        </p:tav>
                                        <p:tav tm="100000">
                                          <p:val>
                                            <p:strVal val="#ppt_h"/>
                                          </p:val>
                                        </p:tav>
                                      </p:tavLst>
                                    </p:anim>
                                  </p:childTnLst>
                                </p:cTn>
                              </p:par>
                              <p:par>
                                <p:cTn id="89" presetID="17" presetClass="entr" presetSubtype="10" fill="hold" grpId="0" nodeType="withEffect">
                                  <p:stCondLst>
                                    <p:cond delay="0"/>
                                  </p:stCondLst>
                                  <p:childTnLst>
                                    <p:set>
                                      <p:cBhvr>
                                        <p:cTn id="90" dur="1" fill="hold">
                                          <p:stCondLst>
                                            <p:cond delay="0"/>
                                          </p:stCondLst>
                                        </p:cTn>
                                        <p:tgtEl>
                                          <p:spTgt spid="48"/>
                                        </p:tgtEl>
                                        <p:attrNameLst>
                                          <p:attrName>style.visibility</p:attrName>
                                        </p:attrNameLst>
                                      </p:cBhvr>
                                      <p:to>
                                        <p:strVal val="visible"/>
                                      </p:to>
                                    </p:set>
                                    <p:anim calcmode="lin" valueType="num">
                                      <p:cBhvr>
                                        <p:cTn id="91" dur="500" fill="hold"/>
                                        <p:tgtEl>
                                          <p:spTgt spid="48"/>
                                        </p:tgtEl>
                                        <p:attrNameLst>
                                          <p:attrName>ppt_w</p:attrName>
                                        </p:attrNameLst>
                                      </p:cBhvr>
                                      <p:tavLst>
                                        <p:tav tm="0">
                                          <p:val>
                                            <p:fltVal val="0"/>
                                          </p:val>
                                        </p:tav>
                                        <p:tav tm="100000">
                                          <p:val>
                                            <p:strVal val="#ppt_w"/>
                                          </p:val>
                                        </p:tav>
                                      </p:tavLst>
                                    </p:anim>
                                    <p:anim calcmode="lin" valueType="num">
                                      <p:cBhvr>
                                        <p:cTn id="92" dur="500" fill="hold"/>
                                        <p:tgtEl>
                                          <p:spTgt spid="48"/>
                                        </p:tgtEl>
                                        <p:attrNameLst>
                                          <p:attrName>ppt_h</p:attrName>
                                        </p:attrNameLst>
                                      </p:cBhvr>
                                      <p:tavLst>
                                        <p:tav tm="0">
                                          <p:val>
                                            <p:strVal val="#ppt_h"/>
                                          </p:val>
                                        </p:tav>
                                        <p:tav tm="100000">
                                          <p:val>
                                            <p:strVal val="#ppt_h"/>
                                          </p:val>
                                        </p:tav>
                                      </p:tavLst>
                                    </p:anim>
                                  </p:childTnLst>
                                </p:cTn>
                              </p:par>
                              <p:par>
                                <p:cTn id="93" presetID="17" presetClass="entr" presetSubtype="10" fill="hold" grpId="0" nodeType="withEffect">
                                  <p:stCondLst>
                                    <p:cond delay="0"/>
                                  </p:stCondLst>
                                  <p:childTnLst>
                                    <p:set>
                                      <p:cBhvr>
                                        <p:cTn id="94" dur="1" fill="hold">
                                          <p:stCondLst>
                                            <p:cond delay="0"/>
                                          </p:stCondLst>
                                        </p:cTn>
                                        <p:tgtEl>
                                          <p:spTgt spid="49"/>
                                        </p:tgtEl>
                                        <p:attrNameLst>
                                          <p:attrName>style.visibility</p:attrName>
                                        </p:attrNameLst>
                                      </p:cBhvr>
                                      <p:to>
                                        <p:strVal val="visible"/>
                                      </p:to>
                                    </p:set>
                                    <p:anim calcmode="lin" valueType="num">
                                      <p:cBhvr>
                                        <p:cTn id="95" dur="500" fill="hold"/>
                                        <p:tgtEl>
                                          <p:spTgt spid="49"/>
                                        </p:tgtEl>
                                        <p:attrNameLst>
                                          <p:attrName>ppt_w</p:attrName>
                                        </p:attrNameLst>
                                      </p:cBhvr>
                                      <p:tavLst>
                                        <p:tav tm="0">
                                          <p:val>
                                            <p:fltVal val="0"/>
                                          </p:val>
                                        </p:tav>
                                        <p:tav tm="100000">
                                          <p:val>
                                            <p:strVal val="#ppt_w"/>
                                          </p:val>
                                        </p:tav>
                                      </p:tavLst>
                                    </p:anim>
                                    <p:anim calcmode="lin" valueType="num">
                                      <p:cBhvr>
                                        <p:cTn id="96" dur="500" fill="hold"/>
                                        <p:tgtEl>
                                          <p:spTgt spid="4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6" grpId="0" animBg="1"/>
      <p:bldP spid="39" grpId="0"/>
      <p:bldP spid="21" grpId="0"/>
      <p:bldP spid="22" grpId="0"/>
      <p:bldP spid="32" grpId="0"/>
      <p:bldP spid="33" grpId="0"/>
      <p:bldP spid="34" grpId="0"/>
      <p:bldP spid="35" grpId="0"/>
      <p:bldP spid="36" grpId="0" animBg="1"/>
      <p:bldP spid="37" grpId="0" animBg="1"/>
      <p:bldP spid="43" grpId="0"/>
      <p:bldP spid="44" grpId="0"/>
      <p:bldP spid="45" grpId="0"/>
      <p:bldP spid="46" grpId="0"/>
      <p:bldP spid="48" grpId="0"/>
      <p:bldP spid="4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ackground pattern&#10;&#10;Description automatically generated">
            <a:extLst>
              <a:ext uri="{FF2B5EF4-FFF2-40B4-BE49-F238E27FC236}">
                <a16:creationId xmlns:a16="http://schemas.microsoft.com/office/drawing/2014/main" id="{07E076D8-7F54-2F40-AC05-1C2CD2ED7E03}"/>
              </a:ext>
            </a:extLst>
          </p:cNvPr>
          <p:cNvPicPr>
            <a:picLocks noGrp="1" noChangeAspect="1"/>
          </p:cNvPicPr>
          <p:nvPr>
            <p:ph type="pic" sz="quarter" idx="4294967295"/>
          </p:nvPr>
        </p:nvPicPr>
        <p:blipFill rotWithShape="1">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l="3" t="44809" r="-3" b="11725"/>
          <a:stretch/>
        </p:blipFill>
        <p:spPr>
          <a:xfrm>
            <a:off x="0" y="0"/>
            <a:ext cx="19508400" cy="109728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p:spPr>
      </p:pic>
      <p:sp>
        <p:nvSpPr>
          <p:cNvPr id="4" name="Rectangle 3"/>
          <p:cNvSpPr/>
          <p:nvPr/>
        </p:nvSpPr>
        <p:spPr>
          <a:xfrm>
            <a:off x="2245895" y="3298372"/>
            <a:ext cx="15015410" cy="7674428"/>
          </a:xfrm>
          <a:prstGeom prst="rect">
            <a:avLst/>
          </a:prstGeom>
          <a:gradFill flip="none" rotWithShape="1">
            <a:gsLst>
              <a:gs pos="0">
                <a:srgbClr val="205378"/>
              </a:gs>
              <a:gs pos="100000">
                <a:srgbClr val="297DA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 name="Rounded Rectangle 16"/>
          <p:cNvSpPr/>
          <p:nvPr/>
        </p:nvSpPr>
        <p:spPr>
          <a:xfrm>
            <a:off x="2773259" y="5899738"/>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6" name="Rounded Rectangle 45"/>
          <p:cNvSpPr/>
          <p:nvPr/>
        </p:nvSpPr>
        <p:spPr>
          <a:xfrm>
            <a:off x="6277067" y="5903585"/>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p:cNvSpPr/>
          <p:nvPr/>
        </p:nvSpPr>
        <p:spPr>
          <a:xfrm>
            <a:off x="9780875" y="5903585"/>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EF21EE5-8E11-3845-A35E-B555EBF00695}"/>
              </a:ext>
            </a:extLst>
          </p:cNvPr>
          <p:cNvSpPr/>
          <p:nvPr/>
        </p:nvSpPr>
        <p:spPr>
          <a:xfrm>
            <a:off x="2832275" y="2188604"/>
            <a:ext cx="12796931" cy="830997"/>
          </a:xfrm>
          <a:prstGeom prst="rect">
            <a:avLst/>
          </a:prstGeom>
        </p:spPr>
        <p:txBody>
          <a:bodyPr wrap="square">
            <a:spAutoFit/>
          </a:bodyPr>
          <a:lstStyle/>
          <a:p>
            <a:pPr>
              <a:spcAft>
                <a:spcPts val="1600"/>
              </a:spcAft>
            </a:pPr>
            <a:r>
              <a:rPr lang="en-US" sz="2400" b="1" dirty="0">
                <a:solidFill>
                  <a:schemeClr val="bg1"/>
                </a:solidFill>
                <a:latin typeface="Arial" panose="020B0604020202020204" pitchFamily="34" charset="0"/>
                <a:ea typeface="Open Sans" panose="020B0606030504020204" pitchFamily="34" charset="0"/>
                <a:cs typeface="Arial" panose="020B0604020202020204" pitchFamily="34" charset="0"/>
              </a:rPr>
              <a:t>Preventing alcohol use during pregnancy can positively impact the life of the mother, the child, the family, and the community.</a:t>
            </a:r>
          </a:p>
        </p:txBody>
      </p:sp>
      <p:sp>
        <p:nvSpPr>
          <p:cNvPr id="31" name="Rectangle 30">
            <a:extLst>
              <a:ext uri="{FF2B5EF4-FFF2-40B4-BE49-F238E27FC236}">
                <a16:creationId xmlns:a16="http://schemas.microsoft.com/office/drawing/2014/main" id="{0EDD1807-7029-D84A-821E-38AE1F16BED7}"/>
              </a:ext>
            </a:extLst>
          </p:cNvPr>
          <p:cNvSpPr/>
          <p:nvPr/>
        </p:nvSpPr>
        <p:spPr>
          <a:xfrm>
            <a:off x="2227363" y="896245"/>
            <a:ext cx="15934027" cy="1107996"/>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Why is FASD Prevention Important?</a:t>
            </a:r>
          </a:p>
        </p:txBody>
      </p:sp>
      <p:sp>
        <p:nvSpPr>
          <p:cNvPr id="8" name="Text Box 10"/>
          <p:cNvSpPr txBox="1">
            <a:spLocks noChangeArrowheads="1"/>
          </p:cNvSpPr>
          <p:nvPr/>
        </p:nvSpPr>
        <p:spPr bwMode="auto">
          <a:xfrm>
            <a:off x="13467048" y="8568763"/>
            <a:ext cx="2992589" cy="1391150"/>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Uses a FASD-Informed and Disability Lens</a:t>
            </a:r>
          </a:p>
        </p:txBody>
      </p:sp>
      <p:sp>
        <p:nvSpPr>
          <p:cNvPr id="2" name="Rounded Rectangle 1">
            <a:extLst>
              <a:ext uri="{FF2B5EF4-FFF2-40B4-BE49-F238E27FC236}">
                <a16:creationId xmlns:a16="http://schemas.microsoft.com/office/drawing/2014/main" id="{41EE76D6-2A09-D3A8-41B9-E8532C04DB6F}"/>
              </a:ext>
            </a:extLst>
          </p:cNvPr>
          <p:cNvSpPr/>
          <p:nvPr/>
        </p:nvSpPr>
        <p:spPr>
          <a:xfrm>
            <a:off x="13311866" y="5903585"/>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99AFFAE8-01DF-5DA4-C81E-3BC47580EF3B}"/>
              </a:ext>
            </a:extLst>
          </p:cNvPr>
          <p:cNvSpPr/>
          <p:nvPr/>
        </p:nvSpPr>
        <p:spPr>
          <a:xfrm>
            <a:off x="2773259" y="8263110"/>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Rounded Rectangle 5">
            <a:extLst>
              <a:ext uri="{FF2B5EF4-FFF2-40B4-BE49-F238E27FC236}">
                <a16:creationId xmlns:a16="http://schemas.microsoft.com/office/drawing/2014/main" id="{5C795A98-0D50-1522-5039-9F79F04AA9CB}"/>
              </a:ext>
            </a:extLst>
          </p:cNvPr>
          <p:cNvSpPr/>
          <p:nvPr/>
        </p:nvSpPr>
        <p:spPr>
          <a:xfrm>
            <a:off x="6277067" y="8266957"/>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B84D6CE6-1B73-E95A-9727-85BFB42595C2}"/>
              </a:ext>
            </a:extLst>
          </p:cNvPr>
          <p:cNvSpPr/>
          <p:nvPr/>
        </p:nvSpPr>
        <p:spPr>
          <a:xfrm>
            <a:off x="9780875" y="8266957"/>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1E865C03-B48E-6620-1B65-41DD0FD59267}"/>
              </a:ext>
            </a:extLst>
          </p:cNvPr>
          <p:cNvSpPr/>
          <p:nvPr/>
        </p:nvSpPr>
        <p:spPr>
          <a:xfrm>
            <a:off x="13311866" y="8266957"/>
            <a:ext cx="3302954" cy="2002457"/>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0">
            <a:extLst>
              <a:ext uri="{FF2B5EF4-FFF2-40B4-BE49-F238E27FC236}">
                <a16:creationId xmlns:a16="http://schemas.microsoft.com/office/drawing/2014/main" id="{7B106A95-DE3B-5858-B087-C70295EECECC}"/>
              </a:ext>
            </a:extLst>
          </p:cNvPr>
          <p:cNvSpPr txBox="1">
            <a:spLocks noChangeArrowheads="1"/>
          </p:cNvSpPr>
          <p:nvPr/>
        </p:nvSpPr>
        <p:spPr bwMode="auto">
          <a:xfrm>
            <a:off x="2746076" y="6215122"/>
            <a:ext cx="3302954"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Respectful</a:t>
            </a:r>
          </a:p>
        </p:txBody>
      </p:sp>
      <p:sp>
        <p:nvSpPr>
          <p:cNvPr id="11" name="Text Box 10">
            <a:extLst>
              <a:ext uri="{FF2B5EF4-FFF2-40B4-BE49-F238E27FC236}">
                <a16:creationId xmlns:a16="http://schemas.microsoft.com/office/drawing/2014/main" id="{2594B9A4-F42E-0DEC-6AF2-307E7816B43C}"/>
              </a:ext>
            </a:extLst>
          </p:cNvPr>
          <p:cNvSpPr txBox="1">
            <a:spLocks noChangeArrowheads="1"/>
          </p:cNvSpPr>
          <p:nvPr/>
        </p:nvSpPr>
        <p:spPr bwMode="auto">
          <a:xfrm>
            <a:off x="2773259" y="7105413"/>
            <a:ext cx="3275771"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Relational</a:t>
            </a:r>
          </a:p>
        </p:txBody>
      </p:sp>
      <p:sp>
        <p:nvSpPr>
          <p:cNvPr id="12" name="Text Box 10">
            <a:extLst>
              <a:ext uri="{FF2B5EF4-FFF2-40B4-BE49-F238E27FC236}">
                <a16:creationId xmlns:a16="http://schemas.microsoft.com/office/drawing/2014/main" id="{26D6371C-6B45-8157-70EE-7DB5B2FF6CD2}"/>
              </a:ext>
            </a:extLst>
          </p:cNvPr>
          <p:cNvSpPr txBox="1">
            <a:spLocks noChangeArrowheads="1"/>
          </p:cNvSpPr>
          <p:nvPr/>
        </p:nvSpPr>
        <p:spPr bwMode="auto">
          <a:xfrm>
            <a:off x="6304250" y="6215122"/>
            <a:ext cx="3248587"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Self-Determining</a:t>
            </a:r>
          </a:p>
        </p:txBody>
      </p:sp>
      <p:sp>
        <p:nvSpPr>
          <p:cNvPr id="13" name="Text Box 10">
            <a:extLst>
              <a:ext uri="{FF2B5EF4-FFF2-40B4-BE49-F238E27FC236}">
                <a16:creationId xmlns:a16="http://schemas.microsoft.com/office/drawing/2014/main" id="{BE142CF3-1F94-3027-994B-E72980D5727E}"/>
              </a:ext>
            </a:extLst>
          </p:cNvPr>
          <p:cNvSpPr txBox="1">
            <a:spLocks noChangeArrowheads="1"/>
          </p:cNvSpPr>
          <p:nvPr/>
        </p:nvSpPr>
        <p:spPr bwMode="auto">
          <a:xfrm>
            <a:off x="6304250" y="7056035"/>
            <a:ext cx="3248587"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Women+ Centered</a:t>
            </a:r>
          </a:p>
        </p:txBody>
      </p:sp>
      <p:sp>
        <p:nvSpPr>
          <p:cNvPr id="14" name="Text Box 10">
            <a:extLst>
              <a:ext uri="{FF2B5EF4-FFF2-40B4-BE49-F238E27FC236}">
                <a16:creationId xmlns:a16="http://schemas.microsoft.com/office/drawing/2014/main" id="{07701C8E-9C8C-6EC2-DB58-61CD7EE14E1F}"/>
              </a:ext>
            </a:extLst>
          </p:cNvPr>
          <p:cNvSpPr txBox="1">
            <a:spLocks noChangeArrowheads="1"/>
          </p:cNvSpPr>
          <p:nvPr/>
        </p:nvSpPr>
        <p:spPr bwMode="auto">
          <a:xfrm>
            <a:off x="9936057" y="6479810"/>
            <a:ext cx="2992589" cy="960263"/>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Harm Reduction Oriented</a:t>
            </a:r>
          </a:p>
        </p:txBody>
      </p:sp>
      <p:sp>
        <p:nvSpPr>
          <p:cNvPr id="15" name="Text Box 10">
            <a:extLst>
              <a:ext uri="{FF2B5EF4-FFF2-40B4-BE49-F238E27FC236}">
                <a16:creationId xmlns:a16="http://schemas.microsoft.com/office/drawing/2014/main" id="{53E9B2B4-1E47-B45D-DB53-682F9C53A9D0}"/>
              </a:ext>
            </a:extLst>
          </p:cNvPr>
          <p:cNvSpPr txBox="1">
            <a:spLocks noChangeArrowheads="1"/>
          </p:cNvSpPr>
          <p:nvPr/>
        </p:nvSpPr>
        <p:spPr bwMode="auto">
          <a:xfrm>
            <a:off x="13467047" y="6393565"/>
            <a:ext cx="2992589" cy="960263"/>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Trauma and Violence Informed</a:t>
            </a:r>
          </a:p>
        </p:txBody>
      </p:sp>
      <p:sp>
        <p:nvSpPr>
          <p:cNvPr id="16" name="Text Box 10">
            <a:extLst>
              <a:ext uri="{FF2B5EF4-FFF2-40B4-BE49-F238E27FC236}">
                <a16:creationId xmlns:a16="http://schemas.microsoft.com/office/drawing/2014/main" id="{2BF8FF32-3268-6420-DCD6-13CA2C3D9783}"/>
              </a:ext>
            </a:extLst>
          </p:cNvPr>
          <p:cNvSpPr txBox="1">
            <a:spLocks noChangeArrowheads="1"/>
          </p:cNvSpPr>
          <p:nvPr/>
        </p:nvSpPr>
        <p:spPr bwMode="auto">
          <a:xfrm>
            <a:off x="2992907" y="8879979"/>
            <a:ext cx="2992589"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Health Promoting</a:t>
            </a:r>
          </a:p>
        </p:txBody>
      </p:sp>
      <p:sp>
        <p:nvSpPr>
          <p:cNvPr id="18" name="Text Box 10">
            <a:extLst>
              <a:ext uri="{FF2B5EF4-FFF2-40B4-BE49-F238E27FC236}">
                <a16:creationId xmlns:a16="http://schemas.microsoft.com/office/drawing/2014/main" id="{EBF5E179-2343-717F-406F-10E27134C62D}"/>
              </a:ext>
            </a:extLst>
          </p:cNvPr>
          <p:cNvSpPr txBox="1">
            <a:spLocks noChangeArrowheads="1"/>
          </p:cNvSpPr>
          <p:nvPr/>
        </p:nvSpPr>
        <p:spPr bwMode="auto">
          <a:xfrm>
            <a:off x="6439491" y="8879979"/>
            <a:ext cx="2992589" cy="529376"/>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Culturally Safe</a:t>
            </a:r>
          </a:p>
        </p:txBody>
      </p:sp>
      <p:sp>
        <p:nvSpPr>
          <p:cNvPr id="19" name="Text Box 10">
            <a:extLst>
              <a:ext uri="{FF2B5EF4-FFF2-40B4-BE49-F238E27FC236}">
                <a16:creationId xmlns:a16="http://schemas.microsoft.com/office/drawing/2014/main" id="{4930C47F-6355-B182-99F7-D9E0054A03C9}"/>
              </a:ext>
            </a:extLst>
          </p:cNvPr>
          <p:cNvSpPr txBox="1">
            <a:spLocks noChangeArrowheads="1"/>
          </p:cNvSpPr>
          <p:nvPr/>
        </p:nvSpPr>
        <p:spPr bwMode="auto">
          <a:xfrm>
            <a:off x="9956414" y="8879979"/>
            <a:ext cx="2992589" cy="960263"/>
          </a:xfrm>
          <a:prstGeom prst="rect">
            <a:avLst/>
          </a:prstGeom>
          <a:noFill/>
          <a:ln w="9525">
            <a:noFill/>
            <a:miter lim="800000"/>
            <a:headEnd/>
            <a:tailEnd/>
          </a:ln>
        </p:spPr>
        <p:txBody>
          <a:bodyPr wrap="square" lIns="97536" tIns="48768" rIns="97536" bIns="48768">
            <a:spAutoFit/>
          </a:bodyPr>
          <a:lstStyle/>
          <a:p>
            <a:pPr algn="ct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Supportive of Mothering</a:t>
            </a:r>
          </a:p>
        </p:txBody>
      </p:sp>
      <p:sp>
        <p:nvSpPr>
          <p:cNvPr id="20" name="Rectangle 19">
            <a:extLst>
              <a:ext uri="{FF2B5EF4-FFF2-40B4-BE49-F238E27FC236}">
                <a16:creationId xmlns:a16="http://schemas.microsoft.com/office/drawing/2014/main" id="{4DE75B94-36D6-38D1-6655-828E863501A2}"/>
              </a:ext>
            </a:extLst>
          </p:cNvPr>
          <p:cNvSpPr/>
          <p:nvPr/>
        </p:nvSpPr>
        <p:spPr>
          <a:xfrm>
            <a:off x="2832275" y="3876727"/>
            <a:ext cx="13627361" cy="1200329"/>
          </a:xfrm>
          <a:prstGeom prst="rect">
            <a:avLst/>
          </a:prstGeom>
        </p:spPr>
        <p:txBody>
          <a:bodyPr wrap="square">
            <a:spAutoFit/>
          </a:bodyPr>
          <a:lstStyle/>
          <a:p>
            <a:pPr>
              <a:spcAft>
                <a:spcPts val="1600"/>
              </a:spcAft>
            </a:pPr>
            <a:r>
              <a:rPr lang="en-US" sz="2400" dirty="0">
                <a:solidFill>
                  <a:schemeClr val="bg1"/>
                </a:solidFill>
                <a:ea typeface="Open Sans" panose="020B0606030504020204" pitchFamily="34" charset="0"/>
                <a:cs typeface="Arial" panose="020B0604020202020204" pitchFamily="34" charset="0"/>
              </a:rPr>
              <a:t>Prevention of alcohol use within a broad range of health and social service providers are well positioned to work with women and girls to reduce their alcohol use and support them with other issues that affect their substance use behaviors using a range of approaches to support women and children’s health.</a:t>
            </a:r>
          </a:p>
        </p:txBody>
      </p:sp>
    </p:spTree>
    <p:extLst>
      <p:ext uri="{BB962C8B-B14F-4D97-AF65-F5344CB8AC3E}">
        <p14:creationId xmlns:p14="http://schemas.microsoft.com/office/powerpoint/2010/main" val="4903627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500" fill="hold"/>
                                        <p:tgtEl>
                                          <p:spTgt spid="46"/>
                                        </p:tgtEl>
                                        <p:attrNameLst>
                                          <p:attrName>ppt_w</p:attrName>
                                        </p:attrNameLst>
                                      </p:cBhvr>
                                      <p:tavLst>
                                        <p:tav tm="0">
                                          <p:val>
                                            <p:fltVal val="0"/>
                                          </p:val>
                                        </p:tav>
                                        <p:tav tm="100000">
                                          <p:val>
                                            <p:strVal val="#ppt_w"/>
                                          </p:val>
                                        </p:tav>
                                      </p:tavLst>
                                    </p:anim>
                                    <p:anim calcmode="lin" valueType="num">
                                      <p:cBhvr>
                                        <p:cTn id="20" dur="500" fill="hold"/>
                                        <p:tgtEl>
                                          <p:spTgt spid="46"/>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anim calcmode="lin" valueType="num">
                                      <p:cBhvr>
                                        <p:cTn id="23" dur="500" fill="hold"/>
                                        <p:tgtEl>
                                          <p:spTgt spid="58"/>
                                        </p:tgtEl>
                                        <p:attrNameLst>
                                          <p:attrName>ppt_w</p:attrName>
                                        </p:attrNameLst>
                                      </p:cBhvr>
                                      <p:tavLst>
                                        <p:tav tm="0">
                                          <p:val>
                                            <p:fltVal val="0"/>
                                          </p:val>
                                        </p:tav>
                                        <p:tav tm="100000">
                                          <p:val>
                                            <p:strVal val="#ppt_w"/>
                                          </p:val>
                                        </p:tav>
                                      </p:tavLst>
                                    </p:anim>
                                    <p:anim calcmode="lin" valueType="num">
                                      <p:cBhvr>
                                        <p:cTn id="24" dur="500" fill="hold"/>
                                        <p:tgtEl>
                                          <p:spTgt spid="58"/>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strVal val="#ppt_h"/>
                                          </p:val>
                                        </p:tav>
                                        <p:tav tm="100000">
                                          <p:val>
                                            <p:strVal val="#ppt_h"/>
                                          </p:val>
                                        </p:tav>
                                      </p:tavLst>
                                    </p:anim>
                                  </p:childTnLst>
                                </p:cTn>
                              </p:par>
                              <p:par>
                                <p:cTn id="53" presetID="17" presetClass="entr" presetSubtype="1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strVal val="#ppt_h"/>
                                          </p:val>
                                        </p:tav>
                                        <p:tav tm="100000">
                                          <p:val>
                                            <p:strVal val="#ppt_h"/>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strVal val="#ppt_h"/>
                                          </p:val>
                                        </p:tav>
                                        <p:tav tm="100000">
                                          <p:val>
                                            <p:strVal val="#ppt_h"/>
                                          </p:val>
                                        </p:tav>
                                      </p:tavLst>
                                    </p:anim>
                                  </p:childTnLst>
                                </p:cTn>
                              </p:par>
                              <p:par>
                                <p:cTn id="73" presetID="17" presetClass="entr" presetSubtype="10"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strVal val="#ppt_h"/>
                                          </p:val>
                                        </p:tav>
                                        <p:tav tm="100000">
                                          <p:val>
                                            <p:strVal val="#ppt_h"/>
                                          </p:val>
                                        </p:tav>
                                      </p:tavLst>
                                    </p:anim>
                                  </p:childTnLst>
                                </p:cTn>
                              </p:par>
                              <p:par>
                                <p:cTn id="77" presetID="17" presetClass="entr" presetSubtype="1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fltVal val="0"/>
                                          </p:val>
                                        </p:tav>
                                        <p:tav tm="100000">
                                          <p:val>
                                            <p:strVal val="#ppt_w"/>
                                          </p:val>
                                        </p:tav>
                                      </p:tavLst>
                                    </p:anim>
                                    <p:anim calcmode="lin" valueType="num">
                                      <p:cBhvr>
                                        <p:cTn id="80" dur="500" fill="hold"/>
                                        <p:tgtEl>
                                          <p:spTgt spid="16"/>
                                        </p:tgtEl>
                                        <p:attrNameLst>
                                          <p:attrName>ppt_h</p:attrName>
                                        </p:attrNameLst>
                                      </p:cBhvr>
                                      <p:tavLst>
                                        <p:tav tm="0">
                                          <p:val>
                                            <p:strVal val="#ppt_h"/>
                                          </p:val>
                                        </p:tav>
                                        <p:tav tm="100000">
                                          <p:val>
                                            <p:strVal val="#ppt_h"/>
                                          </p:val>
                                        </p:tav>
                                      </p:tavLst>
                                    </p:anim>
                                  </p:childTnLst>
                                </p:cTn>
                              </p:par>
                              <p:par>
                                <p:cTn id="81" presetID="17" presetClass="entr" presetSubtype="1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strVal val="#ppt_h"/>
                                          </p:val>
                                        </p:tav>
                                        <p:tav tm="100000">
                                          <p:val>
                                            <p:strVal val="#ppt_h"/>
                                          </p:val>
                                        </p:tav>
                                      </p:tavLst>
                                    </p:anim>
                                  </p:childTnLst>
                                </p:cTn>
                              </p:par>
                              <p:par>
                                <p:cTn id="85" presetID="17" presetClass="entr" presetSubtype="10" fill="hold" grpId="0" nodeType="with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strVal val="#ppt_h"/>
                                          </p:val>
                                        </p:tav>
                                        <p:tav tm="100000">
                                          <p:val>
                                            <p:strVal val="#ppt_h"/>
                                          </p:val>
                                        </p:tav>
                                      </p:tavLst>
                                    </p:anim>
                                  </p:childTnLst>
                                </p:cTn>
                              </p:par>
                              <p:par>
                                <p:cTn id="89" presetID="17" presetClass="entr" presetSubtype="10" fill="hold" grpId="0" nodeType="with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ppt_w</p:attrName>
                                        </p:attrNameLst>
                                      </p:cBhvr>
                                      <p:tavLst>
                                        <p:tav tm="0">
                                          <p:val>
                                            <p:fltVal val="0"/>
                                          </p:val>
                                        </p:tav>
                                        <p:tav tm="100000">
                                          <p:val>
                                            <p:strVal val="#ppt_w"/>
                                          </p:val>
                                        </p:tav>
                                      </p:tavLst>
                                    </p:anim>
                                    <p:anim calcmode="lin" valueType="num">
                                      <p:cBhvr>
                                        <p:cTn id="92" dur="5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46" grpId="0" animBg="1"/>
      <p:bldP spid="58" grpId="0" animBg="1"/>
      <p:bldP spid="30" grpId="0"/>
      <p:bldP spid="31" grpId="0"/>
      <p:bldP spid="8" grpId="0"/>
      <p:bldP spid="2" grpId="0" animBg="1"/>
      <p:bldP spid="3" grpId="0" animBg="1"/>
      <p:bldP spid="6" grpId="0" animBg="1"/>
      <p:bldP spid="7" grpId="0" animBg="1"/>
      <p:bldP spid="9" grpId="0" animBg="1"/>
      <p:bldP spid="10" grpId="0"/>
      <p:bldP spid="11" grpId="0"/>
      <p:bldP spid="12" grpId="0"/>
      <p:bldP spid="13" grpId="0"/>
      <p:bldP spid="14" grpId="0"/>
      <p:bldP spid="15" grpId="0"/>
      <p:bldP spid="16" grpId="0"/>
      <p:bldP spid="18" grpId="0"/>
      <p:bldP spid="19" grpId="0"/>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9753600" y="6493055"/>
            <a:ext cx="8534400"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video, ‘A Letter from Jane’ captures the voices of women who have participated in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HerWay</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Home, a FASD prevention program in Victoria, BC, describing their experience.</a:t>
            </a:r>
          </a:p>
        </p:txBody>
      </p:sp>
      <p:sp>
        <p:nvSpPr>
          <p:cNvPr id="16" name="Rounded Rectangle 15">
            <a:hlinkClick r:id="rId3"/>
          </p:cNvPr>
          <p:cNvSpPr/>
          <p:nvPr/>
        </p:nvSpPr>
        <p:spPr>
          <a:xfrm>
            <a:off x="9753600" y="9103786"/>
            <a:ext cx="3420554" cy="510778"/>
          </a:xfrm>
          <a:prstGeom prst="roundRect">
            <a:avLst/>
          </a:prstGeom>
          <a:gradFill>
            <a:gsLst>
              <a:gs pos="0">
                <a:schemeClr val="accent2"/>
              </a:gs>
              <a:gs pos="100000">
                <a:schemeClr val="accent2">
                  <a:lumMod val="75000"/>
                </a:schemeClr>
              </a:gs>
            </a:gsLst>
            <a:lin ang="10800000" scaled="0"/>
          </a:gradFill>
        </p:spPr>
        <p:txBody>
          <a:bodyPr wrap="square">
            <a:spAutoFit/>
          </a:bodyPr>
          <a:lstStyle/>
          <a:p>
            <a:pPr algn="ctr" defTabSz="2321446"/>
            <a:r>
              <a:rPr lang="en-US" sz="2400" dirty="0">
                <a:solidFill>
                  <a:schemeClr val="bg1"/>
                </a:solidFill>
                <a:latin typeface="Arial" panose="020B0604020202020204" pitchFamily="34" charset="0"/>
                <a:ea typeface="Open Sans" pitchFamily="34" charset="0"/>
                <a:cs typeface="Arial" panose="020B0604020202020204" pitchFamily="34" charset="0"/>
              </a:rPr>
              <a:t>A Letter from Jane</a:t>
            </a:r>
          </a:p>
        </p:txBody>
      </p:sp>
      <p:sp>
        <p:nvSpPr>
          <p:cNvPr id="17" name="Rectangle 16">
            <a:extLst>
              <a:ext uri="{FF2B5EF4-FFF2-40B4-BE49-F238E27FC236}">
                <a16:creationId xmlns:a16="http://schemas.microsoft.com/office/drawing/2014/main" id="{620A8756-6DC7-6E40-94A8-E78BBA235201}"/>
              </a:ext>
            </a:extLst>
          </p:cNvPr>
          <p:cNvSpPr/>
          <p:nvPr/>
        </p:nvSpPr>
        <p:spPr>
          <a:xfrm>
            <a:off x="9732718" y="4973772"/>
            <a:ext cx="9074828" cy="1107996"/>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A Letter from Jane</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9732717" y="9910725"/>
            <a:ext cx="5122765" cy="467820"/>
          </a:xfrm>
          <a:prstGeom prst="rect">
            <a:avLst/>
          </a:prstGeom>
          <a:noFill/>
          <a:ln w="9525">
            <a:noFill/>
            <a:miter lim="800000"/>
            <a:headEnd/>
            <a:tailEnd/>
          </a:ln>
        </p:spPr>
        <p:txBody>
          <a:bodyPr wrap="square" lIns="97536" tIns="48768" rIns="97536" bIns="48768">
            <a:spAutoFit/>
          </a:bodyPr>
          <a:lstStyle/>
          <a:p>
            <a:r>
              <a:rPr lang="en-CA" sz="2400" dirty="0">
                <a:hlinkClick r:id="rId3"/>
              </a:rPr>
              <a:t>https://</a:t>
            </a:r>
            <a:r>
              <a:rPr lang="en-CA" sz="2400" dirty="0" err="1">
                <a:hlinkClick r:id="rId3"/>
              </a:rPr>
              <a:t>youtu.be</a:t>
            </a:r>
            <a:r>
              <a:rPr lang="en-CA" sz="2400" dirty="0">
                <a:hlinkClick r:id="rId3"/>
              </a:rPr>
              <a:t>/wXC6LmNXrDE</a:t>
            </a:r>
            <a:endParaRPr lang="en-CA" sz="2400" dirty="0"/>
          </a:p>
        </p:txBody>
      </p:sp>
      <p:pic>
        <p:nvPicPr>
          <p:cNvPr id="6" name="Picture 5">
            <a:extLst>
              <a:ext uri="{FF2B5EF4-FFF2-40B4-BE49-F238E27FC236}">
                <a16:creationId xmlns:a16="http://schemas.microsoft.com/office/drawing/2014/main" id="{F8AEC914-7209-41FC-6C67-E8DE242CE0F4}"/>
              </a:ext>
            </a:extLst>
          </p:cNvPr>
          <p:cNvPicPr>
            <a:picLocks noChangeAspect="1"/>
          </p:cNvPicPr>
          <p:nvPr/>
        </p:nvPicPr>
        <p:blipFill>
          <a:blip r:embed="rId4"/>
          <a:stretch>
            <a:fillRect/>
          </a:stretch>
        </p:blipFill>
        <p:spPr>
          <a:xfrm>
            <a:off x="2208248" y="6473709"/>
            <a:ext cx="6660236" cy="3816007"/>
          </a:xfrm>
          <a:prstGeom prst="rect">
            <a:avLst/>
          </a:prstGeom>
        </p:spPr>
      </p:pic>
      <p:pic>
        <p:nvPicPr>
          <p:cNvPr id="11" name="Picture Placeholder 10" descr="A hand holding a pen&#10;&#10;Description automatically generated with low confidence">
            <a:extLst>
              <a:ext uri="{FF2B5EF4-FFF2-40B4-BE49-F238E27FC236}">
                <a16:creationId xmlns:a16="http://schemas.microsoft.com/office/drawing/2014/main" id="{C8A7EAAF-A122-DE49-0912-CC5B35F917C7}"/>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2905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6" grpId="0" animBg="1"/>
      <p:bldP spid="17" grpId="0"/>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AB42277A-B095-2E04-789A-9A019DBFEC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0770" y="2850634"/>
            <a:ext cx="9933156" cy="7284314"/>
          </a:xfrm>
          <a:prstGeom prst="rect">
            <a:avLst/>
          </a:prstGeom>
        </p:spPr>
      </p:pic>
      <p:sp>
        <p:nvSpPr>
          <p:cNvPr id="46" name="Rectangle 45"/>
          <p:cNvSpPr/>
          <p:nvPr/>
        </p:nvSpPr>
        <p:spPr>
          <a:xfrm>
            <a:off x="14601664" y="3316695"/>
            <a:ext cx="1228221" cy="461665"/>
          </a:xfrm>
          <a:prstGeom prst="rect">
            <a:avLst/>
          </a:prstGeom>
          <a:noFill/>
        </p:spPr>
        <p:txBody>
          <a:bodyPr wrap="none">
            <a:spAutoFit/>
          </a:bodyPr>
          <a:lstStyle/>
          <a:p>
            <a:pP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1</a:t>
            </a:r>
          </a:p>
        </p:txBody>
      </p:sp>
      <p:sp>
        <p:nvSpPr>
          <p:cNvPr id="47" name="Text Box 10"/>
          <p:cNvSpPr txBox="1">
            <a:spLocks noChangeArrowheads="1"/>
          </p:cNvSpPr>
          <p:nvPr/>
        </p:nvSpPr>
        <p:spPr bwMode="auto">
          <a:xfrm>
            <a:off x="14601664" y="3910200"/>
            <a:ext cx="3465974" cy="714042"/>
          </a:xfrm>
          <a:prstGeom prst="rect">
            <a:avLst/>
          </a:prstGeom>
          <a:solidFill>
            <a:schemeClr val="bg1"/>
          </a:solidFill>
          <a:ln w="9525">
            <a:noFill/>
            <a:miter lim="800000"/>
            <a:headEnd/>
            <a:tailEnd/>
          </a:ln>
        </p:spPr>
        <p:txBody>
          <a:bodyPr wrap="square" lIns="97536" tIns="48768" rIns="97536" bIns="48768">
            <a:spAutoFit/>
          </a:bodyPr>
          <a:lstStyle/>
          <a:p>
            <a:r>
              <a:rPr lang="en-CA" sz="2000" dirty="0"/>
              <a:t>Broad awareness building and health promotion efforts</a:t>
            </a:r>
          </a:p>
        </p:txBody>
      </p:sp>
      <p:sp>
        <p:nvSpPr>
          <p:cNvPr id="42" name="Rectangle 41">
            <a:extLst>
              <a:ext uri="{FF2B5EF4-FFF2-40B4-BE49-F238E27FC236}">
                <a16:creationId xmlns:a16="http://schemas.microsoft.com/office/drawing/2014/main" id="{303B53DB-647F-AD42-9502-9560BC4F581C}"/>
              </a:ext>
            </a:extLst>
          </p:cNvPr>
          <p:cNvSpPr/>
          <p:nvPr/>
        </p:nvSpPr>
        <p:spPr>
          <a:xfrm>
            <a:off x="520752" y="623667"/>
            <a:ext cx="13813174" cy="1160959"/>
          </a:xfrm>
          <a:prstGeom prst="rect">
            <a:avLst/>
          </a:prstGeom>
        </p:spPr>
        <p:txBody>
          <a:bodyPr wrap="square">
            <a:spAutoFit/>
          </a:bodyPr>
          <a:lstStyle/>
          <a:p>
            <a:pPr>
              <a:lnSpc>
                <a:spcPct val="115000"/>
              </a:lnSpc>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Levels of FASD Prevention</a:t>
            </a:r>
          </a:p>
        </p:txBody>
      </p:sp>
      <p:sp>
        <p:nvSpPr>
          <p:cNvPr id="43" name="Rectangle 42">
            <a:extLst>
              <a:ext uri="{FF2B5EF4-FFF2-40B4-BE49-F238E27FC236}">
                <a16:creationId xmlns:a16="http://schemas.microsoft.com/office/drawing/2014/main" id="{5A3ADC0B-F49F-B74B-8054-C948B64418C3}"/>
              </a:ext>
            </a:extLst>
          </p:cNvPr>
          <p:cNvSpPr/>
          <p:nvPr/>
        </p:nvSpPr>
        <p:spPr>
          <a:xfrm>
            <a:off x="633046" y="1802276"/>
            <a:ext cx="17883554" cy="959943"/>
          </a:xfrm>
          <a:prstGeom prst="rect">
            <a:avLst/>
          </a:prstGeom>
        </p:spPr>
        <p:txBody>
          <a:bodyPr wrap="square">
            <a:spAutoFit/>
          </a:bodyPr>
          <a:lstStyle/>
          <a:p>
            <a:pPr>
              <a:lnSpc>
                <a:spcPct val="115000"/>
              </a:lnSpc>
              <a:spcAft>
                <a:spcPts val="1600"/>
              </a:spcAft>
            </a:pPr>
            <a:r>
              <a:rPr lang="en-US" sz="256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FASD prevention is incredibly complex and should use a holistic approach that addresses the numerous risk factors for drinking that are intertwined with the social determinants of health.</a:t>
            </a:r>
          </a:p>
        </p:txBody>
      </p:sp>
      <p:sp>
        <p:nvSpPr>
          <p:cNvPr id="62" name="Rectangle 61">
            <a:extLst>
              <a:ext uri="{FF2B5EF4-FFF2-40B4-BE49-F238E27FC236}">
                <a16:creationId xmlns:a16="http://schemas.microsoft.com/office/drawing/2014/main" id="{CAB16CBE-13DC-484D-BC87-3AD7F8ED72A3}"/>
              </a:ext>
            </a:extLst>
          </p:cNvPr>
          <p:cNvSpPr/>
          <p:nvPr/>
        </p:nvSpPr>
        <p:spPr>
          <a:xfrm>
            <a:off x="3611305" y="3273225"/>
            <a:ext cx="1228221" cy="461665"/>
          </a:xfrm>
          <a:prstGeom prst="rect">
            <a:avLst/>
          </a:prstGeom>
          <a:noFill/>
        </p:spPr>
        <p:txBody>
          <a:bodyPr wrap="none">
            <a:spAutoFit/>
          </a:bodyPr>
          <a:lstStyle/>
          <a:p>
            <a:pPr algn="ct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4</a:t>
            </a:r>
          </a:p>
        </p:txBody>
      </p:sp>
      <p:sp>
        <p:nvSpPr>
          <p:cNvPr id="63" name="Text Box 10">
            <a:extLst>
              <a:ext uri="{FF2B5EF4-FFF2-40B4-BE49-F238E27FC236}">
                <a16:creationId xmlns:a16="http://schemas.microsoft.com/office/drawing/2014/main" id="{C2A62CD1-EE0D-D545-BD0F-450850122158}"/>
              </a:ext>
            </a:extLst>
          </p:cNvPr>
          <p:cNvSpPr txBox="1">
            <a:spLocks noChangeArrowheads="1"/>
          </p:cNvSpPr>
          <p:nvPr/>
        </p:nvSpPr>
        <p:spPr bwMode="auto">
          <a:xfrm>
            <a:off x="1373552" y="3778360"/>
            <a:ext cx="3465974" cy="1329595"/>
          </a:xfrm>
          <a:prstGeom prst="rect">
            <a:avLst/>
          </a:prstGeom>
          <a:solidFill>
            <a:schemeClr val="bg1"/>
          </a:solidFill>
          <a:ln w="9525">
            <a:noFill/>
            <a:miter lim="800000"/>
            <a:headEnd/>
            <a:tailEnd/>
          </a:ln>
        </p:spPr>
        <p:txBody>
          <a:bodyPr wrap="square" lIns="97536" tIns="48768" rIns="97536" bIns="48768">
            <a:spAutoFit/>
          </a:bodyPr>
          <a:lstStyle/>
          <a:p>
            <a:pPr algn="r"/>
            <a:r>
              <a:rPr lang="en-CA" sz="2000" dirty="0"/>
              <a:t>Postpartum support for new mothers and support for children assessment and development</a:t>
            </a:r>
          </a:p>
        </p:txBody>
      </p:sp>
      <p:sp>
        <p:nvSpPr>
          <p:cNvPr id="64" name="Rectangle 63">
            <a:extLst>
              <a:ext uri="{FF2B5EF4-FFF2-40B4-BE49-F238E27FC236}">
                <a16:creationId xmlns:a16="http://schemas.microsoft.com/office/drawing/2014/main" id="{0BBA7543-E804-7C46-959F-4DD35655A44C}"/>
              </a:ext>
            </a:extLst>
          </p:cNvPr>
          <p:cNvSpPr/>
          <p:nvPr/>
        </p:nvSpPr>
        <p:spPr>
          <a:xfrm>
            <a:off x="14528024" y="7982840"/>
            <a:ext cx="1538889" cy="461665"/>
          </a:xfrm>
          <a:prstGeom prst="rect">
            <a:avLst/>
          </a:prstGeom>
          <a:solidFill>
            <a:schemeClr val="bg1"/>
          </a:solidFill>
        </p:spPr>
        <p:txBody>
          <a:bodyPr wrap="square">
            <a:spAutoFit/>
          </a:bodyPr>
          <a:lstStyle/>
          <a:p>
            <a:pP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2</a:t>
            </a:r>
          </a:p>
        </p:txBody>
      </p:sp>
      <p:sp>
        <p:nvSpPr>
          <p:cNvPr id="65" name="Text Box 10">
            <a:extLst>
              <a:ext uri="{FF2B5EF4-FFF2-40B4-BE49-F238E27FC236}">
                <a16:creationId xmlns:a16="http://schemas.microsoft.com/office/drawing/2014/main" id="{741066B7-5D81-C045-AA28-492F1CA5FC22}"/>
              </a:ext>
            </a:extLst>
          </p:cNvPr>
          <p:cNvSpPr txBox="1">
            <a:spLocks noChangeArrowheads="1"/>
          </p:cNvSpPr>
          <p:nvPr/>
        </p:nvSpPr>
        <p:spPr bwMode="auto">
          <a:xfrm>
            <a:off x="14528024" y="8531050"/>
            <a:ext cx="3271876" cy="1329595"/>
          </a:xfrm>
          <a:prstGeom prst="rect">
            <a:avLst/>
          </a:prstGeom>
          <a:noFill/>
          <a:ln w="9525">
            <a:noFill/>
            <a:miter lim="800000"/>
            <a:headEnd/>
            <a:tailEnd/>
          </a:ln>
        </p:spPr>
        <p:txBody>
          <a:bodyPr wrap="square" lIns="97536" tIns="48768" rIns="97536" bIns="48768">
            <a:spAutoFit/>
          </a:bodyPr>
          <a:lstStyle/>
          <a:p>
            <a:r>
              <a:rPr lang="en-CA" sz="2000" dirty="0"/>
              <a:t>Discussion of alcohol use and related risks with all women of childbearing years and their support networks</a:t>
            </a:r>
          </a:p>
        </p:txBody>
      </p:sp>
      <p:sp>
        <p:nvSpPr>
          <p:cNvPr id="74" name="Rectangle 73">
            <a:extLst>
              <a:ext uri="{FF2B5EF4-FFF2-40B4-BE49-F238E27FC236}">
                <a16:creationId xmlns:a16="http://schemas.microsoft.com/office/drawing/2014/main" id="{F46DBC78-F500-094E-9615-A227E26096CD}"/>
              </a:ext>
            </a:extLst>
          </p:cNvPr>
          <p:cNvSpPr/>
          <p:nvPr/>
        </p:nvSpPr>
        <p:spPr>
          <a:xfrm>
            <a:off x="3031125" y="7998747"/>
            <a:ext cx="1228221" cy="461665"/>
          </a:xfrm>
          <a:prstGeom prst="rect">
            <a:avLst/>
          </a:prstGeom>
          <a:noFill/>
        </p:spPr>
        <p:txBody>
          <a:bodyPr wrap="none">
            <a:spAutoFit/>
          </a:bodyPr>
          <a:lstStyle/>
          <a:p>
            <a:pPr algn="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3</a:t>
            </a:r>
          </a:p>
        </p:txBody>
      </p:sp>
      <p:sp>
        <p:nvSpPr>
          <p:cNvPr id="89" name="Text Box 10">
            <a:extLst>
              <a:ext uri="{FF2B5EF4-FFF2-40B4-BE49-F238E27FC236}">
                <a16:creationId xmlns:a16="http://schemas.microsoft.com/office/drawing/2014/main" id="{A7B09385-0A2D-F241-A44F-A513D728C26C}"/>
              </a:ext>
            </a:extLst>
          </p:cNvPr>
          <p:cNvSpPr txBox="1">
            <a:spLocks noChangeArrowheads="1"/>
          </p:cNvSpPr>
          <p:nvPr/>
        </p:nvSpPr>
        <p:spPr bwMode="auto">
          <a:xfrm>
            <a:off x="1270596" y="8531050"/>
            <a:ext cx="3102798" cy="1329595"/>
          </a:xfrm>
          <a:prstGeom prst="rect">
            <a:avLst/>
          </a:prstGeom>
          <a:solidFill>
            <a:schemeClr val="bg1"/>
          </a:solidFill>
          <a:ln w="9525">
            <a:noFill/>
            <a:miter lim="800000"/>
            <a:headEnd/>
            <a:tailEnd/>
          </a:ln>
        </p:spPr>
        <p:txBody>
          <a:bodyPr wrap="square" lIns="97536" tIns="48768" rIns="97536" bIns="48768">
            <a:spAutoFit/>
          </a:bodyPr>
          <a:lstStyle/>
          <a:p>
            <a:pPr algn="r"/>
            <a:r>
              <a:rPr lang="en-CA" sz="2000" dirty="0"/>
              <a:t>Specialized, holistic support of pregnant women with alcohol and other health/social problems</a:t>
            </a:r>
          </a:p>
        </p:txBody>
      </p:sp>
    </p:spTree>
    <p:extLst>
      <p:ext uri="{BB962C8B-B14F-4D97-AF65-F5344CB8AC3E}">
        <p14:creationId xmlns:p14="http://schemas.microsoft.com/office/powerpoint/2010/main" val="2813289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p:cTn id="11" dur="500" fill="hold"/>
                                        <p:tgtEl>
                                          <p:spTgt spid="47"/>
                                        </p:tgtEl>
                                        <p:attrNameLst>
                                          <p:attrName>ppt_w</p:attrName>
                                        </p:attrNameLst>
                                      </p:cBhvr>
                                      <p:tavLst>
                                        <p:tav tm="0">
                                          <p:val>
                                            <p:fltVal val="0"/>
                                          </p:val>
                                        </p:tav>
                                        <p:tav tm="100000">
                                          <p:val>
                                            <p:strVal val="#ppt_w"/>
                                          </p:val>
                                        </p:tav>
                                      </p:tavLst>
                                    </p:anim>
                                    <p:anim calcmode="lin" valueType="num">
                                      <p:cBhvr>
                                        <p:cTn id="12" dur="500" fill="hold"/>
                                        <p:tgtEl>
                                          <p:spTgt spid="47"/>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p:cTn id="15" dur="500" fill="hold"/>
                                        <p:tgtEl>
                                          <p:spTgt spid="42"/>
                                        </p:tgtEl>
                                        <p:attrNameLst>
                                          <p:attrName>ppt_w</p:attrName>
                                        </p:attrNameLst>
                                      </p:cBhvr>
                                      <p:tavLst>
                                        <p:tav tm="0">
                                          <p:val>
                                            <p:fltVal val="0"/>
                                          </p:val>
                                        </p:tav>
                                        <p:tav tm="100000">
                                          <p:val>
                                            <p:strVal val="#ppt_w"/>
                                          </p:val>
                                        </p:tav>
                                      </p:tavLst>
                                    </p:anim>
                                    <p:anim calcmode="lin" valueType="num">
                                      <p:cBhvr>
                                        <p:cTn id="16" dur="500" fill="hold"/>
                                        <p:tgtEl>
                                          <p:spTgt spid="4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p:cTn id="19" dur="500" fill="hold"/>
                                        <p:tgtEl>
                                          <p:spTgt spid="43"/>
                                        </p:tgtEl>
                                        <p:attrNameLst>
                                          <p:attrName>ppt_w</p:attrName>
                                        </p:attrNameLst>
                                      </p:cBhvr>
                                      <p:tavLst>
                                        <p:tav tm="0">
                                          <p:val>
                                            <p:fltVal val="0"/>
                                          </p:val>
                                        </p:tav>
                                        <p:tav tm="100000">
                                          <p:val>
                                            <p:strVal val="#ppt_w"/>
                                          </p:val>
                                        </p:tav>
                                      </p:tavLst>
                                    </p:anim>
                                    <p:anim calcmode="lin" valueType="num">
                                      <p:cBhvr>
                                        <p:cTn id="20" dur="500" fill="hold"/>
                                        <p:tgtEl>
                                          <p:spTgt spid="43"/>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anim calcmode="lin" valueType="num">
                                      <p:cBhvr>
                                        <p:cTn id="23" dur="500" fill="hold"/>
                                        <p:tgtEl>
                                          <p:spTgt spid="62"/>
                                        </p:tgtEl>
                                        <p:attrNameLst>
                                          <p:attrName>ppt_w</p:attrName>
                                        </p:attrNameLst>
                                      </p:cBhvr>
                                      <p:tavLst>
                                        <p:tav tm="0">
                                          <p:val>
                                            <p:fltVal val="0"/>
                                          </p:val>
                                        </p:tav>
                                        <p:tav tm="100000">
                                          <p:val>
                                            <p:strVal val="#ppt_w"/>
                                          </p:val>
                                        </p:tav>
                                      </p:tavLst>
                                    </p:anim>
                                    <p:anim calcmode="lin" valueType="num">
                                      <p:cBhvr>
                                        <p:cTn id="24" dur="500" fill="hold"/>
                                        <p:tgtEl>
                                          <p:spTgt spid="62"/>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fill="hold"/>
                                        <p:tgtEl>
                                          <p:spTgt spid="63"/>
                                        </p:tgtEl>
                                        <p:attrNameLst>
                                          <p:attrName>ppt_w</p:attrName>
                                        </p:attrNameLst>
                                      </p:cBhvr>
                                      <p:tavLst>
                                        <p:tav tm="0">
                                          <p:val>
                                            <p:fltVal val="0"/>
                                          </p:val>
                                        </p:tav>
                                        <p:tav tm="100000">
                                          <p:val>
                                            <p:strVal val="#ppt_w"/>
                                          </p:val>
                                        </p:tav>
                                      </p:tavLst>
                                    </p:anim>
                                    <p:anim calcmode="lin" valueType="num">
                                      <p:cBhvr>
                                        <p:cTn id="28" dur="500" fill="hold"/>
                                        <p:tgtEl>
                                          <p:spTgt spid="63"/>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anim calcmode="lin" valueType="num">
                                      <p:cBhvr>
                                        <p:cTn id="31" dur="500" fill="hold"/>
                                        <p:tgtEl>
                                          <p:spTgt spid="64"/>
                                        </p:tgtEl>
                                        <p:attrNameLst>
                                          <p:attrName>ppt_w</p:attrName>
                                        </p:attrNameLst>
                                      </p:cBhvr>
                                      <p:tavLst>
                                        <p:tav tm="0">
                                          <p:val>
                                            <p:fltVal val="0"/>
                                          </p:val>
                                        </p:tav>
                                        <p:tav tm="100000">
                                          <p:val>
                                            <p:strVal val="#ppt_w"/>
                                          </p:val>
                                        </p:tav>
                                      </p:tavLst>
                                    </p:anim>
                                    <p:anim calcmode="lin" valueType="num">
                                      <p:cBhvr>
                                        <p:cTn id="32" dur="500" fill="hold"/>
                                        <p:tgtEl>
                                          <p:spTgt spid="64"/>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65"/>
                                        </p:tgtEl>
                                        <p:attrNameLst>
                                          <p:attrName>style.visibility</p:attrName>
                                        </p:attrNameLst>
                                      </p:cBhvr>
                                      <p:to>
                                        <p:strVal val="visible"/>
                                      </p:to>
                                    </p:set>
                                    <p:anim calcmode="lin" valueType="num">
                                      <p:cBhvr>
                                        <p:cTn id="35" dur="500" fill="hold"/>
                                        <p:tgtEl>
                                          <p:spTgt spid="65"/>
                                        </p:tgtEl>
                                        <p:attrNameLst>
                                          <p:attrName>ppt_w</p:attrName>
                                        </p:attrNameLst>
                                      </p:cBhvr>
                                      <p:tavLst>
                                        <p:tav tm="0">
                                          <p:val>
                                            <p:fltVal val="0"/>
                                          </p:val>
                                        </p:tav>
                                        <p:tav tm="100000">
                                          <p:val>
                                            <p:strVal val="#ppt_w"/>
                                          </p:val>
                                        </p:tav>
                                      </p:tavLst>
                                    </p:anim>
                                    <p:anim calcmode="lin" valueType="num">
                                      <p:cBhvr>
                                        <p:cTn id="36" dur="500" fill="hold"/>
                                        <p:tgtEl>
                                          <p:spTgt spid="65"/>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74"/>
                                        </p:tgtEl>
                                        <p:attrNameLst>
                                          <p:attrName>style.visibility</p:attrName>
                                        </p:attrNameLst>
                                      </p:cBhvr>
                                      <p:to>
                                        <p:strVal val="visible"/>
                                      </p:to>
                                    </p:set>
                                    <p:anim calcmode="lin" valueType="num">
                                      <p:cBhvr>
                                        <p:cTn id="39" dur="500" fill="hold"/>
                                        <p:tgtEl>
                                          <p:spTgt spid="74"/>
                                        </p:tgtEl>
                                        <p:attrNameLst>
                                          <p:attrName>ppt_w</p:attrName>
                                        </p:attrNameLst>
                                      </p:cBhvr>
                                      <p:tavLst>
                                        <p:tav tm="0">
                                          <p:val>
                                            <p:fltVal val="0"/>
                                          </p:val>
                                        </p:tav>
                                        <p:tav tm="100000">
                                          <p:val>
                                            <p:strVal val="#ppt_w"/>
                                          </p:val>
                                        </p:tav>
                                      </p:tavLst>
                                    </p:anim>
                                    <p:anim calcmode="lin" valueType="num">
                                      <p:cBhvr>
                                        <p:cTn id="40" dur="500" fill="hold"/>
                                        <p:tgtEl>
                                          <p:spTgt spid="74"/>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89"/>
                                        </p:tgtEl>
                                        <p:attrNameLst>
                                          <p:attrName>style.visibility</p:attrName>
                                        </p:attrNameLst>
                                      </p:cBhvr>
                                      <p:to>
                                        <p:strVal val="visible"/>
                                      </p:to>
                                    </p:set>
                                    <p:anim calcmode="lin" valueType="num">
                                      <p:cBhvr>
                                        <p:cTn id="43" dur="500" fill="hold"/>
                                        <p:tgtEl>
                                          <p:spTgt spid="89"/>
                                        </p:tgtEl>
                                        <p:attrNameLst>
                                          <p:attrName>ppt_w</p:attrName>
                                        </p:attrNameLst>
                                      </p:cBhvr>
                                      <p:tavLst>
                                        <p:tav tm="0">
                                          <p:val>
                                            <p:fltVal val="0"/>
                                          </p:val>
                                        </p:tav>
                                        <p:tav tm="100000">
                                          <p:val>
                                            <p:strVal val="#ppt_w"/>
                                          </p:val>
                                        </p:tav>
                                      </p:tavLst>
                                    </p:anim>
                                    <p:anim calcmode="lin" valueType="num">
                                      <p:cBhvr>
                                        <p:cTn id="44" dur="500" fill="hold"/>
                                        <p:tgtEl>
                                          <p:spTgt spid="8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42" grpId="0"/>
      <p:bldP spid="43" grpId="0"/>
      <p:bldP spid="62" grpId="0"/>
      <p:bldP spid="63" grpId="0" animBg="1"/>
      <p:bldP spid="64" grpId="0" animBg="1"/>
      <p:bldP spid="65" grpId="0"/>
      <p:bldP spid="74" grpId="0"/>
      <p:bldP spid="8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79235"/>
            <a:ext cx="19507200" cy="3595270"/>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10"/>
          <p:cNvSpPr txBox="1">
            <a:spLocks noChangeArrowheads="1"/>
          </p:cNvSpPr>
          <p:nvPr/>
        </p:nvSpPr>
        <p:spPr bwMode="auto">
          <a:xfrm>
            <a:off x="1197519" y="5042761"/>
            <a:ext cx="8746025" cy="2238113"/>
          </a:xfrm>
          <a:prstGeom prst="rect">
            <a:avLst/>
          </a:prstGeom>
          <a:noFill/>
          <a:ln w="9525">
            <a:noFill/>
            <a:miter lim="800000"/>
            <a:headEnd/>
            <a:tailEnd/>
          </a:ln>
        </p:spPr>
        <p:txBody>
          <a:bodyPr wrap="square" lIns="97536" tIns="48768" rIns="97536" bIns="48768">
            <a:spAutoFit/>
          </a:bodyPr>
          <a:lstStyle/>
          <a:p>
            <a:pPr marL="514350" indent="-514350" defTabSz="2321446">
              <a:lnSpc>
                <a:spcPct val="150000"/>
              </a:lnSpc>
              <a:buFont typeface="+mj-lt"/>
              <a:buAutoNum type="arabicPeriod"/>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Use non-stigmatizing language</a:t>
            </a:r>
          </a:p>
          <a:p>
            <a:pPr marL="514350" indent="-514350" defTabSz="2321446">
              <a:lnSpc>
                <a:spcPct val="150000"/>
              </a:lnSpc>
              <a:buFont typeface="+mj-lt"/>
              <a:buAutoNum type="arabicPeriod"/>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Identify existing programs and their strengths</a:t>
            </a:r>
          </a:p>
          <a:p>
            <a:pPr marL="514350" indent="-514350" defTabSz="2321446">
              <a:lnSpc>
                <a:spcPct val="150000"/>
              </a:lnSpc>
              <a:buFont typeface="+mj-lt"/>
              <a:buAutoNum type="arabicPeriod"/>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Connect with those who have walked before us</a:t>
            </a:r>
          </a:p>
        </p:txBody>
      </p:sp>
      <p:sp>
        <p:nvSpPr>
          <p:cNvPr id="7" name="Freeform 5"/>
          <p:cNvSpPr>
            <a:spLocks/>
          </p:cNvSpPr>
          <p:nvPr/>
        </p:nvSpPr>
        <p:spPr bwMode="auto">
          <a:xfrm>
            <a:off x="1197519" y="8678302"/>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Text Box 10"/>
          <p:cNvSpPr txBox="1">
            <a:spLocks noChangeArrowheads="1"/>
          </p:cNvSpPr>
          <p:nvPr/>
        </p:nvSpPr>
        <p:spPr bwMode="auto">
          <a:xfrm>
            <a:off x="1961814" y="8512068"/>
            <a:ext cx="9554325"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this video from First Nations Health Authority, Lucy Barney talks about the role of life givers, and how those teachings have facilitated healthy beginnings.</a:t>
            </a:r>
          </a:p>
        </p:txBody>
      </p:sp>
      <p:sp>
        <p:nvSpPr>
          <p:cNvPr id="13" name="Rectangle 12">
            <a:extLst>
              <a:ext uri="{FF2B5EF4-FFF2-40B4-BE49-F238E27FC236}">
                <a16:creationId xmlns:a16="http://schemas.microsoft.com/office/drawing/2014/main" id="{7F4A88AE-E21D-DE44-8F57-5650D145AE56}"/>
              </a:ext>
            </a:extLst>
          </p:cNvPr>
          <p:cNvSpPr/>
          <p:nvPr/>
        </p:nvSpPr>
        <p:spPr>
          <a:xfrm>
            <a:off x="1151490" y="1073964"/>
            <a:ext cx="13624684" cy="1107996"/>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What are healthy beginnings?</a:t>
            </a:r>
          </a:p>
        </p:txBody>
      </p:sp>
      <p:sp>
        <p:nvSpPr>
          <p:cNvPr id="2" name="Text Box 10">
            <a:extLst>
              <a:ext uri="{FF2B5EF4-FFF2-40B4-BE49-F238E27FC236}">
                <a16:creationId xmlns:a16="http://schemas.microsoft.com/office/drawing/2014/main" id="{C96718C2-1883-4FC6-690A-CF88707D2B9C}"/>
              </a:ext>
            </a:extLst>
          </p:cNvPr>
          <p:cNvSpPr txBox="1">
            <a:spLocks noChangeArrowheads="1"/>
          </p:cNvSpPr>
          <p:nvPr/>
        </p:nvSpPr>
        <p:spPr bwMode="auto">
          <a:xfrm>
            <a:off x="1961814" y="10055461"/>
            <a:ext cx="8252229" cy="46782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youtu.be</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/X3wiwYlW7jw</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Text Box 10">
            <a:extLst>
              <a:ext uri="{FF2B5EF4-FFF2-40B4-BE49-F238E27FC236}">
                <a16:creationId xmlns:a16="http://schemas.microsoft.com/office/drawing/2014/main" id="{73F5A669-6D40-CBB3-8D02-9DDD0FB9B1D8}"/>
              </a:ext>
            </a:extLst>
          </p:cNvPr>
          <p:cNvSpPr txBox="1">
            <a:spLocks noChangeArrowheads="1"/>
          </p:cNvSpPr>
          <p:nvPr/>
        </p:nvSpPr>
        <p:spPr bwMode="auto">
          <a:xfrm>
            <a:off x="1299206" y="2334203"/>
            <a:ext cx="10906046"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Some people and communities may prefer to use the language of ‘healthy beginnings’ rather than FASD prevention. This may be due to stigma surrounding FASD or out of a desire to holistically support the emotional, spiritual, physical, and mental wellbeing of the mother, the child, the family, and the community. </a:t>
            </a:r>
          </a:p>
        </p:txBody>
      </p:sp>
      <p:pic>
        <p:nvPicPr>
          <p:cNvPr id="17" name="Picture Placeholder 16" descr="A picture containing person, wall, indoor&#10;&#10;Description automatically generated">
            <a:extLst>
              <a:ext uri="{FF2B5EF4-FFF2-40B4-BE49-F238E27FC236}">
                <a16:creationId xmlns:a16="http://schemas.microsoft.com/office/drawing/2014/main" id="{34AB13EA-E474-0FCF-E4A4-0AB51F17C9F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10999304" y="2181516"/>
            <a:ext cx="8197330" cy="8195911"/>
          </a:xfrm>
        </p:spPr>
      </p:pic>
    </p:spTree>
    <p:extLst>
      <p:ext uri="{BB962C8B-B14F-4D97-AF65-F5344CB8AC3E}">
        <p14:creationId xmlns:p14="http://schemas.microsoft.com/office/powerpoint/2010/main" val="3020665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17" presetClass="entr" presetSubtype="1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strVal val="#ppt_h"/>
                                          </p:val>
                                        </p:tav>
                                        <p:tav tm="100000">
                                          <p:val>
                                            <p:strVal val="#ppt_h"/>
                                          </p:val>
                                        </p:tav>
                                      </p:tavLst>
                                    </p:anim>
                                  </p:childTnLst>
                                </p:cTn>
                              </p:par>
                              <p:par>
                                <p:cTn id="29" presetID="53" presetClass="entr" presetSubtype="16"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p:bldP spid="13" grpId="0"/>
      <p:bldP spid="2" grpId="0"/>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30" descr="Background pattern&#10;&#10;Description automatically generated">
            <a:extLst>
              <a:ext uri="{FF2B5EF4-FFF2-40B4-BE49-F238E27FC236}">
                <a16:creationId xmlns:a16="http://schemas.microsoft.com/office/drawing/2014/main" id="{B0D5ADBC-2C3C-4ED3-88B5-37DBDA3D9E0A}"/>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6200000" flipH="1">
            <a:off x="4422751" y="215582"/>
            <a:ext cx="7705188" cy="6475155"/>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pic>
        <p:nvPicPr>
          <p:cNvPr id="9" name="Picture Placeholder 27" descr="Background pattern&#10;&#10;Description automatically generated">
            <a:extLst>
              <a:ext uri="{FF2B5EF4-FFF2-40B4-BE49-F238E27FC236}">
                <a16:creationId xmlns:a16="http://schemas.microsoft.com/office/drawing/2014/main" id="{602795E4-84AB-9DCA-9D9A-1466B1FDF1C2}"/>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3" y="462902"/>
            <a:ext cx="7822073" cy="9307970"/>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57612A"/>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705189" cy="3145476"/>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Raising Awareness and Stigma Reduction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57612A"/>
                </a:solidFill>
                <a:latin typeface="Calibri" panose="020F0502020204030204" pitchFamily="34" charset="0"/>
                <a:ea typeface="Open Sans" panose="020B0606030504020204" pitchFamily="34" charset="0"/>
                <a:cs typeface="Calibri" panose="020F0502020204030204" pitchFamily="34" charset="0"/>
              </a:rPr>
              <a:t>5</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893094" y="9241496"/>
            <a:ext cx="7594241"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Surrounded by Love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Cody Houle</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7685275"/>
            <a:ext cx="7594241" cy="775597"/>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Raising awareness and health promotion for FASD prevention</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What is stigma and strategies to reduce stigma</a:t>
            </a:r>
          </a:p>
        </p:txBody>
      </p:sp>
      <p:sp>
        <p:nvSpPr>
          <p:cNvPr id="10" name="Text Box 10">
            <a:extLst>
              <a:ext uri="{FF2B5EF4-FFF2-40B4-BE49-F238E27FC236}">
                <a16:creationId xmlns:a16="http://schemas.microsoft.com/office/drawing/2014/main" id="{424558BE-1946-542B-6EAE-D2D6FF6CE381}"/>
              </a:ext>
            </a:extLst>
          </p:cNvPr>
          <p:cNvSpPr txBox="1">
            <a:spLocks noChangeArrowheads="1"/>
          </p:cNvSpPr>
          <p:nvPr/>
        </p:nvSpPr>
        <p:spPr bwMode="auto">
          <a:xfrm>
            <a:off x="893094" y="9770872"/>
            <a:ext cx="13265190" cy="775597"/>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"When I think of wellness, I think of self care and self love. For me my culture and my art provides me self care. I am able to express myself and release my thoughts and emotions into my work."</a:t>
            </a:r>
          </a:p>
        </p:txBody>
      </p:sp>
      <p:pic>
        <p:nvPicPr>
          <p:cNvPr id="7" name="Picture 6">
            <a:extLst>
              <a:ext uri="{FF2B5EF4-FFF2-40B4-BE49-F238E27FC236}">
                <a16:creationId xmlns:a16="http://schemas.microsoft.com/office/drawing/2014/main" id="{7F688988-1561-BD1F-432D-4E74F6BA682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52262" y="1467273"/>
            <a:ext cx="9324798" cy="6993599"/>
          </a:xfrm>
          <a:prstGeom prst="rect">
            <a:avLst/>
          </a:prstGeom>
        </p:spPr>
      </p:pic>
    </p:spTree>
    <p:extLst>
      <p:ext uri="{BB962C8B-B14F-4D97-AF65-F5344CB8AC3E}">
        <p14:creationId xmlns:p14="http://schemas.microsoft.com/office/powerpoint/2010/main" val="3905285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333462"/>
            <a:ext cx="19507200" cy="6639338"/>
          </a:xfrm>
          <a:prstGeom prst="rect">
            <a:avLst/>
          </a:prstGeom>
          <a:gradFill>
            <a:gsLst>
              <a:gs pos="0">
                <a:srgbClr val="57612A"/>
              </a:gs>
              <a:gs pos="100000">
                <a:srgbClr val="88BB3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pic>
        <p:nvPicPr>
          <p:cNvPr id="4" name="Picture Placeholder 3" descr="A group of people sitting at a table outside&#10;&#10;Description automatically generated with low confidence">
            <a:extLst>
              <a:ext uri="{FF2B5EF4-FFF2-40B4-BE49-F238E27FC236}">
                <a16:creationId xmlns:a16="http://schemas.microsoft.com/office/drawing/2014/main" id="{7F2FF2D1-9B46-714B-B9CA-7E2AD540B9C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722313" y="2155825"/>
            <a:ext cx="8991600" cy="8364538"/>
          </a:xfrm>
        </p:spPr>
      </p:pic>
      <p:sp>
        <p:nvSpPr>
          <p:cNvPr id="23" name="Rectangle 22"/>
          <p:cNvSpPr/>
          <p:nvPr/>
        </p:nvSpPr>
        <p:spPr>
          <a:xfrm>
            <a:off x="12304561" y="5109619"/>
            <a:ext cx="5097036"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Awareness/health education</a:t>
            </a:r>
          </a:p>
        </p:txBody>
      </p:sp>
      <p:sp>
        <p:nvSpPr>
          <p:cNvPr id="24" name="Text Box 10"/>
          <p:cNvSpPr txBox="1">
            <a:spLocks noChangeArrowheads="1"/>
          </p:cNvSpPr>
          <p:nvPr/>
        </p:nvSpPr>
        <p:spPr bwMode="auto">
          <a:xfrm>
            <a:off x="12304561" y="5630055"/>
            <a:ext cx="5293190" cy="1114151"/>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(e.g., pamphlets, posters, and awareness campaigns about girls’ and women’s health, FASD, and FASD prevention)</a:t>
            </a:r>
          </a:p>
        </p:txBody>
      </p:sp>
      <p:sp>
        <p:nvSpPr>
          <p:cNvPr id="15" name="Rectangle 14">
            <a:extLst>
              <a:ext uri="{FF2B5EF4-FFF2-40B4-BE49-F238E27FC236}">
                <a16:creationId xmlns:a16="http://schemas.microsoft.com/office/drawing/2014/main" id="{508A7541-979F-F94E-9F01-85C082AC47C4}"/>
              </a:ext>
            </a:extLst>
          </p:cNvPr>
          <p:cNvSpPr/>
          <p:nvPr/>
        </p:nvSpPr>
        <p:spPr>
          <a:xfrm>
            <a:off x="10258592" y="1665300"/>
            <a:ext cx="8141404" cy="2123658"/>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Level 1 FASD Prevention</a:t>
            </a:r>
          </a:p>
        </p:txBody>
      </p:sp>
      <p:grpSp>
        <p:nvGrpSpPr>
          <p:cNvPr id="16" name="Group 15">
            <a:extLst>
              <a:ext uri="{FF2B5EF4-FFF2-40B4-BE49-F238E27FC236}">
                <a16:creationId xmlns:a16="http://schemas.microsoft.com/office/drawing/2014/main" id="{E637E2CC-DD35-C742-B7C9-26E780CE3034}"/>
              </a:ext>
            </a:extLst>
          </p:cNvPr>
          <p:cNvGrpSpPr/>
          <p:nvPr/>
        </p:nvGrpSpPr>
        <p:grpSpPr>
          <a:xfrm>
            <a:off x="10986194" y="5036693"/>
            <a:ext cx="1033464" cy="1033464"/>
            <a:chOff x="1363164" y="3370555"/>
            <a:chExt cx="1679492" cy="1679492"/>
          </a:xfrm>
        </p:grpSpPr>
        <p:sp>
          <p:nvSpPr>
            <p:cNvPr id="17" name="Oval 16">
              <a:extLst>
                <a:ext uri="{FF2B5EF4-FFF2-40B4-BE49-F238E27FC236}">
                  <a16:creationId xmlns:a16="http://schemas.microsoft.com/office/drawing/2014/main" id="{3E4EB8D3-8289-D449-8C6D-152089DFCED0}"/>
                </a:ext>
              </a:extLst>
            </p:cNvPr>
            <p:cNvSpPr/>
            <p:nvPr/>
          </p:nvSpPr>
          <p:spPr>
            <a:xfrm>
              <a:off x="1363164" y="3370555"/>
              <a:ext cx="1679492" cy="1679492"/>
            </a:xfrm>
            <a:prstGeom prst="ellipse">
              <a:avLst/>
            </a:prstGeom>
            <a:solidFill>
              <a:schemeClr val="accent5">
                <a:lumMod val="20000"/>
                <a:lumOff val="8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821C1E6-292A-554A-9546-D568B8F678FC}"/>
                </a:ext>
              </a:extLst>
            </p:cNvPr>
            <p:cNvSpPr/>
            <p:nvPr/>
          </p:nvSpPr>
          <p:spPr>
            <a:xfrm>
              <a:off x="1483528" y="3490919"/>
              <a:ext cx="1438764" cy="1438764"/>
            </a:xfrm>
            <a:prstGeom prst="ellipse">
              <a:avLst/>
            </a:prstGeom>
            <a:solidFill>
              <a:schemeClr val="accent6">
                <a:lumMod val="20000"/>
                <a:lumOff val="80000"/>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3CC23B9-C3D7-2646-8EED-641553C32548}"/>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a:extLst>
              <a:ext uri="{FF2B5EF4-FFF2-40B4-BE49-F238E27FC236}">
                <a16:creationId xmlns:a16="http://schemas.microsoft.com/office/drawing/2014/main" id="{37D2A220-9DB3-8E25-0CBA-9EF22BA14BC2}"/>
              </a:ext>
            </a:extLst>
          </p:cNvPr>
          <p:cNvSpPr/>
          <p:nvPr/>
        </p:nvSpPr>
        <p:spPr>
          <a:xfrm>
            <a:off x="12304561" y="6999484"/>
            <a:ext cx="3230180"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Health promotion</a:t>
            </a:r>
          </a:p>
        </p:txBody>
      </p:sp>
      <p:sp>
        <p:nvSpPr>
          <p:cNvPr id="3" name="Text Box 10">
            <a:extLst>
              <a:ext uri="{FF2B5EF4-FFF2-40B4-BE49-F238E27FC236}">
                <a16:creationId xmlns:a16="http://schemas.microsoft.com/office/drawing/2014/main" id="{622C2864-1A9A-7E33-77D9-E327C00DC08A}"/>
              </a:ext>
            </a:extLst>
          </p:cNvPr>
          <p:cNvSpPr txBox="1">
            <a:spLocks noChangeArrowheads="1"/>
          </p:cNvSpPr>
          <p:nvPr/>
        </p:nvSpPr>
        <p:spPr bwMode="auto">
          <a:xfrm>
            <a:off x="12304560" y="7519920"/>
            <a:ext cx="5938469" cy="1114151"/>
          </a:xfrm>
          <a:prstGeom prst="rect">
            <a:avLst/>
          </a:prstGeom>
          <a:noFill/>
          <a:ln w="9525">
            <a:noFill/>
            <a:miter lim="800000"/>
            <a:headEnd/>
            <a:tailEnd/>
          </a:ln>
        </p:spPr>
        <p:txBody>
          <a:bodyPr wrap="square" lIns="97536" tIns="48768" rIns="97536" bIns="48768">
            <a:spAutoFit/>
          </a:bodyPr>
          <a:lstStyle/>
          <a:p>
            <a:pPr defTabSz="2321446"/>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(e.g., facilitators materials for girls’ and women’s empowerment groups and community-wide strategies)</a:t>
            </a:r>
          </a:p>
        </p:txBody>
      </p:sp>
      <p:grpSp>
        <p:nvGrpSpPr>
          <p:cNvPr id="5" name="Group 4">
            <a:extLst>
              <a:ext uri="{FF2B5EF4-FFF2-40B4-BE49-F238E27FC236}">
                <a16:creationId xmlns:a16="http://schemas.microsoft.com/office/drawing/2014/main" id="{7DD6396F-E287-510A-42D1-A11C69B287AB}"/>
              </a:ext>
            </a:extLst>
          </p:cNvPr>
          <p:cNvGrpSpPr/>
          <p:nvPr/>
        </p:nvGrpSpPr>
        <p:grpSpPr>
          <a:xfrm>
            <a:off x="10986194" y="6926558"/>
            <a:ext cx="1033464" cy="1033464"/>
            <a:chOff x="1363164" y="3370555"/>
            <a:chExt cx="1679492" cy="1679492"/>
          </a:xfrm>
        </p:grpSpPr>
        <p:sp>
          <p:nvSpPr>
            <p:cNvPr id="6" name="Oval 5">
              <a:extLst>
                <a:ext uri="{FF2B5EF4-FFF2-40B4-BE49-F238E27FC236}">
                  <a16:creationId xmlns:a16="http://schemas.microsoft.com/office/drawing/2014/main" id="{3A4FC5AD-897B-CC12-2D7F-84B1A69C5CB7}"/>
                </a:ext>
              </a:extLst>
            </p:cNvPr>
            <p:cNvSpPr/>
            <p:nvPr/>
          </p:nvSpPr>
          <p:spPr>
            <a:xfrm>
              <a:off x="1363164" y="3370555"/>
              <a:ext cx="1679492" cy="1679492"/>
            </a:xfrm>
            <a:prstGeom prst="ellipse">
              <a:avLst/>
            </a:prstGeom>
            <a:solidFill>
              <a:schemeClr val="accent5">
                <a:lumMod val="20000"/>
                <a:lumOff val="8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B6AF5F2-2145-9D42-B454-2EA055011DF5}"/>
                </a:ext>
              </a:extLst>
            </p:cNvPr>
            <p:cNvSpPr/>
            <p:nvPr/>
          </p:nvSpPr>
          <p:spPr>
            <a:xfrm>
              <a:off x="1483528" y="3490919"/>
              <a:ext cx="1438764" cy="1438764"/>
            </a:xfrm>
            <a:prstGeom prst="ellipse">
              <a:avLst/>
            </a:prstGeom>
            <a:solidFill>
              <a:schemeClr val="accent6">
                <a:lumMod val="20000"/>
                <a:lumOff val="80000"/>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FC56DA9-35CF-09DA-97F3-D768D950BAE1}"/>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9C5F59B2-CFD5-9FCC-D9F6-7AD96EB34750}"/>
              </a:ext>
            </a:extLst>
          </p:cNvPr>
          <p:cNvSpPr/>
          <p:nvPr/>
        </p:nvSpPr>
        <p:spPr>
          <a:xfrm>
            <a:off x="12304561" y="8809184"/>
            <a:ext cx="2660921"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Alcohol policy</a:t>
            </a:r>
          </a:p>
        </p:txBody>
      </p:sp>
      <p:sp>
        <p:nvSpPr>
          <p:cNvPr id="11" name="Text Box 10">
            <a:extLst>
              <a:ext uri="{FF2B5EF4-FFF2-40B4-BE49-F238E27FC236}">
                <a16:creationId xmlns:a16="http://schemas.microsoft.com/office/drawing/2014/main" id="{06518664-8F19-1340-9DA5-07E85544474C}"/>
              </a:ext>
            </a:extLst>
          </p:cNvPr>
          <p:cNvSpPr txBox="1">
            <a:spLocks noChangeArrowheads="1"/>
          </p:cNvSpPr>
          <p:nvPr/>
        </p:nvSpPr>
        <p:spPr bwMode="auto">
          <a:xfrm>
            <a:off x="12304561" y="9329620"/>
            <a:ext cx="5293190" cy="775597"/>
          </a:xfrm>
          <a:prstGeom prst="rect">
            <a:avLst/>
          </a:prstGeom>
          <a:noFill/>
          <a:ln w="9525">
            <a:noFill/>
            <a:miter lim="800000"/>
            <a:headEnd/>
            <a:tailEnd/>
          </a:ln>
        </p:spPr>
        <p:txBody>
          <a:bodyPr wrap="square" lIns="97536" tIns="48768" rIns="97536" bIns="48768">
            <a:spAutoFit/>
          </a:bodyPr>
          <a:lstStyle/>
          <a:p>
            <a:pPr defTabSz="2321446"/>
            <a:r>
              <a:rPr lang="en-US" sz="1800" dirty="0">
                <a:solidFill>
                  <a:schemeClr val="bg1"/>
                </a:solidFill>
                <a:latin typeface="Calibri" panose="020F0502020204030204" pitchFamily="34" charset="0"/>
                <a:ea typeface="Open Sans" panose="020B0606030504020204" pitchFamily="34" charset="0"/>
                <a:cs typeface="Calibri" panose="020F0502020204030204" pitchFamily="34" charset="0"/>
              </a:rPr>
              <a:t>(</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e.g., low-risk drinking guidelines and warning labels on alcohol containers)</a:t>
            </a:r>
          </a:p>
        </p:txBody>
      </p:sp>
      <p:grpSp>
        <p:nvGrpSpPr>
          <p:cNvPr id="12" name="Group 11">
            <a:extLst>
              <a:ext uri="{FF2B5EF4-FFF2-40B4-BE49-F238E27FC236}">
                <a16:creationId xmlns:a16="http://schemas.microsoft.com/office/drawing/2014/main" id="{7101F348-CFA4-607C-7E65-1F1EE8DEE148}"/>
              </a:ext>
            </a:extLst>
          </p:cNvPr>
          <p:cNvGrpSpPr/>
          <p:nvPr/>
        </p:nvGrpSpPr>
        <p:grpSpPr>
          <a:xfrm>
            <a:off x="10986194" y="8736258"/>
            <a:ext cx="1033464" cy="1033464"/>
            <a:chOff x="1363164" y="3370555"/>
            <a:chExt cx="1679492" cy="1679492"/>
          </a:xfrm>
        </p:grpSpPr>
        <p:sp>
          <p:nvSpPr>
            <p:cNvPr id="13" name="Oval 12">
              <a:extLst>
                <a:ext uri="{FF2B5EF4-FFF2-40B4-BE49-F238E27FC236}">
                  <a16:creationId xmlns:a16="http://schemas.microsoft.com/office/drawing/2014/main" id="{14FE2BF9-AD59-942E-F379-B28FC648FA47}"/>
                </a:ext>
              </a:extLst>
            </p:cNvPr>
            <p:cNvSpPr/>
            <p:nvPr/>
          </p:nvSpPr>
          <p:spPr>
            <a:xfrm>
              <a:off x="1363164" y="3370555"/>
              <a:ext cx="1679492" cy="1679492"/>
            </a:xfrm>
            <a:prstGeom prst="ellipse">
              <a:avLst/>
            </a:prstGeom>
            <a:solidFill>
              <a:schemeClr val="accent5">
                <a:lumMod val="20000"/>
                <a:lumOff val="8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6E8A0D6-8D6C-726D-9E99-A311711505AD}"/>
                </a:ext>
              </a:extLst>
            </p:cNvPr>
            <p:cNvSpPr/>
            <p:nvPr/>
          </p:nvSpPr>
          <p:spPr>
            <a:xfrm>
              <a:off x="1483528" y="3490919"/>
              <a:ext cx="1438764" cy="1438764"/>
            </a:xfrm>
            <a:prstGeom prst="ellipse">
              <a:avLst/>
            </a:prstGeom>
            <a:solidFill>
              <a:schemeClr val="accent6">
                <a:lumMod val="20000"/>
                <a:lumOff val="80000"/>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295A2B5-8501-E965-8BB8-8058CBDB187A}"/>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2" name="Picture 51" descr="Diagram&#10;&#10;Description automatically generated">
            <a:extLst>
              <a:ext uri="{FF2B5EF4-FFF2-40B4-BE49-F238E27FC236}">
                <a16:creationId xmlns:a16="http://schemas.microsoft.com/office/drawing/2014/main" id="{7CAAEBA3-98A0-EAB2-44C6-4D34A527E2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209103"/>
            <a:ext cx="3431608" cy="2516512"/>
          </a:xfrm>
          <a:prstGeom prst="rect">
            <a:avLst/>
          </a:prstGeom>
        </p:spPr>
      </p:pic>
      <p:sp>
        <p:nvSpPr>
          <p:cNvPr id="53" name="Rectangle 52">
            <a:extLst>
              <a:ext uri="{FF2B5EF4-FFF2-40B4-BE49-F238E27FC236}">
                <a16:creationId xmlns:a16="http://schemas.microsoft.com/office/drawing/2014/main" id="{09BFBA0D-F51B-D8EC-4DAB-AFCF537A7573}"/>
              </a:ext>
            </a:extLst>
          </p:cNvPr>
          <p:cNvSpPr/>
          <p:nvPr/>
        </p:nvSpPr>
        <p:spPr>
          <a:xfrm>
            <a:off x="3587178" y="302383"/>
            <a:ext cx="3257374" cy="461665"/>
          </a:xfrm>
          <a:prstGeom prst="rect">
            <a:avLst/>
          </a:prstGeom>
          <a:noFill/>
        </p:spPr>
        <p:txBody>
          <a:bodyPr wrap="square">
            <a:spAutoFit/>
          </a:bodyPr>
          <a:lstStyle/>
          <a:p>
            <a:pP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1</a:t>
            </a:r>
          </a:p>
        </p:txBody>
      </p:sp>
      <p:sp>
        <p:nvSpPr>
          <p:cNvPr id="54" name="Text Box 10">
            <a:extLst>
              <a:ext uri="{FF2B5EF4-FFF2-40B4-BE49-F238E27FC236}">
                <a16:creationId xmlns:a16="http://schemas.microsoft.com/office/drawing/2014/main" id="{11FA1F8C-A4B7-DD0E-F955-D779DAF6683C}"/>
              </a:ext>
            </a:extLst>
          </p:cNvPr>
          <p:cNvSpPr txBox="1">
            <a:spLocks noChangeArrowheads="1"/>
          </p:cNvSpPr>
          <p:nvPr/>
        </p:nvSpPr>
        <p:spPr bwMode="auto">
          <a:xfrm>
            <a:off x="3587178" y="764048"/>
            <a:ext cx="3379573" cy="714042"/>
          </a:xfrm>
          <a:prstGeom prst="rect">
            <a:avLst/>
          </a:prstGeom>
          <a:solidFill>
            <a:schemeClr val="bg1"/>
          </a:solidFill>
          <a:ln w="9525">
            <a:noFill/>
            <a:miter lim="800000"/>
            <a:headEnd/>
            <a:tailEnd/>
          </a:ln>
        </p:spPr>
        <p:txBody>
          <a:bodyPr wrap="square" lIns="97536" tIns="48768" rIns="97536" bIns="48768">
            <a:spAutoFit/>
          </a:bodyPr>
          <a:lstStyle/>
          <a:p>
            <a:r>
              <a:rPr lang="en-CA" sz="2000" dirty="0"/>
              <a:t>Broad awareness building and health promotion efforts</a:t>
            </a:r>
          </a:p>
        </p:txBody>
      </p:sp>
    </p:spTree>
    <p:extLst>
      <p:ext uri="{BB962C8B-B14F-4D97-AF65-F5344CB8AC3E}">
        <p14:creationId xmlns:p14="http://schemas.microsoft.com/office/powerpoint/2010/main" val="1229002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strVal val="#ppt_h"/>
                                          </p:val>
                                        </p:tav>
                                        <p:tav tm="100000">
                                          <p:val>
                                            <p:strVal val="#ppt_h"/>
                                          </p:val>
                                        </p:tav>
                                      </p:tavLst>
                                    </p:anim>
                                  </p:childTnLst>
                                </p:cTn>
                              </p:par>
                              <p:par>
                                <p:cTn id="21" presetID="37"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900" decel="100000" fill="hold"/>
                                        <p:tgtEl>
                                          <p:spTgt spid="1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strVal val="#ppt_h"/>
                                          </p:val>
                                        </p:tav>
                                        <p:tav tm="100000">
                                          <p:val>
                                            <p:strVal val="#ppt_h"/>
                                          </p:val>
                                        </p:tav>
                                      </p:tavLst>
                                    </p:anim>
                                  </p:childTnLst>
                                </p:cTn>
                              </p:par>
                              <p:par>
                                <p:cTn id="35" presetID="37"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900" decel="100000" fill="hold"/>
                                        <p:tgtEl>
                                          <p:spTgt spid="5"/>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strVal val="#ppt_h"/>
                                          </p:val>
                                        </p:tav>
                                        <p:tav tm="100000">
                                          <p:val>
                                            <p:strVal val="#ppt_h"/>
                                          </p:val>
                                        </p:tav>
                                      </p:tavLst>
                                    </p:anim>
                                  </p:childTnLst>
                                </p:cTn>
                              </p:par>
                              <p:par>
                                <p:cTn id="49" presetID="37"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53"/>
                                        </p:tgtEl>
                                        <p:attrNameLst>
                                          <p:attrName>style.visibility</p:attrName>
                                        </p:attrNameLst>
                                      </p:cBhvr>
                                      <p:to>
                                        <p:strVal val="visible"/>
                                      </p:to>
                                    </p:set>
                                    <p:anim calcmode="lin" valueType="num">
                                      <p:cBhvr>
                                        <p:cTn id="57" dur="500" fill="hold"/>
                                        <p:tgtEl>
                                          <p:spTgt spid="53"/>
                                        </p:tgtEl>
                                        <p:attrNameLst>
                                          <p:attrName>ppt_w</p:attrName>
                                        </p:attrNameLst>
                                      </p:cBhvr>
                                      <p:tavLst>
                                        <p:tav tm="0">
                                          <p:val>
                                            <p:fltVal val="0"/>
                                          </p:val>
                                        </p:tav>
                                        <p:tav tm="100000">
                                          <p:val>
                                            <p:strVal val="#ppt_w"/>
                                          </p:val>
                                        </p:tav>
                                      </p:tavLst>
                                    </p:anim>
                                    <p:anim calcmode="lin" valueType="num">
                                      <p:cBhvr>
                                        <p:cTn id="58" dur="500" fill="hold"/>
                                        <p:tgtEl>
                                          <p:spTgt spid="53"/>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 calcmode="lin" valueType="num">
                                      <p:cBhvr>
                                        <p:cTn id="61" dur="500" fill="hold"/>
                                        <p:tgtEl>
                                          <p:spTgt spid="54"/>
                                        </p:tgtEl>
                                        <p:attrNameLst>
                                          <p:attrName>ppt_w</p:attrName>
                                        </p:attrNameLst>
                                      </p:cBhvr>
                                      <p:tavLst>
                                        <p:tav tm="0">
                                          <p:val>
                                            <p:fltVal val="0"/>
                                          </p:val>
                                        </p:tav>
                                        <p:tav tm="100000">
                                          <p:val>
                                            <p:strVal val="#ppt_w"/>
                                          </p:val>
                                        </p:tav>
                                      </p:tavLst>
                                    </p:anim>
                                    <p:anim calcmode="lin" valueType="num">
                                      <p:cBhvr>
                                        <p:cTn id="62" dur="500" fill="hold"/>
                                        <p:tgtEl>
                                          <p:spTgt spid="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24" grpId="0"/>
      <p:bldP spid="15" grpId="0"/>
      <p:bldP spid="2" grpId="0"/>
      <p:bldP spid="3" grpId="0"/>
      <p:bldP spid="10" grpId="0"/>
      <p:bldP spid="11" grpId="0"/>
      <p:bldP spid="53" grpId="0"/>
      <p:bldP spid="5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couple of women posing for the camera&#10;&#10;Description automatically generated with low confidence">
            <a:extLst>
              <a:ext uri="{FF2B5EF4-FFF2-40B4-BE49-F238E27FC236}">
                <a16:creationId xmlns:a16="http://schemas.microsoft.com/office/drawing/2014/main" id="{C5FB756F-D42D-3A09-613E-6549BACE26B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519148" y="0"/>
            <a:ext cx="7659688" cy="10972800"/>
          </a:xfrm>
        </p:spPr>
      </p:pic>
      <p:sp>
        <p:nvSpPr>
          <p:cNvPr id="18" name="Text Box 10">
            <a:extLst>
              <a:ext uri="{FF2B5EF4-FFF2-40B4-BE49-F238E27FC236}">
                <a16:creationId xmlns:a16="http://schemas.microsoft.com/office/drawing/2014/main" id="{849E4059-0A03-6941-8414-04DE5DF20A4B}"/>
              </a:ext>
            </a:extLst>
          </p:cNvPr>
          <p:cNvSpPr txBox="1">
            <a:spLocks noChangeArrowheads="1"/>
          </p:cNvSpPr>
          <p:nvPr/>
        </p:nvSpPr>
        <p:spPr bwMode="auto">
          <a:xfrm>
            <a:off x="2138861" y="3485747"/>
            <a:ext cx="5760955"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Women who drink alcohol during pregnancy and those with FASD, their families, and their support networks are often stigmatized.</a:t>
            </a:r>
          </a:p>
        </p:txBody>
      </p:sp>
      <p:sp>
        <p:nvSpPr>
          <p:cNvPr id="19" name="Rectangle 18">
            <a:extLst>
              <a:ext uri="{FF2B5EF4-FFF2-40B4-BE49-F238E27FC236}">
                <a16:creationId xmlns:a16="http://schemas.microsoft.com/office/drawing/2014/main" id="{355E6D5C-773A-3244-AAB6-4DF007481C02}"/>
              </a:ext>
            </a:extLst>
          </p:cNvPr>
          <p:cNvSpPr/>
          <p:nvPr/>
        </p:nvSpPr>
        <p:spPr>
          <a:xfrm>
            <a:off x="1492808" y="879006"/>
            <a:ext cx="6790443" cy="2328843"/>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Understanding</a:t>
            </a:r>
          </a:p>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Stigma </a:t>
            </a:r>
          </a:p>
        </p:txBody>
      </p:sp>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1524941" y="3647352"/>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8BB3B"/>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Text Box 10">
            <a:extLst>
              <a:ext uri="{FF2B5EF4-FFF2-40B4-BE49-F238E27FC236}">
                <a16:creationId xmlns:a16="http://schemas.microsoft.com/office/drawing/2014/main" id="{35812244-72E1-484B-9AEB-09B89331EE69}"/>
              </a:ext>
            </a:extLst>
          </p:cNvPr>
          <p:cNvSpPr txBox="1">
            <a:spLocks noChangeArrowheads="1"/>
          </p:cNvSpPr>
          <p:nvPr/>
        </p:nvSpPr>
        <p:spPr bwMode="auto">
          <a:xfrm>
            <a:off x="2138861" y="5159642"/>
            <a:ext cx="5760955"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Women who use substances during pregnancy or parenting experience stigma as they are not perceived as a ‘good’ mother and that they don’t care.</a:t>
            </a:r>
          </a:p>
        </p:txBody>
      </p:sp>
      <p:sp>
        <p:nvSpPr>
          <p:cNvPr id="27" name="Rounded Rectangle 26">
            <a:extLst>
              <a:ext uri="{FF2B5EF4-FFF2-40B4-BE49-F238E27FC236}">
                <a16:creationId xmlns:a16="http://schemas.microsoft.com/office/drawing/2014/main" id="{7606F07C-2716-4F40-9622-6A9293E7F877}"/>
              </a:ext>
            </a:extLst>
          </p:cNvPr>
          <p:cNvSpPr/>
          <p:nvPr/>
        </p:nvSpPr>
        <p:spPr>
          <a:xfrm>
            <a:off x="11761076" y="5511201"/>
            <a:ext cx="7088398" cy="1901748"/>
          </a:xfrm>
          <a:prstGeom prst="roundRect">
            <a:avLst/>
          </a:prstGeom>
          <a:gradFill>
            <a:gsLst>
              <a:gs pos="0">
                <a:srgbClr val="88BB3B"/>
              </a:gs>
              <a:gs pos="100000">
                <a:srgbClr val="57612A"/>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8" name="Rectangle 27">
            <a:extLst>
              <a:ext uri="{FF2B5EF4-FFF2-40B4-BE49-F238E27FC236}">
                <a16:creationId xmlns:a16="http://schemas.microsoft.com/office/drawing/2014/main" id="{57F0B57F-964B-F84D-BB7A-BD63F84A6E29}"/>
              </a:ext>
            </a:extLst>
          </p:cNvPr>
          <p:cNvSpPr/>
          <p:nvPr/>
        </p:nvSpPr>
        <p:spPr>
          <a:xfrm>
            <a:off x="11954945" y="5543059"/>
            <a:ext cx="1645002" cy="707886"/>
          </a:xfrm>
          <a:prstGeom prst="rect">
            <a:avLst/>
          </a:prstGeom>
          <a:noFill/>
        </p:spPr>
        <p:txBody>
          <a:bodyPr wrap="none">
            <a:spAutoFit/>
          </a:bodyPr>
          <a:lstStyle/>
          <a:p>
            <a:pPr defTabSz="2321446"/>
            <a:r>
              <a:rPr lang="en-US" sz="4000" b="1" dirty="0">
                <a:solidFill>
                  <a:schemeClr val="bg1"/>
                </a:solidFill>
                <a:latin typeface="Calibri" panose="020F0502020204030204" pitchFamily="34" charset="0"/>
                <a:ea typeface="Open Sans" pitchFamily="34" charset="0"/>
                <a:cs typeface="Calibri" panose="020F0502020204030204" pitchFamily="34" charset="0"/>
              </a:rPr>
              <a:t>Stigma</a:t>
            </a:r>
          </a:p>
        </p:txBody>
      </p:sp>
      <p:sp>
        <p:nvSpPr>
          <p:cNvPr id="29" name="Text Box 10">
            <a:extLst>
              <a:ext uri="{FF2B5EF4-FFF2-40B4-BE49-F238E27FC236}">
                <a16:creationId xmlns:a16="http://schemas.microsoft.com/office/drawing/2014/main" id="{50FF6328-6BCB-674B-AA3F-4707EF3029F4}"/>
              </a:ext>
            </a:extLst>
          </p:cNvPr>
          <p:cNvSpPr txBox="1">
            <a:spLocks noChangeArrowheads="1"/>
          </p:cNvSpPr>
          <p:nvPr/>
        </p:nvSpPr>
        <p:spPr bwMode="auto">
          <a:xfrm>
            <a:off x="11954945" y="6151905"/>
            <a:ext cx="6836504"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is a set of damaging attitudes, stereotypes, and discriminatory behaviors.</a:t>
            </a:r>
          </a:p>
        </p:txBody>
      </p:sp>
      <p:sp>
        <p:nvSpPr>
          <p:cNvPr id="4" name="Rounded Rectangle 3">
            <a:extLst>
              <a:ext uri="{FF2B5EF4-FFF2-40B4-BE49-F238E27FC236}">
                <a16:creationId xmlns:a16="http://schemas.microsoft.com/office/drawing/2014/main" id="{A7D2BE24-9542-4359-5F26-08514C730CC2}"/>
              </a:ext>
            </a:extLst>
          </p:cNvPr>
          <p:cNvSpPr/>
          <p:nvPr/>
        </p:nvSpPr>
        <p:spPr>
          <a:xfrm>
            <a:off x="11761076" y="8119489"/>
            <a:ext cx="7088398" cy="1901748"/>
          </a:xfrm>
          <a:prstGeom prst="roundRect">
            <a:avLst/>
          </a:prstGeom>
          <a:gradFill>
            <a:gsLst>
              <a:gs pos="0">
                <a:srgbClr val="88BB3B"/>
              </a:gs>
              <a:gs pos="100000">
                <a:srgbClr val="57612A"/>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5" name="Rectangle 4">
            <a:extLst>
              <a:ext uri="{FF2B5EF4-FFF2-40B4-BE49-F238E27FC236}">
                <a16:creationId xmlns:a16="http://schemas.microsoft.com/office/drawing/2014/main" id="{BD58E3D8-2865-12DD-73D9-3848CC4A5243}"/>
              </a:ext>
            </a:extLst>
          </p:cNvPr>
          <p:cNvSpPr/>
          <p:nvPr/>
        </p:nvSpPr>
        <p:spPr>
          <a:xfrm>
            <a:off x="11954945" y="8151347"/>
            <a:ext cx="3246402" cy="707886"/>
          </a:xfrm>
          <a:prstGeom prst="rect">
            <a:avLst/>
          </a:prstGeom>
          <a:noFill/>
        </p:spPr>
        <p:txBody>
          <a:bodyPr wrap="none">
            <a:spAutoFit/>
          </a:bodyPr>
          <a:lstStyle/>
          <a:p>
            <a:pPr defTabSz="2321446"/>
            <a:r>
              <a:rPr lang="en-US" sz="4000" b="1" dirty="0">
                <a:solidFill>
                  <a:schemeClr val="bg1"/>
                </a:solidFill>
                <a:latin typeface="Calibri" panose="020F0502020204030204" pitchFamily="34" charset="0"/>
                <a:ea typeface="Open Sans" pitchFamily="34" charset="0"/>
                <a:cs typeface="Calibri" panose="020F0502020204030204" pitchFamily="34" charset="0"/>
              </a:rPr>
              <a:t>Stigmatization</a:t>
            </a:r>
          </a:p>
        </p:txBody>
      </p:sp>
      <p:sp>
        <p:nvSpPr>
          <p:cNvPr id="6" name="Text Box 10">
            <a:extLst>
              <a:ext uri="{FF2B5EF4-FFF2-40B4-BE49-F238E27FC236}">
                <a16:creationId xmlns:a16="http://schemas.microsoft.com/office/drawing/2014/main" id="{386D60EE-2F71-378A-60D3-436EC4B69650}"/>
              </a:ext>
            </a:extLst>
          </p:cNvPr>
          <p:cNvSpPr txBox="1">
            <a:spLocks noChangeArrowheads="1"/>
          </p:cNvSpPr>
          <p:nvPr/>
        </p:nvSpPr>
        <p:spPr bwMode="auto">
          <a:xfrm>
            <a:off x="11954945" y="8760193"/>
            <a:ext cx="6836504"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is the product of these attitudes, stereotypes, and behaviors.</a:t>
            </a:r>
          </a:p>
        </p:txBody>
      </p:sp>
      <p:sp>
        <p:nvSpPr>
          <p:cNvPr id="7" name="Freeform 5">
            <a:extLst>
              <a:ext uri="{FF2B5EF4-FFF2-40B4-BE49-F238E27FC236}">
                <a16:creationId xmlns:a16="http://schemas.microsoft.com/office/drawing/2014/main" id="{9409335C-242D-AB0D-94E8-FDE4C9BAC0BF}"/>
              </a:ext>
            </a:extLst>
          </p:cNvPr>
          <p:cNvSpPr>
            <a:spLocks/>
          </p:cNvSpPr>
          <p:nvPr/>
        </p:nvSpPr>
        <p:spPr bwMode="auto">
          <a:xfrm>
            <a:off x="1524941" y="5189299"/>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8BB3B"/>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ext Box 10">
            <a:extLst>
              <a:ext uri="{FF2B5EF4-FFF2-40B4-BE49-F238E27FC236}">
                <a16:creationId xmlns:a16="http://schemas.microsoft.com/office/drawing/2014/main" id="{FB84DA82-47D0-0E29-A2F0-7D694EE43A31}"/>
              </a:ext>
            </a:extLst>
          </p:cNvPr>
          <p:cNvSpPr txBox="1">
            <a:spLocks noChangeArrowheads="1"/>
          </p:cNvSpPr>
          <p:nvPr/>
        </p:nvSpPr>
        <p:spPr bwMode="auto">
          <a:xfrm>
            <a:off x="2118401" y="7200344"/>
            <a:ext cx="5760955"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Improving awareness campaigns will help to reduce stigma and discrimination towards women who use alcohol in pregnancy and individuals with FASD.</a:t>
            </a:r>
          </a:p>
        </p:txBody>
      </p:sp>
      <p:sp>
        <p:nvSpPr>
          <p:cNvPr id="9" name="Freeform 5">
            <a:extLst>
              <a:ext uri="{FF2B5EF4-FFF2-40B4-BE49-F238E27FC236}">
                <a16:creationId xmlns:a16="http://schemas.microsoft.com/office/drawing/2014/main" id="{6DD3772C-DB6B-0B7D-16EB-58860AFA7529}"/>
              </a:ext>
            </a:extLst>
          </p:cNvPr>
          <p:cNvSpPr>
            <a:spLocks/>
          </p:cNvSpPr>
          <p:nvPr/>
        </p:nvSpPr>
        <p:spPr bwMode="auto">
          <a:xfrm>
            <a:off x="1504481" y="7230001"/>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8BB3B"/>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Text Box 10">
            <a:extLst>
              <a:ext uri="{FF2B5EF4-FFF2-40B4-BE49-F238E27FC236}">
                <a16:creationId xmlns:a16="http://schemas.microsoft.com/office/drawing/2014/main" id="{C7A293C0-61CB-187B-D7F1-9054220F281E}"/>
              </a:ext>
            </a:extLst>
          </p:cNvPr>
          <p:cNvSpPr txBox="1">
            <a:spLocks noChangeArrowheads="1"/>
          </p:cNvSpPr>
          <p:nvPr/>
        </p:nvSpPr>
        <p:spPr bwMode="auto">
          <a:xfrm>
            <a:off x="2118401" y="9119085"/>
            <a:ext cx="5760955" cy="1575816"/>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Misinformation and campaigns that portray women as irresponsible, or villainous do not consider the many reasons why a women may use alcohol during pregnancy. </a:t>
            </a:r>
          </a:p>
        </p:txBody>
      </p:sp>
      <p:sp>
        <p:nvSpPr>
          <p:cNvPr id="11" name="Freeform 5">
            <a:extLst>
              <a:ext uri="{FF2B5EF4-FFF2-40B4-BE49-F238E27FC236}">
                <a16:creationId xmlns:a16="http://schemas.microsoft.com/office/drawing/2014/main" id="{DB43A1CE-B968-4E2C-DFDD-5128E4187689}"/>
              </a:ext>
            </a:extLst>
          </p:cNvPr>
          <p:cNvSpPr>
            <a:spLocks/>
          </p:cNvSpPr>
          <p:nvPr/>
        </p:nvSpPr>
        <p:spPr bwMode="auto">
          <a:xfrm>
            <a:off x="1504481" y="9148742"/>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8BB3B"/>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52112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strVal val="#ppt_h"/>
                                          </p:val>
                                        </p:tav>
                                        <p:tav tm="100000">
                                          <p:val>
                                            <p:strVal val="#ppt_h"/>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ppt_x"/>
                                          </p:val>
                                        </p:tav>
                                        <p:tav tm="100000">
                                          <p:val>
                                            <p:strVal val="#ppt_x"/>
                                          </p:val>
                                        </p:tav>
                                      </p:tavLst>
                                    </p:anim>
                                    <p:anim calcmode="lin" valueType="num">
                                      <p:cBhvr additive="base">
                                        <p:cTn id="21" dur="500" fill="hold"/>
                                        <p:tgtEl>
                                          <p:spTgt spid="2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ppt_x"/>
                                          </p:val>
                                        </p:tav>
                                        <p:tav tm="100000">
                                          <p:val>
                                            <p:strVal val="#ppt_x"/>
                                          </p:val>
                                        </p:tav>
                                      </p:tavLst>
                                    </p:anim>
                                    <p:anim calcmode="lin" valueType="num">
                                      <p:cBhvr additive="base">
                                        <p:cTn id="25" dur="500" fill="hold"/>
                                        <p:tgtEl>
                                          <p:spTgt spid="27"/>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fill="hold"/>
                                        <p:tgtEl>
                                          <p:spTgt spid="28"/>
                                        </p:tgtEl>
                                        <p:attrNameLst>
                                          <p:attrName>ppt_x</p:attrName>
                                        </p:attrNameLst>
                                      </p:cBhvr>
                                      <p:tavLst>
                                        <p:tav tm="0">
                                          <p:val>
                                            <p:strVal val="#ppt_x"/>
                                          </p:val>
                                        </p:tav>
                                        <p:tav tm="100000">
                                          <p:val>
                                            <p:strVal val="#ppt_x"/>
                                          </p:val>
                                        </p:tav>
                                      </p:tavLst>
                                    </p:anim>
                                    <p:anim calcmode="lin" valueType="num">
                                      <p:cBhvr additive="base">
                                        <p:cTn id="29" dur="500" fill="hold"/>
                                        <p:tgtEl>
                                          <p:spTgt spid="28"/>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ppt_x"/>
                                          </p:val>
                                        </p:tav>
                                        <p:tav tm="100000">
                                          <p:val>
                                            <p:strVal val="#ppt_x"/>
                                          </p:val>
                                        </p:tav>
                                      </p:tavLst>
                                    </p:anim>
                                    <p:anim calcmode="lin" valueType="num">
                                      <p:cBhvr additive="base">
                                        <p:cTn id="41" dur="500" fill="hold"/>
                                        <p:tgtEl>
                                          <p:spTgt spid="5"/>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par>
                                <p:cTn id="46" presetID="53" presetClass="entr" presetSubtype="16"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p:cTn id="48" dur="500" fill="hold"/>
                                        <p:tgtEl>
                                          <p:spTgt spid="7"/>
                                        </p:tgtEl>
                                        <p:attrNameLst>
                                          <p:attrName>ppt_w</p:attrName>
                                        </p:attrNameLst>
                                      </p:cBhvr>
                                      <p:tavLst>
                                        <p:tav tm="0">
                                          <p:val>
                                            <p:fltVal val="0"/>
                                          </p:val>
                                        </p:tav>
                                        <p:tav tm="100000">
                                          <p:val>
                                            <p:strVal val="#ppt_w"/>
                                          </p:val>
                                        </p:tav>
                                      </p:tavLst>
                                    </p:anim>
                                    <p:anim calcmode="lin" valueType="num">
                                      <p:cBhvr>
                                        <p:cTn id="49" dur="500" fill="hold"/>
                                        <p:tgtEl>
                                          <p:spTgt spid="7"/>
                                        </p:tgtEl>
                                        <p:attrNameLst>
                                          <p:attrName>ppt_h</p:attrName>
                                        </p:attrNameLst>
                                      </p:cBhvr>
                                      <p:tavLst>
                                        <p:tav tm="0">
                                          <p:val>
                                            <p:fltVal val="0"/>
                                          </p:val>
                                        </p:tav>
                                        <p:tav tm="100000">
                                          <p:val>
                                            <p:strVal val="#ppt_h"/>
                                          </p:val>
                                        </p:tav>
                                      </p:tavLst>
                                    </p:anim>
                                    <p:animEffect transition="in" filter="fade">
                                      <p:cBhvr>
                                        <p:cTn id="50" dur="500"/>
                                        <p:tgtEl>
                                          <p:spTgt spid="7"/>
                                        </p:tgtEl>
                                      </p:cBhvr>
                                    </p:animEffect>
                                  </p:childTnLst>
                                </p:cTn>
                              </p:par>
                              <p:par>
                                <p:cTn id="51" presetID="2" presetClass="entr" presetSubtype="4"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1+#ppt_h/2"/>
                                          </p:val>
                                        </p:tav>
                                        <p:tav tm="100000">
                                          <p:val>
                                            <p:strVal val="#ppt_y"/>
                                          </p:val>
                                        </p:tav>
                                      </p:tavLst>
                                    </p:anim>
                                  </p:childTnLst>
                                </p:cTn>
                              </p:par>
                              <p:par>
                                <p:cTn id="55" presetID="53" presetClass="entr" presetSubtype="16"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p:cTn id="57" dur="500" fill="hold"/>
                                        <p:tgtEl>
                                          <p:spTgt spid="9"/>
                                        </p:tgtEl>
                                        <p:attrNameLst>
                                          <p:attrName>ppt_w</p:attrName>
                                        </p:attrNameLst>
                                      </p:cBhvr>
                                      <p:tavLst>
                                        <p:tav tm="0">
                                          <p:val>
                                            <p:fltVal val="0"/>
                                          </p:val>
                                        </p:tav>
                                        <p:tav tm="100000">
                                          <p:val>
                                            <p:strVal val="#ppt_w"/>
                                          </p:val>
                                        </p:tav>
                                      </p:tavLst>
                                    </p:anim>
                                    <p:anim calcmode="lin" valueType="num">
                                      <p:cBhvr>
                                        <p:cTn id="58" dur="500" fill="hold"/>
                                        <p:tgtEl>
                                          <p:spTgt spid="9"/>
                                        </p:tgtEl>
                                        <p:attrNameLst>
                                          <p:attrName>ppt_h</p:attrName>
                                        </p:attrNameLst>
                                      </p:cBhvr>
                                      <p:tavLst>
                                        <p:tav tm="0">
                                          <p:val>
                                            <p:fltVal val="0"/>
                                          </p:val>
                                        </p:tav>
                                        <p:tav tm="100000">
                                          <p:val>
                                            <p:strVal val="#ppt_h"/>
                                          </p:val>
                                        </p:tav>
                                      </p:tavLst>
                                    </p:anim>
                                    <p:animEffect transition="in" filter="fade">
                                      <p:cBhvr>
                                        <p:cTn id="59" dur="500"/>
                                        <p:tgtEl>
                                          <p:spTgt spid="9"/>
                                        </p:tgtEl>
                                      </p:cBhvr>
                                    </p:animEffect>
                                  </p:childTnLst>
                                </p:cTn>
                              </p:par>
                              <p:par>
                                <p:cTn id="60" presetID="2" presetClass="entr" presetSubtype="4" fill="hold" grpId="0" nodeType="with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ppt_x"/>
                                          </p:val>
                                        </p:tav>
                                        <p:tav tm="100000">
                                          <p:val>
                                            <p:strVal val="#ppt_x"/>
                                          </p:val>
                                        </p:tav>
                                      </p:tavLst>
                                    </p:anim>
                                    <p:anim calcmode="lin" valueType="num">
                                      <p:cBhvr additive="base">
                                        <p:cTn id="63" dur="500" fill="hold"/>
                                        <p:tgtEl>
                                          <p:spTgt spid="10"/>
                                        </p:tgtEl>
                                        <p:attrNameLst>
                                          <p:attrName>ppt_y</p:attrName>
                                        </p:attrNameLst>
                                      </p:cBhvr>
                                      <p:tavLst>
                                        <p:tav tm="0">
                                          <p:val>
                                            <p:strVal val="1+#ppt_h/2"/>
                                          </p:val>
                                        </p:tav>
                                        <p:tav tm="100000">
                                          <p:val>
                                            <p:strVal val="#ppt_y"/>
                                          </p:val>
                                        </p:tav>
                                      </p:tavLst>
                                    </p:anim>
                                  </p:childTnLst>
                                </p:cTn>
                              </p:par>
                              <p:par>
                                <p:cTn id="64" presetID="53" presetClass="entr" presetSubtype="16"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animEffect transition="in" filter="fade">
                                      <p:cBhvr>
                                        <p:cTn id="6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animBg="1"/>
      <p:bldP spid="24" grpId="0"/>
      <p:bldP spid="27" grpId="0" animBg="1"/>
      <p:bldP spid="28" grpId="0"/>
      <p:bldP spid="29" grpId="0"/>
      <p:bldP spid="4" grpId="0" animBg="1"/>
      <p:bldP spid="5" grpId="0"/>
      <p:bldP spid="6" grpId="0"/>
      <p:bldP spid="7" grpId="0" animBg="1"/>
      <p:bldP spid="8" grpId="0"/>
      <p:bldP spid="9" grpId="0" animBg="1"/>
      <p:bldP spid="10" grpId="0"/>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1406422" y="3972778"/>
            <a:ext cx="8552954" cy="6561796"/>
          </a:xfrm>
          <a:prstGeom prst="rect">
            <a:avLst/>
          </a:prstGeom>
          <a:noFill/>
          <a:ln w="9525">
            <a:noFill/>
            <a:miter lim="800000"/>
            <a:headEnd/>
            <a:tailEnd/>
          </a:ln>
        </p:spPr>
        <p:txBody>
          <a:bodyPr wrap="square" lIns="97536" tIns="48768" rIns="97536" bIns="48768">
            <a:spAutoFit/>
          </a:bodyPr>
          <a:lstStyle/>
          <a:p>
            <a:pPr marL="457200" indent="-457200" defTabSz="2321446">
              <a:buFont typeface="Arial" panose="020B0604020202020204" pitchFamily="34" charset="0"/>
              <a:buChar char="•"/>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Stigma is considered one of the biggest barriers to women accessing and receiving care. If pregnant women that use substance feel discriminated against or judged, they may not seek the help they need for themselves or their children.</a:t>
            </a:r>
          </a:p>
          <a:p>
            <a:pPr marL="457200" indent="-457200" defTabSz="2321446">
              <a:buFont typeface="Arial" panose="020B0604020202020204" pitchFamily="34" charset="0"/>
              <a:buChar char="•"/>
            </a:pPr>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Arial" panose="020B0604020202020204" pitchFamily="34" charset="0"/>
              <a:buChar char="•"/>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 may avoid accessing preconception and prenatal care out of fear of child apprehension or criminalization.</a:t>
            </a:r>
          </a:p>
          <a:p>
            <a:pPr marL="457200" indent="-457200" defTabSz="2321446">
              <a:buFont typeface="Arial" panose="020B0604020202020204" pitchFamily="34" charset="0"/>
              <a:buChar char="•"/>
            </a:pPr>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Arial" panose="020B0604020202020204" pitchFamily="34" charset="0"/>
              <a:buChar char="•"/>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 need to feel comfortable seeking support and treatment. The messaging must not be stigmatizing, and instead should be compassionate, strengths-based, trauma-informed, and harm reduction oriented.</a:t>
            </a:r>
          </a:p>
        </p:txBody>
      </p:sp>
      <p:sp>
        <p:nvSpPr>
          <p:cNvPr id="13" name="Rectangle 12">
            <a:extLst>
              <a:ext uri="{FF2B5EF4-FFF2-40B4-BE49-F238E27FC236}">
                <a16:creationId xmlns:a16="http://schemas.microsoft.com/office/drawing/2014/main" id="{40A23473-10BA-5348-BCAA-BB570EB70606}"/>
              </a:ext>
            </a:extLst>
          </p:cNvPr>
          <p:cNvSpPr/>
          <p:nvPr/>
        </p:nvSpPr>
        <p:spPr>
          <a:xfrm>
            <a:off x="1406422" y="1300000"/>
            <a:ext cx="8141404" cy="2123658"/>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More Ways to Reduce Stigma</a:t>
            </a:r>
          </a:p>
        </p:txBody>
      </p:sp>
      <p:pic>
        <p:nvPicPr>
          <p:cNvPr id="6" name="Picture Placeholder 5" descr="A person sitting on a bed&#10;&#10;Description automatically generated">
            <a:extLst>
              <a:ext uri="{FF2B5EF4-FFF2-40B4-BE49-F238E27FC236}">
                <a16:creationId xmlns:a16="http://schemas.microsoft.com/office/drawing/2014/main" id="{681C746F-1C9A-D6B7-3B9B-B0BEA2D4F1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959975" y="0"/>
            <a:ext cx="9547225" cy="10972800"/>
          </a:xfrm>
        </p:spPr>
      </p:pic>
    </p:spTree>
    <p:extLst>
      <p:ext uri="{BB962C8B-B14F-4D97-AF65-F5344CB8AC3E}">
        <p14:creationId xmlns:p14="http://schemas.microsoft.com/office/powerpoint/2010/main" val="65378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539999"/>
            <a:ext cx="19507200" cy="6634998"/>
          </a:xfrm>
          <a:prstGeom prst="rect">
            <a:avLst/>
          </a:prstGeom>
          <a:gradFill>
            <a:gsLst>
              <a:gs pos="0">
                <a:srgbClr val="BD631D"/>
              </a:gs>
              <a:gs pos="100000">
                <a:srgbClr val="FF990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Text Box 10"/>
          <p:cNvSpPr txBox="1">
            <a:spLocks noChangeArrowheads="1"/>
          </p:cNvSpPr>
          <p:nvPr/>
        </p:nvSpPr>
        <p:spPr bwMode="auto">
          <a:xfrm>
            <a:off x="12099725" y="4576006"/>
            <a:ext cx="7153713" cy="4108689"/>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The </a:t>
            </a:r>
            <a:r>
              <a:rPr lang="en-US" sz="2200" b="1" dirty="0">
                <a:solidFill>
                  <a:schemeClr val="bg1"/>
                </a:solidFill>
                <a:latin typeface="Calibri" panose="020F0502020204030204" pitchFamily="34" charset="0"/>
                <a:ea typeface="Open Sans" panose="020B0606030504020204" pitchFamily="34" charset="0"/>
                <a:cs typeface="Calibri" panose="020F0502020204030204" pitchFamily="34" charset="0"/>
              </a:rPr>
              <a:t>Prevention Conversation </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and </a:t>
            </a:r>
            <a:r>
              <a:rPr lang="en-US" sz="2200" b="1" dirty="0">
                <a:solidFill>
                  <a:schemeClr val="bg1"/>
                </a:solidFill>
                <a:latin typeface="Calibri" panose="020F0502020204030204" pitchFamily="34" charset="0"/>
                <a:ea typeface="Open Sans" panose="020B0606030504020204" pitchFamily="34" charset="0"/>
                <a:cs typeface="Calibri" panose="020F0502020204030204" pitchFamily="34" charset="0"/>
              </a:rPr>
              <a:t>Canada Fetal Alcohol Spectrum Disorder Research Network </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acknowledge the First Nations, Inuit, and Métis peoples as the first inhabitants and </a:t>
            </a:r>
            <a:r>
              <a:rPr lang="en-US" sz="2200" b="1" dirty="0">
                <a:solidFill>
                  <a:schemeClr val="bg1"/>
                </a:solidFill>
                <a:latin typeface="Calibri" panose="020F0502020204030204" pitchFamily="34" charset="0"/>
                <a:ea typeface="Open Sans" panose="020B0606030504020204" pitchFamily="34" charset="0"/>
                <a:cs typeface="Calibri" panose="020F0502020204030204" pitchFamily="34" charset="0"/>
              </a:rPr>
              <a:t>traditional custodians of the lands in which we live, learn, and work</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 Throughout the presentation, we have included art pieces from Indigenous artists </a:t>
            </a:r>
            <a:r>
              <a:rPr lang="en-US" sz="2200" b="1" dirty="0">
                <a:solidFill>
                  <a:schemeClr val="bg1"/>
                </a:solidFill>
                <a:latin typeface="Calibri" panose="020F0502020204030204" pitchFamily="34" charset="0"/>
                <a:ea typeface="Open Sans" panose="020B0606030504020204" pitchFamily="34" charset="0"/>
                <a:cs typeface="Calibri" panose="020F0502020204030204" pitchFamily="34" charset="0"/>
              </a:rPr>
              <a:t>across Turtle Island </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that </a:t>
            </a:r>
            <a:r>
              <a:rPr lang="en-US" sz="2200" dirty="0" err="1">
                <a:solidFill>
                  <a:schemeClr val="bg1"/>
                </a:solidFill>
                <a:latin typeface="Calibri" panose="020F0502020204030204" pitchFamily="34" charset="0"/>
                <a:ea typeface="Open Sans" panose="020B0606030504020204" pitchFamily="34" charset="0"/>
                <a:cs typeface="Calibri" panose="020F0502020204030204" pitchFamily="34" charset="0"/>
              </a:rPr>
              <a:t>honour</a:t>
            </a: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 Indigenous knowledge systems and capture spiritual, relational, and emotional connections to the modules</a:t>
            </a: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9" name="Rectangle 8">
            <a:extLst>
              <a:ext uri="{FF2B5EF4-FFF2-40B4-BE49-F238E27FC236}">
                <a16:creationId xmlns:a16="http://schemas.microsoft.com/office/drawing/2014/main" id="{10E00A83-F777-4746-80C9-927F68C7EC00}"/>
              </a:ext>
            </a:extLst>
          </p:cNvPr>
          <p:cNvSpPr/>
          <p:nvPr/>
        </p:nvSpPr>
        <p:spPr>
          <a:xfrm>
            <a:off x="12248735" y="2885925"/>
            <a:ext cx="7004703" cy="1569660"/>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Acknowledgement of the Land and Peoples</a:t>
            </a:r>
          </a:p>
        </p:txBody>
      </p:sp>
      <p:pic>
        <p:nvPicPr>
          <p:cNvPr id="12" name="Picture Placeholder 11" descr="A group of horses grazing in a field&#10;&#10;Description automatically generated with medium confidence">
            <a:extLst>
              <a:ext uri="{FF2B5EF4-FFF2-40B4-BE49-F238E27FC236}">
                <a16:creationId xmlns:a16="http://schemas.microsoft.com/office/drawing/2014/main" id="{91CFEDBD-EFED-70E4-793B-EA9677A203D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79722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0" descr="Background pattern&#10;&#10;Description automatically generated">
            <a:extLst>
              <a:ext uri="{FF2B5EF4-FFF2-40B4-BE49-F238E27FC236}">
                <a16:creationId xmlns:a16="http://schemas.microsoft.com/office/drawing/2014/main" id="{8E4AD910-F2C4-3226-8723-8E42196EC4FF}"/>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0800000" flipV="1">
            <a:off x="3964500" y="2622916"/>
            <a:ext cx="7705188" cy="6475155"/>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pic>
        <p:nvPicPr>
          <p:cNvPr id="5" name="Picture Placeholder 27" descr="Background pattern&#10;&#10;Description automatically generated">
            <a:extLst>
              <a:ext uri="{FF2B5EF4-FFF2-40B4-BE49-F238E27FC236}">
                <a16:creationId xmlns:a16="http://schemas.microsoft.com/office/drawing/2014/main" id="{5EDDA04C-9B53-B444-EB2E-6D81E971E17A}"/>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rot="5400000">
            <a:off x="-1038822" y="-1135352"/>
            <a:ext cx="7822073" cy="9307970"/>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sp>
        <p:nvSpPr>
          <p:cNvPr id="18" name="Text Box 10"/>
          <p:cNvSpPr txBox="1">
            <a:spLocks noChangeArrowheads="1"/>
          </p:cNvSpPr>
          <p:nvPr/>
        </p:nvSpPr>
        <p:spPr bwMode="auto">
          <a:xfrm>
            <a:off x="12112365"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57612A"/>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981002" y="3913662"/>
            <a:ext cx="7594241" cy="2759512"/>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Cultural Safety and Identity</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682802"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57612A"/>
                </a:solidFill>
                <a:latin typeface="Calibri" panose="020F0502020204030204" pitchFamily="34" charset="0"/>
                <a:ea typeface="Open Sans" panose="020B0606030504020204" pitchFamily="34" charset="0"/>
                <a:cs typeface="Calibri" panose="020F0502020204030204" pitchFamily="34" charset="0"/>
              </a:rPr>
              <a:t>6</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9241496"/>
            <a:ext cx="10243882" cy="960263"/>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Advancing Collaborative Action on Fetal Alcohol Spectrum Disorder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Tanya Gatsby</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981002" y="6869769"/>
            <a:ext cx="7594241" cy="1114151"/>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Cultural safety and its importance to </a:t>
            </a:r>
            <a:r>
              <a:rPr lang="en-US" sz="2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Prevention Conversation</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Truth and Reconciliation Commission of Canada</a:t>
            </a:r>
          </a:p>
        </p:txBody>
      </p:sp>
      <p:pic>
        <p:nvPicPr>
          <p:cNvPr id="4" name="Content Placeholder 4" descr="Diagram&#10;&#10;Description automatically generated">
            <a:extLst>
              <a:ext uri="{FF2B5EF4-FFF2-40B4-BE49-F238E27FC236}">
                <a16:creationId xmlns:a16="http://schemas.microsoft.com/office/drawing/2014/main" id="{D4A22043-D439-BBBE-A28D-498FF535AB5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910" y="1765249"/>
            <a:ext cx="11052342" cy="6075246"/>
          </a:xfrm>
          <a:prstGeom prst="rect">
            <a:avLst/>
          </a:prstGeom>
        </p:spPr>
      </p:pic>
    </p:spTree>
    <p:extLst>
      <p:ext uri="{BB962C8B-B14F-4D97-AF65-F5344CB8AC3E}">
        <p14:creationId xmlns:p14="http://schemas.microsoft.com/office/powerpoint/2010/main" val="2653609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8813504" y="6025119"/>
            <a:ext cx="10015127" cy="419621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goal of cultural safety is for people of all backgrounds to feel safe and respected when they interact with programs and services.</a:t>
            </a: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video was developed by Northern Health in BC and provides an animated introduction to the importance of cultural safety when working with Indigenous peoples.</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620A8756-6DC7-6E40-94A8-E78BBA235201}"/>
              </a:ext>
            </a:extLst>
          </p:cNvPr>
          <p:cNvSpPr/>
          <p:nvPr/>
        </p:nvSpPr>
        <p:spPr>
          <a:xfrm>
            <a:off x="8773611" y="4788539"/>
            <a:ext cx="10733589" cy="1107996"/>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Cultural Safety</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8813504" y="10235686"/>
            <a:ext cx="5573218" cy="467820"/>
          </a:xfrm>
          <a:prstGeom prst="rect">
            <a:avLst/>
          </a:prstGeom>
          <a:noFill/>
          <a:ln w="9525">
            <a:noFill/>
            <a:miter lim="800000"/>
            <a:headEnd/>
            <a:tailEnd/>
          </a:ln>
        </p:spPr>
        <p:txBody>
          <a:bodyPr wrap="square" lIns="97536" tIns="48768" rIns="97536" bIns="48768">
            <a:spAutoFit/>
          </a:bodyPr>
          <a:lstStyle/>
          <a:p>
            <a:r>
              <a:rPr lang="en-CA" sz="2400" dirty="0">
                <a:hlinkClick r:id="rId3"/>
              </a:rPr>
              <a:t>https://youtu.be/MkxcuhdgIwY</a:t>
            </a:r>
            <a:endParaRPr lang="en-CA" sz="2400" dirty="0"/>
          </a:p>
        </p:txBody>
      </p:sp>
      <p:pic>
        <p:nvPicPr>
          <p:cNvPr id="2" name="Picture 1">
            <a:extLst>
              <a:ext uri="{FF2B5EF4-FFF2-40B4-BE49-F238E27FC236}">
                <a16:creationId xmlns:a16="http://schemas.microsoft.com/office/drawing/2014/main" id="{20429AE1-BD02-21A5-8CFE-8B52DD873E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592" y="6025119"/>
            <a:ext cx="6708648" cy="4210567"/>
          </a:xfrm>
          <a:prstGeom prst="rect">
            <a:avLst/>
          </a:prstGeom>
        </p:spPr>
      </p:pic>
      <p:pic>
        <p:nvPicPr>
          <p:cNvPr id="14" name="Picture Placeholder 13" descr="Text, whiteboard&#10;&#10;Description automatically generated">
            <a:extLst>
              <a:ext uri="{FF2B5EF4-FFF2-40B4-BE49-F238E27FC236}">
                <a16:creationId xmlns:a16="http://schemas.microsoft.com/office/drawing/2014/main" id="{725B9877-B0F4-8E44-82CF-CD48B09CA6C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a:effectLst>
            <a:outerShdw blurRad="155103" dist="76215" dir="5400000" algn="t" rotWithShape="0">
              <a:srgbClr val="57612A">
                <a:alpha val="40000"/>
              </a:srgbClr>
            </a:outerShdw>
          </a:effectLst>
        </p:spPr>
      </p:pic>
    </p:spTree>
    <p:extLst>
      <p:ext uri="{BB962C8B-B14F-4D97-AF65-F5344CB8AC3E}">
        <p14:creationId xmlns:p14="http://schemas.microsoft.com/office/powerpoint/2010/main" val="1990339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1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D5F2C-C3E7-DD9E-5D07-0784E521B81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02EF2E9-E443-B67D-7AE2-92CE93C8AA66}"/>
              </a:ext>
            </a:extLst>
          </p:cNvPr>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pic>
        <p:nvPicPr>
          <p:cNvPr id="2" name="Picture Placeholder 7">
            <a:extLst>
              <a:ext uri="{FF2B5EF4-FFF2-40B4-BE49-F238E27FC236}">
                <a16:creationId xmlns:a16="http://schemas.microsoft.com/office/drawing/2014/main" id="{4EFEC95E-5BD1-353A-B766-348A2F5AED6B}"/>
              </a:ext>
            </a:extLst>
          </p:cNvPr>
          <p:cNvPicPr>
            <a:picLocks noChangeAspect="1"/>
          </p:cNvPicPr>
          <p:nvPr/>
        </p:nvPicPr>
        <p:blipFill>
          <a:blip r:embed="rId3">
            <a:extLst>
              <a:ext uri="{28A0092B-C50C-407E-A947-70E740481C1C}">
                <a14:useLocalDpi xmlns:a14="http://schemas.microsoft.com/office/drawing/2010/main" val="0"/>
              </a:ext>
            </a:extLst>
          </a:blip>
          <a:srcRect l="10423" t="6481" r="372" b="6062"/>
          <a:stretch/>
        </p:blipFill>
        <p:spPr>
          <a:xfrm>
            <a:off x="0" y="667910"/>
            <a:ext cx="12046226" cy="9636980"/>
          </a:xfrm>
          <a:custGeom>
            <a:avLst/>
            <a:gdLst>
              <a:gd name="connsiteX0" fmla="*/ 7049088 w 10461990"/>
              <a:gd name="connsiteY0" fmla="*/ 7192740 h 10674112"/>
              <a:gd name="connsiteX1" fmla="*/ 10461990 w 10461990"/>
              <a:gd name="connsiteY1" fmla="*/ 7192740 h 10674112"/>
              <a:gd name="connsiteX2" fmla="*/ 10461990 w 10461990"/>
              <a:gd name="connsiteY2" fmla="*/ 10674112 h 10674112"/>
              <a:gd name="connsiteX3" fmla="*/ 7049088 w 10461990"/>
              <a:gd name="connsiteY3" fmla="*/ 10674112 h 10674112"/>
              <a:gd name="connsiteX4" fmla="*/ 3524544 w 10461990"/>
              <a:gd name="connsiteY4" fmla="*/ 7192740 h 10674112"/>
              <a:gd name="connsiteX5" fmla="*/ 6937446 w 10461990"/>
              <a:gd name="connsiteY5" fmla="*/ 7192740 h 10674112"/>
              <a:gd name="connsiteX6" fmla="*/ 6937446 w 10461990"/>
              <a:gd name="connsiteY6" fmla="*/ 10674112 h 10674112"/>
              <a:gd name="connsiteX7" fmla="*/ 3524544 w 10461990"/>
              <a:gd name="connsiteY7" fmla="*/ 10674112 h 10674112"/>
              <a:gd name="connsiteX8" fmla="*/ 0 w 10461990"/>
              <a:gd name="connsiteY8" fmla="*/ 7192740 h 10674112"/>
              <a:gd name="connsiteX9" fmla="*/ 3412903 w 10461990"/>
              <a:gd name="connsiteY9" fmla="*/ 7192740 h 10674112"/>
              <a:gd name="connsiteX10" fmla="*/ 3412903 w 10461990"/>
              <a:gd name="connsiteY10" fmla="*/ 10674112 h 10674112"/>
              <a:gd name="connsiteX11" fmla="*/ 0 w 10461990"/>
              <a:gd name="connsiteY11" fmla="*/ 10674112 h 10674112"/>
              <a:gd name="connsiteX12" fmla="*/ 3524545 w 10461990"/>
              <a:gd name="connsiteY12" fmla="*/ 3596373 h 10674112"/>
              <a:gd name="connsiteX13" fmla="*/ 6937446 w 10461990"/>
              <a:gd name="connsiteY13" fmla="*/ 3596373 h 10674112"/>
              <a:gd name="connsiteX14" fmla="*/ 6937446 w 10461990"/>
              <a:gd name="connsiteY14" fmla="*/ 7077744 h 10674112"/>
              <a:gd name="connsiteX15" fmla="*/ 3524545 w 10461990"/>
              <a:gd name="connsiteY15" fmla="*/ 7077744 h 10674112"/>
              <a:gd name="connsiteX16" fmla="*/ 1 w 10461990"/>
              <a:gd name="connsiteY16" fmla="*/ 3596373 h 10674112"/>
              <a:gd name="connsiteX17" fmla="*/ 3412903 w 10461990"/>
              <a:gd name="connsiteY17" fmla="*/ 3596373 h 10674112"/>
              <a:gd name="connsiteX18" fmla="*/ 3412903 w 10461990"/>
              <a:gd name="connsiteY18" fmla="*/ 7077744 h 10674112"/>
              <a:gd name="connsiteX19" fmla="*/ 1 w 10461990"/>
              <a:gd name="connsiteY19" fmla="*/ 7077744 h 10674112"/>
              <a:gd name="connsiteX20" fmla="*/ 7049088 w 10461990"/>
              <a:gd name="connsiteY20" fmla="*/ 3596372 h 10674112"/>
              <a:gd name="connsiteX21" fmla="*/ 10461990 w 10461990"/>
              <a:gd name="connsiteY21" fmla="*/ 3596372 h 10674112"/>
              <a:gd name="connsiteX22" fmla="*/ 10461990 w 10461990"/>
              <a:gd name="connsiteY22" fmla="*/ 7077744 h 10674112"/>
              <a:gd name="connsiteX23" fmla="*/ 7049088 w 10461990"/>
              <a:gd name="connsiteY23" fmla="*/ 7077744 h 10674112"/>
              <a:gd name="connsiteX24" fmla="*/ 3524545 w 10461990"/>
              <a:gd name="connsiteY24" fmla="*/ 1 h 10674112"/>
              <a:gd name="connsiteX25" fmla="*/ 6937446 w 10461990"/>
              <a:gd name="connsiteY25" fmla="*/ 1 h 10674112"/>
              <a:gd name="connsiteX26" fmla="*/ 6937446 w 10461990"/>
              <a:gd name="connsiteY26" fmla="*/ 3481373 h 10674112"/>
              <a:gd name="connsiteX27" fmla="*/ 3524545 w 10461990"/>
              <a:gd name="connsiteY27" fmla="*/ 3481373 h 10674112"/>
              <a:gd name="connsiteX28" fmla="*/ 1 w 10461990"/>
              <a:gd name="connsiteY28" fmla="*/ 1 h 10674112"/>
              <a:gd name="connsiteX29" fmla="*/ 3412904 w 10461990"/>
              <a:gd name="connsiteY29" fmla="*/ 1 h 10674112"/>
              <a:gd name="connsiteX30" fmla="*/ 3412904 w 10461990"/>
              <a:gd name="connsiteY30" fmla="*/ 3481373 h 10674112"/>
              <a:gd name="connsiteX31" fmla="*/ 1 w 10461990"/>
              <a:gd name="connsiteY31" fmla="*/ 3481373 h 10674112"/>
              <a:gd name="connsiteX32" fmla="*/ 7049088 w 10461990"/>
              <a:gd name="connsiteY32" fmla="*/ 0 h 10674112"/>
              <a:gd name="connsiteX33" fmla="*/ 10461990 w 10461990"/>
              <a:gd name="connsiteY33" fmla="*/ 0 h 10674112"/>
              <a:gd name="connsiteX34" fmla="*/ 10461990 w 10461990"/>
              <a:gd name="connsiteY34" fmla="*/ 3481372 h 10674112"/>
              <a:gd name="connsiteX35" fmla="*/ 7049088 w 10461990"/>
              <a:gd name="connsiteY35" fmla="*/ 3481372 h 1067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461990" h="10674112">
                <a:moveTo>
                  <a:pt x="7049088" y="7192740"/>
                </a:moveTo>
                <a:lnTo>
                  <a:pt x="10461990" y="7192740"/>
                </a:lnTo>
                <a:lnTo>
                  <a:pt x="10461990" y="10674112"/>
                </a:lnTo>
                <a:lnTo>
                  <a:pt x="7049088" y="10674112"/>
                </a:lnTo>
                <a:close/>
                <a:moveTo>
                  <a:pt x="3524544" y="7192740"/>
                </a:moveTo>
                <a:lnTo>
                  <a:pt x="6937446" y="7192740"/>
                </a:lnTo>
                <a:lnTo>
                  <a:pt x="6937446" y="10674112"/>
                </a:lnTo>
                <a:lnTo>
                  <a:pt x="3524544" y="10674112"/>
                </a:lnTo>
                <a:close/>
                <a:moveTo>
                  <a:pt x="0" y="7192740"/>
                </a:moveTo>
                <a:lnTo>
                  <a:pt x="3412903" y="7192740"/>
                </a:lnTo>
                <a:lnTo>
                  <a:pt x="3412903" y="10674112"/>
                </a:lnTo>
                <a:lnTo>
                  <a:pt x="0" y="10674112"/>
                </a:lnTo>
                <a:close/>
                <a:moveTo>
                  <a:pt x="3524545" y="3596373"/>
                </a:moveTo>
                <a:lnTo>
                  <a:pt x="6937446" y="3596373"/>
                </a:lnTo>
                <a:lnTo>
                  <a:pt x="6937446" y="7077744"/>
                </a:lnTo>
                <a:lnTo>
                  <a:pt x="3524545" y="7077744"/>
                </a:lnTo>
                <a:close/>
                <a:moveTo>
                  <a:pt x="1" y="3596373"/>
                </a:moveTo>
                <a:lnTo>
                  <a:pt x="3412903" y="3596373"/>
                </a:lnTo>
                <a:lnTo>
                  <a:pt x="3412903" y="7077744"/>
                </a:lnTo>
                <a:lnTo>
                  <a:pt x="1" y="7077744"/>
                </a:lnTo>
                <a:close/>
                <a:moveTo>
                  <a:pt x="7049088" y="3596372"/>
                </a:moveTo>
                <a:lnTo>
                  <a:pt x="10461990" y="3596372"/>
                </a:lnTo>
                <a:lnTo>
                  <a:pt x="10461990" y="7077744"/>
                </a:lnTo>
                <a:lnTo>
                  <a:pt x="7049088" y="7077744"/>
                </a:lnTo>
                <a:close/>
                <a:moveTo>
                  <a:pt x="3524545" y="1"/>
                </a:moveTo>
                <a:lnTo>
                  <a:pt x="6937446" y="1"/>
                </a:lnTo>
                <a:lnTo>
                  <a:pt x="6937446" y="3481373"/>
                </a:lnTo>
                <a:lnTo>
                  <a:pt x="3524545" y="3481373"/>
                </a:lnTo>
                <a:close/>
                <a:moveTo>
                  <a:pt x="1" y="1"/>
                </a:moveTo>
                <a:lnTo>
                  <a:pt x="3412904" y="1"/>
                </a:lnTo>
                <a:lnTo>
                  <a:pt x="3412904" y="3481373"/>
                </a:lnTo>
                <a:lnTo>
                  <a:pt x="1" y="3481373"/>
                </a:lnTo>
                <a:close/>
                <a:moveTo>
                  <a:pt x="7049088" y="0"/>
                </a:moveTo>
                <a:lnTo>
                  <a:pt x="10461990" y="0"/>
                </a:lnTo>
                <a:lnTo>
                  <a:pt x="10461990" y="3481372"/>
                </a:lnTo>
                <a:lnTo>
                  <a:pt x="7049088" y="3481372"/>
                </a:lnTo>
                <a:close/>
              </a:path>
            </a:pathLst>
          </a:custGeom>
        </p:spPr>
      </p:pic>
      <p:sp>
        <p:nvSpPr>
          <p:cNvPr id="3" name="Rectangle 2">
            <a:extLst>
              <a:ext uri="{FF2B5EF4-FFF2-40B4-BE49-F238E27FC236}">
                <a16:creationId xmlns:a16="http://schemas.microsoft.com/office/drawing/2014/main" id="{1840173D-2129-C610-65F6-E112A27A25B2}"/>
              </a:ext>
            </a:extLst>
          </p:cNvPr>
          <p:cNvSpPr/>
          <p:nvPr/>
        </p:nvSpPr>
        <p:spPr>
          <a:xfrm>
            <a:off x="12652660" y="3759780"/>
            <a:ext cx="6092540" cy="5632311"/>
          </a:xfrm>
          <a:prstGeom prst="rect">
            <a:avLst/>
          </a:prstGeom>
        </p:spPr>
        <p:txBody>
          <a:bodyPr wrap="square">
            <a:spAutoFit/>
          </a:bodyPr>
          <a:lstStyle/>
          <a:p>
            <a:pPr>
              <a:spcAft>
                <a:spcPts val="1600"/>
              </a:spcAft>
            </a:pPr>
            <a:r>
              <a:rPr lang="en-US" sz="6000" b="1" dirty="0">
                <a:solidFill>
                  <a:srgbClr val="57612A"/>
                </a:solidFill>
                <a:latin typeface="Arial" panose="020B0604020202020204" pitchFamily="34" charset="0"/>
                <a:ea typeface="Open Sans" panose="020B0606030504020204" pitchFamily="34" charset="0"/>
                <a:cs typeface="Arial" panose="020B0604020202020204" pitchFamily="34" charset="0"/>
              </a:rPr>
              <a:t>Prenatal alcohol exposure is a risk in all populations where alcohol is used.</a:t>
            </a:r>
          </a:p>
        </p:txBody>
      </p:sp>
    </p:spTree>
    <p:extLst>
      <p:ext uri="{BB962C8B-B14F-4D97-AF65-F5344CB8AC3E}">
        <p14:creationId xmlns:p14="http://schemas.microsoft.com/office/powerpoint/2010/main" val="34442966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DAF8E3E4-8F25-9940-9263-C115F2AA79C9}"/>
              </a:ext>
            </a:extLst>
          </p:cNvPr>
          <p:cNvSpPr/>
          <p:nvPr/>
        </p:nvSpPr>
        <p:spPr>
          <a:xfrm>
            <a:off x="0" y="977752"/>
            <a:ext cx="16157737" cy="1107996"/>
          </a:xfrm>
          <a:prstGeom prst="rect">
            <a:avLst/>
          </a:prstGeom>
        </p:spPr>
        <p:txBody>
          <a:bodyPr wrap="square">
            <a:spAutoFit/>
          </a:bodyPr>
          <a:lstStyle/>
          <a:p>
            <a:pPr algn="ct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Principles to Promote Cultural Safety</a:t>
            </a:r>
          </a:p>
        </p:txBody>
      </p:sp>
      <p:sp>
        <p:nvSpPr>
          <p:cNvPr id="57" name="Rounded Rectangle 56">
            <a:extLst>
              <a:ext uri="{FF2B5EF4-FFF2-40B4-BE49-F238E27FC236}">
                <a16:creationId xmlns:a16="http://schemas.microsoft.com/office/drawing/2014/main" id="{049C5D7F-C29E-7A4F-9ECF-E4D493C0E209}"/>
              </a:ext>
            </a:extLst>
          </p:cNvPr>
          <p:cNvSpPr/>
          <p:nvPr/>
        </p:nvSpPr>
        <p:spPr>
          <a:xfrm>
            <a:off x="10914434" y="9784264"/>
            <a:ext cx="7927470" cy="715089"/>
          </a:xfrm>
          <a:prstGeom prst="roundRect">
            <a:avLst/>
          </a:prstGeom>
          <a:gradFill>
            <a:gsLst>
              <a:gs pos="0">
                <a:srgbClr val="57612A"/>
              </a:gs>
              <a:gs pos="100000">
                <a:srgbClr val="88BB3B"/>
              </a:gs>
            </a:gsLst>
            <a:lin ang="8100000" scaled="0"/>
          </a:gradFill>
        </p:spPr>
        <p:txBody>
          <a:bodyPr wrap="square">
            <a:spAutoFit/>
          </a:bodyPr>
          <a:lstStyle/>
          <a:p>
            <a:pPr algn="ctr" defTabSz="2321446"/>
            <a:r>
              <a:rPr lang="en-US" sz="3600" b="1" dirty="0">
                <a:solidFill>
                  <a:schemeClr val="bg1"/>
                </a:solidFill>
                <a:latin typeface="Arial" panose="020B0604020202020204" pitchFamily="34" charset="0"/>
                <a:ea typeface="Open Sans"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a:t>
            </a:r>
            <a:r>
              <a:rPr lang="en-US" sz="3600" b="1" dirty="0" err="1">
                <a:solidFill>
                  <a:schemeClr val="bg1"/>
                </a:solidFill>
                <a:latin typeface="Arial" panose="020B0604020202020204" pitchFamily="34" charset="0"/>
                <a:ea typeface="Open Sans" pitchFamily="34" charset="0"/>
                <a:cs typeface="Arial" panose="020B0604020202020204" pitchFamily="34" charset="0"/>
                <a:hlinkClick r:id="rId3">
                  <a:extLst>
                    <a:ext uri="{A12FA001-AC4F-418D-AE19-62706E023703}">
                      <ahyp:hlinkClr xmlns:ahyp="http://schemas.microsoft.com/office/drawing/2018/hyperlinkcolor" val="tx"/>
                    </a:ext>
                  </a:extLst>
                </a:hlinkClick>
              </a:rPr>
              <a:t>ecdip.org</a:t>
            </a:r>
            <a:r>
              <a:rPr lang="en-US" sz="3600" b="1" dirty="0">
                <a:solidFill>
                  <a:schemeClr val="bg1"/>
                </a:solidFill>
                <a:latin typeface="Arial" panose="020B0604020202020204" pitchFamily="34" charset="0"/>
                <a:ea typeface="Open Sans" pitchFamily="34" charset="0"/>
                <a:cs typeface="Arial" panose="020B0604020202020204" pitchFamily="34" charset="0"/>
                <a:hlinkClick r:id="rId3">
                  <a:extLst>
                    <a:ext uri="{A12FA001-AC4F-418D-AE19-62706E023703}">
                      <ahyp:hlinkClr xmlns:ahyp="http://schemas.microsoft.com/office/drawing/2018/hyperlinkcolor" val="tx"/>
                    </a:ext>
                  </a:extLst>
                </a:hlinkClick>
              </a:rPr>
              <a:t>/cultural-safety/</a:t>
            </a:r>
            <a:endParaRPr lang="en-US" sz="3600" b="1" dirty="0">
              <a:solidFill>
                <a:schemeClr val="bg1"/>
              </a:solidFill>
              <a:latin typeface="Arial" panose="020B0604020202020204" pitchFamily="34" charset="0"/>
              <a:ea typeface="Open Sans" pitchFamily="34" charset="0"/>
              <a:cs typeface="Arial" panose="020B0604020202020204" pitchFamily="34" charset="0"/>
            </a:endParaRPr>
          </a:p>
        </p:txBody>
      </p:sp>
      <p:pic>
        <p:nvPicPr>
          <p:cNvPr id="5" name="Picture 4" descr="Diagram&#10;&#10;Description automatically generated">
            <a:extLst>
              <a:ext uri="{FF2B5EF4-FFF2-40B4-BE49-F238E27FC236}">
                <a16:creationId xmlns:a16="http://schemas.microsoft.com/office/drawing/2014/main" id="{12172452-07F6-D9EA-5D53-B44A58E5A0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10" y="2288161"/>
            <a:ext cx="10964244" cy="8211192"/>
          </a:xfrm>
          <a:prstGeom prst="rect">
            <a:avLst/>
          </a:prstGeom>
        </p:spPr>
      </p:pic>
      <p:sp>
        <p:nvSpPr>
          <p:cNvPr id="6" name="Text Box 10">
            <a:extLst>
              <a:ext uri="{FF2B5EF4-FFF2-40B4-BE49-F238E27FC236}">
                <a16:creationId xmlns:a16="http://schemas.microsoft.com/office/drawing/2014/main" id="{8E23DAC9-48C0-47A4-B615-DE38864C079A}"/>
              </a:ext>
            </a:extLst>
          </p:cNvPr>
          <p:cNvSpPr txBox="1">
            <a:spLocks noChangeArrowheads="1"/>
          </p:cNvSpPr>
          <p:nvPr/>
        </p:nvSpPr>
        <p:spPr bwMode="auto">
          <a:xfrm>
            <a:off x="10927707" y="3203967"/>
            <a:ext cx="7914197" cy="4345805"/>
          </a:xfrm>
          <a:prstGeom prst="rect">
            <a:avLst/>
          </a:prstGeom>
          <a:noFill/>
          <a:ln w="9525">
            <a:noFill/>
            <a:miter lim="800000"/>
            <a:headEnd/>
            <a:tailEnd/>
          </a:ln>
        </p:spPr>
        <p:txBody>
          <a:bodyPr wrap="square" lIns="97536" tIns="48768" rIns="97536" bIns="48768">
            <a:spAutoFit/>
          </a:bodyPr>
          <a:lstStyle/>
          <a:p>
            <a:pPr marL="514350" indent="-514350">
              <a:buFont typeface="+mj-lt"/>
              <a:buAutoNum type="arabicPeriod"/>
            </a:pPr>
            <a:r>
              <a:rPr lang="en-US" sz="2300" b="1" dirty="0"/>
              <a:t>Protocols: </a:t>
            </a:r>
            <a:r>
              <a:rPr lang="en-US" sz="2300" dirty="0"/>
              <a:t>Find out about cultural forms of engagement and respect these.</a:t>
            </a:r>
          </a:p>
          <a:p>
            <a:pPr marL="514350" indent="-514350">
              <a:buFont typeface="+mj-lt"/>
              <a:buAutoNum type="arabicPeriod"/>
            </a:pPr>
            <a:endParaRPr lang="en-US" sz="2300" dirty="0"/>
          </a:p>
          <a:p>
            <a:pPr marL="514350" indent="-514350">
              <a:buFont typeface="+mj-lt"/>
              <a:buAutoNum type="arabicPeriod"/>
            </a:pPr>
            <a:r>
              <a:rPr lang="en-US" sz="2300" b="1" dirty="0"/>
              <a:t>Personal knowledge: </a:t>
            </a:r>
            <a:r>
              <a:rPr lang="en-US" sz="2300" dirty="0"/>
              <a:t>Become mindful of one's own cultural identity and socio-historical location. </a:t>
            </a:r>
          </a:p>
          <a:p>
            <a:pPr marL="514350" indent="-514350">
              <a:buFont typeface="+mj-lt"/>
              <a:buAutoNum type="arabicPeriod"/>
            </a:pPr>
            <a:endParaRPr lang="en-US" sz="2300" dirty="0"/>
          </a:p>
          <a:p>
            <a:pPr marL="514350" indent="-514350">
              <a:buFont typeface="+mj-lt"/>
              <a:buAutoNum type="arabicPeriod"/>
            </a:pPr>
            <a:r>
              <a:rPr lang="en-US" sz="2300" b="1" dirty="0"/>
              <a:t>Partnerships: </a:t>
            </a:r>
            <a:r>
              <a:rPr lang="en-US" sz="2300" dirty="0"/>
              <a:t>Promote collaborative practice.</a:t>
            </a:r>
          </a:p>
          <a:p>
            <a:pPr marL="514350" indent="-514350">
              <a:buFont typeface="+mj-lt"/>
              <a:buAutoNum type="arabicPeriod"/>
            </a:pPr>
            <a:endParaRPr lang="en-US" sz="2300" dirty="0"/>
          </a:p>
          <a:p>
            <a:pPr marL="514350" indent="-514350">
              <a:buFont typeface="+mj-lt"/>
              <a:buAutoNum type="arabicPeriod"/>
            </a:pPr>
            <a:r>
              <a:rPr lang="en-US" sz="2300" b="1" dirty="0"/>
              <a:t>Process: </a:t>
            </a:r>
            <a:r>
              <a:rPr lang="en-US" sz="2300" dirty="0"/>
              <a:t>Engage in mutual learning, frequent checking in. </a:t>
            </a:r>
          </a:p>
          <a:p>
            <a:pPr marL="514350" indent="-514350">
              <a:buFont typeface="+mj-lt"/>
              <a:buAutoNum type="arabicPeriod"/>
            </a:pPr>
            <a:endParaRPr lang="en-US" sz="2300" dirty="0"/>
          </a:p>
          <a:p>
            <a:pPr marL="514350" indent="-514350">
              <a:buFont typeface="+mj-lt"/>
              <a:buAutoNum type="arabicPeriod"/>
            </a:pPr>
            <a:r>
              <a:rPr lang="en-US" sz="2300" b="1" dirty="0"/>
              <a:t>Positive purpose: </a:t>
            </a:r>
            <a:r>
              <a:rPr lang="en-US" sz="2300" dirty="0"/>
              <a:t>Ensure positive steps to achieve a service recipient's goals. Make it matter.</a:t>
            </a:r>
          </a:p>
        </p:txBody>
      </p:sp>
    </p:spTree>
    <p:extLst>
      <p:ext uri="{BB962C8B-B14F-4D97-AF65-F5344CB8AC3E}">
        <p14:creationId xmlns:p14="http://schemas.microsoft.com/office/powerpoint/2010/main" val="30459489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p:cTn id="11" dur="500" fill="hold"/>
                                        <p:tgtEl>
                                          <p:spTgt spid="57"/>
                                        </p:tgtEl>
                                        <p:attrNameLst>
                                          <p:attrName>ppt_w</p:attrName>
                                        </p:attrNameLst>
                                      </p:cBhvr>
                                      <p:tavLst>
                                        <p:tav tm="0">
                                          <p:val>
                                            <p:fltVal val="0"/>
                                          </p:val>
                                        </p:tav>
                                        <p:tav tm="100000">
                                          <p:val>
                                            <p:strVal val="#ppt_w"/>
                                          </p:val>
                                        </p:tav>
                                      </p:tavLst>
                                    </p:anim>
                                    <p:anim calcmode="lin" valueType="num">
                                      <p:cBhvr>
                                        <p:cTn id="12" dur="500" fill="hold"/>
                                        <p:tgtEl>
                                          <p:spTgt spid="57"/>
                                        </p:tgtEl>
                                        <p:attrNameLst>
                                          <p:attrName>ppt_h</p:attrName>
                                        </p:attrNameLst>
                                      </p:cBhvr>
                                      <p:tavLst>
                                        <p:tav tm="0">
                                          <p:val>
                                            <p:strVal val="#ppt_h"/>
                                          </p:val>
                                        </p:tav>
                                        <p:tav tm="100000">
                                          <p:val>
                                            <p:strVal val="#ppt_h"/>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57" grpId="0" animBg="1"/>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53719" y="0"/>
            <a:ext cx="7081735" cy="10972801"/>
          </a:xfrm>
          <a:prstGeom prst="rect">
            <a:avLst/>
          </a:prstGeom>
          <a:gradFill>
            <a:gsLst>
              <a:gs pos="0">
                <a:srgbClr val="57612A"/>
              </a:gs>
              <a:gs pos="100000">
                <a:srgbClr val="88BB3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0"/>
          <p:cNvSpPr txBox="1">
            <a:spLocks noChangeArrowheads="1"/>
          </p:cNvSpPr>
          <p:nvPr/>
        </p:nvSpPr>
        <p:spPr bwMode="auto">
          <a:xfrm>
            <a:off x="7199564" y="1957183"/>
            <a:ext cx="5746918" cy="9147119"/>
          </a:xfrm>
          <a:prstGeom prst="rect">
            <a:avLst/>
          </a:prstGeom>
          <a:noFill/>
          <a:ln w="9525">
            <a:noFill/>
            <a:miter lim="800000"/>
            <a:headEnd/>
            <a:tailEnd/>
          </a:ln>
        </p:spPr>
        <p:txBody>
          <a:bodyPr wrap="square" lIns="97536" tIns="48768" rIns="97536" bIns="48768">
            <a:spAutoFit/>
          </a:bodyPr>
          <a:lstStyle/>
          <a:p>
            <a:pPr defTabSz="2321446"/>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What are the protocols, social structures and social nuances of the communities and people in your area?</a:t>
            </a:r>
          </a:p>
          <a:p>
            <a:pPr marL="342900" indent="-3429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How may your upbringing impact what you believe is ‘culturally safe’?</a:t>
            </a:r>
          </a:p>
          <a:p>
            <a:pPr marL="342900" indent="-3429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What services in your community provide care and support to Indigenous or other multi-cultural  people or provide culture-specific programming?</a:t>
            </a:r>
          </a:p>
          <a:p>
            <a:pPr marL="342900" indent="-3429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What are the traditional territories of the Indigenous groups in your area? (Resources like </a:t>
            </a: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native-land.ca </a:t>
            </a: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may be helpful to you).</a:t>
            </a:r>
          </a:p>
          <a:p>
            <a:pPr marL="342900" indent="-3429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342900" indent="-3429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22" name="Text Box 10"/>
          <p:cNvSpPr txBox="1">
            <a:spLocks noChangeArrowheads="1"/>
          </p:cNvSpPr>
          <p:nvPr/>
        </p:nvSpPr>
        <p:spPr bwMode="auto">
          <a:xfrm>
            <a:off x="808394" y="6046109"/>
            <a:ext cx="5261666" cy="261699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People are unique, so it is important to create and deliver services that are respectful of unique culture(s) and influences. </a:t>
            </a:r>
          </a:p>
        </p:txBody>
      </p:sp>
      <p:sp>
        <p:nvSpPr>
          <p:cNvPr id="2" name="Rectangle 1">
            <a:extLst>
              <a:ext uri="{FF2B5EF4-FFF2-40B4-BE49-F238E27FC236}">
                <a16:creationId xmlns:a16="http://schemas.microsoft.com/office/drawing/2014/main" id="{7EBC4606-9911-5C7F-F288-EFC68116E3E9}"/>
              </a:ext>
            </a:extLst>
          </p:cNvPr>
          <p:cNvSpPr/>
          <p:nvPr/>
        </p:nvSpPr>
        <p:spPr>
          <a:xfrm>
            <a:off x="758493" y="1334632"/>
            <a:ext cx="5746918" cy="4154984"/>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Situating Yourself and Building Relationships</a:t>
            </a:r>
          </a:p>
        </p:txBody>
      </p:sp>
      <p:sp>
        <p:nvSpPr>
          <p:cNvPr id="4" name="Rectangle 3">
            <a:extLst>
              <a:ext uri="{FF2B5EF4-FFF2-40B4-BE49-F238E27FC236}">
                <a16:creationId xmlns:a16="http://schemas.microsoft.com/office/drawing/2014/main" id="{F1B8B39A-9ED6-9F80-576C-AD02485B8284}"/>
              </a:ext>
            </a:extLst>
          </p:cNvPr>
          <p:cNvSpPr/>
          <p:nvPr/>
        </p:nvSpPr>
        <p:spPr>
          <a:xfrm>
            <a:off x="7588916" y="1011466"/>
            <a:ext cx="2645917"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Ask yourself:</a:t>
            </a:r>
          </a:p>
        </p:txBody>
      </p:sp>
      <p:pic>
        <p:nvPicPr>
          <p:cNvPr id="9" name="Picture 8">
            <a:extLst>
              <a:ext uri="{FF2B5EF4-FFF2-40B4-BE49-F238E27FC236}">
                <a16:creationId xmlns:a16="http://schemas.microsoft.com/office/drawing/2014/main" id="{7DB272E3-09FA-46AC-0841-A13FFD431F8D}"/>
              </a:ext>
            </a:extLst>
          </p:cNvPr>
          <p:cNvPicPr>
            <a:picLocks noChangeAspect="1"/>
          </p:cNvPicPr>
          <p:nvPr/>
        </p:nvPicPr>
        <p:blipFill>
          <a:blip r:embed="rId4"/>
          <a:stretch>
            <a:fillRect/>
          </a:stretch>
        </p:blipFill>
        <p:spPr>
          <a:xfrm>
            <a:off x="14085648" y="6046109"/>
            <a:ext cx="5047365" cy="2822951"/>
          </a:xfrm>
          <a:prstGeom prst="rect">
            <a:avLst/>
          </a:prstGeom>
        </p:spPr>
      </p:pic>
      <p:sp>
        <p:nvSpPr>
          <p:cNvPr id="10" name="Text Box 10">
            <a:extLst>
              <a:ext uri="{FF2B5EF4-FFF2-40B4-BE49-F238E27FC236}">
                <a16:creationId xmlns:a16="http://schemas.microsoft.com/office/drawing/2014/main" id="{7C47ABB8-BF20-7CCC-6A81-499DB5B8F1E4}"/>
              </a:ext>
            </a:extLst>
          </p:cNvPr>
          <p:cNvSpPr txBox="1">
            <a:spLocks noChangeArrowheads="1"/>
          </p:cNvSpPr>
          <p:nvPr/>
        </p:nvSpPr>
        <p:spPr bwMode="auto">
          <a:xfrm>
            <a:off x="14057466" y="9178415"/>
            <a:ext cx="5261666" cy="67800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5"/>
              </a:rPr>
              <a:t>https://</a:t>
            </a:r>
            <a:r>
              <a:rPr lang="en-US" sz="28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5"/>
              </a:rPr>
              <a:t>youtu.be</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5"/>
              </a:rPr>
              <a:t>/_yklWpOV9Vc</a:t>
            </a:r>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04234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22" grpId="0"/>
      <p:bldP spid="2" grpId="0"/>
      <p:bldP spid="4"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0" descr="A group of people sitting at a table with food and drinks&#10;&#10;Description automatically generated with medium confidence">
            <a:extLst>
              <a:ext uri="{FF2B5EF4-FFF2-40B4-BE49-F238E27FC236}">
                <a16:creationId xmlns:a16="http://schemas.microsoft.com/office/drawing/2014/main" id="{0A394310-0382-F1E5-E724-32B5934406E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3923" r="9272"/>
          <a:stretch/>
        </p:blipFill>
        <p:spPr>
          <a:xfrm>
            <a:off x="11887200" y="0"/>
            <a:ext cx="7620000" cy="10972800"/>
          </a:xfrm>
        </p:spPr>
      </p:pic>
      <p:pic>
        <p:nvPicPr>
          <p:cNvPr id="5" name="Picture 4">
            <a:extLst>
              <a:ext uri="{FF2B5EF4-FFF2-40B4-BE49-F238E27FC236}">
                <a16:creationId xmlns:a16="http://schemas.microsoft.com/office/drawing/2014/main" id="{51218AD6-2E66-DFB6-A08A-6CBD73F0BFB0}"/>
              </a:ext>
            </a:extLst>
          </p:cNvPr>
          <p:cNvPicPr>
            <a:picLocks noChangeAspect="1"/>
          </p:cNvPicPr>
          <p:nvPr/>
        </p:nvPicPr>
        <p:blipFill>
          <a:blip r:embed="rId4"/>
          <a:stretch>
            <a:fillRect/>
          </a:stretch>
        </p:blipFill>
        <p:spPr>
          <a:xfrm>
            <a:off x="0" y="6553200"/>
            <a:ext cx="11887200" cy="4419600"/>
          </a:xfrm>
          <a:prstGeom prst="rect">
            <a:avLst/>
          </a:prstGeom>
        </p:spPr>
      </p:pic>
      <p:sp>
        <p:nvSpPr>
          <p:cNvPr id="6" name="Rectangle 5">
            <a:extLst>
              <a:ext uri="{FF2B5EF4-FFF2-40B4-BE49-F238E27FC236}">
                <a16:creationId xmlns:a16="http://schemas.microsoft.com/office/drawing/2014/main" id="{EDB89F0B-E6DB-0D6A-0A47-2CA67F7D449A}"/>
              </a:ext>
            </a:extLst>
          </p:cNvPr>
          <p:cNvSpPr/>
          <p:nvPr/>
        </p:nvSpPr>
        <p:spPr>
          <a:xfrm>
            <a:off x="2506980" y="2214771"/>
            <a:ext cx="7990840" cy="2328843"/>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Diversity and </a:t>
            </a:r>
          </a:p>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Multi-culturalism</a:t>
            </a:r>
          </a:p>
        </p:txBody>
      </p:sp>
      <p:sp>
        <p:nvSpPr>
          <p:cNvPr id="18" name="TextBox 17">
            <a:extLst>
              <a:ext uri="{FF2B5EF4-FFF2-40B4-BE49-F238E27FC236}">
                <a16:creationId xmlns:a16="http://schemas.microsoft.com/office/drawing/2014/main" id="{B618FF83-4A07-8F2A-4A1A-8DDE5EC85187}"/>
              </a:ext>
            </a:extLst>
          </p:cNvPr>
          <p:cNvSpPr txBox="1"/>
          <p:nvPr/>
        </p:nvSpPr>
        <p:spPr>
          <a:xfrm>
            <a:off x="1736090" y="7640985"/>
            <a:ext cx="9806940" cy="2062103"/>
          </a:xfrm>
          <a:prstGeom prst="rect">
            <a:avLst/>
          </a:prstGeom>
          <a:noFill/>
        </p:spPr>
        <p:txBody>
          <a:bodyPr wrap="square">
            <a:spAutoFit/>
          </a:bodyPr>
          <a:lstStyle/>
          <a:p>
            <a:pPr defTabSz="2321446"/>
            <a:r>
              <a:rPr lang="en-US" sz="3200" dirty="0">
                <a:solidFill>
                  <a:schemeClr val="bg1"/>
                </a:solidFill>
                <a:latin typeface="Calibri" panose="020F0502020204030204" pitchFamily="34" charset="0"/>
                <a:ea typeface="Open Sans" panose="020B0606030504020204" pitchFamily="34" charset="0"/>
                <a:cs typeface="Calibri" panose="020F0502020204030204" pitchFamily="34" charset="0"/>
              </a:rPr>
              <a:t>Canada is a beautiful, diverse and multi-cultural country. It is important to recognize the cultural differences, beliefs, and nuances of each culture to achieve trust and respect.</a:t>
            </a:r>
          </a:p>
        </p:txBody>
      </p:sp>
    </p:spTree>
    <p:extLst>
      <p:ext uri="{BB962C8B-B14F-4D97-AF65-F5344CB8AC3E}">
        <p14:creationId xmlns:p14="http://schemas.microsoft.com/office/powerpoint/2010/main" val="372027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8813504" y="7206760"/>
            <a:ext cx="10015127" cy="225722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this video, Lisa Lawley talks about creating safe spaces for Indigenous women to talk about alcohol and pregnancy. Lisa is Tahltan Tlingit, English, and Japanese and the mother of six children (three who have been diagnosed with FASD).</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620A8756-6DC7-6E40-94A8-E78BBA235201}"/>
              </a:ext>
            </a:extLst>
          </p:cNvPr>
          <p:cNvSpPr/>
          <p:nvPr/>
        </p:nvSpPr>
        <p:spPr>
          <a:xfrm>
            <a:off x="8773611" y="4788539"/>
            <a:ext cx="10733589" cy="2123658"/>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Safe Spaces for Conversations</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8813504" y="9808965"/>
            <a:ext cx="5573218" cy="467820"/>
          </a:xfrm>
          <a:prstGeom prst="rect">
            <a:avLst/>
          </a:prstGeom>
          <a:noFill/>
          <a:ln w="9525">
            <a:noFill/>
            <a:miter lim="800000"/>
            <a:headEnd/>
            <a:tailEnd/>
          </a:ln>
        </p:spPr>
        <p:txBody>
          <a:bodyPr wrap="square" lIns="97536" tIns="48768" rIns="97536" bIns="48768">
            <a:spAutoFit/>
          </a:bodyPr>
          <a:lstStyle/>
          <a:p>
            <a:r>
              <a:rPr lang="en-CA" sz="2400" dirty="0">
                <a:hlinkClick r:id="rId3"/>
              </a:rPr>
              <a:t>https://</a:t>
            </a:r>
            <a:r>
              <a:rPr lang="en-CA" sz="2400" dirty="0" err="1">
                <a:hlinkClick r:id="rId3"/>
              </a:rPr>
              <a:t>youtu.be</a:t>
            </a:r>
            <a:r>
              <a:rPr lang="en-CA" sz="2400" dirty="0">
                <a:hlinkClick r:id="rId3"/>
              </a:rPr>
              <a:t>/R00UAIWMfG8</a:t>
            </a:r>
            <a:endParaRPr lang="en-CA" sz="2400" dirty="0"/>
          </a:p>
        </p:txBody>
      </p:sp>
      <p:pic>
        <p:nvPicPr>
          <p:cNvPr id="3" name="Picture 2">
            <a:extLst>
              <a:ext uri="{FF2B5EF4-FFF2-40B4-BE49-F238E27FC236}">
                <a16:creationId xmlns:a16="http://schemas.microsoft.com/office/drawing/2014/main" id="{8C8C1FA2-D6A0-2B95-0C15-AB3F2D48CCAC}"/>
              </a:ext>
            </a:extLst>
          </p:cNvPr>
          <p:cNvPicPr>
            <a:picLocks noChangeAspect="1"/>
          </p:cNvPicPr>
          <p:nvPr/>
        </p:nvPicPr>
        <p:blipFill>
          <a:blip r:embed="rId4"/>
          <a:stretch>
            <a:fillRect/>
          </a:stretch>
        </p:blipFill>
        <p:spPr>
          <a:xfrm>
            <a:off x="930907" y="6414150"/>
            <a:ext cx="7279722" cy="4091706"/>
          </a:xfrm>
          <a:prstGeom prst="rect">
            <a:avLst/>
          </a:prstGeom>
        </p:spPr>
      </p:pic>
      <p:pic>
        <p:nvPicPr>
          <p:cNvPr id="13" name="Picture Placeholder 12" descr="Background pattern&#10;&#10;Description automatically generated">
            <a:extLst>
              <a:ext uri="{FF2B5EF4-FFF2-40B4-BE49-F238E27FC236}">
                <a16:creationId xmlns:a16="http://schemas.microsoft.com/office/drawing/2014/main" id="{1A9E914C-4EF3-484D-4D4B-1F470F29D15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306267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1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1132633" y="2000583"/>
            <a:ext cx="6243527" cy="74088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‘Indigenous peoples’ describe the peoples of North America who were present before colonization. In Canada, this term encompasses three distinct groups of people: First Nations, Métis, and Inuit. These three populations are distinct and diverse groups with unique histories, languages, cultural practices, and spiritual beliefs.</a:t>
            </a:r>
          </a:p>
        </p:txBody>
      </p:sp>
      <p:pic>
        <p:nvPicPr>
          <p:cNvPr id="5" name="Picture Placeholder 4" descr="A picture containing grass, outdoor, sky, skirt&#10;&#10;Description automatically generated">
            <a:extLst>
              <a:ext uri="{FF2B5EF4-FFF2-40B4-BE49-F238E27FC236}">
                <a16:creationId xmlns:a16="http://schemas.microsoft.com/office/drawing/2014/main" id="{EE886FF7-1B8C-574F-C816-0F0725FA2A2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385175" y="0"/>
            <a:ext cx="11122025" cy="10972800"/>
          </a:xfrm>
        </p:spPr>
      </p:pic>
    </p:spTree>
    <p:extLst>
      <p:ext uri="{BB962C8B-B14F-4D97-AF65-F5344CB8AC3E}">
        <p14:creationId xmlns:p14="http://schemas.microsoft.com/office/powerpoint/2010/main" val="3886228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906638" y="3841"/>
            <a:ext cx="12600562" cy="10972800"/>
          </a:xfrm>
          <a:prstGeom prst="rect">
            <a:avLst/>
          </a:prstGeom>
          <a:gradFill>
            <a:gsLst>
              <a:gs pos="0">
                <a:srgbClr val="88BB3B"/>
              </a:gs>
              <a:gs pos="100000">
                <a:srgbClr val="57612A"/>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14" name="Text Box 10"/>
          <p:cNvSpPr txBox="1">
            <a:spLocks noChangeArrowheads="1"/>
          </p:cNvSpPr>
          <p:nvPr/>
        </p:nvSpPr>
        <p:spPr bwMode="auto">
          <a:xfrm>
            <a:off x="8594741" y="3275075"/>
            <a:ext cx="10121275" cy="6561796"/>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Preventing and supporting individuals living with FASD is recently become a health priority within Indigenous communities. </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Misconceptions including the idea that FASD is “an Indigenous issue” has led to negative stereotypes about Indigenous peoples and inappropriate practices and policies.</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Colonial policies, including the Residential School System, and the disruption of families and communities; loss of land, culture, language, and identity; and the perpetuation of shame and loss. </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Intergenerational transmission of trauma. </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The need to self-medicate as a means of coping contributing to substance use and addiction, including in pregnancy.</a:t>
            </a:r>
          </a:p>
        </p:txBody>
      </p:sp>
      <p:sp>
        <p:nvSpPr>
          <p:cNvPr id="2" name="Rectangle 1">
            <a:extLst>
              <a:ext uri="{FF2B5EF4-FFF2-40B4-BE49-F238E27FC236}">
                <a16:creationId xmlns:a16="http://schemas.microsoft.com/office/drawing/2014/main" id="{A61B2170-E1B3-6704-60BE-E0640934A178}"/>
              </a:ext>
            </a:extLst>
          </p:cNvPr>
          <p:cNvSpPr/>
          <p:nvPr/>
        </p:nvSpPr>
        <p:spPr>
          <a:xfrm>
            <a:off x="8346332" y="480233"/>
            <a:ext cx="10856068" cy="2123658"/>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Alcohol and Pregnancy in Indigenous Communities</a:t>
            </a:r>
          </a:p>
        </p:txBody>
      </p:sp>
      <p:pic>
        <p:nvPicPr>
          <p:cNvPr id="26" name="Picture Placeholder 25" descr="A picture containing person, indoor, crowd&#10;&#10;Description automatically generated">
            <a:extLst>
              <a:ext uri="{FF2B5EF4-FFF2-40B4-BE49-F238E27FC236}">
                <a16:creationId xmlns:a16="http://schemas.microsoft.com/office/drawing/2014/main" id="{901C52AB-A6DC-F72E-147A-5906FB5B5521}"/>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a:xfrm>
            <a:off x="0" y="0"/>
            <a:ext cx="8594725" cy="10972800"/>
          </a:xfrm>
        </p:spPr>
      </p:pic>
    </p:spTree>
    <p:extLst>
      <p:ext uri="{BB962C8B-B14F-4D97-AF65-F5344CB8AC3E}">
        <p14:creationId xmlns:p14="http://schemas.microsoft.com/office/powerpoint/2010/main" val="18852603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486400"/>
            <a:ext cx="19507200" cy="4505514"/>
          </a:xfrm>
          <a:prstGeom prst="rect">
            <a:avLst/>
          </a:prstGeom>
          <a:gradFill>
            <a:gsLst>
              <a:gs pos="0">
                <a:srgbClr val="57612A"/>
              </a:gs>
              <a:gs pos="100000">
                <a:srgbClr val="88BB3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Text Box 10"/>
          <p:cNvSpPr txBox="1">
            <a:spLocks noChangeArrowheads="1"/>
          </p:cNvSpPr>
          <p:nvPr/>
        </p:nvSpPr>
        <p:spPr bwMode="auto">
          <a:xfrm>
            <a:off x="9417909" y="5894962"/>
            <a:ext cx="9414618" cy="3545586"/>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The first goal of the TRC was to document the experiences of all survivors, families and communities personally affected by the Indian Residential School System, including former students, their families and communities, the churches, former school employees, government officials, and other Canadians. </a:t>
            </a:r>
          </a:p>
          <a:p>
            <a:pPr defTabSz="2321446"/>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The second goal of the TRC was to teach all Canadians about what happened in residential schools.</a:t>
            </a:r>
          </a:p>
        </p:txBody>
      </p:sp>
      <p:sp>
        <p:nvSpPr>
          <p:cNvPr id="9" name="Rectangle 8">
            <a:extLst>
              <a:ext uri="{FF2B5EF4-FFF2-40B4-BE49-F238E27FC236}">
                <a16:creationId xmlns:a16="http://schemas.microsoft.com/office/drawing/2014/main" id="{10E00A83-F777-4746-80C9-927F68C7EC00}"/>
              </a:ext>
            </a:extLst>
          </p:cNvPr>
          <p:cNvSpPr/>
          <p:nvPr/>
        </p:nvSpPr>
        <p:spPr>
          <a:xfrm>
            <a:off x="9753600" y="1389448"/>
            <a:ext cx="7358888" cy="1569660"/>
          </a:xfrm>
          <a:prstGeom prst="rect">
            <a:avLst/>
          </a:prstGeom>
        </p:spPr>
        <p:txBody>
          <a:bodyPr wrap="square">
            <a:spAutoFit/>
          </a:bodyPr>
          <a:lstStyle/>
          <a:p>
            <a:pPr>
              <a:spcAft>
                <a:spcPts val="1600"/>
              </a:spcAft>
            </a:pPr>
            <a:r>
              <a:rPr lang="en-US" sz="4800" b="1" dirty="0">
                <a:solidFill>
                  <a:srgbClr val="57612A"/>
                </a:solidFill>
                <a:latin typeface="Arial" panose="020B0604020202020204" pitchFamily="34" charset="0"/>
                <a:ea typeface="Open Sans" panose="020B0606030504020204" pitchFamily="34" charset="0"/>
                <a:cs typeface="Arial" panose="020B0604020202020204" pitchFamily="34" charset="0"/>
              </a:rPr>
              <a:t>Truth and Reconciliation Commission of Canada</a:t>
            </a:r>
          </a:p>
        </p:txBody>
      </p:sp>
      <p:pic>
        <p:nvPicPr>
          <p:cNvPr id="14" name="Picture Placeholder 13" descr="A close up of a pine cone&#10;&#10;Description automatically generated with medium confidence">
            <a:extLst>
              <a:ext uri="{FF2B5EF4-FFF2-40B4-BE49-F238E27FC236}">
                <a16:creationId xmlns:a16="http://schemas.microsoft.com/office/drawing/2014/main" id="{7C4D9B53-5F76-E40D-0D53-B0D5E167A31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88950" y="0"/>
            <a:ext cx="11144250" cy="10972800"/>
          </a:xfrm>
        </p:spPr>
      </p:pic>
      <p:sp>
        <p:nvSpPr>
          <p:cNvPr id="15" name="Text Box 10">
            <a:extLst>
              <a:ext uri="{FF2B5EF4-FFF2-40B4-BE49-F238E27FC236}">
                <a16:creationId xmlns:a16="http://schemas.microsoft.com/office/drawing/2014/main" id="{81AA2897-42C3-C284-667A-90C19DA793D5}"/>
              </a:ext>
            </a:extLst>
          </p:cNvPr>
          <p:cNvSpPr txBox="1">
            <a:spLocks noChangeArrowheads="1"/>
          </p:cNvSpPr>
          <p:nvPr/>
        </p:nvSpPr>
        <p:spPr bwMode="auto">
          <a:xfrm>
            <a:off x="9417910" y="3244063"/>
            <a:ext cx="9831284" cy="170322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Truth and Reconciliation Commission of Canada (TRC) began in 2008. It was part of the Indian Residential Schools Settlement Agreement, meaning it grew out of a class action lawsuit against the Canadian government.</a:t>
            </a:r>
          </a:p>
        </p:txBody>
      </p:sp>
      <p:grpSp>
        <p:nvGrpSpPr>
          <p:cNvPr id="17" name="Group 16">
            <a:extLst>
              <a:ext uri="{FF2B5EF4-FFF2-40B4-BE49-F238E27FC236}">
                <a16:creationId xmlns:a16="http://schemas.microsoft.com/office/drawing/2014/main" id="{E6706B1F-6764-BDB0-93AC-8B77561F899B}"/>
              </a:ext>
            </a:extLst>
          </p:cNvPr>
          <p:cNvGrpSpPr/>
          <p:nvPr/>
        </p:nvGrpSpPr>
        <p:grpSpPr>
          <a:xfrm>
            <a:off x="8177226" y="5875506"/>
            <a:ext cx="1033464" cy="1033464"/>
            <a:chOff x="1363164" y="3370555"/>
            <a:chExt cx="1679492" cy="1679492"/>
          </a:xfrm>
        </p:grpSpPr>
        <p:sp>
          <p:nvSpPr>
            <p:cNvPr id="18" name="Oval 17">
              <a:extLst>
                <a:ext uri="{FF2B5EF4-FFF2-40B4-BE49-F238E27FC236}">
                  <a16:creationId xmlns:a16="http://schemas.microsoft.com/office/drawing/2014/main" id="{3A54E471-049A-7FE4-D531-AD8D75259256}"/>
                </a:ext>
              </a:extLst>
            </p:cNvPr>
            <p:cNvSpPr/>
            <p:nvPr/>
          </p:nvSpPr>
          <p:spPr>
            <a:xfrm>
              <a:off x="1363164" y="3370555"/>
              <a:ext cx="1679492" cy="1679492"/>
            </a:xfrm>
            <a:prstGeom prst="ellipse">
              <a:avLst/>
            </a:prstGeom>
            <a:solidFill>
              <a:schemeClr val="accent5">
                <a:lumMod val="20000"/>
                <a:lumOff val="8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885B6ED-6F92-1060-55F6-E87BBB182446}"/>
                </a:ext>
              </a:extLst>
            </p:cNvPr>
            <p:cNvSpPr/>
            <p:nvPr/>
          </p:nvSpPr>
          <p:spPr>
            <a:xfrm>
              <a:off x="1483528" y="3490919"/>
              <a:ext cx="1438764" cy="1438764"/>
            </a:xfrm>
            <a:prstGeom prst="ellipse">
              <a:avLst/>
            </a:prstGeom>
            <a:solidFill>
              <a:schemeClr val="accent6">
                <a:lumMod val="20000"/>
                <a:lumOff val="80000"/>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C0744AC-E493-3B8B-F738-C4A9DD525FC6}"/>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853C085E-602B-A7A5-40D7-F560E3F854A9}"/>
              </a:ext>
            </a:extLst>
          </p:cNvPr>
          <p:cNvSpPr/>
          <p:nvPr/>
        </p:nvSpPr>
        <p:spPr>
          <a:xfrm>
            <a:off x="8458958" y="6007518"/>
            <a:ext cx="470000" cy="769441"/>
          </a:xfrm>
          <a:prstGeom prst="rect">
            <a:avLst/>
          </a:prstGeom>
          <a:noFill/>
        </p:spPr>
        <p:txBody>
          <a:bodyPr wrap="none">
            <a:spAutoFit/>
          </a:bodyPr>
          <a:lstStyle/>
          <a:p>
            <a:pPr defTabSz="2321446"/>
            <a:r>
              <a:rPr lang="en-US" sz="4400" b="1" dirty="0">
                <a:solidFill>
                  <a:schemeClr val="bg1"/>
                </a:solidFill>
                <a:latin typeface="Calibri" panose="020F0502020204030204" pitchFamily="34" charset="0"/>
                <a:ea typeface="Open Sans" pitchFamily="34" charset="0"/>
                <a:cs typeface="Calibri" panose="020F0502020204030204" pitchFamily="34" charset="0"/>
              </a:rPr>
              <a:t>1</a:t>
            </a:r>
          </a:p>
        </p:txBody>
      </p:sp>
      <p:grpSp>
        <p:nvGrpSpPr>
          <p:cNvPr id="21" name="Group 20">
            <a:extLst>
              <a:ext uri="{FF2B5EF4-FFF2-40B4-BE49-F238E27FC236}">
                <a16:creationId xmlns:a16="http://schemas.microsoft.com/office/drawing/2014/main" id="{10ED8874-752C-55B8-7D1D-494B8E0ED137}"/>
              </a:ext>
            </a:extLst>
          </p:cNvPr>
          <p:cNvGrpSpPr/>
          <p:nvPr/>
        </p:nvGrpSpPr>
        <p:grpSpPr>
          <a:xfrm>
            <a:off x="8177226" y="8268510"/>
            <a:ext cx="1033464" cy="1033464"/>
            <a:chOff x="1363164" y="3370555"/>
            <a:chExt cx="1679492" cy="1679492"/>
          </a:xfrm>
        </p:grpSpPr>
        <p:sp>
          <p:nvSpPr>
            <p:cNvPr id="22" name="Oval 21">
              <a:extLst>
                <a:ext uri="{FF2B5EF4-FFF2-40B4-BE49-F238E27FC236}">
                  <a16:creationId xmlns:a16="http://schemas.microsoft.com/office/drawing/2014/main" id="{1A3D23DC-1285-8220-E255-7CA80A1A5CEB}"/>
                </a:ext>
              </a:extLst>
            </p:cNvPr>
            <p:cNvSpPr/>
            <p:nvPr/>
          </p:nvSpPr>
          <p:spPr>
            <a:xfrm>
              <a:off x="1363164" y="3370555"/>
              <a:ext cx="1679492" cy="1679492"/>
            </a:xfrm>
            <a:prstGeom prst="ellipse">
              <a:avLst/>
            </a:prstGeom>
            <a:solidFill>
              <a:schemeClr val="accent5">
                <a:lumMod val="20000"/>
                <a:lumOff val="8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6873D36-D9DF-5469-5670-BA3203E7879F}"/>
                </a:ext>
              </a:extLst>
            </p:cNvPr>
            <p:cNvSpPr/>
            <p:nvPr/>
          </p:nvSpPr>
          <p:spPr>
            <a:xfrm>
              <a:off x="1483528" y="3490919"/>
              <a:ext cx="1438764" cy="1438764"/>
            </a:xfrm>
            <a:prstGeom prst="ellipse">
              <a:avLst/>
            </a:prstGeom>
            <a:solidFill>
              <a:schemeClr val="accent6">
                <a:lumMod val="20000"/>
                <a:lumOff val="80000"/>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1CAC3CD-2886-72E7-EC14-4C0F93B4AAFE}"/>
                </a:ext>
              </a:extLst>
            </p:cNvPr>
            <p:cNvSpPr/>
            <p:nvPr/>
          </p:nvSpPr>
          <p:spPr>
            <a:xfrm>
              <a:off x="1597498" y="3604889"/>
              <a:ext cx="1210824" cy="1210824"/>
            </a:xfrm>
            <a:prstGeom prst="ellipse">
              <a:avLst/>
            </a:prstGeom>
            <a:solidFill>
              <a:srgbClr val="88BB3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Rectangle 24">
            <a:extLst>
              <a:ext uri="{FF2B5EF4-FFF2-40B4-BE49-F238E27FC236}">
                <a16:creationId xmlns:a16="http://schemas.microsoft.com/office/drawing/2014/main" id="{2EA0831B-96F6-6FE0-7B38-C7114CB2A790}"/>
              </a:ext>
            </a:extLst>
          </p:cNvPr>
          <p:cNvSpPr/>
          <p:nvPr/>
        </p:nvSpPr>
        <p:spPr>
          <a:xfrm>
            <a:off x="8458958" y="8400522"/>
            <a:ext cx="470000" cy="769441"/>
          </a:xfrm>
          <a:prstGeom prst="rect">
            <a:avLst/>
          </a:prstGeom>
          <a:noFill/>
        </p:spPr>
        <p:txBody>
          <a:bodyPr wrap="none">
            <a:spAutoFit/>
          </a:bodyPr>
          <a:lstStyle/>
          <a:p>
            <a:pPr defTabSz="2321446"/>
            <a:r>
              <a:rPr lang="en-US" sz="4400" b="1" dirty="0">
                <a:solidFill>
                  <a:schemeClr val="bg1"/>
                </a:solidFill>
                <a:latin typeface="Calibri" panose="020F0502020204030204" pitchFamily="34" charset="0"/>
                <a:ea typeface="Open Sans" pitchFamily="34" charset="0"/>
                <a:cs typeface="Calibri" panose="020F0502020204030204" pitchFamily="34" charset="0"/>
              </a:rPr>
              <a:t>2</a:t>
            </a:r>
          </a:p>
        </p:txBody>
      </p:sp>
    </p:spTree>
    <p:extLst>
      <p:ext uri="{BB962C8B-B14F-4D97-AF65-F5344CB8AC3E}">
        <p14:creationId xmlns:p14="http://schemas.microsoft.com/office/powerpoint/2010/main" val="18943779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strVal val="#ppt_h"/>
                                          </p:val>
                                        </p:tav>
                                        <p:tav tm="100000">
                                          <p:val>
                                            <p:strVal val="#ppt_h"/>
                                          </p:val>
                                        </p:tav>
                                      </p:tavLst>
                                    </p:anim>
                                  </p:childTnLst>
                                </p:cTn>
                              </p:par>
                              <p:par>
                                <p:cTn id="25" presetID="37"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900" decel="100000" fill="hold"/>
                                        <p:tgtEl>
                                          <p:spTgt spid="17"/>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strVal val="#ppt_h"/>
                                          </p:val>
                                        </p:tav>
                                        <p:tav tm="100000">
                                          <p:val>
                                            <p:strVal val="#ppt_h"/>
                                          </p:val>
                                        </p:tav>
                                      </p:tavLst>
                                    </p:anim>
                                  </p:childTnLst>
                                </p:cTn>
                              </p:par>
                              <p:par>
                                <p:cTn id="35" presetID="37"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900" decel="100000" fill="hold"/>
                                        <p:tgtEl>
                                          <p:spTgt spid="21"/>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5" grpId="0"/>
      <p:bldP spid="16"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BB66DF-1494-D144-A644-AB5CE7F50748}"/>
              </a:ext>
            </a:extLst>
          </p:cNvPr>
          <p:cNvSpPr/>
          <p:nvPr/>
        </p:nvSpPr>
        <p:spPr>
          <a:xfrm>
            <a:off x="1282752" y="1098501"/>
            <a:ext cx="9982200" cy="1160959"/>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Language Matters</a:t>
            </a:r>
          </a:p>
        </p:txBody>
      </p:sp>
      <p:sp>
        <p:nvSpPr>
          <p:cNvPr id="15" name="Text Box 10">
            <a:extLst>
              <a:ext uri="{FF2B5EF4-FFF2-40B4-BE49-F238E27FC236}">
                <a16:creationId xmlns:a16="http://schemas.microsoft.com/office/drawing/2014/main" id="{0D8975B9-CCC8-3940-88AC-98BEC45F633B}"/>
              </a:ext>
            </a:extLst>
          </p:cNvPr>
          <p:cNvSpPr txBox="1">
            <a:spLocks noChangeArrowheads="1"/>
          </p:cNvSpPr>
          <p:nvPr/>
        </p:nvSpPr>
        <p:spPr bwMode="auto">
          <a:xfrm>
            <a:off x="1282752" y="2542160"/>
            <a:ext cx="5992556" cy="122469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6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TALKING ABOUT FETAL ALCOHOL SPECTRUM DISORDER (FASD)</a:t>
            </a:r>
          </a:p>
        </p:txBody>
      </p:sp>
      <p:sp>
        <p:nvSpPr>
          <p:cNvPr id="17" name="Text Box 10">
            <a:extLst>
              <a:ext uri="{FF2B5EF4-FFF2-40B4-BE49-F238E27FC236}">
                <a16:creationId xmlns:a16="http://schemas.microsoft.com/office/drawing/2014/main" id="{54D6A774-2723-9D4E-91AF-2C93F138301B}"/>
              </a:ext>
            </a:extLst>
          </p:cNvPr>
          <p:cNvSpPr txBox="1">
            <a:spLocks noChangeArrowheads="1"/>
          </p:cNvSpPr>
          <p:nvPr/>
        </p:nvSpPr>
        <p:spPr bwMode="auto">
          <a:xfrm>
            <a:off x="1282752" y="4722202"/>
            <a:ext cx="5992556" cy="5027210"/>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FASD is a developmental disability. Like other people with disabilities, people with FASD have many strengths and skills and can lead happy and productive lives. The language we use can challenge stereotypes and people  with FASD, promote compassion for women who drank during their pregnancy (for whatever reason), and help others to see people with FASD as more than a disability.</a:t>
            </a:r>
          </a:p>
        </p:txBody>
      </p:sp>
      <p:pic>
        <p:nvPicPr>
          <p:cNvPr id="7" name="Picture Placeholder 6" descr="A microphone on a stand&#10;&#10;Description automatically generated with low confidence">
            <a:extLst>
              <a:ext uri="{FF2B5EF4-FFF2-40B4-BE49-F238E27FC236}">
                <a16:creationId xmlns:a16="http://schemas.microsoft.com/office/drawing/2014/main" id="{43FFF6D2-14CF-5B76-122A-313E26F6807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247655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20">
            <a:extLst>
              <a:ext uri="{FF2B5EF4-FFF2-40B4-BE49-F238E27FC236}">
                <a16:creationId xmlns:a16="http://schemas.microsoft.com/office/drawing/2014/main" id="{4688AF5F-400F-DD12-4D5A-E09BFA028C3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1612825" y="0"/>
            <a:ext cx="7935913" cy="10972800"/>
          </a:xfrm>
        </p:spPr>
      </p:pic>
      <p:sp>
        <p:nvSpPr>
          <p:cNvPr id="3" name="Rectangle 2"/>
          <p:cNvSpPr/>
          <p:nvPr/>
        </p:nvSpPr>
        <p:spPr>
          <a:xfrm>
            <a:off x="6653719" y="0"/>
            <a:ext cx="7081735" cy="10972801"/>
          </a:xfrm>
          <a:prstGeom prst="rect">
            <a:avLst/>
          </a:prstGeom>
          <a:gradFill>
            <a:gsLst>
              <a:gs pos="0">
                <a:srgbClr val="57612A"/>
              </a:gs>
              <a:gs pos="100000">
                <a:srgbClr val="88BB3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230044" y="770428"/>
            <a:ext cx="4903843"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Call to Action #34 states:</a:t>
            </a:r>
          </a:p>
        </p:txBody>
      </p:sp>
      <p:sp>
        <p:nvSpPr>
          <p:cNvPr id="14" name="Text Box 10"/>
          <p:cNvSpPr txBox="1">
            <a:spLocks noChangeArrowheads="1"/>
          </p:cNvSpPr>
          <p:nvPr/>
        </p:nvSpPr>
        <p:spPr bwMode="auto">
          <a:xfrm>
            <a:off x="7230044" y="1693982"/>
            <a:ext cx="5746918" cy="859312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“We call upon the governments of Canada, the provinces, and territories to undertake reforms to the criminal justice system to better address the needs of offenders with Fetal Alcohol Spectrum Disorder (FASD), including: </a:t>
            </a:r>
          </a:p>
          <a:p>
            <a:pPr marL="342900" indent="-342900" defTabSz="2321446">
              <a:buFont typeface="Wingdings" pitchFamily="2" charset="2"/>
              <a:buChar char="§"/>
            </a:pPr>
            <a:r>
              <a:rPr lang="en-US" sz="2400" dirty="0" err="1">
                <a:solidFill>
                  <a:schemeClr val="bg1"/>
                </a:solidFill>
                <a:latin typeface="Calibri" panose="020F0502020204030204" pitchFamily="34" charset="0"/>
                <a:ea typeface="Open Sans" panose="020B0606030504020204" pitchFamily="34" charset="0"/>
                <a:cs typeface="Calibri" panose="020F0502020204030204" pitchFamily="34" charset="0"/>
              </a:rPr>
              <a:t>i</a:t>
            </a: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 Providing increased community resources and powers for courts to ensure that FASD is properly diagnosed, and that appropriate community supports are in place for those with FASD. </a:t>
            </a:r>
          </a:p>
          <a:p>
            <a:pPr marL="342900" indent="-342900" defTabSz="2321446">
              <a:buFont typeface="Wingdings" pitchFamily="2" charset="2"/>
              <a:buChar char="§"/>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ii. Enacting statutory exemptions from mandatory minimum sentences of imprisonment for offenders affected by FASD. </a:t>
            </a:r>
          </a:p>
          <a:p>
            <a:pPr marL="342900" indent="-342900" defTabSz="2321446">
              <a:buFont typeface="Wingdings" pitchFamily="2" charset="2"/>
              <a:buChar char="§"/>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iii. Providing community, correctional, and parole resources to maximize the ability of people with FASD to live in the community. </a:t>
            </a:r>
          </a:p>
          <a:p>
            <a:pPr marL="342900" indent="-342900" defTabSz="2321446">
              <a:buFont typeface="Wingdings" pitchFamily="2" charset="2"/>
              <a:buChar char="§"/>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iv. Adoption of appropriate evaluation mechanisms to measure the effectiveness of such programs and ensure community safety.” (</a:t>
            </a:r>
            <a:r>
              <a:rPr lang="en-US" sz="2400" dirty="0" err="1">
                <a:solidFill>
                  <a:schemeClr val="bg1"/>
                </a:solidFill>
                <a:latin typeface="Calibri" panose="020F0502020204030204" pitchFamily="34" charset="0"/>
                <a:ea typeface="Open Sans" panose="020B0606030504020204" pitchFamily="34" charset="0"/>
                <a:cs typeface="Calibri" panose="020F0502020204030204" pitchFamily="34" charset="0"/>
              </a:rPr>
              <a:t>www.trc.ca</a:t>
            </a: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
        <p:nvSpPr>
          <p:cNvPr id="22" name="Text Box 10"/>
          <p:cNvSpPr txBox="1">
            <a:spLocks noChangeArrowheads="1"/>
          </p:cNvSpPr>
          <p:nvPr/>
        </p:nvSpPr>
        <p:spPr bwMode="auto">
          <a:xfrm>
            <a:off x="808394" y="770428"/>
            <a:ext cx="5261666" cy="896245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2015, the Commission released 94 Calls to Action, including two Calls on FASD and FASD Prevention. </a:t>
            </a:r>
          </a:p>
          <a:p>
            <a:pPr defTabSz="2321446">
              <a:lnSpc>
                <a:spcPct val="150000"/>
              </a:lnSpc>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4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Call to Action #33 focuses on Fetal Alcohol Spectrum Disorder prevention </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and the need for collaborative and culturally relevant FASD prevention programs:</a:t>
            </a:r>
          </a:p>
          <a:p>
            <a:pPr defTabSz="2321446">
              <a:lnSpc>
                <a:spcPct val="150000"/>
              </a:lnSpc>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“We call upon the federal, provincial, and territorial governments to recognize as a high priority the need to address and prevent Fetal Alcohol Spectrum Disorder (FASD), and to develop, in collaboration with Aboriginal people, FASD preventive programs that can be delivered in a culturally appropriate manner.”  (</a:t>
            </a:r>
            <a:r>
              <a:rPr lang="en-US" sz="24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www.trc.ca</a:t>
            </a: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t>
            </a:r>
          </a:p>
        </p:txBody>
      </p:sp>
    </p:spTree>
    <p:extLst>
      <p:ext uri="{BB962C8B-B14F-4D97-AF65-F5344CB8AC3E}">
        <p14:creationId xmlns:p14="http://schemas.microsoft.com/office/powerpoint/2010/main" val="851562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4" grpId="0"/>
      <p:bldP spid="2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8272873" y="6493055"/>
            <a:ext cx="10015127" cy="225722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2016, the National Inquiry into Missing and Murdered Indigenous Women and Girls began. The National Inquiry examined the social, economic, cultural, institutional, and historical causes that contribute to violence against Indigenous women and girls in Canada.</a:t>
            </a:r>
          </a:p>
        </p:txBody>
      </p:sp>
      <p:sp>
        <p:nvSpPr>
          <p:cNvPr id="17" name="Rectangle 16">
            <a:extLst>
              <a:ext uri="{FF2B5EF4-FFF2-40B4-BE49-F238E27FC236}">
                <a16:creationId xmlns:a16="http://schemas.microsoft.com/office/drawing/2014/main" id="{620A8756-6DC7-6E40-94A8-E78BBA235201}"/>
              </a:ext>
            </a:extLst>
          </p:cNvPr>
          <p:cNvSpPr/>
          <p:nvPr/>
        </p:nvSpPr>
        <p:spPr>
          <a:xfrm>
            <a:off x="8272873" y="4784077"/>
            <a:ext cx="10733589" cy="1446550"/>
          </a:xfrm>
          <a:prstGeom prst="rect">
            <a:avLst/>
          </a:prstGeom>
        </p:spPr>
        <p:txBody>
          <a:bodyPr wrap="square">
            <a:spAutoFit/>
          </a:bodyPr>
          <a:lstStyle/>
          <a:p>
            <a:pPr>
              <a:spcAft>
                <a:spcPts val="1600"/>
              </a:spcAft>
            </a:pPr>
            <a:r>
              <a:rPr lang="en-US" sz="4400" b="1" dirty="0">
                <a:solidFill>
                  <a:srgbClr val="57612A"/>
                </a:solidFill>
                <a:latin typeface="Arial" panose="020B0604020202020204" pitchFamily="34" charset="0"/>
                <a:ea typeface="Open Sans" panose="020B0606030504020204" pitchFamily="34" charset="0"/>
                <a:cs typeface="Arial" panose="020B0604020202020204" pitchFamily="34" charset="0"/>
              </a:rPr>
              <a:t>National Inquiry into Missing and Murdered Indigenous Women and Girls</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8339008" y="10235686"/>
            <a:ext cx="5573218" cy="467820"/>
          </a:xfrm>
          <a:prstGeom prst="rect">
            <a:avLst/>
          </a:prstGeom>
          <a:noFill/>
          <a:ln w="9525">
            <a:noFill/>
            <a:miter lim="800000"/>
            <a:headEnd/>
            <a:tailEnd/>
          </a:ln>
        </p:spPr>
        <p:txBody>
          <a:bodyPr wrap="square" lIns="97536" tIns="48768" rIns="97536" bIns="48768">
            <a:spAutoFit/>
          </a:bodyPr>
          <a:lstStyle/>
          <a:p>
            <a:r>
              <a:rPr lang="en-CA" sz="2400" dirty="0">
                <a:hlinkClick r:id="rId3"/>
              </a:rPr>
              <a:t>https://</a:t>
            </a:r>
            <a:r>
              <a:rPr lang="en-CA" sz="2400" dirty="0" err="1">
                <a:hlinkClick r:id="rId3"/>
              </a:rPr>
              <a:t>www.mmiwg-ffada.ca</a:t>
            </a:r>
            <a:r>
              <a:rPr lang="en-CA" sz="2400" dirty="0">
                <a:hlinkClick r:id="rId3"/>
              </a:rPr>
              <a:t>/final-report/</a:t>
            </a:r>
            <a:endParaRPr lang="en-CA" sz="2400" dirty="0"/>
          </a:p>
        </p:txBody>
      </p:sp>
      <p:pic>
        <p:nvPicPr>
          <p:cNvPr id="2" name="Picture 1" descr="Text&#10;&#10;Description automatically generated with low confidence">
            <a:extLst>
              <a:ext uri="{FF2B5EF4-FFF2-40B4-BE49-F238E27FC236}">
                <a16:creationId xmlns:a16="http://schemas.microsoft.com/office/drawing/2014/main" id="{D21FC4B0-582D-87E9-0ECB-854C91DEACB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90677" y="6139165"/>
            <a:ext cx="3435172" cy="4453415"/>
          </a:xfrm>
          <a:prstGeom prst="rect">
            <a:avLst/>
          </a:prstGeom>
        </p:spPr>
      </p:pic>
      <p:sp>
        <p:nvSpPr>
          <p:cNvPr id="3" name="Text Box 10">
            <a:extLst>
              <a:ext uri="{FF2B5EF4-FFF2-40B4-BE49-F238E27FC236}">
                <a16:creationId xmlns:a16="http://schemas.microsoft.com/office/drawing/2014/main" id="{842D9190-3982-8AFC-ADBA-F2417790F7DC}"/>
              </a:ext>
            </a:extLst>
          </p:cNvPr>
          <p:cNvSpPr txBox="1">
            <a:spLocks noChangeArrowheads="1"/>
          </p:cNvSpPr>
          <p:nvPr/>
        </p:nvSpPr>
        <p:spPr bwMode="auto">
          <a:xfrm>
            <a:off x="8272873" y="9012704"/>
            <a:ext cx="10015127" cy="1149225"/>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2019 the final report, Reclaiming Power and Place, was released with 231 Calls to Justice.</a:t>
            </a:r>
          </a:p>
        </p:txBody>
      </p:sp>
      <p:pic>
        <p:nvPicPr>
          <p:cNvPr id="15" name="Picture Placeholder 14" descr="A picture containing text, stationary, envelope&#10;&#10;Description automatically generated">
            <a:extLst>
              <a:ext uri="{FF2B5EF4-FFF2-40B4-BE49-F238E27FC236}">
                <a16:creationId xmlns:a16="http://schemas.microsoft.com/office/drawing/2014/main" id="{2A3DF71A-E6CC-FF8A-AC07-06C91D007297}"/>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023748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18" grpId="0"/>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8813504" y="6025119"/>
            <a:ext cx="10015127" cy="2728439"/>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Indigenous Canada is a free 12 module course from the University of Alberta that explores, from an Indigenous perspective, key issues facing Indigenous peoples today.</a:t>
            </a:r>
          </a:p>
          <a:p>
            <a:pPr defTabSz="2321446">
              <a:lnSpc>
                <a:spcPct val="150000"/>
              </a:lnSpc>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https://</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www.ualberta.ca</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/admissions-programs/online-courses/indigenous-</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hlinkClick r:id="rId3"/>
              </a:rPr>
              <a:t>canada</a:t>
            </a:r>
            <a:endPar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620A8756-6DC7-6E40-94A8-E78BBA235201}"/>
              </a:ext>
            </a:extLst>
          </p:cNvPr>
          <p:cNvSpPr/>
          <p:nvPr/>
        </p:nvSpPr>
        <p:spPr>
          <a:xfrm>
            <a:off x="8773611" y="4788539"/>
            <a:ext cx="10733589" cy="1107996"/>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Delve Deeper</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8813504" y="10235686"/>
            <a:ext cx="5573218" cy="467820"/>
          </a:xfrm>
          <a:prstGeom prst="rect">
            <a:avLst/>
          </a:prstGeom>
          <a:noFill/>
          <a:ln w="9525">
            <a:noFill/>
            <a:miter lim="800000"/>
            <a:headEnd/>
            <a:tailEnd/>
          </a:ln>
        </p:spPr>
        <p:txBody>
          <a:bodyPr wrap="square" lIns="97536" tIns="48768" rIns="97536" bIns="48768">
            <a:spAutoFit/>
          </a:bodyPr>
          <a:lstStyle/>
          <a:p>
            <a:r>
              <a:rPr lang="en-CA" sz="2400" dirty="0">
                <a:hlinkClick r:id="rId4"/>
              </a:rPr>
              <a:t>https://</a:t>
            </a:r>
            <a:r>
              <a:rPr lang="en-CA" sz="2400" dirty="0" err="1">
                <a:hlinkClick r:id="rId4"/>
              </a:rPr>
              <a:t>youtu.be</a:t>
            </a:r>
            <a:r>
              <a:rPr lang="en-CA" sz="2400" dirty="0">
                <a:hlinkClick r:id="rId4"/>
              </a:rPr>
              <a:t>/VAcPNxvw0_A</a:t>
            </a:r>
            <a:endParaRPr lang="en-CA" sz="2400" dirty="0"/>
          </a:p>
        </p:txBody>
      </p:sp>
      <p:pic>
        <p:nvPicPr>
          <p:cNvPr id="6" name="Picture 5" descr="A picture containing text, person, indoor, electronics&#10;&#10;Description automatically generated">
            <a:extLst>
              <a:ext uri="{FF2B5EF4-FFF2-40B4-BE49-F238E27FC236}">
                <a16:creationId xmlns:a16="http://schemas.microsoft.com/office/drawing/2014/main" id="{0DDE1646-FCB3-102F-CD03-9859673F49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8569" y="5980634"/>
            <a:ext cx="7344067" cy="4722872"/>
          </a:xfrm>
          <a:prstGeom prst="rect">
            <a:avLst/>
          </a:prstGeom>
        </p:spPr>
      </p:pic>
      <p:sp>
        <p:nvSpPr>
          <p:cNvPr id="12" name="Rounded Rectangle 11">
            <a:hlinkClick r:id="rId6"/>
            <a:extLst>
              <a:ext uri="{FF2B5EF4-FFF2-40B4-BE49-F238E27FC236}">
                <a16:creationId xmlns:a16="http://schemas.microsoft.com/office/drawing/2014/main" id="{9B94E8E6-2751-2CFB-2DE6-2C44320807E8}"/>
              </a:ext>
            </a:extLst>
          </p:cNvPr>
          <p:cNvSpPr/>
          <p:nvPr/>
        </p:nvSpPr>
        <p:spPr>
          <a:xfrm>
            <a:off x="8813504" y="9403724"/>
            <a:ext cx="3420554" cy="510778"/>
          </a:xfrm>
          <a:prstGeom prst="roundRect">
            <a:avLst/>
          </a:prstGeom>
          <a:gradFill>
            <a:gsLst>
              <a:gs pos="0">
                <a:srgbClr val="57612A"/>
              </a:gs>
              <a:gs pos="100000">
                <a:srgbClr val="88BB3B"/>
              </a:gs>
            </a:gsLst>
            <a:lin ang="10800000" scaled="0"/>
          </a:gradFill>
        </p:spPr>
        <p:txBody>
          <a:bodyPr wrap="square">
            <a:spAutoFit/>
          </a:bodyPr>
          <a:lstStyle/>
          <a:p>
            <a:pPr algn="ctr" defTabSz="2321446"/>
            <a:r>
              <a:rPr lang="en-US" sz="2400" dirty="0">
                <a:solidFill>
                  <a:schemeClr val="bg1"/>
                </a:solidFill>
                <a:latin typeface="Arial" panose="020B0604020202020204" pitchFamily="34" charset="0"/>
                <a:ea typeface="Open Sans" pitchFamily="34" charset="0"/>
                <a:cs typeface="Arial" panose="020B0604020202020204" pitchFamily="34" charset="0"/>
              </a:rPr>
              <a:t>Watch the trailer</a:t>
            </a:r>
          </a:p>
        </p:txBody>
      </p:sp>
      <p:pic>
        <p:nvPicPr>
          <p:cNvPr id="23" name="Picture Placeholder 22" descr="A picture containing diagram&#10;&#10;Description automatically generated">
            <a:extLst>
              <a:ext uri="{FF2B5EF4-FFF2-40B4-BE49-F238E27FC236}">
                <a16:creationId xmlns:a16="http://schemas.microsoft.com/office/drawing/2014/main" id="{6AC8E6CB-3B64-6C4A-5111-7336959E21A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009393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7" grpId="0"/>
      <p:bldP spid="18" grpId="0"/>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25465" y="0"/>
            <a:ext cx="7081735" cy="10972801"/>
          </a:xfrm>
          <a:prstGeom prst="rect">
            <a:avLst/>
          </a:prstGeom>
          <a:gradFill>
            <a:gsLst>
              <a:gs pos="0">
                <a:srgbClr val="57612A"/>
              </a:gs>
              <a:gs pos="100000">
                <a:srgbClr val="88BB3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0"/>
          <p:cNvSpPr txBox="1">
            <a:spLocks noChangeArrowheads="1"/>
          </p:cNvSpPr>
          <p:nvPr/>
        </p:nvSpPr>
        <p:spPr bwMode="auto">
          <a:xfrm>
            <a:off x="13001790" y="1693982"/>
            <a:ext cx="5746918" cy="7854458"/>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Indigenous-led initiatives to develop collaborative and culturally relevant approaches to addressing alcohol use during pregnancy</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Programs that focus on strengthening cultural identity and promoting wellness through balancing traditional and mainstream worldviews and roles. </a:t>
            </a:r>
          </a:p>
          <a:p>
            <a:pPr marL="457200" indent="-457200" defTabSz="2321446">
              <a:buFont typeface="Courier New" panose="02070309020205020404" pitchFamily="49" charset="0"/>
              <a:buChar char="o"/>
            </a:pPr>
            <a:endPar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Revitalizing Culture and Healing demonstrates some of the ways in which community-based, community-driven FASD prevention and healthy beginning programs have been developed.</a:t>
            </a:r>
          </a:p>
        </p:txBody>
      </p:sp>
      <p:sp>
        <p:nvSpPr>
          <p:cNvPr id="22" name="Text Box 10"/>
          <p:cNvSpPr txBox="1">
            <a:spLocks noChangeArrowheads="1"/>
          </p:cNvSpPr>
          <p:nvPr/>
        </p:nvSpPr>
        <p:spPr bwMode="auto">
          <a:xfrm>
            <a:off x="7081736" y="5182454"/>
            <a:ext cx="4727643" cy="3263329"/>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Globally, there has been a revitalization of traditional Indigenous language, culture, medicine, healing, and knowledge systems including:</a:t>
            </a:r>
          </a:p>
        </p:txBody>
      </p:sp>
      <p:sp>
        <p:nvSpPr>
          <p:cNvPr id="2" name="Rectangle 1">
            <a:extLst>
              <a:ext uri="{FF2B5EF4-FFF2-40B4-BE49-F238E27FC236}">
                <a16:creationId xmlns:a16="http://schemas.microsoft.com/office/drawing/2014/main" id="{378ABE58-4EBC-840B-3198-2FECE549911E}"/>
              </a:ext>
            </a:extLst>
          </p:cNvPr>
          <p:cNvSpPr/>
          <p:nvPr/>
        </p:nvSpPr>
        <p:spPr>
          <a:xfrm>
            <a:off x="758492" y="1334632"/>
            <a:ext cx="9352951" cy="2123658"/>
          </a:xfrm>
          <a:prstGeom prst="rect">
            <a:avLst/>
          </a:prstGeom>
        </p:spPr>
        <p:txBody>
          <a:bodyPr wrap="square">
            <a:spAutoFit/>
          </a:bodyPr>
          <a:lstStyle/>
          <a:p>
            <a:pPr>
              <a:spcAft>
                <a:spcPts val="1600"/>
              </a:spcAft>
            </a:pPr>
            <a:r>
              <a:rPr lang="en-US" sz="6600" b="1" dirty="0">
                <a:solidFill>
                  <a:srgbClr val="57612A"/>
                </a:solidFill>
                <a:latin typeface="Arial" panose="020B0604020202020204" pitchFamily="34" charset="0"/>
                <a:ea typeface="Open Sans" panose="020B0606030504020204" pitchFamily="34" charset="0"/>
                <a:cs typeface="Arial" panose="020B0604020202020204" pitchFamily="34" charset="0"/>
              </a:rPr>
              <a:t>Cultural Knowledge and Practices</a:t>
            </a:r>
          </a:p>
        </p:txBody>
      </p:sp>
      <p:pic>
        <p:nvPicPr>
          <p:cNvPr id="8" name="Picture 7" descr="Shape&#10;&#10;Description automatically generated with low confidence">
            <a:hlinkClick r:id="rId3"/>
            <a:extLst>
              <a:ext uri="{FF2B5EF4-FFF2-40B4-BE49-F238E27FC236}">
                <a16:creationId xmlns:a16="http://schemas.microsoft.com/office/drawing/2014/main" id="{C61EA36A-D7EF-9CEA-5932-48888CBCD75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492" y="3968885"/>
            <a:ext cx="5930261" cy="5910295"/>
          </a:xfrm>
          <a:prstGeom prst="rect">
            <a:avLst/>
          </a:prstGeom>
        </p:spPr>
      </p:pic>
      <p:sp>
        <p:nvSpPr>
          <p:cNvPr id="9" name="Text Box 10">
            <a:extLst>
              <a:ext uri="{FF2B5EF4-FFF2-40B4-BE49-F238E27FC236}">
                <a16:creationId xmlns:a16="http://schemas.microsoft.com/office/drawing/2014/main" id="{F848D7B3-9B82-588F-8C00-6440F217B17C}"/>
              </a:ext>
            </a:extLst>
          </p:cNvPr>
          <p:cNvSpPr txBox="1">
            <a:spLocks noChangeArrowheads="1"/>
          </p:cNvSpPr>
          <p:nvPr/>
        </p:nvSpPr>
        <p:spPr bwMode="auto">
          <a:xfrm>
            <a:off x="758492" y="10169947"/>
            <a:ext cx="10875789" cy="344710"/>
          </a:xfrm>
          <a:prstGeom prst="rect">
            <a:avLst/>
          </a:prstGeom>
          <a:noFill/>
          <a:ln w="9525">
            <a:noFill/>
            <a:miter lim="800000"/>
            <a:headEnd/>
            <a:tailEnd/>
          </a:ln>
        </p:spPr>
        <p:txBody>
          <a:bodyPr wrap="square" lIns="97536" tIns="48768" rIns="97536" bIns="48768">
            <a:spAutoFit/>
          </a:bodyPr>
          <a:lstStyle/>
          <a:p>
            <a:r>
              <a:rPr lang="en-CA" sz="1600" dirty="0">
                <a:hlinkClick r:id="rId3"/>
              </a:rPr>
              <a:t>https://</a:t>
            </a:r>
            <a:r>
              <a:rPr lang="en-CA" sz="1600" dirty="0" err="1">
                <a:hlinkClick r:id="rId3"/>
              </a:rPr>
              <a:t>canfasd.ca</a:t>
            </a:r>
            <a:r>
              <a:rPr lang="en-CA" sz="1600" dirty="0">
                <a:hlinkClick r:id="rId3"/>
              </a:rPr>
              <a:t>/wp-content/uploads/2019/11/Indigenous-FASD-Booklet-Revitalizing-Culture-and-</a:t>
            </a:r>
            <a:r>
              <a:rPr lang="en-CA" sz="1600" dirty="0" err="1">
                <a:hlinkClick r:id="rId3"/>
              </a:rPr>
              <a:t>Healing.pdf</a:t>
            </a:r>
            <a:endParaRPr lang="en-CA" sz="1600" dirty="0"/>
          </a:p>
        </p:txBody>
      </p:sp>
    </p:spTree>
    <p:extLst>
      <p:ext uri="{BB962C8B-B14F-4D97-AF65-F5344CB8AC3E}">
        <p14:creationId xmlns:p14="http://schemas.microsoft.com/office/powerpoint/2010/main" val="1815002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22" grpId="0"/>
      <p:bldP spid="2" grpId="0"/>
      <p:bldP spid="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31" descr="Background pattern&#10;&#10;Description automatically generated">
            <a:extLst>
              <a:ext uri="{FF2B5EF4-FFF2-40B4-BE49-F238E27FC236}">
                <a16:creationId xmlns:a16="http://schemas.microsoft.com/office/drawing/2014/main" id="{4426620E-6C80-C4A8-6F03-32589CEFBFB9}"/>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3" y="462901"/>
            <a:ext cx="7315197" cy="8704807"/>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4" name="Picture Placeholder 34" descr="Background pattern&#10;&#10;Description automatically generated">
            <a:extLst>
              <a:ext uri="{FF2B5EF4-FFF2-40B4-BE49-F238E27FC236}">
                <a16:creationId xmlns:a16="http://schemas.microsoft.com/office/drawing/2014/main" id="{19883E66-B2C3-37FF-27BA-414191DC9920}"/>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flipH="1">
            <a:off x="3792956" y="-60163"/>
            <a:ext cx="8328050" cy="6998584"/>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C10077"/>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594241" cy="2759512"/>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Doorways to Conversation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C10077"/>
                </a:solidFill>
                <a:latin typeface="Calibri" panose="020F0502020204030204" pitchFamily="34" charset="0"/>
                <a:ea typeface="Open Sans" panose="020B0606030504020204" pitchFamily="34" charset="0"/>
                <a:cs typeface="Calibri" panose="020F0502020204030204" pitchFamily="34" charset="0"/>
              </a:rPr>
              <a:t>7</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8577759"/>
            <a:ext cx="10243882"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Radiant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a:t>
            </a:r>
            <a:r>
              <a:rPr lang="en-US" sz="28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Mekayla</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Dionne</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6869769"/>
            <a:ext cx="6582137" cy="1114151"/>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Screening for alcohol use in pregnancy</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Techniques and benefits of Brief Interventions with girls and women</a:t>
            </a:r>
          </a:p>
        </p:txBody>
      </p:sp>
      <p:pic>
        <p:nvPicPr>
          <p:cNvPr id="3" name="Picture 2" descr="Background pattern&#10;&#10;Description automatically generated">
            <a:extLst>
              <a:ext uri="{FF2B5EF4-FFF2-40B4-BE49-F238E27FC236}">
                <a16:creationId xmlns:a16="http://schemas.microsoft.com/office/drawing/2014/main" id="{FF811E07-A397-15C4-45D3-9C62C65D19A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37700" y="469465"/>
            <a:ext cx="7590008" cy="7521936"/>
          </a:xfrm>
          <a:prstGeom prst="rect">
            <a:avLst/>
          </a:prstGeom>
        </p:spPr>
      </p:pic>
      <p:sp>
        <p:nvSpPr>
          <p:cNvPr id="5" name="Text Box 10">
            <a:extLst>
              <a:ext uri="{FF2B5EF4-FFF2-40B4-BE49-F238E27FC236}">
                <a16:creationId xmlns:a16="http://schemas.microsoft.com/office/drawing/2014/main" id="{6B12AB43-0C42-CEF0-6C50-FE18C58A03F5}"/>
              </a:ext>
            </a:extLst>
          </p:cNvPr>
          <p:cNvSpPr txBox="1">
            <a:spLocks noChangeArrowheads="1"/>
          </p:cNvSpPr>
          <p:nvPr/>
        </p:nvSpPr>
        <p:spPr bwMode="auto">
          <a:xfrm>
            <a:off x="1437700" y="9156637"/>
            <a:ext cx="13873636" cy="1483483"/>
          </a:xfrm>
          <a:prstGeom prst="rect">
            <a:avLst/>
          </a:prstGeom>
          <a:noFill/>
          <a:ln w="9525">
            <a:noFill/>
            <a:miter lim="800000"/>
            <a:headEnd/>
            <a:tailEnd/>
          </a:ln>
        </p:spPr>
        <p:txBody>
          <a:bodyPr wrap="square" lIns="97536" tIns="48768" rIns="97536" bIns="48768">
            <a:spAutoFit/>
          </a:bodyPr>
          <a:lstStyle/>
          <a:p>
            <a:r>
              <a:rPr lang="en-US" sz="1800" dirty="0"/>
              <a:t>“Radiant is a brightly </a:t>
            </a:r>
            <a:r>
              <a:rPr lang="en-US" sz="1800" dirty="0" err="1"/>
              <a:t>coloured</a:t>
            </a:r>
            <a:r>
              <a:rPr lang="en-US" sz="1800" dirty="0"/>
              <a:t> painting made from oil paint on a wood panel. It has a yellow to orange gradient as a background, and a series of rolling hills, bouncing lines, and rounded shapes layer on top. Through the composition and </a:t>
            </a:r>
            <a:r>
              <a:rPr lang="en-US" sz="1800" dirty="0" err="1"/>
              <a:t>colours</a:t>
            </a:r>
            <a:r>
              <a:rPr lang="en-US" sz="1800" dirty="0"/>
              <a:t>, I aim to embody the feeling of hopefulness and new beginnings that arise through a journey to wellness and healthfulness. The energetic nature of the bouncing shapes, and the wiggle of lines are intended to display movement around the image, in an upward motion bringing the eye to the horizon. The top third of the painting is more monochromatic, fading into the bright yellow sky, demonstrating the room to grow and shift through stages of life.”</a:t>
            </a:r>
            <a:endParaRPr lang="en-CA" sz="1800" dirty="0"/>
          </a:p>
        </p:txBody>
      </p:sp>
    </p:spTree>
    <p:extLst>
      <p:ext uri="{BB962C8B-B14F-4D97-AF65-F5344CB8AC3E}">
        <p14:creationId xmlns:p14="http://schemas.microsoft.com/office/powerpoint/2010/main" val="21650894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849834"/>
            <a:ext cx="19507200" cy="5122965"/>
          </a:xfrm>
          <a:prstGeom prst="rect">
            <a:avLst/>
          </a:prstGeom>
          <a:gradFill>
            <a:gsLst>
              <a:gs pos="0">
                <a:srgbClr val="C10077"/>
              </a:gs>
              <a:gs pos="100000">
                <a:srgbClr val="FF2F9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23" name="Rectangle 22"/>
          <p:cNvSpPr/>
          <p:nvPr/>
        </p:nvSpPr>
        <p:spPr>
          <a:xfrm>
            <a:off x="10305329" y="3902479"/>
            <a:ext cx="1839158" cy="584775"/>
          </a:xfrm>
          <a:prstGeom prst="rect">
            <a:avLst/>
          </a:prstGeom>
          <a:noFill/>
        </p:spPr>
        <p:txBody>
          <a:bodyPr wrap="none">
            <a:spAutoFit/>
          </a:bodyPr>
          <a:lstStyle/>
          <a:p>
            <a:pPr defTabSz="2321446"/>
            <a:r>
              <a:rPr lang="en-US" sz="3200" b="1" dirty="0">
                <a:solidFill>
                  <a:srgbClr val="C10077"/>
                </a:solidFill>
                <a:latin typeface="Calibri" panose="020F0502020204030204" pitchFamily="34" charset="0"/>
                <a:ea typeface="Open Sans" pitchFamily="34" charset="0"/>
                <a:cs typeface="Calibri" panose="020F0502020204030204" pitchFamily="34" charset="0"/>
              </a:rPr>
              <a:t>Screening</a:t>
            </a:r>
          </a:p>
        </p:txBody>
      </p:sp>
      <p:sp>
        <p:nvSpPr>
          <p:cNvPr id="24" name="Text Box 10"/>
          <p:cNvSpPr txBox="1">
            <a:spLocks noChangeArrowheads="1"/>
          </p:cNvSpPr>
          <p:nvPr/>
        </p:nvSpPr>
        <p:spPr bwMode="auto">
          <a:xfrm>
            <a:off x="10445908" y="6539191"/>
            <a:ext cx="7766771" cy="2252924"/>
          </a:xfrm>
          <a:prstGeom prst="rect">
            <a:avLst/>
          </a:prstGeom>
          <a:noFill/>
          <a:ln w="9525">
            <a:noFill/>
            <a:miter lim="800000"/>
            <a:headEnd/>
            <a:tailEnd/>
          </a:ln>
        </p:spPr>
        <p:txBody>
          <a:bodyPr wrap="square" lIns="97536" tIns="48768" rIns="97536" bIns="48768">
            <a:spAutoFit/>
          </a:bodyPr>
          <a:lstStyle/>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give the client permission to talk about drinking;</a:t>
            </a:r>
          </a:p>
          <a:p>
            <a:pPr marL="285750" indent="-285750" defTabSz="2321446">
              <a:buFont typeface="Arial" panose="020B0604020202020204" pitchFamily="34" charset="0"/>
              <a:buChar char="•"/>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help to identify and/or clarify co-occurring issues;</a:t>
            </a:r>
          </a:p>
          <a:p>
            <a:pPr marL="285750" indent="-285750" defTabSz="2321446">
              <a:buFont typeface="Arial" panose="020B0604020202020204" pitchFamily="34" charset="0"/>
              <a:buChar char="•"/>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minimize surprises in the treatment process; and</a:t>
            </a:r>
          </a:p>
          <a:p>
            <a:pPr marL="285750" indent="-285750" defTabSz="2321446">
              <a:buFont typeface="Arial" panose="020B0604020202020204" pitchFamily="34" charset="0"/>
              <a:buChar char="•"/>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lead to more effective treatment or referral to related concerns.</a:t>
            </a:r>
          </a:p>
        </p:txBody>
      </p:sp>
      <p:sp>
        <p:nvSpPr>
          <p:cNvPr id="15" name="Rectangle 14">
            <a:extLst>
              <a:ext uri="{FF2B5EF4-FFF2-40B4-BE49-F238E27FC236}">
                <a16:creationId xmlns:a16="http://schemas.microsoft.com/office/drawing/2014/main" id="{508A7541-979F-F94E-9F01-85C082AC47C4}"/>
              </a:ext>
            </a:extLst>
          </p:cNvPr>
          <p:cNvSpPr/>
          <p:nvPr/>
        </p:nvSpPr>
        <p:spPr>
          <a:xfrm>
            <a:off x="10258592" y="649981"/>
            <a:ext cx="8141404"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Level 2 FASD Prevention</a:t>
            </a:r>
          </a:p>
        </p:txBody>
      </p:sp>
      <p:grpSp>
        <p:nvGrpSpPr>
          <p:cNvPr id="16" name="Group 15">
            <a:extLst>
              <a:ext uri="{FF2B5EF4-FFF2-40B4-BE49-F238E27FC236}">
                <a16:creationId xmlns:a16="http://schemas.microsoft.com/office/drawing/2014/main" id="{E637E2CC-DD35-C742-B7C9-26E780CE3034}"/>
              </a:ext>
            </a:extLst>
          </p:cNvPr>
          <p:cNvGrpSpPr/>
          <p:nvPr/>
        </p:nvGrpSpPr>
        <p:grpSpPr>
          <a:xfrm>
            <a:off x="10287279" y="9153697"/>
            <a:ext cx="1033464" cy="1033464"/>
            <a:chOff x="1363164" y="3370555"/>
            <a:chExt cx="1679492" cy="1679492"/>
          </a:xfrm>
        </p:grpSpPr>
        <p:sp>
          <p:nvSpPr>
            <p:cNvPr id="17" name="Oval 16">
              <a:extLst>
                <a:ext uri="{FF2B5EF4-FFF2-40B4-BE49-F238E27FC236}">
                  <a16:creationId xmlns:a16="http://schemas.microsoft.com/office/drawing/2014/main" id="{3E4EB8D3-8289-D449-8C6D-152089DFCED0}"/>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821C1E6-292A-554A-9546-D568B8F678FC}"/>
                </a:ext>
              </a:extLst>
            </p:cNvPr>
            <p:cNvSpPr/>
            <p:nvPr/>
          </p:nvSpPr>
          <p:spPr>
            <a:xfrm>
              <a:off x="1483528" y="3490919"/>
              <a:ext cx="1438764" cy="143876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3CC23B9-C3D7-2646-8EED-641553C32548}"/>
                </a:ext>
              </a:extLst>
            </p:cNvPr>
            <p:cNvSpPr/>
            <p:nvPr/>
          </p:nvSpPr>
          <p:spPr>
            <a:xfrm>
              <a:off x="1597498" y="3604889"/>
              <a:ext cx="1210824" cy="1210824"/>
            </a:xfrm>
            <a:prstGeom prst="ellipse">
              <a:avLst/>
            </a:prstGeom>
            <a:solidFill>
              <a:srgbClr val="FF9DE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9C5F59B2-CFD5-9FCC-D9F6-7AD96EB34750}"/>
              </a:ext>
            </a:extLst>
          </p:cNvPr>
          <p:cNvSpPr/>
          <p:nvPr/>
        </p:nvSpPr>
        <p:spPr>
          <a:xfrm>
            <a:off x="10305328" y="6039654"/>
            <a:ext cx="2334550" cy="523220"/>
          </a:xfrm>
          <a:prstGeom prst="rect">
            <a:avLst/>
          </a:prstGeom>
          <a:noFill/>
        </p:spPr>
        <p:txBody>
          <a:bodyPr wrap="none">
            <a:spAutoFit/>
          </a:bodyPr>
          <a:lstStyle/>
          <a:p>
            <a:pPr defTabSz="2321446"/>
            <a:r>
              <a:rPr lang="en-US" sz="2800" b="1" dirty="0">
                <a:solidFill>
                  <a:schemeClr val="bg1"/>
                </a:solidFill>
                <a:latin typeface="Calibri" panose="020F0502020204030204" pitchFamily="34" charset="0"/>
                <a:ea typeface="Open Sans" pitchFamily="34" charset="0"/>
                <a:cs typeface="Calibri" panose="020F0502020204030204" pitchFamily="34" charset="0"/>
              </a:rPr>
              <a:t>Screening can:</a:t>
            </a:r>
          </a:p>
        </p:txBody>
      </p:sp>
      <p:sp>
        <p:nvSpPr>
          <p:cNvPr id="11" name="Text Box 10">
            <a:extLst>
              <a:ext uri="{FF2B5EF4-FFF2-40B4-BE49-F238E27FC236}">
                <a16:creationId xmlns:a16="http://schemas.microsoft.com/office/drawing/2014/main" id="{06518664-8F19-1340-9DA5-07E85544474C}"/>
              </a:ext>
            </a:extLst>
          </p:cNvPr>
          <p:cNvSpPr txBox="1">
            <a:spLocks noChangeArrowheads="1"/>
          </p:cNvSpPr>
          <p:nvPr/>
        </p:nvSpPr>
        <p:spPr bwMode="auto">
          <a:xfrm>
            <a:off x="11482666" y="9227762"/>
            <a:ext cx="7082151" cy="1637371"/>
          </a:xfrm>
          <a:prstGeom prst="rect">
            <a:avLst/>
          </a:prstGeom>
          <a:noFill/>
          <a:ln w="9525">
            <a:noFill/>
            <a:miter lim="800000"/>
            <a:headEnd/>
            <a:tailEnd/>
          </a:ln>
        </p:spPr>
        <p:txBody>
          <a:bodyPr wrap="square" lIns="97536" tIns="48768" rIns="97536" bIns="48768">
            <a:spAutoFit/>
          </a:bodyPr>
          <a:lstStyle/>
          <a:p>
            <a:pPr defTabSz="2321446"/>
            <a:r>
              <a:rPr lang="en-US" sz="2000" b="1" dirty="0">
                <a:solidFill>
                  <a:schemeClr val="bg1"/>
                </a:solidFill>
                <a:latin typeface="Calibri" panose="020F0502020204030204" pitchFamily="34" charset="0"/>
                <a:ea typeface="Open Sans" panose="020B0606030504020204" pitchFamily="34" charset="0"/>
                <a:cs typeface="Calibri" panose="020F0502020204030204" pitchFamily="34" charset="0"/>
              </a:rPr>
              <a:t>It is important to recognize that screening will not be useful if:</a:t>
            </a:r>
          </a:p>
          <a:p>
            <a:pPr marL="285750" indent="-285750" defTabSz="2321446">
              <a:buFont typeface="Arial" panose="020B0604020202020204" pitchFamily="34" charset="0"/>
              <a:buChar char="•"/>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women do not feel safe to discuss their alcohol use. </a:t>
            </a:r>
          </a:p>
          <a:p>
            <a:pPr marL="285750" indent="-285750" defTabSz="2321446">
              <a:buFont typeface="Arial" panose="020B0604020202020204" pitchFamily="34" charset="0"/>
              <a:buChar char="•"/>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women do not know what a standard drink is (these are available in the Canada’s Guidance on Alcohol and Health).</a:t>
            </a:r>
          </a:p>
        </p:txBody>
      </p:sp>
      <p:pic>
        <p:nvPicPr>
          <p:cNvPr id="52" name="Picture 51" descr="Diagram&#10;&#10;Description automatically generated">
            <a:extLst>
              <a:ext uri="{FF2B5EF4-FFF2-40B4-BE49-F238E27FC236}">
                <a16:creationId xmlns:a16="http://schemas.microsoft.com/office/drawing/2014/main" id="{7CAAEBA3-98A0-EAB2-44C6-4D34A527E2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209103"/>
            <a:ext cx="3431608" cy="2516512"/>
          </a:xfrm>
          <a:prstGeom prst="rect">
            <a:avLst/>
          </a:prstGeom>
        </p:spPr>
      </p:pic>
      <p:sp>
        <p:nvSpPr>
          <p:cNvPr id="53" name="Rectangle 52">
            <a:extLst>
              <a:ext uri="{FF2B5EF4-FFF2-40B4-BE49-F238E27FC236}">
                <a16:creationId xmlns:a16="http://schemas.microsoft.com/office/drawing/2014/main" id="{09BFBA0D-F51B-D8EC-4DAB-AFCF537A7573}"/>
              </a:ext>
            </a:extLst>
          </p:cNvPr>
          <p:cNvSpPr/>
          <p:nvPr/>
        </p:nvSpPr>
        <p:spPr>
          <a:xfrm>
            <a:off x="3442191" y="2063362"/>
            <a:ext cx="3257374" cy="461665"/>
          </a:xfrm>
          <a:prstGeom prst="rect">
            <a:avLst/>
          </a:prstGeom>
          <a:noFill/>
        </p:spPr>
        <p:txBody>
          <a:bodyPr wrap="square">
            <a:spAutoFit/>
          </a:bodyPr>
          <a:lstStyle/>
          <a:p>
            <a:pPr defTabSz="2321446"/>
            <a:r>
              <a:rPr lang="en-US" sz="2400" b="1" dirty="0">
                <a:solidFill>
                  <a:schemeClr val="tx1">
                    <a:lumMod val="75000"/>
                    <a:lumOff val="25000"/>
                  </a:schemeClr>
                </a:solidFill>
                <a:latin typeface="Arial" panose="020B0604020202020204" pitchFamily="34" charset="0"/>
                <a:ea typeface="Open Sans" pitchFamily="34" charset="0"/>
                <a:cs typeface="Arial" panose="020B0604020202020204" pitchFamily="34" charset="0"/>
              </a:rPr>
              <a:t>Level 2</a:t>
            </a:r>
          </a:p>
        </p:txBody>
      </p:sp>
      <p:sp>
        <p:nvSpPr>
          <p:cNvPr id="26" name="Text Box 10">
            <a:extLst>
              <a:ext uri="{FF2B5EF4-FFF2-40B4-BE49-F238E27FC236}">
                <a16:creationId xmlns:a16="http://schemas.microsoft.com/office/drawing/2014/main" id="{70FB72E0-BB8C-8AFD-590B-81579BF14364}"/>
              </a:ext>
            </a:extLst>
          </p:cNvPr>
          <p:cNvSpPr txBox="1">
            <a:spLocks noChangeArrowheads="1"/>
          </p:cNvSpPr>
          <p:nvPr/>
        </p:nvSpPr>
        <p:spPr bwMode="auto">
          <a:xfrm>
            <a:off x="3427688" y="733767"/>
            <a:ext cx="3562947" cy="1329595"/>
          </a:xfrm>
          <a:prstGeom prst="rect">
            <a:avLst/>
          </a:prstGeom>
          <a:noFill/>
          <a:ln w="9525">
            <a:noFill/>
            <a:miter lim="800000"/>
            <a:headEnd/>
            <a:tailEnd/>
          </a:ln>
        </p:spPr>
        <p:txBody>
          <a:bodyPr wrap="square" lIns="97536" tIns="48768" rIns="97536" bIns="48768">
            <a:spAutoFit/>
          </a:bodyPr>
          <a:lstStyle/>
          <a:p>
            <a:r>
              <a:rPr lang="en-CA" sz="2000" dirty="0"/>
              <a:t>Discussion of alcohol use and related risks with all women of childbearing years and their support networks</a:t>
            </a:r>
          </a:p>
        </p:txBody>
      </p:sp>
      <p:sp>
        <p:nvSpPr>
          <p:cNvPr id="31" name="Text Box 10">
            <a:extLst>
              <a:ext uri="{FF2B5EF4-FFF2-40B4-BE49-F238E27FC236}">
                <a16:creationId xmlns:a16="http://schemas.microsoft.com/office/drawing/2014/main" id="{A408360F-E8D3-7299-77FB-C05205BB9D96}"/>
              </a:ext>
            </a:extLst>
          </p:cNvPr>
          <p:cNvSpPr txBox="1">
            <a:spLocks noChangeArrowheads="1"/>
          </p:cNvSpPr>
          <p:nvPr/>
        </p:nvSpPr>
        <p:spPr bwMode="auto">
          <a:xfrm>
            <a:off x="10305328" y="2827150"/>
            <a:ext cx="8490671" cy="714042"/>
          </a:xfrm>
          <a:prstGeom prst="rect">
            <a:avLst/>
          </a:prstGeom>
          <a:noFill/>
          <a:ln w="9525">
            <a:noFill/>
            <a:miter lim="800000"/>
            <a:headEnd/>
            <a:tailEnd/>
          </a:ln>
        </p:spPr>
        <p:txBody>
          <a:bodyPr wrap="square" lIns="97536" tIns="48768" rIns="97536" bIns="48768">
            <a:spAutoFit/>
          </a:bodyPr>
          <a:lstStyle/>
          <a:p>
            <a:r>
              <a:rPr lang="en-CA" sz="2000" dirty="0"/>
              <a:t>Discussions of alcohol use can be done informally as part of a conversation, or in a brief intervention that might also include the use of a formal screening tool. </a:t>
            </a:r>
          </a:p>
        </p:txBody>
      </p:sp>
      <p:sp>
        <p:nvSpPr>
          <p:cNvPr id="32" name="Text Box 10">
            <a:extLst>
              <a:ext uri="{FF2B5EF4-FFF2-40B4-BE49-F238E27FC236}">
                <a16:creationId xmlns:a16="http://schemas.microsoft.com/office/drawing/2014/main" id="{65AC23ED-3161-66CD-5E69-BFDA4A688166}"/>
              </a:ext>
            </a:extLst>
          </p:cNvPr>
          <p:cNvSpPr txBox="1">
            <a:spLocks noChangeArrowheads="1"/>
          </p:cNvSpPr>
          <p:nvPr/>
        </p:nvSpPr>
        <p:spPr bwMode="auto">
          <a:xfrm>
            <a:off x="10305329" y="4579750"/>
            <a:ext cx="7292422" cy="1021818"/>
          </a:xfrm>
          <a:prstGeom prst="rect">
            <a:avLst/>
          </a:prstGeom>
          <a:noFill/>
          <a:ln w="9525">
            <a:noFill/>
            <a:miter lim="800000"/>
            <a:headEnd/>
            <a:tailEnd/>
          </a:ln>
        </p:spPr>
        <p:txBody>
          <a:bodyPr wrap="square" lIns="97536" tIns="48768" rIns="97536" bIns="48768">
            <a:spAutoFit/>
          </a:bodyPr>
          <a:lstStyle/>
          <a:p>
            <a:r>
              <a:rPr lang="en-CA" sz="2000" dirty="0"/>
              <a:t>As there is no known safe level of alcohol consumption during pregnancy, screening allows for appropriate interventions to be applied at the earliest possible point.</a:t>
            </a:r>
          </a:p>
        </p:txBody>
      </p:sp>
      <p:pic>
        <p:nvPicPr>
          <p:cNvPr id="36" name="Picture Placeholder 35" descr="A person sitting at a table&#10;&#10;Description automatically generated with low confidence">
            <a:extLst>
              <a:ext uri="{FF2B5EF4-FFF2-40B4-BE49-F238E27FC236}">
                <a16:creationId xmlns:a16="http://schemas.microsoft.com/office/drawing/2014/main" id="{EF8867B7-42CC-E270-C6C5-EF795CBD828A}"/>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323850" y="3032776"/>
            <a:ext cx="8072029" cy="7509812"/>
          </a:xfrm>
        </p:spPr>
      </p:pic>
    </p:spTree>
    <p:extLst>
      <p:ext uri="{BB962C8B-B14F-4D97-AF65-F5344CB8AC3E}">
        <p14:creationId xmlns:p14="http://schemas.microsoft.com/office/powerpoint/2010/main" val="21664520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strVal val="#ppt_h"/>
                                          </p:val>
                                        </p:tav>
                                        <p:tav tm="100000">
                                          <p:val>
                                            <p:strVal val="#ppt_h"/>
                                          </p:val>
                                        </p:tav>
                                      </p:tavLst>
                                    </p:anim>
                                  </p:childTnLst>
                                </p:cTn>
                              </p:par>
                              <p:par>
                                <p:cTn id="21" presetID="37"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900" decel="100000" fill="hold"/>
                                        <p:tgtEl>
                                          <p:spTgt spid="1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p:cTn id="37" dur="500" fill="hold"/>
                                        <p:tgtEl>
                                          <p:spTgt spid="53"/>
                                        </p:tgtEl>
                                        <p:attrNameLst>
                                          <p:attrName>ppt_w</p:attrName>
                                        </p:attrNameLst>
                                      </p:cBhvr>
                                      <p:tavLst>
                                        <p:tav tm="0">
                                          <p:val>
                                            <p:fltVal val="0"/>
                                          </p:val>
                                        </p:tav>
                                        <p:tav tm="100000">
                                          <p:val>
                                            <p:strVal val="#ppt_w"/>
                                          </p:val>
                                        </p:tav>
                                      </p:tavLst>
                                    </p:anim>
                                    <p:anim calcmode="lin" valueType="num">
                                      <p:cBhvr>
                                        <p:cTn id="38" dur="500" fill="hold"/>
                                        <p:tgtEl>
                                          <p:spTgt spid="53"/>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500" fill="hold"/>
                                        <p:tgtEl>
                                          <p:spTgt spid="32"/>
                                        </p:tgtEl>
                                        <p:attrNameLst>
                                          <p:attrName>ppt_w</p:attrName>
                                        </p:attrNameLst>
                                      </p:cBhvr>
                                      <p:tavLst>
                                        <p:tav tm="0">
                                          <p:val>
                                            <p:fltVal val="0"/>
                                          </p:val>
                                        </p:tav>
                                        <p:tav tm="100000">
                                          <p:val>
                                            <p:strVal val="#ppt_w"/>
                                          </p:val>
                                        </p:tav>
                                      </p:tavLst>
                                    </p:anim>
                                    <p:anim calcmode="lin" valueType="num">
                                      <p:cBhvr>
                                        <p:cTn id="50" dur="5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24" grpId="0"/>
      <p:bldP spid="15" grpId="0"/>
      <p:bldP spid="10" grpId="0"/>
      <p:bldP spid="11" grpId="0"/>
      <p:bldP spid="53" grpId="0"/>
      <p:bldP spid="26" grpId="0"/>
      <p:bldP spid="31" grpId="0"/>
      <p:bldP spid="3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486400"/>
            <a:ext cx="19507200" cy="5486399"/>
          </a:xfrm>
          <a:prstGeom prst="rect">
            <a:avLst/>
          </a:prstGeom>
          <a:gradFill>
            <a:gsLst>
              <a:gs pos="0">
                <a:srgbClr val="C10077"/>
              </a:gs>
              <a:gs pos="100000">
                <a:srgbClr val="FF2F9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15" name="Rectangle 14">
            <a:extLst>
              <a:ext uri="{FF2B5EF4-FFF2-40B4-BE49-F238E27FC236}">
                <a16:creationId xmlns:a16="http://schemas.microsoft.com/office/drawing/2014/main" id="{508A7541-979F-F94E-9F01-85C082AC47C4}"/>
              </a:ext>
            </a:extLst>
          </p:cNvPr>
          <p:cNvSpPr/>
          <p:nvPr/>
        </p:nvSpPr>
        <p:spPr>
          <a:xfrm>
            <a:off x="9922401" y="1538981"/>
            <a:ext cx="9023321" cy="1107996"/>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Supportive Dialogue</a:t>
            </a:r>
          </a:p>
        </p:txBody>
      </p:sp>
      <p:pic>
        <p:nvPicPr>
          <p:cNvPr id="6" name="Picture Placeholder 5" descr="A group of people sitting at a table with food&#10;&#10;Description automatically generated with low confidence">
            <a:extLst>
              <a:ext uri="{FF2B5EF4-FFF2-40B4-BE49-F238E27FC236}">
                <a16:creationId xmlns:a16="http://schemas.microsoft.com/office/drawing/2014/main" id="{1F51D28D-2560-1F81-621E-4FF62F981D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23542" y="1538981"/>
            <a:ext cx="9240774" cy="8597900"/>
          </a:xfrm>
        </p:spPr>
      </p:pic>
      <p:pic>
        <p:nvPicPr>
          <p:cNvPr id="3" name="Picture 2" descr="Shape&#10;&#10;Description automatically generated">
            <a:extLst>
              <a:ext uri="{FF2B5EF4-FFF2-40B4-BE49-F238E27FC236}">
                <a16:creationId xmlns:a16="http://schemas.microsoft.com/office/drawing/2014/main" id="{0692EA44-8F1B-DE0E-CB90-F3C493FE8C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87858" y="4092472"/>
            <a:ext cx="9482650" cy="7240588"/>
          </a:xfrm>
          <a:prstGeom prst="rect">
            <a:avLst/>
          </a:prstGeom>
        </p:spPr>
      </p:pic>
      <p:sp>
        <p:nvSpPr>
          <p:cNvPr id="4" name="Text Box 10">
            <a:extLst>
              <a:ext uri="{FF2B5EF4-FFF2-40B4-BE49-F238E27FC236}">
                <a16:creationId xmlns:a16="http://schemas.microsoft.com/office/drawing/2014/main" id="{8B12A823-67E4-F4C0-0535-E352A8A24103}"/>
              </a:ext>
            </a:extLst>
          </p:cNvPr>
          <p:cNvSpPr txBox="1">
            <a:spLocks noChangeArrowheads="1"/>
          </p:cNvSpPr>
          <p:nvPr/>
        </p:nvSpPr>
        <p:spPr bwMode="auto">
          <a:xfrm>
            <a:off x="12165498" y="5866984"/>
            <a:ext cx="5824329" cy="3222421"/>
          </a:xfrm>
          <a:prstGeom prst="rect">
            <a:avLst/>
          </a:prstGeom>
          <a:noFill/>
          <a:ln w="9525">
            <a:noFill/>
            <a:miter lim="800000"/>
            <a:headEnd/>
            <a:tailEnd/>
          </a:ln>
        </p:spPr>
        <p:txBody>
          <a:bodyPr wrap="square" lIns="97536" tIns="48768" rIns="97536" bIns="48768">
            <a:spAutoFit/>
          </a:bodyPr>
          <a:lstStyle/>
          <a:p>
            <a:pPr algn="ctr"/>
            <a:r>
              <a:rPr lang="en-CA" sz="2900" b="1" dirty="0">
                <a:solidFill>
                  <a:schemeClr val="bg1"/>
                </a:solidFill>
              </a:rPr>
              <a:t>Research shows that 5–10-minute counselling sessions can reduce alcohol consumption during pregnancy by up to 30%.</a:t>
            </a:r>
          </a:p>
          <a:p>
            <a:pPr algn="ctr"/>
            <a:r>
              <a:rPr lang="en-CA" sz="2900" b="1" dirty="0">
                <a:solidFill>
                  <a:schemeClr val="bg1"/>
                </a:solidFill>
              </a:rPr>
              <a:t>Screening and brief interventions need to be embraced as standards of care.</a:t>
            </a:r>
          </a:p>
        </p:txBody>
      </p:sp>
      <p:sp>
        <p:nvSpPr>
          <p:cNvPr id="31" name="Text Box 10">
            <a:extLst>
              <a:ext uri="{FF2B5EF4-FFF2-40B4-BE49-F238E27FC236}">
                <a16:creationId xmlns:a16="http://schemas.microsoft.com/office/drawing/2014/main" id="{A408360F-E8D3-7299-77FB-C05205BB9D96}"/>
              </a:ext>
            </a:extLst>
          </p:cNvPr>
          <p:cNvSpPr txBox="1">
            <a:spLocks noChangeArrowheads="1"/>
          </p:cNvSpPr>
          <p:nvPr/>
        </p:nvSpPr>
        <p:spPr bwMode="auto">
          <a:xfrm>
            <a:off x="9969138" y="2874105"/>
            <a:ext cx="8201333" cy="1945148"/>
          </a:xfrm>
          <a:prstGeom prst="rect">
            <a:avLst/>
          </a:prstGeom>
          <a:noFill/>
          <a:ln w="9525">
            <a:noFill/>
            <a:miter lim="800000"/>
            <a:headEnd/>
            <a:tailEnd/>
          </a:ln>
        </p:spPr>
        <p:txBody>
          <a:bodyPr wrap="square" lIns="97536" tIns="48768" rIns="97536" bIns="48768">
            <a:spAutoFit/>
          </a:bodyPr>
          <a:lstStyle/>
          <a:p>
            <a:r>
              <a:rPr lang="en-CA" sz="2400" dirty="0"/>
              <a:t>A non-judgmental, women-centered approach is important to engaging women in the decision to reduce or stop alcohol use in pregnancy. It's especially helpful for women who drink above low-risk levels and who may have other problematic substance use issues.</a:t>
            </a:r>
          </a:p>
        </p:txBody>
      </p:sp>
    </p:spTree>
    <p:extLst>
      <p:ext uri="{BB962C8B-B14F-4D97-AF65-F5344CB8AC3E}">
        <p14:creationId xmlns:p14="http://schemas.microsoft.com/office/powerpoint/2010/main" val="1013489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4" grpId="0"/>
      <p:bldP spid="31" grpId="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24608" y="0"/>
            <a:ext cx="6597881" cy="10972800"/>
          </a:xfrm>
          <a:prstGeom prst="rect">
            <a:avLst/>
          </a:prstGeom>
          <a:gradFill>
            <a:gsLst>
              <a:gs pos="0">
                <a:srgbClr val="C10077"/>
              </a:gs>
              <a:gs pos="100000">
                <a:srgbClr val="91005D"/>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Freeform 5"/>
          <p:cNvSpPr>
            <a:spLocks noEditPoints="1"/>
          </p:cNvSpPr>
          <p:nvPr/>
        </p:nvSpPr>
        <p:spPr bwMode="auto">
          <a:xfrm>
            <a:off x="4386327" y="6283842"/>
            <a:ext cx="4472323" cy="4455885"/>
          </a:xfrm>
          <a:custGeom>
            <a:avLst/>
            <a:gdLst>
              <a:gd name="T0" fmla="*/ 2863 w 3767"/>
              <a:gd name="T1" fmla="*/ 3226 h 3757"/>
              <a:gd name="T2" fmla="*/ 3401 w 3767"/>
              <a:gd name="T3" fmla="*/ 1106 h 3757"/>
              <a:gd name="T4" fmla="*/ 3610 w 3767"/>
              <a:gd name="T5" fmla="*/ 659 h 3757"/>
              <a:gd name="T6" fmla="*/ 3118 w 3767"/>
              <a:gd name="T7" fmla="*/ 702 h 3757"/>
              <a:gd name="T8" fmla="*/ 942 w 3767"/>
              <a:gd name="T9" fmla="*/ 482 h 3757"/>
              <a:gd name="T10" fmla="*/ 531 w 3767"/>
              <a:gd name="T11" fmla="*/ 2815 h 3757"/>
              <a:gd name="T12" fmla="*/ 2863 w 3767"/>
              <a:gd name="T13" fmla="*/ 3226 h 3757"/>
              <a:gd name="T14" fmla="*/ 3324 w 3767"/>
              <a:gd name="T15" fmla="*/ 947 h 3757"/>
              <a:gd name="T16" fmla="*/ 3241 w 3767"/>
              <a:gd name="T17" fmla="*/ 829 h 3757"/>
              <a:gd name="T18" fmla="*/ 3385 w 3767"/>
              <a:gd name="T19" fmla="*/ 816 h 3757"/>
              <a:gd name="T20" fmla="*/ 3324 w 3767"/>
              <a:gd name="T21" fmla="*/ 947 h 3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7" h="3757">
                <a:moveTo>
                  <a:pt x="2863" y="3226"/>
                </a:moveTo>
                <a:cubicBezTo>
                  <a:pt x="3552" y="2744"/>
                  <a:pt x="3767" y="1836"/>
                  <a:pt x="3401" y="1106"/>
                </a:cubicBezTo>
                <a:lnTo>
                  <a:pt x="3610" y="659"/>
                </a:lnTo>
                <a:lnTo>
                  <a:pt x="3118" y="702"/>
                </a:lnTo>
                <a:cubicBezTo>
                  <a:pt x="2557" y="109"/>
                  <a:pt x="1631" y="0"/>
                  <a:pt x="942" y="482"/>
                </a:cubicBezTo>
                <a:cubicBezTo>
                  <a:pt x="184" y="1013"/>
                  <a:pt x="0" y="2057"/>
                  <a:pt x="531" y="2815"/>
                </a:cubicBezTo>
                <a:cubicBezTo>
                  <a:pt x="1061" y="3572"/>
                  <a:pt x="2106" y="3757"/>
                  <a:pt x="2863" y="3226"/>
                </a:cubicBezTo>
                <a:close/>
                <a:moveTo>
                  <a:pt x="3324" y="947"/>
                </a:moveTo>
                <a:lnTo>
                  <a:pt x="3241" y="829"/>
                </a:lnTo>
                <a:lnTo>
                  <a:pt x="3385" y="816"/>
                </a:lnTo>
                <a:lnTo>
                  <a:pt x="3324" y="947"/>
                </a:lnTo>
                <a:close/>
              </a:path>
            </a:pathLst>
          </a:custGeom>
          <a:gradFill>
            <a:gsLst>
              <a:gs pos="0">
                <a:srgbClr val="C10077"/>
              </a:gs>
              <a:gs pos="100000">
                <a:srgbClr val="91005D"/>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2" name="Freeform 5"/>
          <p:cNvSpPr>
            <a:spLocks noEditPoints="1"/>
          </p:cNvSpPr>
          <p:nvPr/>
        </p:nvSpPr>
        <p:spPr bwMode="auto">
          <a:xfrm>
            <a:off x="2841367" y="6939155"/>
            <a:ext cx="3814593" cy="3800573"/>
          </a:xfrm>
          <a:custGeom>
            <a:avLst/>
            <a:gdLst>
              <a:gd name="T0" fmla="*/ 2863 w 3767"/>
              <a:gd name="T1" fmla="*/ 3226 h 3757"/>
              <a:gd name="T2" fmla="*/ 3401 w 3767"/>
              <a:gd name="T3" fmla="*/ 1106 h 3757"/>
              <a:gd name="T4" fmla="*/ 3610 w 3767"/>
              <a:gd name="T5" fmla="*/ 659 h 3757"/>
              <a:gd name="T6" fmla="*/ 3118 w 3767"/>
              <a:gd name="T7" fmla="*/ 702 h 3757"/>
              <a:gd name="T8" fmla="*/ 942 w 3767"/>
              <a:gd name="T9" fmla="*/ 482 h 3757"/>
              <a:gd name="T10" fmla="*/ 531 w 3767"/>
              <a:gd name="T11" fmla="*/ 2815 h 3757"/>
              <a:gd name="T12" fmla="*/ 2863 w 3767"/>
              <a:gd name="T13" fmla="*/ 3226 h 3757"/>
              <a:gd name="T14" fmla="*/ 3324 w 3767"/>
              <a:gd name="T15" fmla="*/ 947 h 3757"/>
              <a:gd name="T16" fmla="*/ 3241 w 3767"/>
              <a:gd name="T17" fmla="*/ 829 h 3757"/>
              <a:gd name="T18" fmla="*/ 3385 w 3767"/>
              <a:gd name="T19" fmla="*/ 816 h 3757"/>
              <a:gd name="T20" fmla="*/ 3324 w 3767"/>
              <a:gd name="T21" fmla="*/ 947 h 3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7" h="3757">
                <a:moveTo>
                  <a:pt x="2863" y="3226"/>
                </a:moveTo>
                <a:cubicBezTo>
                  <a:pt x="3552" y="2744"/>
                  <a:pt x="3767" y="1836"/>
                  <a:pt x="3401" y="1106"/>
                </a:cubicBezTo>
                <a:lnTo>
                  <a:pt x="3610" y="659"/>
                </a:lnTo>
                <a:lnTo>
                  <a:pt x="3118" y="702"/>
                </a:lnTo>
                <a:cubicBezTo>
                  <a:pt x="2557" y="109"/>
                  <a:pt x="1631" y="0"/>
                  <a:pt x="942" y="482"/>
                </a:cubicBezTo>
                <a:cubicBezTo>
                  <a:pt x="184" y="1013"/>
                  <a:pt x="0" y="2057"/>
                  <a:pt x="531" y="2815"/>
                </a:cubicBezTo>
                <a:cubicBezTo>
                  <a:pt x="1061" y="3572"/>
                  <a:pt x="2106" y="3757"/>
                  <a:pt x="2863" y="3226"/>
                </a:cubicBezTo>
                <a:close/>
                <a:moveTo>
                  <a:pt x="3324" y="947"/>
                </a:moveTo>
                <a:lnTo>
                  <a:pt x="3241" y="829"/>
                </a:lnTo>
                <a:lnTo>
                  <a:pt x="3385" y="816"/>
                </a:lnTo>
                <a:lnTo>
                  <a:pt x="3324" y="947"/>
                </a:lnTo>
                <a:close/>
              </a:path>
            </a:pathLst>
          </a:custGeom>
          <a:gradFill>
            <a:gsLst>
              <a:gs pos="0">
                <a:srgbClr val="FF8AD8"/>
              </a:gs>
              <a:gs pos="100000">
                <a:srgbClr val="C10077"/>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3" name="Freeform 6"/>
          <p:cNvSpPr>
            <a:spLocks noEditPoints="1"/>
          </p:cNvSpPr>
          <p:nvPr/>
        </p:nvSpPr>
        <p:spPr bwMode="auto">
          <a:xfrm>
            <a:off x="1525425" y="7514152"/>
            <a:ext cx="3225575" cy="3225575"/>
          </a:xfrm>
          <a:custGeom>
            <a:avLst/>
            <a:gdLst>
              <a:gd name="T0" fmla="*/ 2428 w 3194"/>
              <a:gd name="T1" fmla="*/ 2736 h 3186"/>
              <a:gd name="T2" fmla="*/ 2884 w 3194"/>
              <a:gd name="T3" fmla="*/ 938 h 3186"/>
              <a:gd name="T4" fmla="*/ 3060 w 3194"/>
              <a:gd name="T5" fmla="*/ 559 h 3186"/>
              <a:gd name="T6" fmla="*/ 2644 w 3194"/>
              <a:gd name="T7" fmla="*/ 596 h 3186"/>
              <a:gd name="T8" fmla="*/ 799 w 3194"/>
              <a:gd name="T9" fmla="*/ 409 h 3186"/>
              <a:gd name="T10" fmla="*/ 450 w 3194"/>
              <a:gd name="T11" fmla="*/ 2387 h 3186"/>
              <a:gd name="T12" fmla="*/ 2428 w 3194"/>
              <a:gd name="T13" fmla="*/ 2736 h 3186"/>
              <a:gd name="T14" fmla="*/ 2818 w 3194"/>
              <a:gd name="T15" fmla="*/ 803 h 3186"/>
              <a:gd name="T16" fmla="*/ 2748 w 3194"/>
              <a:gd name="T17" fmla="*/ 703 h 3186"/>
              <a:gd name="T18" fmla="*/ 2870 w 3194"/>
              <a:gd name="T19" fmla="*/ 692 h 3186"/>
              <a:gd name="T20" fmla="*/ 2818 w 3194"/>
              <a:gd name="T21" fmla="*/ 803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4" h="3186">
                <a:moveTo>
                  <a:pt x="2428" y="2736"/>
                </a:moveTo>
                <a:cubicBezTo>
                  <a:pt x="3012" y="2327"/>
                  <a:pt x="3194" y="1557"/>
                  <a:pt x="2884" y="938"/>
                </a:cubicBezTo>
                <a:lnTo>
                  <a:pt x="3060" y="559"/>
                </a:lnTo>
                <a:lnTo>
                  <a:pt x="2644" y="596"/>
                </a:lnTo>
                <a:cubicBezTo>
                  <a:pt x="2168" y="92"/>
                  <a:pt x="1383" y="0"/>
                  <a:pt x="799" y="409"/>
                </a:cubicBezTo>
                <a:cubicBezTo>
                  <a:pt x="156" y="859"/>
                  <a:pt x="0" y="1745"/>
                  <a:pt x="450" y="2387"/>
                </a:cubicBezTo>
                <a:cubicBezTo>
                  <a:pt x="900" y="3029"/>
                  <a:pt x="1785" y="3186"/>
                  <a:pt x="2428" y="2736"/>
                </a:cubicBezTo>
                <a:close/>
                <a:moveTo>
                  <a:pt x="2818" y="803"/>
                </a:moveTo>
                <a:lnTo>
                  <a:pt x="2748" y="703"/>
                </a:lnTo>
                <a:lnTo>
                  <a:pt x="2870" y="692"/>
                </a:lnTo>
                <a:lnTo>
                  <a:pt x="2818" y="803"/>
                </a:lnTo>
                <a:close/>
              </a:path>
            </a:pathLst>
          </a:custGeom>
          <a:gradFill>
            <a:gsLst>
              <a:gs pos="0">
                <a:srgbClr val="FF2F92"/>
              </a:gs>
              <a:gs pos="100000">
                <a:srgbClr val="521B93"/>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4" name="Freeform 268"/>
          <p:cNvSpPr>
            <a:spLocks noEditPoints="1"/>
          </p:cNvSpPr>
          <p:nvPr/>
        </p:nvSpPr>
        <p:spPr bwMode="auto">
          <a:xfrm>
            <a:off x="154898" y="8285482"/>
            <a:ext cx="2454247" cy="2454246"/>
          </a:xfrm>
          <a:custGeom>
            <a:avLst/>
            <a:gdLst>
              <a:gd name="T0" fmla="*/ 1852 w 2437"/>
              <a:gd name="T1" fmla="*/ 2087 h 2431"/>
              <a:gd name="T2" fmla="*/ 2200 w 2437"/>
              <a:gd name="T3" fmla="*/ 716 h 2431"/>
              <a:gd name="T4" fmla="*/ 2335 w 2437"/>
              <a:gd name="T5" fmla="*/ 427 h 2431"/>
              <a:gd name="T6" fmla="*/ 2017 w 2437"/>
              <a:gd name="T7" fmla="*/ 454 h 2431"/>
              <a:gd name="T8" fmla="*/ 610 w 2437"/>
              <a:gd name="T9" fmla="*/ 312 h 2431"/>
              <a:gd name="T10" fmla="*/ 343 w 2437"/>
              <a:gd name="T11" fmla="*/ 1821 h 2431"/>
              <a:gd name="T12" fmla="*/ 1852 w 2437"/>
              <a:gd name="T13" fmla="*/ 2087 h 2431"/>
              <a:gd name="T14" fmla="*/ 2151 w 2437"/>
              <a:gd name="T15" fmla="*/ 613 h 2431"/>
              <a:gd name="T16" fmla="*/ 2097 w 2437"/>
              <a:gd name="T17" fmla="*/ 537 h 2431"/>
              <a:gd name="T18" fmla="*/ 2190 w 2437"/>
              <a:gd name="T19" fmla="*/ 528 h 2431"/>
              <a:gd name="T20" fmla="*/ 2151 w 2437"/>
              <a:gd name="T21" fmla="*/ 613 h 2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7" h="2431">
                <a:moveTo>
                  <a:pt x="1852" y="2087"/>
                </a:moveTo>
                <a:cubicBezTo>
                  <a:pt x="2298" y="1775"/>
                  <a:pt x="2437" y="1188"/>
                  <a:pt x="2200" y="716"/>
                </a:cubicBezTo>
                <a:lnTo>
                  <a:pt x="2335" y="427"/>
                </a:lnTo>
                <a:lnTo>
                  <a:pt x="2017" y="454"/>
                </a:lnTo>
                <a:cubicBezTo>
                  <a:pt x="1654" y="70"/>
                  <a:pt x="1055" y="0"/>
                  <a:pt x="610" y="312"/>
                </a:cubicBezTo>
                <a:cubicBezTo>
                  <a:pt x="119" y="656"/>
                  <a:pt x="0" y="1331"/>
                  <a:pt x="343" y="1821"/>
                </a:cubicBezTo>
                <a:cubicBezTo>
                  <a:pt x="687" y="2312"/>
                  <a:pt x="1362" y="2431"/>
                  <a:pt x="1852" y="2087"/>
                </a:cubicBezTo>
                <a:close/>
                <a:moveTo>
                  <a:pt x="2151" y="613"/>
                </a:moveTo>
                <a:lnTo>
                  <a:pt x="2097" y="537"/>
                </a:lnTo>
                <a:lnTo>
                  <a:pt x="2190" y="528"/>
                </a:lnTo>
                <a:lnTo>
                  <a:pt x="2151" y="613"/>
                </a:lnTo>
                <a:close/>
              </a:path>
            </a:pathLst>
          </a:custGeom>
          <a:gradFill>
            <a:gsLst>
              <a:gs pos="0">
                <a:srgbClr val="941651"/>
              </a:gs>
              <a:gs pos="100000">
                <a:schemeClr val="accent1">
                  <a:lumMod val="75000"/>
                </a:schemeClr>
              </a:gs>
            </a:gsLst>
            <a:lin ang="5400000" scaled="0"/>
          </a:gradFill>
          <a:ln>
            <a:noFill/>
          </a:ln>
          <a:effectLst>
            <a:outerShdw blurRad="50800" dist="38100" algn="l" rotWithShape="0">
              <a:prstClr val="black">
                <a:alpha val="30000"/>
              </a:prstClr>
            </a:outerShdw>
            <a:reflection blurRad="6350" stA="19000" endPos="23000" dir="5400000" sy="-100000" algn="bl" rotWithShape="0"/>
          </a:effectLst>
        </p:spPr>
        <p:txBody>
          <a:bodyPr vert="horz" wrap="square" lIns="91440" tIns="45720" rIns="91440" bIns="45720" numCol="1" anchor="t" anchorCtr="0" compatLnSpc="1">
            <a:prstTxWarp prst="textNoShape">
              <a:avLst/>
            </a:prstTxWarp>
          </a:bodyPr>
          <a:lstStyle/>
          <a:p>
            <a:endParaRPr lang="en-US"/>
          </a:p>
        </p:txBody>
      </p:sp>
      <p:sp>
        <p:nvSpPr>
          <p:cNvPr id="19" name="Text Box 10"/>
          <p:cNvSpPr txBox="1">
            <a:spLocks noChangeArrowheads="1"/>
          </p:cNvSpPr>
          <p:nvPr/>
        </p:nvSpPr>
        <p:spPr bwMode="auto">
          <a:xfrm>
            <a:off x="552994" y="3617843"/>
            <a:ext cx="5343464" cy="336521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Brief interventions are collaborative conversations between an individual and a health or social service provider to discuss issues such as substance use, mental wellness, contraception, diabetes, etc.</a:t>
            </a:r>
          </a:p>
        </p:txBody>
      </p:sp>
      <p:sp>
        <p:nvSpPr>
          <p:cNvPr id="34" name="Text Box 7"/>
          <p:cNvSpPr txBox="1">
            <a:spLocks noChangeArrowheads="1"/>
          </p:cNvSpPr>
          <p:nvPr/>
        </p:nvSpPr>
        <p:spPr bwMode="auto">
          <a:xfrm>
            <a:off x="330858" y="1272754"/>
            <a:ext cx="5849256" cy="2129814"/>
          </a:xfrm>
          <a:prstGeom prst="rect">
            <a:avLst/>
          </a:prstGeom>
          <a:noFill/>
          <a:ln w="9525">
            <a:noFill/>
            <a:miter lim="800000"/>
            <a:headEnd/>
            <a:tailEnd/>
          </a:ln>
        </p:spPr>
        <p:txBody>
          <a:bodyPr wrap="square" lIns="97536" tIns="48768" rIns="97536" bIns="48768">
            <a:spAutoFit/>
          </a:bodyPr>
          <a:lstStyle/>
          <a:p>
            <a:pPr defTabSz="2321446"/>
            <a:r>
              <a:rPr lang="en-CA" sz="6600" b="1" dirty="0">
                <a:solidFill>
                  <a:schemeClr val="bg1"/>
                </a:solidFill>
                <a:latin typeface="Arial" panose="020B0604020202020204" pitchFamily="34" charset="0"/>
                <a:ea typeface="Open Sans Light" panose="020B0306030504020204" pitchFamily="34" charset="0"/>
                <a:cs typeface="Arial" panose="020B0604020202020204" pitchFamily="34" charset="0"/>
              </a:rPr>
              <a:t>Brief Interventions</a:t>
            </a:r>
          </a:p>
        </p:txBody>
      </p:sp>
      <p:sp>
        <p:nvSpPr>
          <p:cNvPr id="5" name="Text Box 10">
            <a:extLst>
              <a:ext uri="{FF2B5EF4-FFF2-40B4-BE49-F238E27FC236}">
                <a16:creationId xmlns:a16="http://schemas.microsoft.com/office/drawing/2014/main" id="{6B6D0B2F-4D95-28F4-34D4-EE03835E1AD8}"/>
              </a:ext>
            </a:extLst>
          </p:cNvPr>
          <p:cNvSpPr txBox="1">
            <a:spLocks noChangeArrowheads="1"/>
          </p:cNvSpPr>
          <p:nvPr/>
        </p:nvSpPr>
        <p:spPr bwMode="auto">
          <a:xfrm>
            <a:off x="7132697" y="607614"/>
            <a:ext cx="6086345"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 video on how to ask questions about substance use to women of childbearing years</a:t>
            </a:r>
          </a:p>
        </p:txBody>
      </p:sp>
      <p:sp>
        <p:nvSpPr>
          <p:cNvPr id="7" name="Text Box 10">
            <a:extLst>
              <a:ext uri="{FF2B5EF4-FFF2-40B4-BE49-F238E27FC236}">
                <a16:creationId xmlns:a16="http://schemas.microsoft.com/office/drawing/2014/main" id="{6E43A884-24B9-EE9D-6D7F-7950698B3DAE}"/>
              </a:ext>
            </a:extLst>
          </p:cNvPr>
          <p:cNvSpPr txBox="1">
            <a:spLocks noChangeArrowheads="1"/>
          </p:cNvSpPr>
          <p:nvPr/>
        </p:nvSpPr>
        <p:spPr bwMode="auto">
          <a:xfrm>
            <a:off x="13823589" y="607614"/>
            <a:ext cx="5052676"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 video on how to begin a conversation in a non-threatening way</a:t>
            </a:r>
          </a:p>
        </p:txBody>
      </p:sp>
      <p:sp>
        <p:nvSpPr>
          <p:cNvPr id="9" name="Text Box 10">
            <a:extLst>
              <a:ext uri="{FF2B5EF4-FFF2-40B4-BE49-F238E27FC236}">
                <a16:creationId xmlns:a16="http://schemas.microsoft.com/office/drawing/2014/main" id="{9E0D2EF5-CD63-A477-353D-03BDF6855AEE}"/>
              </a:ext>
            </a:extLst>
          </p:cNvPr>
          <p:cNvSpPr txBox="1">
            <a:spLocks noChangeArrowheads="1"/>
          </p:cNvSpPr>
          <p:nvPr/>
        </p:nvSpPr>
        <p:spPr bwMode="auto">
          <a:xfrm>
            <a:off x="7227036" y="4988105"/>
            <a:ext cx="6782086" cy="467820"/>
          </a:xfrm>
          <a:prstGeom prst="rect">
            <a:avLst/>
          </a:prstGeom>
          <a:noFill/>
          <a:ln w="9525">
            <a:noFill/>
            <a:miter lim="800000"/>
            <a:headEnd/>
            <a:tailEnd/>
          </a:ln>
        </p:spPr>
        <p:txBody>
          <a:bodyPr wrap="square" lIns="97536" tIns="48768" rIns="97536" bIns="48768">
            <a:spAutoFit/>
          </a:bodyPr>
          <a:lstStyle/>
          <a:p>
            <a:r>
              <a:rPr lang="en-CA" sz="2400" dirty="0">
                <a:hlinkClick r:id="rId3"/>
              </a:rPr>
              <a:t>https://youtu.be/ZDuG8e4bhOA</a:t>
            </a:r>
            <a:endParaRPr lang="en-CA" sz="2400" dirty="0"/>
          </a:p>
        </p:txBody>
      </p:sp>
      <p:sp>
        <p:nvSpPr>
          <p:cNvPr id="10" name="Text Box 10">
            <a:extLst>
              <a:ext uri="{FF2B5EF4-FFF2-40B4-BE49-F238E27FC236}">
                <a16:creationId xmlns:a16="http://schemas.microsoft.com/office/drawing/2014/main" id="{8A2106DD-6799-894D-86D7-290502023F3A}"/>
              </a:ext>
            </a:extLst>
          </p:cNvPr>
          <p:cNvSpPr txBox="1">
            <a:spLocks noChangeArrowheads="1"/>
          </p:cNvSpPr>
          <p:nvPr/>
        </p:nvSpPr>
        <p:spPr bwMode="auto">
          <a:xfrm>
            <a:off x="13876437" y="5088176"/>
            <a:ext cx="5052676" cy="467820"/>
          </a:xfrm>
          <a:prstGeom prst="rect">
            <a:avLst/>
          </a:prstGeom>
          <a:noFill/>
          <a:ln w="9525">
            <a:noFill/>
            <a:miter lim="800000"/>
            <a:headEnd/>
            <a:tailEnd/>
          </a:ln>
        </p:spPr>
        <p:txBody>
          <a:bodyPr wrap="square" lIns="97536" tIns="48768" rIns="97536" bIns="48768">
            <a:spAutoFit/>
          </a:bodyPr>
          <a:lstStyle/>
          <a:p>
            <a:r>
              <a:rPr lang="en-CA" sz="2400" dirty="0">
                <a:hlinkClick r:id="rId4"/>
              </a:rPr>
              <a:t>https://youtu.be/BQNSE9ZPivg</a:t>
            </a:r>
            <a:endParaRPr lang="en-CA" sz="2400" dirty="0"/>
          </a:p>
        </p:txBody>
      </p:sp>
      <p:pic>
        <p:nvPicPr>
          <p:cNvPr id="12" name="Picture 11" descr="A person with her hand on her chin&#10;&#10;Description automatically generated with medium confidence">
            <a:extLst>
              <a:ext uri="{FF2B5EF4-FFF2-40B4-BE49-F238E27FC236}">
                <a16:creationId xmlns:a16="http://schemas.microsoft.com/office/drawing/2014/main" id="{48436094-A11B-027B-01DC-7551532326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73582" y="5691178"/>
            <a:ext cx="3734575" cy="4832508"/>
          </a:xfrm>
          <a:prstGeom prst="rect">
            <a:avLst/>
          </a:prstGeom>
          <a:ln>
            <a:solidFill>
              <a:schemeClr val="accent1"/>
            </a:solidFill>
          </a:ln>
        </p:spPr>
      </p:pic>
      <p:pic>
        <p:nvPicPr>
          <p:cNvPr id="14" name="Picture 13" descr="A picture containing text, indoor, wall, television&#10;&#10;Description automatically generated">
            <a:extLst>
              <a:ext uri="{FF2B5EF4-FFF2-40B4-BE49-F238E27FC236}">
                <a16:creationId xmlns:a16="http://schemas.microsoft.com/office/drawing/2014/main" id="{FDB73311-14E2-15FE-7C87-EBCABFEA5C0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27036" y="1678595"/>
            <a:ext cx="4585796" cy="3150632"/>
          </a:xfrm>
          <a:prstGeom prst="rect">
            <a:avLst/>
          </a:prstGeom>
        </p:spPr>
      </p:pic>
      <p:pic>
        <p:nvPicPr>
          <p:cNvPr id="16" name="Picture 15" descr="A picture containing text, person, indoor, computer&#10;&#10;Description automatically generated">
            <a:extLst>
              <a:ext uri="{FF2B5EF4-FFF2-40B4-BE49-F238E27FC236}">
                <a16:creationId xmlns:a16="http://schemas.microsoft.com/office/drawing/2014/main" id="{EA3AC398-D0A2-6DC9-B769-E23B1A36DF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982736" y="1674662"/>
            <a:ext cx="4671393" cy="3158499"/>
          </a:xfrm>
          <a:prstGeom prst="rect">
            <a:avLst/>
          </a:prstGeom>
        </p:spPr>
      </p:pic>
      <p:sp>
        <p:nvSpPr>
          <p:cNvPr id="17" name="Text Box 10">
            <a:extLst>
              <a:ext uri="{FF2B5EF4-FFF2-40B4-BE49-F238E27FC236}">
                <a16:creationId xmlns:a16="http://schemas.microsoft.com/office/drawing/2014/main" id="{9A59A772-1C0B-E195-AAD4-5175D1187717}"/>
              </a:ext>
            </a:extLst>
          </p:cNvPr>
          <p:cNvSpPr txBox="1">
            <a:spLocks noChangeArrowheads="1"/>
          </p:cNvSpPr>
          <p:nvPr/>
        </p:nvSpPr>
        <p:spPr bwMode="auto">
          <a:xfrm>
            <a:off x="9707053" y="10658868"/>
            <a:ext cx="9522137" cy="313932"/>
          </a:xfrm>
          <a:prstGeom prst="rect">
            <a:avLst/>
          </a:prstGeom>
          <a:noFill/>
          <a:ln w="9525">
            <a:noFill/>
            <a:miter lim="800000"/>
            <a:headEnd/>
            <a:tailEnd/>
          </a:ln>
        </p:spPr>
        <p:txBody>
          <a:bodyPr wrap="square" lIns="97536" tIns="48768" rIns="97536" bIns="48768">
            <a:spAutoFit/>
          </a:bodyPr>
          <a:lstStyle/>
          <a:p>
            <a:r>
              <a:rPr lang="en-CA" sz="1400" dirty="0">
                <a:hlinkClick r:id="rId8"/>
              </a:rPr>
              <a:t>http://</a:t>
            </a:r>
            <a:r>
              <a:rPr lang="en-CA" sz="1400" dirty="0" err="1">
                <a:hlinkClick r:id="rId8"/>
              </a:rPr>
              <a:t>bccewh.bc.ca</a:t>
            </a:r>
            <a:r>
              <a:rPr lang="en-CA" sz="1400" dirty="0">
                <a:hlinkClick r:id="rId8"/>
              </a:rPr>
              <a:t>/wp-content/uploads/2018/06/Doorways_ENGLISH_July-18-2018_online-version.pdf</a:t>
            </a:r>
            <a:endParaRPr lang="en-CA" sz="1400" dirty="0"/>
          </a:p>
        </p:txBody>
      </p:sp>
      <p:sp>
        <p:nvSpPr>
          <p:cNvPr id="20" name="Text Box 10">
            <a:extLst>
              <a:ext uri="{FF2B5EF4-FFF2-40B4-BE49-F238E27FC236}">
                <a16:creationId xmlns:a16="http://schemas.microsoft.com/office/drawing/2014/main" id="{65B54E9D-9631-A8FE-210C-FA4767C071FB}"/>
              </a:ext>
            </a:extLst>
          </p:cNvPr>
          <p:cNvSpPr txBox="1">
            <a:spLocks noChangeArrowheads="1"/>
          </p:cNvSpPr>
          <p:nvPr/>
        </p:nvSpPr>
        <p:spPr bwMode="auto">
          <a:xfrm>
            <a:off x="14009123" y="6647709"/>
            <a:ext cx="4945084" cy="3053144"/>
          </a:xfrm>
          <a:prstGeom prst="rect">
            <a:avLst/>
          </a:prstGeom>
          <a:noFill/>
          <a:ln w="9525">
            <a:noFill/>
            <a:miter lim="800000"/>
            <a:headEnd/>
            <a:tailEnd/>
          </a:ln>
        </p:spPr>
        <p:txBody>
          <a:bodyPr wrap="square" lIns="97536" tIns="48768" rIns="97536" bIns="48768">
            <a:spAutoFit/>
          </a:bodyPr>
          <a:lstStyle/>
          <a:p>
            <a:pPr defTabSz="2321446"/>
            <a:r>
              <a:rPr lang="en-US" sz="2400" i="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Doorways to Conversation: Brief Intervention on Substance Use with Girls and Women </a:t>
            </a:r>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provides an extensive resource on discussing alcohol with girls and women, including 50 ideas for engaging in dialogue, skill-building, and development.</a:t>
            </a:r>
          </a:p>
        </p:txBody>
      </p:sp>
    </p:spTree>
    <p:extLst>
      <p:ext uri="{BB962C8B-B14F-4D97-AF65-F5344CB8AC3E}">
        <p14:creationId xmlns:p14="http://schemas.microsoft.com/office/powerpoint/2010/main" val="2459497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500" fill="hold"/>
                                        <p:tgtEl>
                                          <p:spTgt spid="5"/>
                                        </p:tgtEl>
                                        <p:attrNameLst>
                                          <p:attrName>ppt_w</p:attrName>
                                        </p:attrNameLst>
                                      </p:cBhvr>
                                      <p:tavLst>
                                        <p:tav tm="0">
                                          <p:val>
                                            <p:fltVal val="0"/>
                                          </p:val>
                                        </p:tav>
                                        <p:tav tm="100000">
                                          <p:val>
                                            <p:strVal val="#ppt_w"/>
                                          </p:val>
                                        </p:tav>
                                      </p:tavLst>
                                    </p:anim>
                                    <p:anim calcmode="lin" valueType="num">
                                      <p:cBhvr>
                                        <p:cTn id="43" dur="500" fill="hold"/>
                                        <p:tgtEl>
                                          <p:spTgt spid="5"/>
                                        </p:tgtEl>
                                        <p:attrNameLst>
                                          <p:attrName>ppt_h</p:attrName>
                                        </p:attrNameLst>
                                      </p:cBhvr>
                                      <p:tavLst>
                                        <p:tav tm="0">
                                          <p:val>
                                            <p:fltVal val="0"/>
                                          </p:val>
                                        </p:tav>
                                        <p:tav tm="100000">
                                          <p:val>
                                            <p:strVal val="#ppt_h"/>
                                          </p:val>
                                        </p:tav>
                                      </p:tavLst>
                                    </p:anim>
                                    <p:animEffect transition="in" filter="fade">
                                      <p:cBhvr>
                                        <p:cTn id="44" dur="500"/>
                                        <p:tgtEl>
                                          <p:spTgt spid="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fltVal val="0"/>
                                          </p:val>
                                        </p:tav>
                                        <p:tav tm="100000">
                                          <p:val>
                                            <p:strVal val="#ppt_h"/>
                                          </p:val>
                                        </p:tav>
                                      </p:tavLst>
                                    </p:anim>
                                    <p:animEffect transition="in" filter="fade">
                                      <p:cBhvr>
                                        <p:cTn id="54" dur="500"/>
                                        <p:tgtEl>
                                          <p:spTgt spid="9"/>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ppt_w</p:attrName>
                                        </p:attrNameLst>
                                      </p:cBhvr>
                                      <p:tavLst>
                                        <p:tav tm="0">
                                          <p:val>
                                            <p:fltVal val="0"/>
                                          </p:val>
                                        </p:tav>
                                        <p:tav tm="100000">
                                          <p:val>
                                            <p:strVal val="#ppt_w"/>
                                          </p:val>
                                        </p:tav>
                                      </p:tavLst>
                                    </p:anim>
                                    <p:anim calcmode="lin" valueType="num">
                                      <p:cBhvr>
                                        <p:cTn id="58" dur="500" fill="hold"/>
                                        <p:tgtEl>
                                          <p:spTgt spid="10"/>
                                        </p:tgtEl>
                                        <p:attrNameLst>
                                          <p:attrName>ppt_h</p:attrName>
                                        </p:attrNameLst>
                                      </p:cBhvr>
                                      <p:tavLst>
                                        <p:tav tm="0">
                                          <p:val>
                                            <p:fltVal val="0"/>
                                          </p:val>
                                        </p:tav>
                                        <p:tav tm="100000">
                                          <p:val>
                                            <p:strVal val="#ppt_h"/>
                                          </p:val>
                                        </p:tav>
                                      </p:tavLst>
                                    </p:anim>
                                    <p:animEffect transition="in" filter="fade">
                                      <p:cBhvr>
                                        <p:cTn id="59" dur="500"/>
                                        <p:tgtEl>
                                          <p:spTgt spid="10"/>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2" grpId="0" animBg="1"/>
      <p:bldP spid="3" grpId="0" animBg="1"/>
      <p:bldP spid="4" grpId="0" animBg="1"/>
      <p:bldP spid="19" grpId="0"/>
      <p:bldP spid="34" grpId="0"/>
      <p:bldP spid="5" grpId="0"/>
      <p:bldP spid="7" grpId="0"/>
      <p:bldP spid="9" grpId="0"/>
      <p:bldP spid="10" grpId="0"/>
      <p:bldP spid="17" grpId="0"/>
      <p:bldP spid="2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383FE9-04A6-4340-8182-3FC7726AA4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390027" y="894519"/>
            <a:ext cx="8937679" cy="9118895"/>
          </a:xfrm>
        </p:spPr>
      </p:pic>
      <p:sp>
        <p:nvSpPr>
          <p:cNvPr id="14" name="Rectangle 13">
            <a:extLst>
              <a:ext uri="{FF2B5EF4-FFF2-40B4-BE49-F238E27FC236}">
                <a16:creationId xmlns:a16="http://schemas.microsoft.com/office/drawing/2014/main" id="{F236273D-1DC9-AC4A-BE24-5C5E08C7B537}"/>
              </a:ext>
            </a:extLst>
          </p:cNvPr>
          <p:cNvSpPr/>
          <p:nvPr/>
        </p:nvSpPr>
        <p:spPr>
          <a:xfrm>
            <a:off x="9283148" y="795129"/>
            <a:ext cx="9524398" cy="2111529"/>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Motivational Interviewing (MI)</a:t>
            </a:r>
          </a:p>
        </p:txBody>
      </p:sp>
      <p:sp>
        <p:nvSpPr>
          <p:cNvPr id="2" name="Text Box 10">
            <a:extLst>
              <a:ext uri="{FF2B5EF4-FFF2-40B4-BE49-F238E27FC236}">
                <a16:creationId xmlns:a16="http://schemas.microsoft.com/office/drawing/2014/main" id="{E85E96CE-682D-4D40-F9F1-2214BCC13783}"/>
              </a:ext>
            </a:extLst>
          </p:cNvPr>
          <p:cNvSpPr txBox="1">
            <a:spLocks noChangeArrowheads="1"/>
          </p:cNvSpPr>
          <p:nvPr/>
        </p:nvSpPr>
        <p:spPr bwMode="auto">
          <a:xfrm>
            <a:off x="9283148" y="3360151"/>
            <a:ext cx="9524398" cy="5299912"/>
          </a:xfrm>
          <a:prstGeom prst="rect">
            <a:avLst/>
          </a:prstGeom>
          <a:noFill/>
          <a:ln w="9525">
            <a:noFill/>
            <a:miter lim="800000"/>
            <a:headEnd/>
            <a:tailEnd/>
          </a:ln>
        </p:spPr>
        <p:txBody>
          <a:bodyPr wrap="square" lIns="97536" tIns="48768" rIns="97536" bIns="48768">
            <a:spAutoFit/>
          </a:bodyPr>
          <a:lstStyle/>
          <a:p>
            <a:r>
              <a:rPr lang="en-CA" sz="2600" dirty="0"/>
              <a:t>Motivational interviewing is a counselling approach that prepares people to change their behaviours by helping them explore and resolve their reluctance to change. </a:t>
            </a:r>
          </a:p>
          <a:p>
            <a:endParaRPr lang="en-CA" sz="2600" dirty="0"/>
          </a:p>
          <a:p>
            <a:r>
              <a:rPr lang="en-CA" sz="2600" dirty="0"/>
              <a:t>MI involves accurately understanding the other person’s views, avoiding or de-escalating resistance, and helping them see the discrepancy between their ideal behaviour and their actual behaviour.</a:t>
            </a:r>
          </a:p>
          <a:p>
            <a:endParaRPr lang="en-CA" sz="2600" dirty="0"/>
          </a:p>
          <a:p>
            <a:r>
              <a:rPr lang="en-CA" sz="2600" dirty="0"/>
              <a:t>Many brief interventions are based on the use of Motivational Interviewing skills and these skills can be learned and applied by a wide range of helping professionals. Elements of successful MI encompasses the following elements:</a:t>
            </a:r>
          </a:p>
        </p:txBody>
      </p:sp>
      <p:sp>
        <p:nvSpPr>
          <p:cNvPr id="4" name="Text Box 10">
            <a:extLst>
              <a:ext uri="{FF2B5EF4-FFF2-40B4-BE49-F238E27FC236}">
                <a16:creationId xmlns:a16="http://schemas.microsoft.com/office/drawing/2014/main" id="{E9CB8BE9-31E5-CDD1-71F7-762AECFA6CFE}"/>
              </a:ext>
            </a:extLst>
          </p:cNvPr>
          <p:cNvSpPr txBox="1">
            <a:spLocks noChangeArrowheads="1"/>
          </p:cNvSpPr>
          <p:nvPr/>
        </p:nvSpPr>
        <p:spPr bwMode="auto">
          <a:xfrm>
            <a:off x="9283148" y="8678222"/>
            <a:ext cx="5009321" cy="1499449"/>
          </a:xfrm>
          <a:prstGeom prst="rect">
            <a:avLst/>
          </a:prstGeom>
          <a:noFill/>
          <a:ln w="9525">
            <a:noFill/>
            <a:miter lim="800000"/>
            <a:headEnd/>
            <a:tailEnd/>
          </a:ln>
        </p:spPr>
        <p:txBody>
          <a:bodyPr wrap="square" lIns="97536" tIns="48768" rIns="97536" bIns="48768">
            <a:spAutoFit/>
          </a:bodyPr>
          <a:lstStyle/>
          <a:p>
            <a:pPr marL="342900" indent="-342900">
              <a:lnSpc>
                <a:spcPct val="150000"/>
              </a:lnSpc>
              <a:buFont typeface="Courier New" panose="02070309020205020404" pitchFamily="49" charset="0"/>
              <a:buChar char="o"/>
            </a:pPr>
            <a:r>
              <a:rPr lang="en-CA" sz="3200" b="1" dirty="0">
                <a:solidFill>
                  <a:srgbClr val="C10077"/>
                </a:solidFill>
              </a:rPr>
              <a:t>Express Empathy</a:t>
            </a:r>
          </a:p>
          <a:p>
            <a:pPr marL="342900" indent="-342900">
              <a:lnSpc>
                <a:spcPct val="150000"/>
              </a:lnSpc>
              <a:buFont typeface="Courier New" panose="02070309020205020404" pitchFamily="49" charset="0"/>
              <a:buChar char="o"/>
            </a:pPr>
            <a:r>
              <a:rPr lang="en-CA" sz="3200" b="1" dirty="0">
                <a:solidFill>
                  <a:srgbClr val="C10077"/>
                </a:solidFill>
              </a:rPr>
              <a:t>Develop Discrepancy</a:t>
            </a:r>
          </a:p>
        </p:txBody>
      </p:sp>
      <p:sp>
        <p:nvSpPr>
          <p:cNvPr id="5" name="Text Box 10">
            <a:extLst>
              <a:ext uri="{FF2B5EF4-FFF2-40B4-BE49-F238E27FC236}">
                <a16:creationId xmlns:a16="http://schemas.microsoft.com/office/drawing/2014/main" id="{014EC217-3D1F-02EF-9B77-5CA73B6321B7}"/>
              </a:ext>
            </a:extLst>
          </p:cNvPr>
          <p:cNvSpPr txBox="1">
            <a:spLocks noChangeArrowheads="1"/>
          </p:cNvSpPr>
          <p:nvPr/>
        </p:nvSpPr>
        <p:spPr bwMode="auto">
          <a:xfrm>
            <a:off x="14444869" y="8678222"/>
            <a:ext cx="4780121" cy="1499449"/>
          </a:xfrm>
          <a:prstGeom prst="rect">
            <a:avLst/>
          </a:prstGeom>
          <a:noFill/>
          <a:ln w="9525">
            <a:noFill/>
            <a:miter lim="800000"/>
            <a:headEnd/>
            <a:tailEnd/>
          </a:ln>
        </p:spPr>
        <p:txBody>
          <a:bodyPr wrap="square" lIns="97536" tIns="48768" rIns="97536" bIns="48768">
            <a:spAutoFit/>
          </a:bodyPr>
          <a:lstStyle/>
          <a:p>
            <a:pPr marL="342900" indent="-342900">
              <a:lnSpc>
                <a:spcPct val="150000"/>
              </a:lnSpc>
              <a:buFont typeface="Courier New" panose="02070309020205020404" pitchFamily="49" charset="0"/>
              <a:buChar char="o"/>
            </a:pPr>
            <a:r>
              <a:rPr lang="en-CA" sz="3200" b="1" dirty="0">
                <a:solidFill>
                  <a:srgbClr val="C10077"/>
                </a:solidFill>
              </a:rPr>
              <a:t>Avoid Argumentation</a:t>
            </a:r>
          </a:p>
          <a:p>
            <a:pPr marL="342900" indent="-342900">
              <a:lnSpc>
                <a:spcPct val="150000"/>
              </a:lnSpc>
              <a:buFont typeface="Courier New" panose="02070309020205020404" pitchFamily="49" charset="0"/>
              <a:buChar char="o"/>
            </a:pPr>
            <a:r>
              <a:rPr lang="en-CA" sz="3200" b="1" dirty="0">
                <a:solidFill>
                  <a:srgbClr val="C10077"/>
                </a:solidFill>
              </a:rPr>
              <a:t>Support Self-efficacy</a:t>
            </a:r>
          </a:p>
        </p:txBody>
      </p:sp>
    </p:spTree>
    <p:extLst>
      <p:ext uri="{BB962C8B-B14F-4D97-AF65-F5344CB8AC3E}">
        <p14:creationId xmlns:p14="http://schemas.microsoft.com/office/powerpoint/2010/main" val="42702887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4"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 name="Picture Placeholder 40" descr="Background pattern&#10;&#10;Description automatically generated">
            <a:extLst>
              <a:ext uri="{FF2B5EF4-FFF2-40B4-BE49-F238E27FC236}">
                <a16:creationId xmlns:a16="http://schemas.microsoft.com/office/drawing/2014/main" id="{AC15CA5E-3C30-43EE-B702-F5BAB0D69A4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20638"/>
            <a:ext cx="6256338" cy="10972800"/>
          </a:xfrm>
        </p:spPr>
      </p:pic>
      <p:sp>
        <p:nvSpPr>
          <p:cNvPr id="22" name="Text Box 10"/>
          <p:cNvSpPr txBox="1">
            <a:spLocks noChangeArrowheads="1"/>
          </p:cNvSpPr>
          <p:nvPr/>
        </p:nvSpPr>
        <p:spPr bwMode="auto">
          <a:xfrm>
            <a:off x="5561629" y="2517215"/>
            <a:ext cx="13178022" cy="1206484"/>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Ask </a:t>
            </a:r>
            <a:r>
              <a:rPr lang="en-US" sz="2800" b="1" u="sng"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open</a:t>
            </a: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ended questions</a:t>
            </a:r>
          </a:p>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These are questions that invite more than a yes/no response</a:t>
            </a:r>
          </a:p>
          <a:p>
            <a:pPr defTabSz="2321446"/>
            <a:r>
              <a:rPr lang="en-US" sz="2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 would like to understand how you see things. Tell me how you think alcohol is impacting your health.”</a:t>
            </a:r>
          </a:p>
        </p:txBody>
      </p:sp>
      <p:sp>
        <p:nvSpPr>
          <p:cNvPr id="28" name="Rectangle 27">
            <a:extLst>
              <a:ext uri="{FF2B5EF4-FFF2-40B4-BE49-F238E27FC236}">
                <a16:creationId xmlns:a16="http://schemas.microsoft.com/office/drawing/2014/main" id="{273D7D05-9D5D-5D4A-BD6C-9993E57DBCAA}"/>
              </a:ext>
            </a:extLst>
          </p:cNvPr>
          <p:cNvSpPr/>
          <p:nvPr/>
        </p:nvSpPr>
        <p:spPr>
          <a:xfrm>
            <a:off x="5720833" y="550242"/>
            <a:ext cx="9982200" cy="966740"/>
          </a:xfrm>
          <a:prstGeom prst="rect">
            <a:avLst/>
          </a:prstGeom>
        </p:spPr>
        <p:txBody>
          <a:bodyPr wrap="square">
            <a:spAutoFit/>
          </a:bodyPr>
          <a:lstStyle/>
          <a:p>
            <a:pPr>
              <a:lnSpc>
                <a:spcPct val="115000"/>
              </a:lnSpc>
              <a:spcAft>
                <a:spcPts val="1600"/>
              </a:spcAft>
            </a:pPr>
            <a:r>
              <a:rPr lang="en-US" sz="5400" b="1" dirty="0">
                <a:solidFill>
                  <a:srgbClr val="C10077"/>
                </a:solidFill>
                <a:latin typeface="Arial" panose="020B0604020202020204" pitchFamily="34" charset="0"/>
                <a:ea typeface="Open Sans" panose="020B0606030504020204" pitchFamily="34" charset="0"/>
                <a:cs typeface="Arial" panose="020B0604020202020204" pitchFamily="34" charset="0"/>
              </a:rPr>
              <a:t>Motivational Interviewing</a:t>
            </a:r>
          </a:p>
        </p:txBody>
      </p:sp>
      <p:sp>
        <p:nvSpPr>
          <p:cNvPr id="29" name="Rectangle 28">
            <a:extLst>
              <a:ext uri="{FF2B5EF4-FFF2-40B4-BE49-F238E27FC236}">
                <a16:creationId xmlns:a16="http://schemas.microsoft.com/office/drawing/2014/main" id="{5C4CA6B2-9305-4F42-9F59-946DA182511F}"/>
              </a:ext>
            </a:extLst>
          </p:cNvPr>
          <p:cNvSpPr/>
          <p:nvPr/>
        </p:nvSpPr>
        <p:spPr>
          <a:xfrm>
            <a:off x="5720833" y="1640400"/>
            <a:ext cx="12669401"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The following four steps (OARS) can be used to build motivation to change</a:t>
            </a:r>
          </a:p>
        </p:txBody>
      </p:sp>
      <p:grpSp>
        <p:nvGrpSpPr>
          <p:cNvPr id="30" name="Group 29">
            <a:extLst>
              <a:ext uri="{FF2B5EF4-FFF2-40B4-BE49-F238E27FC236}">
                <a16:creationId xmlns:a16="http://schemas.microsoft.com/office/drawing/2014/main" id="{DAE8C025-012E-344F-BACA-B080C2AF3974}"/>
              </a:ext>
            </a:extLst>
          </p:cNvPr>
          <p:cNvGrpSpPr/>
          <p:nvPr/>
        </p:nvGrpSpPr>
        <p:grpSpPr>
          <a:xfrm>
            <a:off x="3224718" y="2223069"/>
            <a:ext cx="2108168" cy="2108168"/>
            <a:chOff x="1363164" y="3370555"/>
            <a:chExt cx="1679492" cy="1679492"/>
          </a:xfrm>
        </p:grpSpPr>
        <p:sp>
          <p:nvSpPr>
            <p:cNvPr id="31" name="Oval 30">
              <a:extLst>
                <a:ext uri="{FF2B5EF4-FFF2-40B4-BE49-F238E27FC236}">
                  <a16:creationId xmlns:a16="http://schemas.microsoft.com/office/drawing/2014/main" id="{E7296B57-6516-994B-AE80-883C20546B9D}"/>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5986DF4-D5F0-884B-899D-843D85159244}"/>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EAF8528-48B1-BF40-9377-3A9BBF8FECB9}"/>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Rectangle 2">
            <a:extLst>
              <a:ext uri="{FF2B5EF4-FFF2-40B4-BE49-F238E27FC236}">
                <a16:creationId xmlns:a16="http://schemas.microsoft.com/office/drawing/2014/main" id="{8953C09E-208A-0B6D-A836-6FD64A85CC1F}"/>
              </a:ext>
            </a:extLst>
          </p:cNvPr>
          <p:cNvSpPr/>
          <p:nvPr/>
        </p:nvSpPr>
        <p:spPr>
          <a:xfrm>
            <a:off x="3898693" y="2745807"/>
            <a:ext cx="1211577" cy="966740"/>
          </a:xfrm>
          <a:prstGeom prst="rect">
            <a:avLst/>
          </a:prstGeom>
        </p:spPr>
        <p:txBody>
          <a:bodyPr wrap="square">
            <a:spAutoFit/>
          </a:bodyPr>
          <a:lstStyle/>
          <a:p>
            <a:pPr>
              <a:lnSpc>
                <a:spcPct val="115000"/>
              </a:lnSpc>
              <a:spcAft>
                <a:spcPts val="1600"/>
              </a:spcAft>
            </a:pPr>
            <a:r>
              <a:rPr lang="en-US" sz="5400" b="1" dirty="0">
                <a:solidFill>
                  <a:schemeClr val="bg1"/>
                </a:solidFill>
                <a:latin typeface="Arial" panose="020B0604020202020204" pitchFamily="34" charset="0"/>
                <a:ea typeface="Open Sans" panose="020B0606030504020204" pitchFamily="34" charset="0"/>
                <a:cs typeface="Arial" panose="020B0604020202020204" pitchFamily="34" charset="0"/>
              </a:rPr>
              <a:t>O</a:t>
            </a:r>
          </a:p>
        </p:txBody>
      </p:sp>
      <p:sp>
        <p:nvSpPr>
          <p:cNvPr id="7" name="Text Box 10">
            <a:extLst>
              <a:ext uri="{FF2B5EF4-FFF2-40B4-BE49-F238E27FC236}">
                <a16:creationId xmlns:a16="http://schemas.microsoft.com/office/drawing/2014/main" id="{CC9278F4-CB51-43ED-0E6C-1FEFF48B1506}"/>
              </a:ext>
            </a:extLst>
          </p:cNvPr>
          <p:cNvSpPr txBox="1">
            <a:spLocks noChangeArrowheads="1"/>
          </p:cNvSpPr>
          <p:nvPr/>
        </p:nvSpPr>
        <p:spPr bwMode="auto">
          <a:xfrm>
            <a:off x="6342435" y="4508318"/>
            <a:ext cx="11279774" cy="1545038"/>
          </a:xfrm>
          <a:prstGeom prst="rect">
            <a:avLst/>
          </a:prstGeom>
          <a:noFill/>
          <a:ln w="9525">
            <a:noFill/>
            <a:miter lim="800000"/>
            <a:headEnd/>
            <a:tailEnd/>
          </a:ln>
        </p:spPr>
        <p:txBody>
          <a:bodyPr wrap="square" lIns="97536" tIns="48768" rIns="97536" bIns="48768">
            <a:spAutoFit/>
          </a:bodyPr>
          <a:lstStyle/>
          <a:p>
            <a:pPr defTabSz="2321446"/>
            <a:r>
              <a:rPr lang="en-US" sz="2800" b="1" u="sng"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Affirm</a:t>
            </a:r>
          </a:p>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step helps build rapport and supports clients</a:t>
            </a:r>
          </a:p>
          <a:p>
            <a:pPr defTabSz="2321446"/>
            <a:r>
              <a:rPr lang="en-US" sz="2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“Thank you for coming in today. I have enjoyed talking with you and getting to know you a little bit.”</a:t>
            </a:r>
          </a:p>
        </p:txBody>
      </p:sp>
      <p:grpSp>
        <p:nvGrpSpPr>
          <p:cNvPr id="8" name="Group 7">
            <a:extLst>
              <a:ext uri="{FF2B5EF4-FFF2-40B4-BE49-F238E27FC236}">
                <a16:creationId xmlns:a16="http://schemas.microsoft.com/office/drawing/2014/main" id="{2215F73C-E681-B60A-0372-F6C5BF6FD78A}"/>
              </a:ext>
            </a:extLst>
          </p:cNvPr>
          <p:cNvGrpSpPr/>
          <p:nvPr/>
        </p:nvGrpSpPr>
        <p:grpSpPr>
          <a:xfrm>
            <a:off x="3976656" y="4324457"/>
            <a:ext cx="2108168" cy="2108168"/>
            <a:chOff x="1363164" y="3370555"/>
            <a:chExt cx="1679492" cy="1679492"/>
          </a:xfrm>
        </p:grpSpPr>
        <p:sp>
          <p:nvSpPr>
            <p:cNvPr id="9" name="Oval 8">
              <a:extLst>
                <a:ext uri="{FF2B5EF4-FFF2-40B4-BE49-F238E27FC236}">
                  <a16:creationId xmlns:a16="http://schemas.microsoft.com/office/drawing/2014/main" id="{2DA5170D-5B1B-9897-5085-A84CCC6AFB71}"/>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6F311B0-9C79-DAB2-67D6-78E734B39895}"/>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91FF369-AB3F-5CA0-DB02-017191CFA564}"/>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Rectangle 11">
            <a:extLst>
              <a:ext uri="{FF2B5EF4-FFF2-40B4-BE49-F238E27FC236}">
                <a16:creationId xmlns:a16="http://schemas.microsoft.com/office/drawing/2014/main" id="{FD7AC958-67B8-D256-6F33-AA4DD954BC87}"/>
              </a:ext>
            </a:extLst>
          </p:cNvPr>
          <p:cNvSpPr/>
          <p:nvPr/>
        </p:nvSpPr>
        <p:spPr>
          <a:xfrm>
            <a:off x="4690387" y="4847195"/>
            <a:ext cx="1028683" cy="966740"/>
          </a:xfrm>
          <a:prstGeom prst="rect">
            <a:avLst/>
          </a:prstGeom>
        </p:spPr>
        <p:txBody>
          <a:bodyPr wrap="square">
            <a:spAutoFit/>
          </a:bodyPr>
          <a:lstStyle/>
          <a:p>
            <a:pPr>
              <a:lnSpc>
                <a:spcPct val="115000"/>
              </a:lnSpc>
              <a:spcAft>
                <a:spcPts val="1600"/>
              </a:spcAft>
            </a:pPr>
            <a:r>
              <a:rPr lang="en-US" sz="5400" b="1" dirty="0">
                <a:solidFill>
                  <a:schemeClr val="bg1"/>
                </a:solidFill>
                <a:latin typeface="Arial" panose="020B0604020202020204" pitchFamily="34" charset="0"/>
                <a:ea typeface="Open Sans" panose="020B0606030504020204" pitchFamily="34" charset="0"/>
                <a:cs typeface="Arial" panose="020B0604020202020204" pitchFamily="34" charset="0"/>
              </a:rPr>
              <a:t>A</a:t>
            </a:r>
          </a:p>
        </p:txBody>
      </p:sp>
      <p:sp>
        <p:nvSpPr>
          <p:cNvPr id="13" name="Text Box 10">
            <a:extLst>
              <a:ext uri="{FF2B5EF4-FFF2-40B4-BE49-F238E27FC236}">
                <a16:creationId xmlns:a16="http://schemas.microsoft.com/office/drawing/2014/main" id="{692A06FD-C731-8052-7E23-257A290A3E15}"/>
              </a:ext>
            </a:extLst>
          </p:cNvPr>
          <p:cNvSpPr txBox="1">
            <a:spLocks noChangeArrowheads="1"/>
          </p:cNvSpPr>
          <p:nvPr/>
        </p:nvSpPr>
        <p:spPr bwMode="auto">
          <a:xfrm>
            <a:off x="6771560" y="6493589"/>
            <a:ext cx="11407522" cy="1545038"/>
          </a:xfrm>
          <a:prstGeom prst="rect">
            <a:avLst/>
          </a:prstGeom>
          <a:noFill/>
          <a:ln w="9525">
            <a:noFill/>
            <a:miter lim="800000"/>
            <a:headEnd/>
            <a:tailEnd/>
          </a:ln>
        </p:spPr>
        <p:txBody>
          <a:bodyPr wrap="square" lIns="97536" tIns="48768" rIns="97536" bIns="48768">
            <a:spAutoFit/>
          </a:bodyPr>
          <a:lstStyle/>
          <a:p>
            <a:pPr defTabSz="2321446"/>
            <a:r>
              <a:rPr lang="en-US" sz="2800" b="1" u="sng"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Reflective</a:t>
            </a: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listening</a:t>
            </a:r>
          </a:p>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These statements show that you understand what the client is saying. It may involve making a guess as to what your client means. It should not be a question, as to not evoke resistance.</a:t>
            </a:r>
          </a:p>
          <a:p>
            <a:pPr defTabSz="2321446"/>
            <a:r>
              <a:rPr lang="en-US" sz="2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“You feel like no one supports you.”</a:t>
            </a:r>
          </a:p>
        </p:txBody>
      </p:sp>
      <p:grpSp>
        <p:nvGrpSpPr>
          <p:cNvPr id="14" name="Group 13">
            <a:extLst>
              <a:ext uri="{FF2B5EF4-FFF2-40B4-BE49-F238E27FC236}">
                <a16:creationId xmlns:a16="http://schemas.microsoft.com/office/drawing/2014/main" id="{4225A5A6-F2B8-ABA3-6062-01498A51577D}"/>
              </a:ext>
            </a:extLst>
          </p:cNvPr>
          <p:cNvGrpSpPr/>
          <p:nvPr/>
        </p:nvGrpSpPr>
        <p:grpSpPr>
          <a:xfrm>
            <a:off x="4523689" y="6587268"/>
            <a:ext cx="2108168" cy="2108168"/>
            <a:chOff x="1363164" y="3370555"/>
            <a:chExt cx="1679492" cy="1679492"/>
          </a:xfrm>
        </p:grpSpPr>
        <p:sp>
          <p:nvSpPr>
            <p:cNvPr id="15" name="Oval 14">
              <a:extLst>
                <a:ext uri="{FF2B5EF4-FFF2-40B4-BE49-F238E27FC236}">
                  <a16:creationId xmlns:a16="http://schemas.microsoft.com/office/drawing/2014/main" id="{E86DC506-1FA1-61BE-104B-D6311C236EBF}"/>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E5350DB-7C8B-B49E-A380-C0F46DB7D5AA}"/>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C7A242F-E57F-A840-2565-E99112C82172}"/>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Rectangle 17">
            <a:extLst>
              <a:ext uri="{FF2B5EF4-FFF2-40B4-BE49-F238E27FC236}">
                <a16:creationId xmlns:a16="http://schemas.microsoft.com/office/drawing/2014/main" id="{67F8BA0D-2484-362B-0BDC-8E74419C9554}"/>
              </a:ext>
            </a:extLst>
          </p:cNvPr>
          <p:cNvSpPr/>
          <p:nvPr/>
        </p:nvSpPr>
        <p:spPr>
          <a:xfrm>
            <a:off x="5197664" y="7110006"/>
            <a:ext cx="1140047" cy="966740"/>
          </a:xfrm>
          <a:prstGeom prst="rect">
            <a:avLst/>
          </a:prstGeom>
        </p:spPr>
        <p:txBody>
          <a:bodyPr wrap="square">
            <a:spAutoFit/>
          </a:bodyPr>
          <a:lstStyle/>
          <a:p>
            <a:pPr>
              <a:lnSpc>
                <a:spcPct val="115000"/>
              </a:lnSpc>
              <a:spcAft>
                <a:spcPts val="1600"/>
              </a:spcAft>
            </a:pPr>
            <a:r>
              <a:rPr lang="en-US" sz="5400" b="1" dirty="0">
                <a:solidFill>
                  <a:schemeClr val="bg1"/>
                </a:solidFill>
                <a:latin typeface="Arial" panose="020B0604020202020204" pitchFamily="34" charset="0"/>
                <a:ea typeface="Open Sans" panose="020B0606030504020204" pitchFamily="34" charset="0"/>
                <a:cs typeface="Arial" panose="020B0604020202020204" pitchFamily="34" charset="0"/>
              </a:rPr>
              <a:t>R</a:t>
            </a:r>
          </a:p>
        </p:txBody>
      </p:sp>
      <p:sp>
        <p:nvSpPr>
          <p:cNvPr id="19" name="Text Box 10">
            <a:extLst>
              <a:ext uri="{FF2B5EF4-FFF2-40B4-BE49-F238E27FC236}">
                <a16:creationId xmlns:a16="http://schemas.microsoft.com/office/drawing/2014/main" id="{AE81FBDB-9232-063B-391B-F2DDD0532EC6}"/>
              </a:ext>
            </a:extLst>
          </p:cNvPr>
          <p:cNvSpPr txBox="1">
            <a:spLocks noChangeArrowheads="1"/>
          </p:cNvSpPr>
          <p:nvPr/>
        </p:nvSpPr>
        <p:spPr bwMode="auto">
          <a:xfrm>
            <a:off x="7453614" y="8201760"/>
            <a:ext cx="11200263" cy="2560701"/>
          </a:xfrm>
          <a:prstGeom prst="rect">
            <a:avLst/>
          </a:prstGeom>
          <a:noFill/>
          <a:ln w="9525">
            <a:noFill/>
            <a:miter lim="800000"/>
            <a:headEnd/>
            <a:tailEnd/>
          </a:ln>
        </p:spPr>
        <p:txBody>
          <a:bodyPr wrap="square" lIns="97536" tIns="48768" rIns="97536" bIns="48768">
            <a:spAutoFit/>
          </a:bodyPr>
          <a:lstStyle/>
          <a:p>
            <a:pPr defTabSz="2321446"/>
            <a:r>
              <a:rPr lang="en-US" sz="2800" b="1" u="sng"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Summarize</a:t>
            </a:r>
            <a:endPar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This statement shows that you have been listening. It links to what has been discussed and may involve asking if anything has been missed.</a:t>
            </a:r>
          </a:p>
          <a:p>
            <a:pPr defTabSz="2321446"/>
            <a:r>
              <a:rPr lang="en-US" sz="2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“What I am hearing you say is that things have been hard for you over the last while. Although you know that alcohol is bad for your health, it is the only way to cope with your stress. What I am also hearing is that you are open to receiving more information, which is a big step in caring for yourself.”</a:t>
            </a:r>
          </a:p>
        </p:txBody>
      </p:sp>
      <p:grpSp>
        <p:nvGrpSpPr>
          <p:cNvPr id="21" name="Group 20">
            <a:extLst>
              <a:ext uri="{FF2B5EF4-FFF2-40B4-BE49-F238E27FC236}">
                <a16:creationId xmlns:a16="http://schemas.microsoft.com/office/drawing/2014/main" id="{BD8F5AEF-4912-468E-B797-75500F0EB6AE}"/>
              </a:ext>
            </a:extLst>
          </p:cNvPr>
          <p:cNvGrpSpPr/>
          <p:nvPr/>
        </p:nvGrpSpPr>
        <p:grpSpPr>
          <a:xfrm>
            <a:off x="5116703" y="8805379"/>
            <a:ext cx="2108168" cy="2108168"/>
            <a:chOff x="1363164" y="3370555"/>
            <a:chExt cx="1679492" cy="1679492"/>
          </a:xfrm>
        </p:grpSpPr>
        <p:sp>
          <p:nvSpPr>
            <p:cNvPr id="23" name="Oval 22">
              <a:extLst>
                <a:ext uri="{FF2B5EF4-FFF2-40B4-BE49-F238E27FC236}">
                  <a16:creationId xmlns:a16="http://schemas.microsoft.com/office/drawing/2014/main" id="{A89F71B3-C04C-8605-286D-29BF5C751C1F}"/>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05AE5D3-6671-A9F1-1BE7-EF5219E69C2E}"/>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DFB2853-A714-2E8C-A357-6EC9D9109381}"/>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26">
            <a:extLst>
              <a:ext uri="{FF2B5EF4-FFF2-40B4-BE49-F238E27FC236}">
                <a16:creationId xmlns:a16="http://schemas.microsoft.com/office/drawing/2014/main" id="{0E78C853-AFA7-C958-52BA-6C03BBDE34C6}"/>
              </a:ext>
            </a:extLst>
          </p:cNvPr>
          <p:cNvSpPr/>
          <p:nvPr/>
        </p:nvSpPr>
        <p:spPr>
          <a:xfrm>
            <a:off x="5790678" y="9328117"/>
            <a:ext cx="1140047" cy="966740"/>
          </a:xfrm>
          <a:prstGeom prst="rect">
            <a:avLst/>
          </a:prstGeom>
        </p:spPr>
        <p:txBody>
          <a:bodyPr wrap="square">
            <a:spAutoFit/>
          </a:bodyPr>
          <a:lstStyle/>
          <a:p>
            <a:pPr>
              <a:lnSpc>
                <a:spcPct val="115000"/>
              </a:lnSpc>
              <a:spcAft>
                <a:spcPts val="1600"/>
              </a:spcAft>
            </a:pPr>
            <a:r>
              <a:rPr lang="en-US" sz="5400" b="1" dirty="0">
                <a:solidFill>
                  <a:schemeClr val="bg1"/>
                </a:solidFill>
                <a:latin typeface="Arial" panose="020B0604020202020204" pitchFamily="34" charset="0"/>
                <a:ea typeface="Open Sans" panose="020B0606030504020204" pitchFamily="34" charset="0"/>
                <a:cs typeface="Arial" panose="020B0604020202020204" pitchFamily="34" charset="0"/>
              </a:rPr>
              <a:t>S</a:t>
            </a:r>
          </a:p>
        </p:txBody>
      </p:sp>
    </p:spTree>
    <p:extLst>
      <p:ext uri="{BB962C8B-B14F-4D97-AF65-F5344CB8AC3E}">
        <p14:creationId xmlns:p14="http://schemas.microsoft.com/office/powerpoint/2010/main" val="5939567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500" fill="hold"/>
                                        <p:tgtEl>
                                          <p:spTgt spid="28"/>
                                        </p:tgtEl>
                                        <p:attrNameLst>
                                          <p:attrName>ppt_w</p:attrName>
                                        </p:attrNameLst>
                                      </p:cBhvr>
                                      <p:tavLst>
                                        <p:tav tm="0">
                                          <p:val>
                                            <p:fltVal val="0"/>
                                          </p:val>
                                        </p:tav>
                                        <p:tav tm="100000">
                                          <p:val>
                                            <p:strVal val="#ppt_w"/>
                                          </p:val>
                                        </p:tav>
                                      </p:tavLst>
                                    </p:anim>
                                    <p:anim calcmode="lin" valueType="num">
                                      <p:cBhvr>
                                        <p:cTn id="12" dur="500" fill="hold"/>
                                        <p:tgtEl>
                                          <p:spTgt spid="28"/>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500" fill="hold"/>
                                        <p:tgtEl>
                                          <p:spTgt spid="29"/>
                                        </p:tgtEl>
                                        <p:attrNameLst>
                                          <p:attrName>ppt_w</p:attrName>
                                        </p:attrNameLst>
                                      </p:cBhvr>
                                      <p:tavLst>
                                        <p:tav tm="0">
                                          <p:val>
                                            <p:fltVal val="0"/>
                                          </p:val>
                                        </p:tav>
                                        <p:tav tm="100000">
                                          <p:val>
                                            <p:strVal val="#ppt_w"/>
                                          </p:val>
                                        </p:tav>
                                      </p:tavLst>
                                    </p:anim>
                                    <p:anim calcmode="lin" valueType="num">
                                      <p:cBhvr>
                                        <p:cTn id="16" dur="500" fill="hold"/>
                                        <p:tgtEl>
                                          <p:spTgt spid="29"/>
                                        </p:tgtEl>
                                        <p:attrNameLst>
                                          <p:attrName>ppt_h</p:attrName>
                                        </p:attrNameLst>
                                      </p:cBhvr>
                                      <p:tavLst>
                                        <p:tav tm="0">
                                          <p:val>
                                            <p:strVal val="#ppt_h"/>
                                          </p:val>
                                        </p:tav>
                                        <p:tav tm="100000">
                                          <p:val>
                                            <p:strVal val="#ppt_h"/>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strVal val="#ppt_h"/>
                                          </p:val>
                                        </p:tav>
                                        <p:tav tm="100000">
                                          <p:val>
                                            <p:strVal val="#ppt_h"/>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strVal val="#ppt_h"/>
                                          </p:val>
                                        </p:tav>
                                        <p:tav tm="100000">
                                          <p:val>
                                            <p:strVal val="#ppt_h"/>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strVal val="#ppt_h"/>
                                          </p:val>
                                        </p:tav>
                                        <p:tav tm="100000">
                                          <p:val>
                                            <p:strVal val="#ppt_h"/>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8" grpId="0"/>
      <p:bldP spid="29" grpId="0"/>
      <p:bldP spid="3" grpId="0"/>
      <p:bldP spid="7" grpId="0"/>
      <p:bldP spid="12" grpId="0"/>
      <p:bldP spid="13" grpId="0"/>
      <p:bldP spid="18" grpId="0"/>
      <p:bldP spid="19"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4E266DC-366F-824D-B747-2AAE27BC614B}"/>
              </a:ext>
            </a:extLst>
          </p:cNvPr>
          <p:cNvSpPr/>
          <p:nvPr/>
        </p:nvSpPr>
        <p:spPr>
          <a:xfrm>
            <a:off x="0" y="5029200"/>
            <a:ext cx="19507199" cy="5943599"/>
          </a:xfrm>
          <a:prstGeom prst="rect">
            <a:avLst/>
          </a:prstGeom>
          <a:gradFill flip="none" rotWithShape="1">
            <a:gsLst>
              <a:gs pos="100000">
                <a:srgbClr val="FFB115"/>
              </a:gs>
              <a:gs pos="0">
                <a:schemeClr val="bg1"/>
              </a:gs>
            </a:gsLst>
            <a:lin ang="480000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pic>
        <p:nvPicPr>
          <p:cNvPr id="13" name="Picture Placeholder 12" descr="Background pattern&#10;&#10;Description automatically generated">
            <a:extLst>
              <a:ext uri="{FF2B5EF4-FFF2-40B4-BE49-F238E27FC236}">
                <a16:creationId xmlns:a16="http://schemas.microsoft.com/office/drawing/2014/main" id="{24D0A9A0-1935-114F-B81E-4DDE41445CB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0" y="14288"/>
            <a:ext cx="4851400" cy="10958512"/>
          </a:xfrm>
        </p:spPr>
      </p:pic>
      <p:sp>
        <p:nvSpPr>
          <p:cNvPr id="16" name="Rectangle 15"/>
          <p:cNvSpPr/>
          <p:nvPr/>
        </p:nvSpPr>
        <p:spPr>
          <a:xfrm>
            <a:off x="7247466" y="6153100"/>
            <a:ext cx="10954809" cy="1697068"/>
          </a:xfrm>
          <a:prstGeom prst="rect">
            <a:avLst/>
          </a:prstGeom>
        </p:spPr>
        <p:txBody>
          <a:bodyPr wrap="square">
            <a:spAutoFit/>
          </a:bodyPr>
          <a:lstStyle/>
          <a:p>
            <a:pPr marL="342900" indent="-342900">
              <a:lnSpc>
                <a:spcPct val="150000"/>
              </a:lnSpc>
              <a:spcAft>
                <a:spcPts val="1600"/>
              </a:spcAft>
              <a:buFont typeface="Arial" panose="020B0604020202020204" pitchFamily="34" charset="0"/>
              <a:buChar char="•"/>
            </a:pPr>
            <a:r>
              <a:rPr lang="en-US" sz="2400" dirty="0">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Broad-based awareness campaigns, i.e., social media campaigns or alcohol-related warning messages, are more effective when they are linked to other levels of FASD prevention that encourage and support </a:t>
            </a:r>
            <a:r>
              <a:rPr lang="en-US" sz="2400" dirty="0" err="1">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behaviour</a:t>
            </a:r>
            <a:r>
              <a:rPr lang="en-US" sz="2400" dirty="0">
                <a:solidFill>
                  <a:schemeClr val="tx1">
                    <a:lumMod val="95000"/>
                    <a:lumOff val="5000"/>
                  </a:schemeClr>
                </a:solidFill>
                <a:latin typeface="Calibri" panose="020F0502020204030204" pitchFamily="34" charset="0"/>
                <a:ea typeface="Open Sans" panose="020B0606030504020204" pitchFamily="34" charset="0"/>
                <a:cs typeface="Calibri" panose="020F0502020204030204" pitchFamily="34" charset="0"/>
              </a:rPr>
              <a:t> change.</a:t>
            </a:r>
          </a:p>
        </p:txBody>
      </p:sp>
      <p:sp>
        <p:nvSpPr>
          <p:cNvPr id="17" name="Rectangle 16"/>
          <p:cNvSpPr/>
          <p:nvPr/>
        </p:nvSpPr>
        <p:spPr>
          <a:xfrm>
            <a:off x="5777654" y="3507307"/>
            <a:ext cx="8698442" cy="959943"/>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IT’S TIME FOR REAL CONVERSATIONS ABOUT FASD AND HOW TO PREVENT IT</a:t>
            </a:r>
          </a:p>
        </p:txBody>
      </p:sp>
      <p:sp>
        <p:nvSpPr>
          <p:cNvPr id="18" name="Rectangle 17"/>
          <p:cNvSpPr/>
          <p:nvPr/>
        </p:nvSpPr>
        <p:spPr>
          <a:xfrm>
            <a:off x="5668540" y="890547"/>
            <a:ext cx="8432799" cy="2328971"/>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It’s time for a different approach</a:t>
            </a:r>
          </a:p>
        </p:txBody>
      </p:sp>
      <p:sp>
        <p:nvSpPr>
          <p:cNvPr id="19" name="Rectangle 18"/>
          <p:cNvSpPr/>
          <p:nvPr/>
        </p:nvSpPr>
        <p:spPr>
          <a:xfrm>
            <a:off x="7693695" y="8527388"/>
            <a:ext cx="7772401" cy="1077218"/>
          </a:xfrm>
          <a:prstGeom prst="rect">
            <a:avLst/>
          </a:prstGeom>
        </p:spPr>
        <p:txBody>
          <a:bodyPr wrap="square">
            <a:spAutoFit/>
          </a:bodyPr>
          <a:lstStyle/>
          <a:p>
            <a:pPr>
              <a:spcAft>
                <a:spcPts val="1600"/>
              </a:spcAft>
            </a:pPr>
            <a:r>
              <a:rPr lang="en-US" sz="3200" b="1" dirty="0">
                <a:solidFill>
                  <a:srgbClr val="C0392B"/>
                </a:solidFill>
                <a:latin typeface="Calibri" panose="020F0502020204030204" pitchFamily="34" charset="0"/>
                <a:ea typeface="Open Sans" panose="020B0606030504020204" pitchFamily="34" charset="0"/>
                <a:cs typeface="Calibri" panose="020F0502020204030204" pitchFamily="34" charset="0"/>
              </a:rPr>
              <a:t>The Prevention Conversation is the catalyst for meaningful conversations!</a:t>
            </a:r>
          </a:p>
        </p:txBody>
      </p:sp>
      <p:pic>
        <p:nvPicPr>
          <p:cNvPr id="15" name="Picture 14" descr="Icon&#10;&#10;Description automatically generated">
            <a:extLst>
              <a:ext uri="{FF2B5EF4-FFF2-40B4-BE49-F238E27FC236}">
                <a16:creationId xmlns:a16="http://schemas.microsoft.com/office/drawing/2014/main" id="{ECAA63D1-7220-BB43-B7C2-DFF70590EF7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42295" y="5380136"/>
            <a:ext cx="4405171" cy="4405171"/>
          </a:xfrm>
          <a:prstGeom prst="rect">
            <a:avLst/>
          </a:prstGeom>
        </p:spPr>
      </p:pic>
    </p:spTree>
    <p:extLst>
      <p:ext uri="{BB962C8B-B14F-4D97-AF65-F5344CB8AC3E}">
        <p14:creationId xmlns:p14="http://schemas.microsoft.com/office/powerpoint/2010/main" val="26141470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500" fill="hold"/>
                                        <p:tgtEl>
                                          <p:spTgt spid="34"/>
                                        </p:tgtEl>
                                        <p:attrNameLst>
                                          <p:attrName>ppt_w</p:attrName>
                                        </p:attrNameLst>
                                      </p:cBhvr>
                                      <p:tavLst>
                                        <p:tav tm="0">
                                          <p:val>
                                            <p:fltVal val="0"/>
                                          </p:val>
                                        </p:tav>
                                        <p:tav tm="100000">
                                          <p:val>
                                            <p:strVal val="#ppt_w"/>
                                          </p:val>
                                        </p:tav>
                                      </p:tavLst>
                                    </p:anim>
                                    <p:anim calcmode="lin" valueType="num">
                                      <p:cBhvr>
                                        <p:cTn id="24"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6" grpId="0"/>
      <p:bldP spid="17" grpId="0"/>
      <p:bldP spid="18" grpId="0"/>
      <p:bldP spid="19"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9753600" y="6654618"/>
            <a:ext cx="9758589" cy="2569844"/>
          </a:xfrm>
          <a:prstGeom prst="rect">
            <a:avLst/>
          </a:prstGeom>
          <a:gradFill flip="none" rotWithShape="1">
            <a:gsLst>
              <a:gs pos="0">
                <a:srgbClr val="C10077"/>
              </a:gs>
              <a:gs pos="100000">
                <a:srgbClr val="91005D"/>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6" name="Text Box 10"/>
          <p:cNvSpPr txBox="1">
            <a:spLocks noChangeArrowheads="1"/>
          </p:cNvSpPr>
          <p:nvPr/>
        </p:nvSpPr>
        <p:spPr bwMode="auto">
          <a:xfrm>
            <a:off x="10739337" y="7176502"/>
            <a:ext cx="6020669" cy="1499449"/>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How do I assess readiness </a:t>
            </a:r>
          </a:p>
          <a:p>
            <a:pPr defTabSz="2321446">
              <a:lnSpc>
                <a:spcPct val="150000"/>
              </a:lnSpc>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to change?</a:t>
            </a:r>
          </a:p>
        </p:txBody>
      </p:sp>
      <p:pic>
        <p:nvPicPr>
          <p:cNvPr id="3" name="Picture Placeholder 2">
            <a:extLst>
              <a:ext uri="{FF2B5EF4-FFF2-40B4-BE49-F238E27FC236}">
                <a16:creationId xmlns:a16="http://schemas.microsoft.com/office/drawing/2014/main" id="{E7D23CC3-2A71-6B47-89C2-266B7DB027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9507200" cy="5674892"/>
          </a:xfrm>
        </p:spPr>
      </p:pic>
      <p:pic>
        <p:nvPicPr>
          <p:cNvPr id="12" name="Picture Placeholder 11">
            <a:hlinkClick r:id="rId4"/>
            <a:extLst>
              <a:ext uri="{FF2B5EF4-FFF2-40B4-BE49-F238E27FC236}">
                <a16:creationId xmlns:a16="http://schemas.microsoft.com/office/drawing/2014/main" id="{AAE9827C-CDB8-5042-8670-024E188B5067}"/>
              </a:ext>
            </a:extLst>
          </p:cNvPr>
          <p:cNvPicPr>
            <a:picLocks noGrp="1" noChangeAspect="1"/>
          </p:cNvPicPr>
          <p:nvPr>
            <p:ph type="pic" sz="quarter" idx="11"/>
          </p:nvPr>
        </p:nvPicPr>
        <p:blipFill>
          <a:blip r:embed="rId5" cstate="screen">
            <a:extLst>
              <a:ext uri="{28A0092B-C50C-407E-A947-70E740481C1C}">
                <a14:useLocalDpi xmlns:a14="http://schemas.microsoft.com/office/drawing/2010/main"/>
              </a:ext>
            </a:extLst>
          </a:blip>
          <a:srcRect/>
          <a:stretch/>
        </p:blipFill>
        <p:spPr>
          <a:xfrm>
            <a:off x="2747194" y="5884992"/>
            <a:ext cx="5709789" cy="4293762"/>
          </a:xfrm>
        </p:spPr>
      </p:pic>
      <p:sp>
        <p:nvSpPr>
          <p:cNvPr id="18" name="TextBox 17">
            <a:extLst>
              <a:ext uri="{FF2B5EF4-FFF2-40B4-BE49-F238E27FC236}">
                <a16:creationId xmlns:a16="http://schemas.microsoft.com/office/drawing/2014/main" id="{49A9CD0A-FA2C-B54E-8206-55DF7BB9490C}"/>
              </a:ext>
            </a:extLst>
          </p:cNvPr>
          <p:cNvSpPr txBox="1"/>
          <p:nvPr/>
        </p:nvSpPr>
        <p:spPr>
          <a:xfrm>
            <a:off x="2747193" y="10204188"/>
            <a:ext cx="3158622" cy="369332"/>
          </a:xfrm>
          <a:prstGeom prst="rect">
            <a:avLst/>
          </a:prstGeom>
          <a:noFill/>
        </p:spPr>
        <p:txBody>
          <a:bodyPr wrap="none" rtlCol="0">
            <a:spAutoFit/>
          </a:bodyPr>
          <a:lstStyle/>
          <a:p>
            <a:r>
              <a:rPr lang="en-US" sz="1800" dirty="0">
                <a:solidFill>
                  <a:srgbClr val="C10077"/>
                </a:solidFill>
                <a:hlinkClick r:id="rId4">
                  <a:extLst>
                    <a:ext uri="{A12FA001-AC4F-418D-AE19-62706E023703}">
                      <ahyp:hlinkClr xmlns:ahyp="http://schemas.microsoft.com/office/drawing/2018/hyperlinkcolor" val="tx"/>
                    </a:ext>
                  </a:extLst>
                </a:hlinkClick>
              </a:rPr>
              <a:t>https://</a:t>
            </a:r>
            <a:r>
              <a:rPr lang="en-US" sz="1800" dirty="0" err="1">
                <a:solidFill>
                  <a:srgbClr val="C10077"/>
                </a:solidFill>
                <a:hlinkClick r:id="rId4">
                  <a:extLst>
                    <a:ext uri="{A12FA001-AC4F-418D-AE19-62706E023703}">
                      <ahyp:hlinkClr xmlns:ahyp="http://schemas.microsoft.com/office/drawing/2018/hyperlinkcolor" val="tx"/>
                    </a:ext>
                  </a:extLst>
                </a:hlinkClick>
              </a:rPr>
              <a:t>youtu.be</a:t>
            </a:r>
            <a:r>
              <a:rPr lang="en-US" sz="1800" dirty="0">
                <a:solidFill>
                  <a:srgbClr val="C10077"/>
                </a:solidFill>
                <a:hlinkClick r:id="rId4">
                  <a:extLst>
                    <a:ext uri="{A12FA001-AC4F-418D-AE19-62706E023703}">
                      <ahyp:hlinkClr xmlns:ahyp="http://schemas.microsoft.com/office/drawing/2018/hyperlinkcolor" val="tx"/>
                    </a:ext>
                  </a:extLst>
                </a:hlinkClick>
              </a:rPr>
              <a:t>/UbohrBPvV2A</a:t>
            </a:r>
            <a:endParaRPr lang="en-US" sz="1800" dirty="0">
              <a:solidFill>
                <a:srgbClr val="C10077"/>
              </a:solidFill>
            </a:endParaRPr>
          </a:p>
        </p:txBody>
      </p:sp>
      <p:sp>
        <p:nvSpPr>
          <p:cNvPr id="8" name="TextBox 7">
            <a:hlinkClick r:id="rId6"/>
            <a:extLst>
              <a:ext uri="{FF2B5EF4-FFF2-40B4-BE49-F238E27FC236}">
                <a16:creationId xmlns:a16="http://schemas.microsoft.com/office/drawing/2014/main" id="{090C605E-FA0A-E34C-92C2-9B40A19C6088}"/>
              </a:ext>
            </a:extLst>
          </p:cNvPr>
          <p:cNvSpPr txBox="1"/>
          <p:nvPr/>
        </p:nvSpPr>
        <p:spPr>
          <a:xfrm>
            <a:off x="9772833" y="9411708"/>
            <a:ext cx="5702138" cy="707886"/>
          </a:xfrm>
          <a:prstGeom prst="rect">
            <a:avLst/>
          </a:prstGeom>
          <a:noFill/>
        </p:spPr>
        <p:txBody>
          <a:bodyPr wrap="none" rtlCol="0">
            <a:spAutoFit/>
          </a:bodyPr>
          <a:lstStyle/>
          <a:p>
            <a:r>
              <a:rPr lang="en-CA" sz="2000" dirty="0"/>
              <a:t>Centre of Excellence for Women’s Health </a:t>
            </a:r>
          </a:p>
          <a:p>
            <a:r>
              <a:rPr lang="en-CA" sz="2000" dirty="0"/>
              <a:t>YouTube Channel : </a:t>
            </a:r>
            <a:r>
              <a:rPr lang="en-CA" sz="2000" dirty="0" err="1">
                <a:solidFill>
                  <a:srgbClr val="91005D"/>
                </a:solidFill>
              </a:rPr>
              <a:t>www.youtube.com</a:t>
            </a:r>
            <a:r>
              <a:rPr lang="en-CA" sz="2000" dirty="0">
                <a:solidFill>
                  <a:srgbClr val="91005D"/>
                </a:solidFill>
              </a:rPr>
              <a:t>/user/BCCEWH</a:t>
            </a:r>
          </a:p>
        </p:txBody>
      </p:sp>
      <p:sp>
        <p:nvSpPr>
          <p:cNvPr id="5" name="Rectangle 4">
            <a:extLst>
              <a:ext uri="{FF2B5EF4-FFF2-40B4-BE49-F238E27FC236}">
                <a16:creationId xmlns:a16="http://schemas.microsoft.com/office/drawing/2014/main" id="{965514C8-4084-F994-F7F2-2164597078E1}"/>
              </a:ext>
            </a:extLst>
          </p:cNvPr>
          <p:cNvSpPr/>
          <p:nvPr/>
        </p:nvSpPr>
        <p:spPr>
          <a:xfrm>
            <a:off x="8087751" y="1276475"/>
            <a:ext cx="10726615" cy="2123658"/>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Common Clinical Questions</a:t>
            </a:r>
          </a:p>
        </p:txBody>
      </p:sp>
    </p:spTree>
    <p:extLst>
      <p:ext uri="{BB962C8B-B14F-4D97-AF65-F5344CB8AC3E}">
        <p14:creationId xmlns:p14="http://schemas.microsoft.com/office/powerpoint/2010/main" val="4102308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1329040" y="3591072"/>
            <a:ext cx="6357557" cy="440736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Janice is 26 years old. She found out yesterday that she is 8 weeks pregnant with her first child. A few weeks ago, she was at an anniversary celebration and had three glasses of wine. The day before she discovered she was pregnant, she went to a bar after work and had two drinks. She has consulted several sources on the internet and is worried about the health of the baby.</a:t>
            </a:r>
          </a:p>
        </p:txBody>
      </p:sp>
      <p:sp>
        <p:nvSpPr>
          <p:cNvPr id="21" name="Freeform 5"/>
          <p:cNvSpPr>
            <a:spLocks/>
          </p:cNvSpPr>
          <p:nvPr/>
        </p:nvSpPr>
        <p:spPr bwMode="auto">
          <a:xfrm>
            <a:off x="1197518" y="8454619"/>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gradFill>
            <a:gsLst>
              <a:gs pos="0">
                <a:srgbClr val="C10077"/>
              </a:gs>
              <a:gs pos="100000">
                <a:srgbClr val="91005D"/>
              </a:gs>
            </a:gsLst>
            <a:lin ang="2700000" scaled="0"/>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C561631A-BF85-0E41-8CFB-E5FBAA479BBF}"/>
              </a:ext>
            </a:extLst>
          </p:cNvPr>
          <p:cNvSpPr/>
          <p:nvPr/>
        </p:nvSpPr>
        <p:spPr>
          <a:xfrm>
            <a:off x="1197518" y="990708"/>
            <a:ext cx="6620602" cy="2144177"/>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Case Scenario</a:t>
            </a:r>
          </a:p>
          <a:p>
            <a:pPr>
              <a:spcAft>
                <a:spcPts val="1600"/>
              </a:spcAft>
            </a:pPr>
            <a:r>
              <a:rPr lang="en-US" sz="5400" b="1" dirty="0">
                <a:solidFill>
                  <a:srgbClr val="C10077"/>
                </a:solidFill>
                <a:latin typeface="Arial" panose="020B0604020202020204" pitchFamily="34" charset="0"/>
                <a:ea typeface="Open Sans" panose="020B0606030504020204" pitchFamily="34" charset="0"/>
                <a:cs typeface="Arial" panose="020B0604020202020204" pitchFamily="34" charset="0"/>
              </a:rPr>
              <a:t>Janice</a:t>
            </a:r>
          </a:p>
        </p:txBody>
      </p:sp>
      <p:sp>
        <p:nvSpPr>
          <p:cNvPr id="2" name="Text Box 10">
            <a:extLst>
              <a:ext uri="{FF2B5EF4-FFF2-40B4-BE49-F238E27FC236}">
                <a16:creationId xmlns:a16="http://schemas.microsoft.com/office/drawing/2014/main" id="{71432897-96F3-8CE2-DF2E-281857420405}"/>
              </a:ext>
            </a:extLst>
          </p:cNvPr>
          <p:cNvSpPr txBox="1">
            <a:spLocks noChangeArrowheads="1"/>
          </p:cNvSpPr>
          <p:nvPr/>
        </p:nvSpPr>
        <p:spPr bwMode="auto">
          <a:xfrm>
            <a:off x="1911799" y="8308182"/>
            <a:ext cx="9160392" cy="1822037"/>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rgbClr val="C10077"/>
                </a:solidFill>
                <a:latin typeface="Calibri" panose="020F0502020204030204" pitchFamily="34" charset="0"/>
                <a:ea typeface="Open Sans" panose="020B0606030504020204" pitchFamily="34" charset="0"/>
                <a:cs typeface="Calibri" panose="020F0502020204030204" pitchFamily="34" charset="0"/>
              </a:rPr>
              <a:t>If you connected with Janice or she walked into your office while pregnant, how would you help her? </a:t>
            </a:r>
          </a:p>
          <a:p>
            <a:pPr defTabSz="2321446"/>
            <a:endParaRPr lang="en-US" sz="2800" b="1" dirty="0">
              <a:solidFill>
                <a:srgbClr val="C10077"/>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2800" b="1" dirty="0">
                <a:solidFill>
                  <a:srgbClr val="C10077"/>
                </a:solidFill>
                <a:latin typeface="Calibri" panose="020F0502020204030204" pitchFamily="34" charset="0"/>
                <a:ea typeface="Open Sans" panose="020B0606030504020204" pitchFamily="34" charset="0"/>
                <a:cs typeface="Calibri" panose="020F0502020204030204" pitchFamily="34" charset="0"/>
              </a:rPr>
              <a:t>What other supports and services may you link Janice to?</a:t>
            </a:r>
          </a:p>
        </p:txBody>
      </p:sp>
      <p:pic>
        <p:nvPicPr>
          <p:cNvPr id="6" name="Picture Placeholder 3">
            <a:extLst>
              <a:ext uri="{FF2B5EF4-FFF2-40B4-BE49-F238E27FC236}">
                <a16:creationId xmlns:a16="http://schemas.microsoft.com/office/drawing/2014/main" id="{F1DFA224-FBD2-8243-B19A-9ABD6A715DE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8289235" y="0"/>
            <a:ext cx="11629254" cy="10972800"/>
          </a:xfrm>
        </p:spPr>
      </p:pic>
    </p:spTree>
    <p:extLst>
      <p:ext uri="{BB962C8B-B14F-4D97-AF65-F5344CB8AC3E}">
        <p14:creationId xmlns:p14="http://schemas.microsoft.com/office/powerpoint/2010/main" val="66316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animBg="1"/>
      <p:bldP spid="13" grpId="0"/>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id="{8731D256-5CC8-2E8B-B6B7-8424527CD978}"/>
              </a:ext>
            </a:extLst>
          </p:cNvPr>
          <p:cNvGrpSpPr/>
          <p:nvPr/>
        </p:nvGrpSpPr>
        <p:grpSpPr>
          <a:xfrm>
            <a:off x="884631" y="2186609"/>
            <a:ext cx="7075522" cy="8786194"/>
            <a:chOff x="1921593" y="3359521"/>
            <a:chExt cx="6130976" cy="7613282"/>
          </a:xfrm>
        </p:grpSpPr>
        <p:sp>
          <p:nvSpPr>
            <p:cNvPr id="5" name="Freeform 5"/>
            <p:cNvSpPr>
              <a:spLocks/>
            </p:cNvSpPr>
            <p:nvPr/>
          </p:nvSpPr>
          <p:spPr bwMode="auto">
            <a:xfrm>
              <a:off x="3869536" y="6983785"/>
              <a:ext cx="2405825" cy="3989018"/>
            </a:xfrm>
            <a:custGeom>
              <a:avLst/>
              <a:gdLst>
                <a:gd name="T0" fmla="*/ 0 w 130"/>
                <a:gd name="T1" fmla="*/ 3 h 216"/>
                <a:gd name="T2" fmla="*/ 44 w 130"/>
                <a:gd name="T3" fmla="*/ 61 h 216"/>
                <a:gd name="T4" fmla="*/ 36 w 130"/>
                <a:gd name="T5" fmla="*/ 216 h 216"/>
                <a:gd name="T6" fmla="*/ 93 w 130"/>
                <a:gd name="T7" fmla="*/ 216 h 216"/>
                <a:gd name="T8" fmla="*/ 83 w 130"/>
                <a:gd name="T9" fmla="*/ 63 h 216"/>
                <a:gd name="T10" fmla="*/ 130 w 130"/>
                <a:gd name="T11" fmla="*/ 2 h 216"/>
                <a:gd name="T12" fmla="*/ 64 w 130"/>
                <a:gd name="T13" fmla="*/ 52 h 216"/>
                <a:gd name="T14" fmla="*/ 0 w 130"/>
                <a:gd name="T15" fmla="*/ 3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216">
                  <a:moveTo>
                    <a:pt x="0" y="3"/>
                  </a:moveTo>
                  <a:cubicBezTo>
                    <a:pt x="0" y="3"/>
                    <a:pt x="34" y="33"/>
                    <a:pt x="44" y="61"/>
                  </a:cubicBezTo>
                  <a:cubicBezTo>
                    <a:pt x="64" y="112"/>
                    <a:pt x="52" y="171"/>
                    <a:pt x="36" y="216"/>
                  </a:cubicBezTo>
                  <a:cubicBezTo>
                    <a:pt x="93" y="216"/>
                    <a:pt x="93" y="216"/>
                    <a:pt x="93" y="216"/>
                  </a:cubicBezTo>
                  <a:cubicBezTo>
                    <a:pt x="93" y="216"/>
                    <a:pt x="64" y="121"/>
                    <a:pt x="83" y="63"/>
                  </a:cubicBezTo>
                  <a:cubicBezTo>
                    <a:pt x="101" y="9"/>
                    <a:pt x="130" y="2"/>
                    <a:pt x="130" y="2"/>
                  </a:cubicBezTo>
                  <a:cubicBezTo>
                    <a:pt x="130" y="2"/>
                    <a:pt x="98" y="0"/>
                    <a:pt x="64" y="52"/>
                  </a:cubicBezTo>
                  <a:cubicBezTo>
                    <a:pt x="64" y="52"/>
                    <a:pt x="34" y="15"/>
                    <a:pt x="0" y="3"/>
                  </a:cubicBezTo>
                  <a:close/>
                </a:path>
              </a:pathLst>
            </a:custGeom>
            <a:solidFill>
              <a:srgbClr val="445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6304" tIns="73152" rIns="146304" bIns="73152" numCol="1" anchor="t" anchorCtr="0" compatLnSpc="1">
              <a:prstTxWarp prst="textNoShape">
                <a:avLst/>
              </a:prstTxWarp>
            </a:bodyPr>
            <a:lstStyle/>
            <a:p>
              <a:endParaRPr lang="en-US" sz="4608"/>
            </a:p>
          </p:txBody>
        </p:sp>
        <p:sp>
          <p:nvSpPr>
            <p:cNvPr id="7" name="Freeform 7"/>
            <p:cNvSpPr>
              <a:spLocks/>
            </p:cNvSpPr>
            <p:nvPr/>
          </p:nvSpPr>
          <p:spPr bwMode="auto">
            <a:xfrm flipH="1">
              <a:off x="1921593" y="6890656"/>
              <a:ext cx="2374782" cy="1420215"/>
            </a:xfrm>
            <a:custGeom>
              <a:avLst/>
              <a:gdLst>
                <a:gd name="T0" fmla="*/ 60 w 128"/>
                <a:gd name="T1" fmla="*/ 7 h 77"/>
                <a:gd name="T2" fmla="*/ 128 w 128"/>
                <a:gd name="T3" fmla="*/ 16 h 77"/>
                <a:gd name="T4" fmla="*/ 64 w 128"/>
                <a:gd name="T5" fmla="*/ 60 h 77"/>
                <a:gd name="T6" fmla="*/ 0 w 128"/>
                <a:gd name="T7" fmla="*/ 54 h 77"/>
                <a:gd name="T8" fmla="*/ 60 w 128"/>
                <a:gd name="T9" fmla="*/ 7 h 77"/>
              </a:gdLst>
              <a:ahLst/>
              <a:cxnLst>
                <a:cxn ang="0">
                  <a:pos x="T0" y="T1"/>
                </a:cxn>
                <a:cxn ang="0">
                  <a:pos x="T2" y="T3"/>
                </a:cxn>
                <a:cxn ang="0">
                  <a:pos x="T4" y="T5"/>
                </a:cxn>
                <a:cxn ang="0">
                  <a:pos x="T6" y="T7"/>
                </a:cxn>
                <a:cxn ang="0">
                  <a:pos x="T8" y="T9"/>
                </a:cxn>
              </a:cxnLst>
              <a:rect l="0" t="0" r="r" b="b"/>
              <a:pathLst>
                <a:path w="128" h="77">
                  <a:moveTo>
                    <a:pt x="60" y="7"/>
                  </a:moveTo>
                  <a:cubicBezTo>
                    <a:pt x="93" y="0"/>
                    <a:pt x="128" y="16"/>
                    <a:pt x="128" y="16"/>
                  </a:cubicBezTo>
                  <a:cubicBezTo>
                    <a:pt x="110" y="23"/>
                    <a:pt x="94" y="48"/>
                    <a:pt x="64" y="60"/>
                  </a:cubicBezTo>
                  <a:cubicBezTo>
                    <a:pt x="19" y="77"/>
                    <a:pt x="0" y="54"/>
                    <a:pt x="0" y="54"/>
                  </a:cubicBezTo>
                  <a:cubicBezTo>
                    <a:pt x="5" y="40"/>
                    <a:pt x="20" y="16"/>
                    <a:pt x="60" y="7"/>
                  </a:cubicBezTo>
                  <a:close/>
                </a:path>
              </a:pathLst>
            </a:custGeom>
            <a:gradFill>
              <a:gsLst>
                <a:gs pos="0">
                  <a:srgbClr val="C10077"/>
                </a:gs>
                <a:gs pos="100000">
                  <a:srgbClr val="91005D"/>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8" name="Freeform 8"/>
            <p:cNvSpPr>
              <a:spLocks/>
            </p:cNvSpPr>
            <p:nvPr/>
          </p:nvSpPr>
          <p:spPr bwMode="auto">
            <a:xfrm flipH="1">
              <a:off x="5530332" y="6867373"/>
              <a:ext cx="2219568" cy="1459018"/>
            </a:xfrm>
            <a:custGeom>
              <a:avLst/>
              <a:gdLst>
                <a:gd name="T0" fmla="*/ 41 w 120"/>
                <a:gd name="T1" fmla="*/ 56 h 79"/>
                <a:gd name="T2" fmla="*/ 0 w 120"/>
                <a:gd name="T3" fmla="*/ 0 h 79"/>
                <a:gd name="T4" fmla="*/ 76 w 120"/>
                <a:gd name="T5" fmla="*/ 17 h 79"/>
                <a:gd name="T6" fmla="*/ 116 w 120"/>
                <a:gd name="T7" fmla="*/ 67 h 79"/>
                <a:gd name="T8" fmla="*/ 41 w 120"/>
                <a:gd name="T9" fmla="*/ 56 h 79"/>
              </a:gdLst>
              <a:ahLst/>
              <a:cxnLst>
                <a:cxn ang="0">
                  <a:pos x="T0" y="T1"/>
                </a:cxn>
                <a:cxn ang="0">
                  <a:pos x="T2" y="T3"/>
                </a:cxn>
                <a:cxn ang="0">
                  <a:pos x="T4" y="T5"/>
                </a:cxn>
                <a:cxn ang="0">
                  <a:pos x="T6" y="T7"/>
                </a:cxn>
                <a:cxn ang="0">
                  <a:pos x="T8" y="T9"/>
                </a:cxn>
              </a:cxnLst>
              <a:rect l="0" t="0" r="r" b="b"/>
              <a:pathLst>
                <a:path w="120" h="79">
                  <a:moveTo>
                    <a:pt x="41" y="56"/>
                  </a:moveTo>
                  <a:cubicBezTo>
                    <a:pt x="13" y="37"/>
                    <a:pt x="0" y="0"/>
                    <a:pt x="0" y="0"/>
                  </a:cubicBezTo>
                  <a:cubicBezTo>
                    <a:pt x="17" y="9"/>
                    <a:pt x="47" y="3"/>
                    <a:pt x="76" y="17"/>
                  </a:cubicBezTo>
                  <a:cubicBezTo>
                    <a:pt x="120" y="38"/>
                    <a:pt x="116" y="67"/>
                    <a:pt x="116" y="67"/>
                  </a:cubicBezTo>
                  <a:cubicBezTo>
                    <a:pt x="102" y="73"/>
                    <a:pt x="74" y="79"/>
                    <a:pt x="41" y="56"/>
                  </a:cubicBezTo>
                  <a:close/>
                </a:path>
              </a:pathLst>
            </a:custGeom>
            <a:gradFill>
              <a:gsLst>
                <a:gs pos="0">
                  <a:srgbClr val="C10077"/>
                </a:gs>
                <a:gs pos="100000">
                  <a:srgbClr val="91005D"/>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9" name="Freeform 9"/>
            <p:cNvSpPr>
              <a:spLocks/>
            </p:cNvSpPr>
            <p:nvPr/>
          </p:nvSpPr>
          <p:spPr bwMode="auto">
            <a:xfrm flipH="1">
              <a:off x="1944876" y="5835196"/>
              <a:ext cx="1443495" cy="1086503"/>
            </a:xfrm>
            <a:custGeom>
              <a:avLst/>
              <a:gdLst>
                <a:gd name="T0" fmla="*/ 33 w 78"/>
                <a:gd name="T1" fmla="*/ 9 h 59"/>
                <a:gd name="T2" fmla="*/ 78 w 78"/>
                <a:gd name="T3" fmla="*/ 7 h 59"/>
                <a:gd name="T4" fmla="*/ 42 w 78"/>
                <a:gd name="T5" fmla="*/ 43 h 59"/>
                <a:gd name="T6" fmla="*/ 0 w 78"/>
                <a:gd name="T7" fmla="*/ 47 h 59"/>
                <a:gd name="T8" fmla="*/ 33 w 78"/>
                <a:gd name="T9" fmla="*/ 9 h 59"/>
              </a:gdLst>
              <a:ahLst/>
              <a:cxnLst>
                <a:cxn ang="0">
                  <a:pos x="T0" y="T1"/>
                </a:cxn>
                <a:cxn ang="0">
                  <a:pos x="T2" y="T3"/>
                </a:cxn>
                <a:cxn ang="0">
                  <a:pos x="T4" y="T5"/>
                </a:cxn>
                <a:cxn ang="0">
                  <a:pos x="T6" y="T7"/>
                </a:cxn>
                <a:cxn ang="0">
                  <a:pos x="T8" y="T9"/>
                </a:cxn>
              </a:cxnLst>
              <a:rect l="0" t="0" r="r" b="b"/>
              <a:pathLst>
                <a:path w="78" h="59">
                  <a:moveTo>
                    <a:pt x="33" y="9"/>
                  </a:moveTo>
                  <a:cubicBezTo>
                    <a:pt x="53" y="0"/>
                    <a:pt x="78" y="7"/>
                    <a:pt x="78" y="7"/>
                  </a:cubicBezTo>
                  <a:cubicBezTo>
                    <a:pt x="67" y="13"/>
                    <a:pt x="60" y="31"/>
                    <a:pt x="42" y="43"/>
                  </a:cubicBezTo>
                  <a:cubicBezTo>
                    <a:pt x="14" y="59"/>
                    <a:pt x="0" y="47"/>
                    <a:pt x="0" y="47"/>
                  </a:cubicBezTo>
                  <a:cubicBezTo>
                    <a:pt x="1" y="37"/>
                    <a:pt x="8" y="20"/>
                    <a:pt x="33" y="9"/>
                  </a:cubicBezTo>
                  <a:close/>
                </a:path>
              </a:pathLst>
            </a:custGeom>
            <a:gradFill>
              <a:gsLst>
                <a:gs pos="0">
                  <a:srgbClr val="FF2F92"/>
                </a:gs>
                <a:gs pos="100000">
                  <a:srgbClr val="C10077"/>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0" name="Freeform 10"/>
            <p:cNvSpPr>
              <a:spLocks/>
            </p:cNvSpPr>
            <p:nvPr/>
          </p:nvSpPr>
          <p:spPr bwMode="auto">
            <a:xfrm flipH="1">
              <a:off x="6624595" y="5780870"/>
              <a:ext cx="1427974" cy="1055460"/>
            </a:xfrm>
            <a:custGeom>
              <a:avLst/>
              <a:gdLst>
                <a:gd name="T0" fmla="*/ 23 w 77"/>
                <a:gd name="T1" fmla="*/ 40 h 57"/>
                <a:gd name="T2" fmla="*/ 0 w 77"/>
                <a:gd name="T3" fmla="*/ 0 h 57"/>
                <a:gd name="T4" fmla="*/ 49 w 77"/>
                <a:gd name="T5" fmla="*/ 16 h 57"/>
                <a:gd name="T6" fmla="*/ 72 w 77"/>
                <a:gd name="T7" fmla="*/ 52 h 57"/>
                <a:gd name="T8" fmla="*/ 23 w 77"/>
                <a:gd name="T9" fmla="*/ 40 h 57"/>
              </a:gdLst>
              <a:ahLst/>
              <a:cxnLst>
                <a:cxn ang="0">
                  <a:pos x="T0" y="T1"/>
                </a:cxn>
                <a:cxn ang="0">
                  <a:pos x="T2" y="T3"/>
                </a:cxn>
                <a:cxn ang="0">
                  <a:pos x="T4" y="T5"/>
                </a:cxn>
                <a:cxn ang="0">
                  <a:pos x="T6" y="T7"/>
                </a:cxn>
                <a:cxn ang="0">
                  <a:pos x="T8" y="T9"/>
                </a:cxn>
              </a:cxnLst>
              <a:rect l="0" t="0" r="r" b="b"/>
              <a:pathLst>
                <a:path w="77" h="57">
                  <a:moveTo>
                    <a:pt x="23" y="40"/>
                  </a:moveTo>
                  <a:cubicBezTo>
                    <a:pt x="6" y="25"/>
                    <a:pt x="0" y="0"/>
                    <a:pt x="0" y="0"/>
                  </a:cubicBezTo>
                  <a:cubicBezTo>
                    <a:pt x="11" y="7"/>
                    <a:pt x="31" y="5"/>
                    <a:pt x="49" y="16"/>
                  </a:cubicBezTo>
                  <a:cubicBezTo>
                    <a:pt x="77" y="33"/>
                    <a:pt x="72" y="52"/>
                    <a:pt x="72" y="52"/>
                  </a:cubicBezTo>
                  <a:cubicBezTo>
                    <a:pt x="63" y="55"/>
                    <a:pt x="44" y="57"/>
                    <a:pt x="23" y="40"/>
                  </a:cubicBezTo>
                  <a:close/>
                </a:path>
              </a:pathLst>
            </a:custGeom>
            <a:gradFill>
              <a:gsLst>
                <a:gs pos="0">
                  <a:srgbClr val="FF2F92"/>
                </a:gs>
                <a:gs pos="100000">
                  <a:srgbClr val="C10077"/>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2" name="Freeform 12"/>
            <p:cNvSpPr>
              <a:spLocks/>
            </p:cNvSpPr>
            <p:nvPr/>
          </p:nvSpPr>
          <p:spPr bwMode="auto">
            <a:xfrm flipH="1">
              <a:off x="6368490" y="4096791"/>
              <a:ext cx="457884" cy="706227"/>
            </a:xfrm>
            <a:custGeom>
              <a:avLst/>
              <a:gdLst>
                <a:gd name="T0" fmla="*/ 3 w 25"/>
                <a:gd name="T1" fmla="*/ 21 h 38"/>
                <a:gd name="T2" fmla="*/ 4 w 25"/>
                <a:gd name="T3" fmla="*/ 0 h 38"/>
                <a:gd name="T4" fmla="*/ 19 w 25"/>
                <a:gd name="T5" fmla="*/ 19 h 38"/>
                <a:gd name="T6" fmla="*/ 19 w 25"/>
                <a:gd name="T7" fmla="*/ 38 h 38"/>
                <a:gd name="T8" fmla="*/ 3 w 25"/>
                <a:gd name="T9" fmla="*/ 21 h 38"/>
              </a:gdLst>
              <a:ahLst/>
              <a:cxnLst>
                <a:cxn ang="0">
                  <a:pos x="T0" y="T1"/>
                </a:cxn>
                <a:cxn ang="0">
                  <a:pos x="T2" y="T3"/>
                </a:cxn>
                <a:cxn ang="0">
                  <a:pos x="T4" y="T5"/>
                </a:cxn>
                <a:cxn ang="0">
                  <a:pos x="T6" y="T7"/>
                </a:cxn>
                <a:cxn ang="0">
                  <a:pos x="T8" y="T9"/>
                </a:cxn>
              </a:cxnLst>
              <a:rect l="0" t="0" r="r" b="b"/>
              <a:pathLst>
                <a:path w="25" h="38">
                  <a:moveTo>
                    <a:pt x="3" y="21"/>
                  </a:moveTo>
                  <a:cubicBezTo>
                    <a:pt x="0" y="11"/>
                    <a:pt x="4" y="0"/>
                    <a:pt x="4" y="0"/>
                  </a:cubicBezTo>
                  <a:cubicBezTo>
                    <a:pt x="7" y="5"/>
                    <a:pt x="15" y="10"/>
                    <a:pt x="19" y="19"/>
                  </a:cubicBezTo>
                  <a:cubicBezTo>
                    <a:pt x="25" y="32"/>
                    <a:pt x="19" y="38"/>
                    <a:pt x="19" y="38"/>
                  </a:cubicBezTo>
                  <a:cubicBezTo>
                    <a:pt x="14" y="37"/>
                    <a:pt x="7" y="33"/>
                    <a:pt x="3" y="21"/>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3" name="Freeform 13"/>
            <p:cNvSpPr>
              <a:spLocks/>
            </p:cNvSpPr>
            <p:nvPr/>
          </p:nvSpPr>
          <p:spPr bwMode="auto">
            <a:xfrm flipH="1">
              <a:off x="2798556" y="4135594"/>
              <a:ext cx="512208" cy="628620"/>
            </a:xfrm>
            <a:custGeom>
              <a:avLst/>
              <a:gdLst>
                <a:gd name="T0" fmla="*/ 9 w 28"/>
                <a:gd name="T1" fmla="*/ 9 h 34"/>
                <a:gd name="T2" fmla="*/ 28 w 28"/>
                <a:gd name="T3" fmla="*/ 0 h 34"/>
                <a:gd name="T4" fmla="*/ 19 w 28"/>
                <a:gd name="T5" fmla="*/ 22 h 34"/>
                <a:gd name="T6" fmla="*/ 2 w 28"/>
                <a:gd name="T7" fmla="*/ 31 h 34"/>
                <a:gd name="T8" fmla="*/ 9 w 28"/>
                <a:gd name="T9" fmla="*/ 9 h 34"/>
              </a:gdLst>
              <a:ahLst/>
              <a:cxnLst>
                <a:cxn ang="0">
                  <a:pos x="T0" y="T1"/>
                </a:cxn>
                <a:cxn ang="0">
                  <a:pos x="T2" y="T3"/>
                </a:cxn>
                <a:cxn ang="0">
                  <a:pos x="T4" y="T5"/>
                </a:cxn>
                <a:cxn ang="0">
                  <a:pos x="T6" y="T7"/>
                </a:cxn>
                <a:cxn ang="0">
                  <a:pos x="T8" y="T9"/>
                </a:cxn>
              </a:cxnLst>
              <a:rect l="0" t="0" r="r" b="b"/>
              <a:pathLst>
                <a:path w="28" h="34">
                  <a:moveTo>
                    <a:pt x="9" y="9"/>
                  </a:moveTo>
                  <a:cubicBezTo>
                    <a:pt x="17" y="2"/>
                    <a:pt x="28" y="0"/>
                    <a:pt x="28" y="0"/>
                  </a:cubicBezTo>
                  <a:cubicBezTo>
                    <a:pt x="25" y="5"/>
                    <a:pt x="25" y="14"/>
                    <a:pt x="19" y="22"/>
                  </a:cubicBezTo>
                  <a:cubicBezTo>
                    <a:pt x="10" y="34"/>
                    <a:pt x="2" y="31"/>
                    <a:pt x="2" y="31"/>
                  </a:cubicBezTo>
                  <a:cubicBezTo>
                    <a:pt x="1" y="27"/>
                    <a:pt x="0" y="18"/>
                    <a:pt x="9" y="9"/>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5" name="Freeform 15"/>
            <p:cNvSpPr>
              <a:spLocks/>
            </p:cNvSpPr>
            <p:nvPr/>
          </p:nvSpPr>
          <p:spPr bwMode="auto">
            <a:xfrm flipH="1">
              <a:off x="5328553" y="4818540"/>
              <a:ext cx="1684079" cy="2180767"/>
            </a:xfrm>
            <a:custGeom>
              <a:avLst/>
              <a:gdLst>
                <a:gd name="T0" fmla="*/ 14 w 91"/>
                <a:gd name="T1" fmla="*/ 69 h 118"/>
                <a:gd name="T2" fmla="*/ 9 w 91"/>
                <a:gd name="T3" fmla="*/ 0 h 118"/>
                <a:gd name="T4" fmla="*/ 65 w 91"/>
                <a:gd name="T5" fmla="*/ 54 h 118"/>
                <a:gd name="T6" fmla="*/ 72 w 91"/>
                <a:gd name="T7" fmla="*/ 118 h 118"/>
                <a:gd name="T8" fmla="*/ 14 w 91"/>
                <a:gd name="T9" fmla="*/ 69 h 118"/>
              </a:gdLst>
              <a:ahLst/>
              <a:cxnLst>
                <a:cxn ang="0">
                  <a:pos x="T0" y="T1"/>
                </a:cxn>
                <a:cxn ang="0">
                  <a:pos x="T2" y="T3"/>
                </a:cxn>
                <a:cxn ang="0">
                  <a:pos x="T4" y="T5"/>
                </a:cxn>
                <a:cxn ang="0">
                  <a:pos x="T6" y="T7"/>
                </a:cxn>
                <a:cxn ang="0">
                  <a:pos x="T8" y="T9"/>
                </a:cxn>
              </a:cxnLst>
              <a:rect l="0" t="0" r="r" b="b"/>
              <a:pathLst>
                <a:path w="91" h="118">
                  <a:moveTo>
                    <a:pt x="14" y="69"/>
                  </a:moveTo>
                  <a:cubicBezTo>
                    <a:pt x="0" y="38"/>
                    <a:pt x="9" y="0"/>
                    <a:pt x="9" y="0"/>
                  </a:cubicBezTo>
                  <a:cubicBezTo>
                    <a:pt x="19" y="16"/>
                    <a:pt x="47" y="27"/>
                    <a:pt x="65" y="54"/>
                  </a:cubicBezTo>
                  <a:cubicBezTo>
                    <a:pt x="91" y="95"/>
                    <a:pt x="72" y="118"/>
                    <a:pt x="72" y="118"/>
                  </a:cubicBezTo>
                  <a:cubicBezTo>
                    <a:pt x="58" y="116"/>
                    <a:pt x="31" y="106"/>
                    <a:pt x="14" y="69"/>
                  </a:cubicBezTo>
                  <a:close/>
                </a:path>
              </a:pathLst>
            </a:custGeom>
            <a:gradFill>
              <a:gsLst>
                <a:gs pos="0">
                  <a:srgbClr val="C10077"/>
                </a:gs>
                <a:gs pos="100000">
                  <a:srgbClr val="91005D"/>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1" name="Freeform 11"/>
            <p:cNvSpPr>
              <a:spLocks/>
            </p:cNvSpPr>
            <p:nvPr/>
          </p:nvSpPr>
          <p:spPr bwMode="auto">
            <a:xfrm>
              <a:off x="4144000" y="3359521"/>
              <a:ext cx="535491" cy="1164111"/>
            </a:xfrm>
            <a:custGeom>
              <a:avLst/>
              <a:gdLst>
                <a:gd name="T0" fmla="*/ 1 w 29"/>
                <a:gd name="T1" fmla="*/ 31 h 63"/>
                <a:gd name="T2" fmla="*/ 11 w 29"/>
                <a:gd name="T3" fmla="*/ 0 h 63"/>
                <a:gd name="T4" fmla="*/ 25 w 29"/>
                <a:gd name="T5" fmla="*/ 34 h 63"/>
                <a:gd name="T6" fmla="*/ 17 w 29"/>
                <a:gd name="T7" fmla="*/ 63 h 63"/>
                <a:gd name="T8" fmla="*/ 1 w 29"/>
                <a:gd name="T9" fmla="*/ 31 h 63"/>
              </a:gdLst>
              <a:ahLst/>
              <a:cxnLst>
                <a:cxn ang="0">
                  <a:pos x="T0" y="T1"/>
                </a:cxn>
                <a:cxn ang="0">
                  <a:pos x="T2" y="T3"/>
                </a:cxn>
                <a:cxn ang="0">
                  <a:pos x="T4" y="T5"/>
                </a:cxn>
                <a:cxn ang="0">
                  <a:pos x="T6" y="T7"/>
                </a:cxn>
                <a:cxn ang="0">
                  <a:pos x="T8" y="T9"/>
                </a:cxn>
              </a:cxnLst>
              <a:rect l="0" t="0" r="r" b="b"/>
              <a:pathLst>
                <a:path w="29" h="63">
                  <a:moveTo>
                    <a:pt x="1" y="31"/>
                  </a:moveTo>
                  <a:cubicBezTo>
                    <a:pt x="0" y="15"/>
                    <a:pt x="11" y="0"/>
                    <a:pt x="11" y="0"/>
                  </a:cubicBezTo>
                  <a:cubicBezTo>
                    <a:pt x="12" y="9"/>
                    <a:pt x="23" y="19"/>
                    <a:pt x="25" y="34"/>
                  </a:cubicBezTo>
                  <a:cubicBezTo>
                    <a:pt x="29" y="57"/>
                    <a:pt x="17" y="63"/>
                    <a:pt x="17" y="63"/>
                  </a:cubicBezTo>
                  <a:cubicBezTo>
                    <a:pt x="11" y="60"/>
                    <a:pt x="1" y="51"/>
                    <a:pt x="1" y="31"/>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4" name="Freeform 14"/>
            <p:cNvSpPr>
              <a:spLocks/>
            </p:cNvSpPr>
            <p:nvPr/>
          </p:nvSpPr>
          <p:spPr bwMode="auto">
            <a:xfrm>
              <a:off x="4990959" y="3447095"/>
              <a:ext cx="628620" cy="1094263"/>
            </a:xfrm>
            <a:custGeom>
              <a:avLst/>
              <a:gdLst>
                <a:gd name="T0" fmla="*/ 8 w 34"/>
                <a:gd name="T1" fmla="*/ 23 h 59"/>
                <a:gd name="T2" fmla="*/ 32 w 34"/>
                <a:gd name="T3" fmla="*/ 0 h 59"/>
                <a:gd name="T4" fmla="*/ 29 w 34"/>
                <a:gd name="T5" fmla="*/ 37 h 59"/>
                <a:gd name="T6" fmla="*/ 8 w 34"/>
                <a:gd name="T7" fmla="*/ 59 h 59"/>
                <a:gd name="T8" fmla="*/ 8 w 34"/>
                <a:gd name="T9" fmla="*/ 23 h 59"/>
              </a:gdLst>
              <a:ahLst/>
              <a:cxnLst>
                <a:cxn ang="0">
                  <a:pos x="T0" y="T1"/>
                </a:cxn>
                <a:cxn ang="0">
                  <a:pos x="T2" y="T3"/>
                </a:cxn>
                <a:cxn ang="0">
                  <a:pos x="T4" y="T5"/>
                </a:cxn>
                <a:cxn ang="0">
                  <a:pos x="T6" y="T7"/>
                </a:cxn>
                <a:cxn ang="0">
                  <a:pos x="T8" y="T9"/>
                </a:cxn>
              </a:cxnLst>
              <a:rect l="0" t="0" r="r" b="b"/>
              <a:pathLst>
                <a:path w="34" h="59">
                  <a:moveTo>
                    <a:pt x="8" y="23"/>
                  </a:moveTo>
                  <a:cubicBezTo>
                    <a:pt x="15" y="8"/>
                    <a:pt x="32" y="0"/>
                    <a:pt x="32" y="0"/>
                  </a:cubicBezTo>
                  <a:cubicBezTo>
                    <a:pt x="29" y="8"/>
                    <a:pt x="34" y="22"/>
                    <a:pt x="29" y="37"/>
                  </a:cubicBezTo>
                  <a:cubicBezTo>
                    <a:pt x="22" y="58"/>
                    <a:pt x="8" y="59"/>
                    <a:pt x="8" y="59"/>
                  </a:cubicBezTo>
                  <a:cubicBezTo>
                    <a:pt x="4" y="53"/>
                    <a:pt x="0" y="40"/>
                    <a:pt x="8" y="23"/>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6" name="Freeform 16"/>
            <p:cNvSpPr>
              <a:spLocks/>
            </p:cNvSpPr>
            <p:nvPr/>
          </p:nvSpPr>
          <p:spPr bwMode="auto">
            <a:xfrm>
              <a:off x="3488532" y="3693233"/>
              <a:ext cx="869201" cy="1660797"/>
            </a:xfrm>
            <a:custGeom>
              <a:avLst/>
              <a:gdLst>
                <a:gd name="T0" fmla="*/ 3 w 47"/>
                <a:gd name="T1" fmla="*/ 46 h 90"/>
                <a:gd name="T2" fmla="*/ 14 w 47"/>
                <a:gd name="T3" fmla="*/ 0 h 90"/>
                <a:gd name="T4" fmla="*/ 39 w 47"/>
                <a:gd name="T5" fmla="*/ 47 h 90"/>
                <a:gd name="T6" fmla="*/ 30 w 47"/>
                <a:gd name="T7" fmla="*/ 90 h 90"/>
                <a:gd name="T8" fmla="*/ 3 w 47"/>
                <a:gd name="T9" fmla="*/ 46 h 90"/>
              </a:gdLst>
              <a:ahLst/>
              <a:cxnLst>
                <a:cxn ang="0">
                  <a:pos x="T0" y="T1"/>
                </a:cxn>
                <a:cxn ang="0">
                  <a:pos x="T2" y="T3"/>
                </a:cxn>
                <a:cxn ang="0">
                  <a:pos x="T4" y="T5"/>
                </a:cxn>
                <a:cxn ang="0">
                  <a:pos x="T6" y="T7"/>
                </a:cxn>
                <a:cxn ang="0">
                  <a:pos x="T8" y="T9"/>
                </a:cxn>
              </a:cxnLst>
              <a:rect l="0" t="0" r="r" b="b"/>
              <a:pathLst>
                <a:path w="47" h="90">
                  <a:moveTo>
                    <a:pt x="3" y="46"/>
                  </a:moveTo>
                  <a:cubicBezTo>
                    <a:pt x="0" y="23"/>
                    <a:pt x="14" y="0"/>
                    <a:pt x="14" y="0"/>
                  </a:cubicBezTo>
                  <a:cubicBezTo>
                    <a:pt x="17" y="13"/>
                    <a:pt x="33" y="25"/>
                    <a:pt x="39" y="47"/>
                  </a:cubicBezTo>
                  <a:cubicBezTo>
                    <a:pt x="47" y="79"/>
                    <a:pt x="30" y="90"/>
                    <a:pt x="30" y="90"/>
                  </a:cubicBezTo>
                  <a:cubicBezTo>
                    <a:pt x="21" y="85"/>
                    <a:pt x="6" y="73"/>
                    <a:pt x="3" y="46"/>
                  </a:cubicBezTo>
                  <a:close/>
                </a:path>
              </a:pathLst>
            </a:custGeom>
            <a:gradFill>
              <a:gsLst>
                <a:gs pos="0">
                  <a:srgbClr val="FF2F92"/>
                </a:gs>
                <a:gs pos="100000">
                  <a:srgbClr val="C10077"/>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7" name="Freeform 17"/>
            <p:cNvSpPr>
              <a:spLocks/>
            </p:cNvSpPr>
            <p:nvPr/>
          </p:nvSpPr>
          <p:spPr bwMode="auto">
            <a:xfrm>
              <a:off x="5351834" y="3782480"/>
              <a:ext cx="1032178" cy="1482301"/>
            </a:xfrm>
            <a:custGeom>
              <a:avLst/>
              <a:gdLst>
                <a:gd name="T0" fmla="*/ 17 w 56"/>
                <a:gd name="T1" fmla="*/ 26 h 80"/>
                <a:gd name="T2" fmla="*/ 56 w 56"/>
                <a:gd name="T3" fmla="*/ 0 h 80"/>
                <a:gd name="T4" fmla="*/ 42 w 56"/>
                <a:gd name="T5" fmla="*/ 51 h 80"/>
                <a:gd name="T6" fmla="*/ 7 w 56"/>
                <a:gd name="T7" fmla="*/ 76 h 80"/>
                <a:gd name="T8" fmla="*/ 17 w 56"/>
                <a:gd name="T9" fmla="*/ 26 h 80"/>
              </a:gdLst>
              <a:ahLst/>
              <a:cxnLst>
                <a:cxn ang="0">
                  <a:pos x="T0" y="T1"/>
                </a:cxn>
                <a:cxn ang="0">
                  <a:pos x="T2" y="T3"/>
                </a:cxn>
                <a:cxn ang="0">
                  <a:pos x="T4" y="T5"/>
                </a:cxn>
                <a:cxn ang="0">
                  <a:pos x="T6" y="T7"/>
                </a:cxn>
                <a:cxn ang="0">
                  <a:pos x="T8" y="T9"/>
                </a:cxn>
              </a:cxnLst>
              <a:rect l="0" t="0" r="r" b="b"/>
              <a:pathLst>
                <a:path w="56" h="80">
                  <a:moveTo>
                    <a:pt x="17" y="26"/>
                  </a:moveTo>
                  <a:cubicBezTo>
                    <a:pt x="31" y="7"/>
                    <a:pt x="56" y="0"/>
                    <a:pt x="56" y="0"/>
                  </a:cubicBezTo>
                  <a:cubicBezTo>
                    <a:pt x="50" y="11"/>
                    <a:pt x="53" y="31"/>
                    <a:pt x="42" y="51"/>
                  </a:cubicBezTo>
                  <a:cubicBezTo>
                    <a:pt x="27" y="80"/>
                    <a:pt x="7" y="76"/>
                    <a:pt x="7" y="76"/>
                  </a:cubicBezTo>
                  <a:cubicBezTo>
                    <a:pt x="4" y="67"/>
                    <a:pt x="0" y="48"/>
                    <a:pt x="17" y="26"/>
                  </a:cubicBezTo>
                  <a:close/>
                </a:path>
              </a:pathLst>
            </a:custGeom>
            <a:gradFill>
              <a:gsLst>
                <a:gs pos="0">
                  <a:srgbClr val="FF2F92"/>
                </a:gs>
                <a:gs pos="100000">
                  <a:srgbClr val="C10077"/>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8" name="Freeform 18"/>
            <p:cNvSpPr>
              <a:spLocks/>
            </p:cNvSpPr>
            <p:nvPr/>
          </p:nvSpPr>
          <p:spPr bwMode="auto">
            <a:xfrm flipH="1">
              <a:off x="2868402" y="4834061"/>
              <a:ext cx="1459016" cy="2126442"/>
            </a:xfrm>
            <a:custGeom>
              <a:avLst/>
              <a:gdLst>
                <a:gd name="T0" fmla="*/ 25 w 85"/>
                <a:gd name="T1" fmla="*/ 35 h 115"/>
                <a:gd name="T2" fmla="*/ 85 w 85"/>
                <a:gd name="T3" fmla="*/ 0 h 115"/>
                <a:gd name="T4" fmla="*/ 61 w 85"/>
                <a:gd name="T5" fmla="*/ 74 h 115"/>
                <a:gd name="T6" fmla="*/ 8 w 85"/>
                <a:gd name="T7" fmla="*/ 109 h 115"/>
                <a:gd name="T8" fmla="*/ 25 w 85"/>
                <a:gd name="T9" fmla="*/ 35 h 115"/>
              </a:gdLst>
              <a:ahLst/>
              <a:cxnLst>
                <a:cxn ang="0">
                  <a:pos x="T0" y="T1"/>
                </a:cxn>
                <a:cxn ang="0">
                  <a:pos x="T2" y="T3"/>
                </a:cxn>
                <a:cxn ang="0">
                  <a:pos x="T4" y="T5"/>
                </a:cxn>
                <a:cxn ang="0">
                  <a:pos x="T6" y="T7"/>
                </a:cxn>
                <a:cxn ang="0">
                  <a:pos x="T8" y="T9"/>
                </a:cxn>
              </a:cxnLst>
              <a:rect l="0" t="0" r="r" b="b"/>
              <a:pathLst>
                <a:path w="85" h="115">
                  <a:moveTo>
                    <a:pt x="25" y="35"/>
                  </a:moveTo>
                  <a:cubicBezTo>
                    <a:pt x="47" y="9"/>
                    <a:pt x="85" y="0"/>
                    <a:pt x="85" y="0"/>
                  </a:cubicBezTo>
                  <a:cubicBezTo>
                    <a:pt x="75" y="16"/>
                    <a:pt x="78" y="46"/>
                    <a:pt x="61" y="74"/>
                  </a:cubicBezTo>
                  <a:cubicBezTo>
                    <a:pt x="36" y="115"/>
                    <a:pt x="8" y="109"/>
                    <a:pt x="8" y="109"/>
                  </a:cubicBezTo>
                  <a:cubicBezTo>
                    <a:pt x="3" y="95"/>
                    <a:pt x="0" y="67"/>
                    <a:pt x="25" y="35"/>
                  </a:cubicBezTo>
                  <a:close/>
                </a:path>
              </a:pathLst>
            </a:custGeom>
            <a:gradFill>
              <a:gsLst>
                <a:gs pos="0">
                  <a:srgbClr val="C10077"/>
                </a:gs>
                <a:gs pos="100000">
                  <a:srgbClr val="91005D"/>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19" name="Freeform 19"/>
            <p:cNvSpPr>
              <a:spLocks/>
            </p:cNvSpPr>
            <p:nvPr/>
          </p:nvSpPr>
          <p:spPr bwMode="auto">
            <a:xfrm flipH="1">
              <a:off x="6942785" y="4911668"/>
              <a:ext cx="698465" cy="939049"/>
            </a:xfrm>
            <a:custGeom>
              <a:avLst/>
              <a:gdLst>
                <a:gd name="T0" fmla="*/ 6 w 38"/>
                <a:gd name="T1" fmla="*/ 29 h 51"/>
                <a:gd name="T2" fmla="*/ 4 w 38"/>
                <a:gd name="T3" fmla="*/ 0 h 51"/>
                <a:gd name="T4" fmla="*/ 28 w 38"/>
                <a:gd name="T5" fmla="*/ 24 h 51"/>
                <a:gd name="T6" fmla="*/ 30 w 38"/>
                <a:gd name="T7" fmla="*/ 51 h 51"/>
                <a:gd name="T8" fmla="*/ 6 w 38"/>
                <a:gd name="T9" fmla="*/ 29 h 51"/>
              </a:gdLst>
              <a:ahLst/>
              <a:cxnLst>
                <a:cxn ang="0">
                  <a:pos x="T0" y="T1"/>
                </a:cxn>
                <a:cxn ang="0">
                  <a:pos x="T2" y="T3"/>
                </a:cxn>
                <a:cxn ang="0">
                  <a:pos x="T4" y="T5"/>
                </a:cxn>
                <a:cxn ang="0">
                  <a:pos x="T6" y="T7"/>
                </a:cxn>
                <a:cxn ang="0">
                  <a:pos x="T8" y="T9"/>
                </a:cxn>
              </a:cxnLst>
              <a:rect l="0" t="0" r="r" b="b"/>
              <a:pathLst>
                <a:path w="38" h="51">
                  <a:moveTo>
                    <a:pt x="6" y="29"/>
                  </a:moveTo>
                  <a:cubicBezTo>
                    <a:pt x="0" y="16"/>
                    <a:pt x="4" y="0"/>
                    <a:pt x="4" y="0"/>
                  </a:cubicBezTo>
                  <a:cubicBezTo>
                    <a:pt x="9" y="7"/>
                    <a:pt x="20" y="12"/>
                    <a:pt x="28" y="24"/>
                  </a:cubicBezTo>
                  <a:cubicBezTo>
                    <a:pt x="38" y="41"/>
                    <a:pt x="30" y="51"/>
                    <a:pt x="30" y="51"/>
                  </a:cubicBezTo>
                  <a:cubicBezTo>
                    <a:pt x="24" y="49"/>
                    <a:pt x="13" y="45"/>
                    <a:pt x="6" y="29"/>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dirty="0"/>
            </a:p>
          </p:txBody>
        </p:sp>
        <p:sp>
          <p:nvSpPr>
            <p:cNvPr id="20" name="Freeform 20"/>
            <p:cNvSpPr>
              <a:spLocks/>
            </p:cNvSpPr>
            <p:nvPr/>
          </p:nvSpPr>
          <p:spPr bwMode="auto">
            <a:xfrm flipH="1">
              <a:off x="2076807" y="5128969"/>
              <a:ext cx="830399" cy="776074"/>
            </a:xfrm>
            <a:custGeom>
              <a:avLst/>
              <a:gdLst>
                <a:gd name="T0" fmla="*/ 16 w 45"/>
                <a:gd name="T1" fmla="*/ 8 h 42"/>
                <a:gd name="T2" fmla="*/ 45 w 45"/>
                <a:gd name="T3" fmla="*/ 1 h 42"/>
                <a:gd name="T4" fmla="*/ 26 w 45"/>
                <a:gd name="T5" fmla="*/ 28 h 42"/>
                <a:gd name="T6" fmla="*/ 0 w 45"/>
                <a:gd name="T7" fmla="*/ 35 h 42"/>
                <a:gd name="T8" fmla="*/ 16 w 45"/>
                <a:gd name="T9" fmla="*/ 8 h 42"/>
              </a:gdLst>
              <a:ahLst/>
              <a:cxnLst>
                <a:cxn ang="0">
                  <a:pos x="T0" y="T1"/>
                </a:cxn>
                <a:cxn ang="0">
                  <a:pos x="T2" y="T3"/>
                </a:cxn>
                <a:cxn ang="0">
                  <a:pos x="T4" y="T5"/>
                </a:cxn>
                <a:cxn ang="0">
                  <a:pos x="T6" y="T7"/>
                </a:cxn>
                <a:cxn ang="0">
                  <a:pos x="T8" y="T9"/>
                </a:cxn>
              </a:cxnLst>
              <a:rect l="0" t="0" r="r" b="b"/>
              <a:pathLst>
                <a:path w="45" h="42">
                  <a:moveTo>
                    <a:pt x="16" y="8"/>
                  </a:moveTo>
                  <a:cubicBezTo>
                    <a:pt x="28" y="0"/>
                    <a:pt x="45" y="1"/>
                    <a:pt x="45" y="1"/>
                  </a:cubicBezTo>
                  <a:cubicBezTo>
                    <a:pt x="39" y="6"/>
                    <a:pt x="36" y="19"/>
                    <a:pt x="26" y="28"/>
                  </a:cubicBezTo>
                  <a:cubicBezTo>
                    <a:pt x="11" y="42"/>
                    <a:pt x="0" y="35"/>
                    <a:pt x="0" y="35"/>
                  </a:cubicBezTo>
                  <a:cubicBezTo>
                    <a:pt x="0" y="29"/>
                    <a:pt x="2" y="17"/>
                    <a:pt x="16" y="8"/>
                  </a:cubicBezTo>
                  <a:close/>
                </a:path>
              </a:pathLst>
            </a:custGeom>
            <a:gradFill>
              <a:gsLst>
                <a:gs pos="0">
                  <a:srgbClr val="91005D"/>
                </a:gs>
                <a:gs pos="100000">
                  <a:srgbClr val="941651"/>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sp>
          <p:nvSpPr>
            <p:cNvPr id="21" name="Freeform 21"/>
            <p:cNvSpPr>
              <a:spLocks/>
            </p:cNvSpPr>
            <p:nvPr/>
          </p:nvSpPr>
          <p:spPr bwMode="auto">
            <a:xfrm flipH="1">
              <a:off x="4411746" y="4438263"/>
              <a:ext cx="1055459" cy="2980126"/>
            </a:xfrm>
            <a:custGeom>
              <a:avLst/>
              <a:gdLst>
                <a:gd name="T0" fmla="*/ 39 w 57"/>
                <a:gd name="T1" fmla="*/ 0 h 133"/>
                <a:gd name="T2" fmla="*/ 6 w 57"/>
                <a:gd name="T3" fmla="*/ 61 h 133"/>
                <a:gd name="T4" fmla="*/ 29 w 57"/>
                <a:gd name="T5" fmla="*/ 133 h 133"/>
                <a:gd name="T6" fmla="*/ 57 w 57"/>
                <a:gd name="T7" fmla="*/ 75 h 133"/>
                <a:gd name="T8" fmla="*/ 39 w 57"/>
                <a:gd name="T9" fmla="*/ 0 h 133"/>
              </a:gdLst>
              <a:ahLst/>
              <a:cxnLst>
                <a:cxn ang="0">
                  <a:pos x="T0" y="T1"/>
                </a:cxn>
                <a:cxn ang="0">
                  <a:pos x="T2" y="T3"/>
                </a:cxn>
                <a:cxn ang="0">
                  <a:pos x="T4" y="T5"/>
                </a:cxn>
                <a:cxn ang="0">
                  <a:pos x="T6" y="T7"/>
                </a:cxn>
                <a:cxn ang="0">
                  <a:pos x="T8" y="T9"/>
                </a:cxn>
              </a:cxnLst>
              <a:rect l="0" t="0" r="r" b="b"/>
              <a:pathLst>
                <a:path w="57" h="133">
                  <a:moveTo>
                    <a:pt x="39" y="0"/>
                  </a:moveTo>
                  <a:cubicBezTo>
                    <a:pt x="39" y="0"/>
                    <a:pt x="11" y="27"/>
                    <a:pt x="6" y="61"/>
                  </a:cubicBezTo>
                  <a:cubicBezTo>
                    <a:pt x="0" y="101"/>
                    <a:pt x="18" y="123"/>
                    <a:pt x="29" y="133"/>
                  </a:cubicBezTo>
                  <a:cubicBezTo>
                    <a:pt x="29" y="133"/>
                    <a:pt x="57" y="124"/>
                    <a:pt x="57" y="75"/>
                  </a:cubicBezTo>
                  <a:cubicBezTo>
                    <a:pt x="57" y="43"/>
                    <a:pt x="39" y="19"/>
                    <a:pt x="39" y="0"/>
                  </a:cubicBezTo>
                </a:path>
              </a:pathLst>
            </a:custGeom>
            <a:gradFill>
              <a:gsLst>
                <a:gs pos="0">
                  <a:srgbClr val="C10077"/>
                </a:gs>
                <a:gs pos="100000">
                  <a:srgbClr val="91005D"/>
                </a:gs>
              </a:gsLst>
              <a:lin ang="5400000" scaled="0"/>
            </a:gradFill>
            <a:ln>
              <a:noFill/>
            </a:ln>
          </p:spPr>
          <p:txBody>
            <a:bodyPr vert="horz" wrap="square" lIns="146304" tIns="73152" rIns="146304" bIns="73152" numCol="1" anchor="t" anchorCtr="0" compatLnSpc="1">
              <a:prstTxWarp prst="textNoShape">
                <a:avLst/>
              </a:prstTxWarp>
            </a:bodyPr>
            <a:lstStyle/>
            <a:p>
              <a:endParaRPr lang="en-US" sz="4608"/>
            </a:p>
          </p:txBody>
        </p:sp>
      </p:grpSp>
      <p:sp>
        <p:nvSpPr>
          <p:cNvPr id="71" name="Text Box 10"/>
          <p:cNvSpPr txBox="1">
            <a:spLocks noChangeArrowheads="1"/>
          </p:cNvSpPr>
          <p:nvPr/>
        </p:nvSpPr>
        <p:spPr bwMode="auto">
          <a:xfrm>
            <a:off x="8150088" y="2628273"/>
            <a:ext cx="10560936" cy="1822037"/>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For instance, ‘brief’ interventions that are between a provider and individual may not be culturally appropriate for new Canadians or First Nations, Métis, or Inuit. Some considerations to make brief interventions more culturally appropriate may include:</a:t>
            </a:r>
          </a:p>
        </p:txBody>
      </p:sp>
      <p:sp>
        <p:nvSpPr>
          <p:cNvPr id="39" name="Rectangle 38">
            <a:extLst>
              <a:ext uri="{FF2B5EF4-FFF2-40B4-BE49-F238E27FC236}">
                <a16:creationId xmlns:a16="http://schemas.microsoft.com/office/drawing/2014/main" id="{065F3AC0-8E73-2F45-90C9-1E2D3A592E91}"/>
              </a:ext>
            </a:extLst>
          </p:cNvPr>
          <p:cNvSpPr/>
          <p:nvPr/>
        </p:nvSpPr>
        <p:spPr>
          <a:xfrm>
            <a:off x="7991062" y="880747"/>
            <a:ext cx="8182498" cy="1107996"/>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Tailoring Practice</a:t>
            </a:r>
          </a:p>
        </p:txBody>
      </p:sp>
      <p:sp>
        <p:nvSpPr>
          <p:cNvPr id="40" name="Text Box 10">
            <a:extLst>
              <a:ext uri="{FF2B5EF4-FFF2-40B4-BE49-F238E27FC236}">
                <a16:creationId xmlns:a16="http://schemas.microsoft.com/office/drawing/2014/main" id="{74265C2F-FDDC-7E49-A5FC-D8D8BACF18A5}"/>
              </a:ext>
            </a:extLst>
          </p:cNvPr>
          <p:cNvSpPr txBox="1">
            <a:spLocks noChangeArrowheads="1"/>
          </p:cNvSpPr>
          <p:nvPr/>
        </p:nvSpPr>
        <p:spPr bwMode="auto">
          <a:xfrm>
            <a:off x="10212051" y="5113599"/>
            <a:ext cx="8498971"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Widening brief interventions so they are conducted in a group and or over a longer period</a:t>
            </a:r>
          </a:p>
        </p:txBody>
      </p:sp>
      <p:grpSp>
        <p:nvGrpSpPr>
          <p:cNvPr id="46" name="Group 45">
            <a:extLst>
              <a:ext uri="{FF2B5EF4-FFF2-40B4-BE49-F238E27FC236}">
                <a16:creationId xmlns:a16="http://schemas.microsoft.com/office/drawing/2014/main" id="{43BF8A4D-0B91-5442-8720-DB6E94D45D05}"/>
              </a:ext>
            </a:extLst>
          </p:cNvPr>
          <p:cNvGrpSpPr/>
          <p:nvPr/>
        </p:nvGrpSpPr>
        <p:grpSpPr>
          <a:xfrm>
            <a:off x="9106159" y="5110641"/>
            <a:ext cx="843980" cy="843980"/>
            <a:chOff x="1363164" y="3370555"/>
            <a:chExt cx="1679492" cy="1679492"/>
          </a:xfrm>
        </p:grpSpPr>
        <p:sp>
          <p:nvSpPr>
            <p:cNvPr id="47" name="Oval 46">
              <a:extLst>
                <a:ext uri="{FF2B5EF4-FFF2-40B4-BE49-F238E27FC236}">
                  <a16:creationId xmlns:a16="http://schemas.microsoft.com/office/drawing/2014/main" id="{FF27D283-9224-C64F-BF51-7DFAA001B5E6}"/>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5B1075F0-3A83-0F4A-BB03-CE926CD0349C}"/>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4EE94E5-DF90-C64B-8FCE-92915A5C6290}"/>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a:extLst>
              <a:ext uri="{FF2B5EF4-FFF2-40B4-BE49-F238E27FC236}">
                <a16:creationId xmlns:a16="http://schemas.microsoft.com/office/drawing/2014/main" id="{2B1F1414-8B9E-DD7F-DF78-CC9B8C39CB77}"/>
              </a:ext>
            </a:extLst>
          </p:cNvPr>
          <p:cNvSpPr/>
          <p:nvPr/>
        </p:nvSpPr>
        <p:spPr>
          <a:xfrm>
            <a:off x="8150088" y="1969885"/>
            <a:ext cx="5882402"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Culturally Relevant Considerations</a:t>
            </a:r>
          </a:p>
        </p:txBody>
      </p:sp>
      <p:sp>
        <p:nvSpPr>
          <p:cNvPr id="3" name="Text Box 10">
            <a:extLst>
              <a:ext uri="{FF2B5EF4-FFF2-40B4-BE49-F238E27FC236}">
                <a16:creationId xmlns:a16="http://schemas.microsoft.com/office/drawing/2014/main" id="{EEF463FE-82AE-CBD5-9617-F15B6448F6A7}"/>
              </a:ext>
            </a:extLst>
          </p:cNvPr>
          <p:cNvSpPr txBox="1">
            <a:spLocks noChangeArrowheads="1"/>
          </p:cNvSpPr>
          <p:nvPr/>
        </p:nvSpPr>
        <p:spPr bwMode="auto">
          <a:xfrm>
            <a:off x="10212051" y="6401216"/>
            <a:ext cx="8498971" cy="529376"/>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Engaging families, peers, significant others, etc.</a:t>
            </a:r>
          </a:p>
        </p:txBody>
      </p:sp>
      <p:sp>
        <p:nvSpPr>
          <p:cNvPr id="24" name="Text Box 10">
            <a:extLst>
              <a:ext uri="{FF2B5EF4-FFF2-40B4-BE49-F238E27FC236}">
                <a16:creationId xmlns:a16="http://schemas.microsoft.com/office/drawing/2014/main" id="{56064359-AC57-115A-4D78-E212E4EC8CEA}"/>
              </a:ext>
            </a:extLst>
          </p:cNvPr>
          <p:cNvSpPr txBox="1">
            <a:spLocks noChangeArrowheads="1"/>
          </p:cNvSpPr>
          <p:nvPr/>
        </p:nvSpPr>
        <p:spPr bwMode="auto">
          <a:xfrm>
            <a:off x="10212051" y="7477730"/>
            <a:ext cx="8498971" cy="529376"/>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Using culturally-appropriate/adapted resources</a:t>
            </a:r>
          </a:p>
        </p:txBody>
      </p:sp>
      <p:sp>
        <p:nvSpPr>
          <p:cNvPr id="29" name="Text Box 10">
            <a:extLst>
              <a:ext uri="{FF2B5EF4-FFF2-40B4-BE49-F238E27FC236}">
                <a16:creationId xmlns:a16="http://schemas.microsoft.com/office/drawing/2014/main" id="{91B64764-B120-A749-DF04-C08F1709181D}"/>
              </a:ext>
            </a:extLst>
          </p:cNvPr>
          <p:cNvSpPr txBox="1">
            <a:spLocks noChangeArrowheads="1"/>
          </p:cNvSpPr>
          <p:nvPr/>
        </p:nvSpPr>
        <p:spPr bwMode="auto">
          <a:xfrm>
            <a:off x="10212051" y="8490882"/>
            <a:ext cx="8498971"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Conducting brief interventions using appropriate language(s) or imagery</a:t>
            </a:r>
          </a:p>
        </p:txBody>
      </p:sp>
      <p:sp>
        <p:nvSpPr>
          <p:cNvPr id="34" name="Text Box 10">
            <a:extLst>
              <a:ext uri="{FF2B5EF4-FFF2-40B4-BE49-F238E27FC236}">
                <a16:creationId xmlns:a16="http://schemas.microsoft.com/office/drawing/2014/main" id="{EC67A929-078B-45FD-2143-5FC9799BB131}"/>
              </a:ext>
            </a:extLst>
          </p:cNvPr>
          <p:cNvSpPr txBox="1">
            <a:spLocks noChangeArrowheads="1"/>
          </p:cNvSpPr>
          <p:nvPr/>
        </p:nvSpPr>
        <p:spPr bwMode="auto">
          <a:xfrm>
            <a:off x="10212051" y="9702520"/>
            <a:ext cx="8498971"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Using culturally-appropriate exercises, such as walks and blanket exercises, to conduct brief interventions</a:t>
            </a:r>
          </a:p>
        </p:txBody>
      </p:sp>
      <p:grpSp>
        <p:nvGrpSpPr>
          <p:cNvPr id="51" name="Group 50">
            <a:extLst>
              <a:ext uri="{FF2B5EF4-FFF2-40B4-BE49-F238E27FC236}">
                <a16:creationId xmlns:a16="http://schemas.microsoft.com/office/drawing/2014/main" id="{9D68AEC2-266E-FBAB-3E85-9F70EAC2EBFD}"/>
              </a:ext>
            </a:extLst>
          </p:cNvPr>
          <p:cNvGrpSpPr/>
          <p:nvPr/>
        </p:nvGrpSpPr>
        <p:grpSpPr>
          <a:xfrm>
            <a:off x="9106159" y="6283458"/>
            <a:ext cx="843980" cy="843980"/>
            <a:chOff x="1363164" y="3370555"/>
            <a:chExt cx="1679492" cy="1679492"/>
          </a:xfrm>
        </p:grpSpPr>
        <p:sp>
          <p:nvSpPr>
            <p:cNvPr id="52" name="Oval 51">
              <a:extLst>
                <a:ext uri="{FF2B5EF4-FFF2-40B4-BE49-F238E27FC236}">
                  <a16:creationId xmlns:a16="http://schemas.microsoft.com/office/drawing/2014/main" id="{A952D1C4-5926-3390-D467-A2C05856B76F}"/>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732AEABB-F10C-5A7F-A3A9-00B2F0613C36}"/>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EDE983CD-4E66-06B1-76BC-D141891DD0DB}"/>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1AF4AD7B-E2F3-46B4-7BB3-D8A55BA4AE9B}"/>
              </a:ext>
            </a:extLst>
          </p:cNvPr>
          <p:cNvGrpSpPr/>
          <p:nvPr/>
        </p:nvGrpSpPr>
        <p:grpSpPr>
          <a:xfrm>
            <a:off x="9106159" y="7297250"/>
            <a:ext cx="843980" cy="843980"/>
            <a:chOff x="1363164" y="3370555"/>
            <a:chExt cx="1679492" cy="1679492"/>
          </a:xfrm>
        </p:grpSpPr>
        <p:sp>
          <p:nvSpPr>
            <p:cNvPr id="56" name="Oval 55">
              <a:extLst>
                <a:ext uri="{FF2B5EF4-FFF2-40B4-BE49-F238E27FC236}">
                  <a16:creationId xmlns:a16="http://schemas.microsoft.com/office/drawing/2014/main" id="{6FD5D856-9328-EF1C-2E79-CB1556520D1E}"/>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8581A453-CF96-9D00-D333-C2D7AEDAFE77}"/>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67680C95-46E6-C9CF-706A-A56E40B2815D}"/>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a:extLst>
              <a:ext uri="{FF2B5EF4-FFF2-40B4-BE49-F238E27FC236}">
                <a16:creationId xmlns:a16="http://schemas.microsoft.com/office/drawing/2014/main" id="{95EF30C9-4D22-8563-33FA-2F2DD30FE94E}"/>
              </a:ext>
            </a:extLst>
          </p:cNvPr>
          <p:cNvGrpSpPr/>
          <p:nvPr/>
        </p:nvGrpSpPr>
        <p:grpSpPr>
          <a:xfrm>
            <a:off x="9106159" y="8509824"/>
            <a:ext cx="843980" cy="843980"/>
            <a:chOff x="1363164" y="3370555"/>
            <a:chExt cx="1679492" cy="1679492"/>
          </a:xfrm>
        </p:grpSpPr>
        <p:sp>
          <p:nvSpPr>
            <p:cNvPr id="60" name="Oval 59">
              <a:extLst>
                <a:ext uri="{FF2B5EF4-FFF2-40B4-BE49-F238E27FC236}">
                  <a16:creationId xmlns:a16="http://schemas.microsoft.com/office/drawing/2014/main" id="{DDA27D6B-4241-E7AD-926E-BBCF53D0364D}"/>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45D07558-2AE3-D794-DD2A-05DA3B245373}"/>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3FA667E3-0F55-17A9-2F5C-D638DDD232B2}"/>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3" name="Group 62">
            <a:extLst>
              <a:ext uri="{FF2B5EF4-FFF2-40B4-BE49-F238E27FC236}">
                <a16:creationId xmlns:a16="http://schemas.microsoft.com/office/drawing/2014/main" id="{3AF4E05C-26B4-8F2C-CD64-6472AE6B1810}"/>
              </a:ext>
            </a:extLst>
          </p:cNvPr>
          <p:cNvGrpSpPr/>
          <p:nvPr/>
        </p:nvGrpSpPr>
        <p:grpSpPr>
          <a:xfrm>
            <a:off x="9106159" y="9702520"/>
            <a:ext cx="843980" cy="843980"/>
            <a:chOff x="1363164" y="3370555"/>
            <a:chExt cx="1679492" cy="1679492"/>
          </a:xfrm>
        </p:grpSpPr>
        <p:sp>
          <p:nvSpPr>
            <p:cNvPr id="64" name="Oval 63">
              <a:extLst>
                <a:ext uri="{FF2B5EF4-FFF2-40B4-BE49-F238E27FC236}">
                  <a16:creationId xmlns:a16="http://schemas.microsoft.com/office/drawing/2014/main" id="{B909A137-8520-E7DB-66D2-088706685E60}"/>
                </a:ext>
              </a:extLst>
            </p:cNvPr>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244CD8CB-A8E2-3A65-0504-5E10167146BA}"/>
                </a:ext>
              </a:extLst>
            </p:cNvPr>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99BCC0BF-AF58-B681-8971-B0AC27286126}"/>
                </a:ext>
              </a:extLst>
            </p:cNvPr>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98522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ppt_w</p:attrName>
                                        </p:attrNameLst>
                                      </p:cBhvr>
                                      <p:tavLst>
                                        <p:tav tm="0">
                                          <p:val>
                                            <p:fltVal val="0"/>
                                          </p:val>
                                        </p:tav>
                                        <p:tav tm="100000">
                                          <p:val>
                                            <p:strVal val="#ppt_w"/>
                                          </p:val>
                                        </p:tav>
                                      </p:tavLst>
                                    </p:anim>
                                    <p:anim calcmode="lin" valueType="num">
                                      <p:cBhvr>
                                        <p:cTn id="8" dur="500" fill="hold"/>
                                        <p:tgtEl>
                                          <p:spTgt spid="71"/>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strVal val="#ppt_h"/>
                                          </p:val>
                                        </p:tav>
                                        <p:tav tm="100000">
                                          <p:val>
                                            <p:strVal val="#ppt_h"/>
                                          </p:val>
                                        </p:tav>
                                      </p:tavLst>
                                    </p:anim>
                                  </p:childTnLst>
                                </p:cTn>
                              </p:par>
                              <p:par>
                                <p:cTn id="17" presetID="37"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1000"/>
                                        <p:tgtEl>
                                          <p:spTgt spid="46"/>
                                        </p:tgtEl>
                                      </p:cBhvr>
                                    </p:animEffect>
                                    <p:anim calcmode="lin" valueType="num">
                                      <p:cBhvr>
                                        <p:cTn id="20" dur="1000" fill="hold"/>
                                        <p:tgtEl>
                                          <p:spTgt spid="46"/>
                                        </p:tgtEl>
                                        <p:attrNameLst>
                                          <p:attrName>ppt_x</p:attrName>
                                        </p:attrNameLst>
                                      </p:cBhvr>
                                      <p:tavLst>
                                        <p:tav tm="0">
                                          <p:val>
                                            <p:strVal val="#ppt_x"/>
                                          </p:val>
                                        </p:tav>
                                        <p:tav tm="100000">
                                          <p:val>
                                            <p:strVal val="#ppt_x"/>
                                          </p:val>
                                        </p:tav>
                                      </p:tavLst>
                                    </p:anim>
                                    <p:anim calcmode="lin" valueType="num">
                                      <p:cBhvr>
                                        <p:cTn id="21" dur="900" decel="100000" fill="hold"/>
                                        <p:tgtEl>
                                          <p:spTgt spid="4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6"/>
                                        </p:tgtEl>
                                        <p:attrNameLst>
                                          <p:attrName>ppt_y</p:attrName>
                                        </p:attrNameLst>
                                      </p:cBhvr>
                                      <p:tavLst>
                                        <p:tav tm="0">
                                          <p:val>
                                            <p:strVal val="#ppt_y-.03"/>
                                          </p:val>
                                        </p:tav>
                                        <p:tav tm="100000">
                                          <p:val>
                                            <p:strVal val="#ppt_y"/>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ppt_w</p:attrName>
                                        </p:attrNameLst>
                                      </p:cBhvr>
                                      <p:tavLst>
                                        <p:tav tm="0">
                                          <p:val>
                                            <p:fltVal val="0"/>
                                          </p:val>
                                        </p:tav>
                                        <p:tav tm="100000">
                                          <p:val>
                                            <p:strVal val="#ppt_w"/>
                                          </p:val>
                                        </p:tav>
                                      </p:tavLst>
                                    </p:anim>
                                    <p:anim calcmode="lin" valueType="num">
                                      <p:cBhvr>
                                        <p:cTn id="38" dur="500" fill="hold"/>
                                        <p:tgtEl>
                                          <p:spTgt spid="29"/>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p:cTn id="41" dur="500" fill="hold"/>
                                        <p:tgtEl>
                                          <p:spTgt spid="34"/>
                                        </p:tgtEl>
                                        <p:attrNameLst>
                                          <p:attrName>ppt_w</p:attrName>
                                        </p:attrNameLst>
                                      </p:cBhvr>
                                      <p:tavLst>
                                        <p:tav tm="0">
                                          <p:val>
                                            <p:fltVal val="0"/>
                                          </p:val>
                                        </p:tav>
                                        <p:tav tm="100000">
                                          <p:val>
                                            <p:strVal val="#ppt_w"/>
                                          </p:val>
                                        </p:tav>
                                      </p:tavLst>
                                    </p:anim>
                                    <p:anim calcmode="lin" valueType="num">
                                      <p:cBhvr>
                                        <p:cTn id="42" dur="500" fill="hold"/>
                                        <p:tgtEl>
                                          <p:spTgt spid="34"/>
                                        </p:tgtEl>
                                        <p:attrNameLst>
                                          <p:attrName>ppt_h</p:attrName>
                                        </p:attrNameLst>
                                      </p:cBhvr>
                                      <p:tavLst>
                                        <p:tav tm="0">
                                          <p:val>
                                            <p:strVal val="#ppt_h"/>
                                          </p:val>
                                        </p:tav>
                                        <p:tav tm="100000">
                                          <p:val>
                                            <p:strVal val="#ppt_h"/>
                                          </p:val>
                                        </p:tav>
                                      </p:tavLst>
                                    </p:anim>
                                  </p:childTnLst>
                                </p:cTn>
                              </p:par>
                              <p:par>
                                <p:cTn id="43" presetID="37" presetClass="entr" presetSubtype="0" fill="hold" nodeType="with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fade">
                                      <p:cBhvr>
                                        <p:cTn id="45" dur="1000"/>
                                        <p:tgtEl>
                                          <p:spTgt spid="51"/>
                                        </p:tgtEl>
                                      </p:cBhvr>
                                    </p:animEffect>
                                    <p:anim calcmode="lin" valueType="num">
                                      <p:cBhvr>
                                        <p:cTn id="46" dur="1000" fill="hold"/>
                                        <p:tgtEl>
                                          <p:spTgt spid="51"/>
                                        </p:tgtEl>
                                        <p:attrNameLst>
                                          <p:attrName>ppt_x</p:attrName>
                                        </p:attrNameLst>
                                      </p:cBhvr>
                                      <p:tavLst>
                                        <p:tav tm="0">
                                          <p:val>
                                            <p:strVal val="#ppt_x"/>
                                          </p:val>
                                        </p:tav>
                                        <p:tav tm="100000">
                                          <p:val>
                                            <p:strVal val="#ppt_x"/>
                                          </p:val>
                                        </p:tav>
                                      </p:tavLst>
                                    </p:anim>
                                    <p:anim calcmode="lin" valueType="num">
                                      <p:cBhvr>
                                        <p:cTn id="47" dur="900" decel="100000" fill="hold"/>
                                        <p:tgtEl>
                                          <p:spTgt spid="51"/>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fade">
                                      <p:cBhvr>
                                        <p:cTn id="51" dur="1000"/>
                                        <p:tgtEl>
                                          <p:spTgt spid="55"/>
                                        </p:tgtEl>
                                      </p:cBhvr>
                                    </p:animEffect>
                                    <p:anim calcmode="lin" valueType="num">
                                      <p:cBhvr>
                                        <p:cTn id="52" dur="1000" fill="hold"/>
                                        <p:tgtEl>
                                          <p:spTgt spid="55"/>
                                        </p:tgtEl>
                                        <p:attrNameLst>
                                          <p:attrName>ppt_x</p:attrName>
                                        </p:attrNameLst>
                                      </p:cBhvr>
                                      <p:tavLst>
                                        <p:tav tm="0">
                                          <p:val>
                                            <p:strVal val="#ppt_x"/>
                                          </p:val>
                                        </p:tav>
                                        <p:tav tm="100000">
                                          <p:val>
                                            <p:strVal val="#ppt_x"/>
                                          </p:val>
                                        </p:tav>
                                      </p:tavLst>
                                    </p:anim>
                                    <p:anim calcmode="lin" valueType="num">
                                      <p:cBhvr>
                                        <p:cTn id="53" dur="900" decel="100000" fill="hold"/>
                                        <p:tgtEl>
                                          <p:spTgt spid="55"/>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55"/>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1000"/>
                                        <p:tgtEl>
                                          <p:spTgt spid="59"/>
                                        </p:tgtEl>
                                      </p:cBhvr>
                                    </p:animEffect>
                                    <p:anim calcmode="lin" valueType="num">
                                      <p:cBhvr>
                                        <p:cTn id="58" dur="1000" fill="hold"/>
                                        <p:tgtEl>
                                          <p:spTgt spid="59"/>
                                        </p:tgtEl>
                                        <p:attrNameLst>
                                          <p:attrName>ppt_x</p:attrName>
                                        </p:attrNameLst>
                                      </p:cBhvr>
                                      <p:tavLst>
                                        <p:tav tm="0">
                                          <p:val>
                                            <p:strVal val="#ppt_x"/>
                                          </p:val>
                                        </p:tav>
                                        <p:tav tm="100000">
                                          <p:val>
                                            <p:strVal val="#ppt_x"/>
                                          </p:val>
                                        </p:tav>
                                      </p:tavLst>
                                    </p:anim>
                                    <p:anim calcmode="lin" valueType="num">
                                      <p:cBhvr>
                                        <p:cTn id="59" dur="900" decel="100000" fill="hold"/>
                                        <p:tgtEl>
                                          <p:spTgt spid="5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59"/>
                                        </p:tgtEl>
                                        <p:attrNameLst>
                                          <p:attrName>ppt_y</p:attrName>
                                        </p:attrNameLst>
                                      </p:cBhvr>
                                      <p:tavLst>
                                        <p:tav tm="0">
                                          <p:val>
                                            <p:strVal val="#ppt_y-.03"/>
                                          </p:val>
                                        </p:tav>
                                        <p:tav tm="100000">
                                          <p:val>
                                            <p:strVal val="#ppt_y"/>
                                          </p:val>
                                        </p:tav>
                                      </p:tavLst>
                                    </p:anim>
                                  </p:childTnLst>
                                </p:cTn>
                              </p:par>
                              <p:par>
                                <p:cTn id="61" presetID="37" presetClass="entr" presetSubtype="0" fill="hold" nodeType="with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1000"/>
                                        <p:tgtEl>
                                          <p:spTgt spid="63"/>
                                        </p:tgtEl>
                                      </p:cBhvr>
                                    </p:animEffect>
                                    <p:anim calcmode="lin" valueType="num">
                                      <p:cBhvr>
                                        <p:cTn id="64" dur="1000" fill="hold"/>
                                        <p:tgtEl>
                                          <p:spTgt spid="63"/>
                                        </p:tgtEl>
                                        <p:attrNameLst>
                                          <p:attrName>ppt_x</p:attrName>
                                        </p:attrNameLst>
                                      </p:cBhvr>
                                      <p:tavLst>
                                        <p:tav tm="0">
                                          <p:val>
                                            <p:strVal val="#ppt_x"/>
                                          </p:val>
                                        </p:tav>
                                        <p:tav tm="100000">
                                          <p:val>
                                            <p:strVal val="#ppt_x"/>
                                          </p:val>
                                        </p:tav>
                                      </p:tavLst>
                                    </p:anim>
                                    <p:anim calcmode="lin" valueType="num">
                                      <p:cBhvr>
                                        <p:cTn id="65" dur="900" decel="100000" fill="hold"/>
                                        <p:tgtEl>
                                          <p:spTgt spid="63"/>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6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39" grpId="0"/>
      <p:bldP spid="40" grpId="0"/>
      <p:bldP spid="2" grpId="0"/>
      <p:bldP spid="3" grpId="0"/>
      <p:bldP spid="24" grpId="0"/>
      <p:bldP spid="29" grpId="0"/>
      <p:bldP spid="3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 y="6369767"/>
            <a:ext cx="19507197" cy="3807356"/>
          </a:xfrm>
          <a:prstGeom prst="rect">
            <a:avLst/>
          </a:prstGeom>
          <a:gradFill>
            <a:gsLst>
              <a:gs pos="0">
                <a:srgbClr val="91005D"/>
              </a:gs>
              <a:gs pos="100000">
                <a:srgbClr val="C10077"/>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7" name="Text Box 10"/>
          <p:cNvSpPr txBox="1">
            <a:spLocks noChangeArrowheads="1"/>
          </p:cNvSpPr>
          <p:nvPr/>
        </p:nvSpPr>
        <p:spPr bwMode="auto">
          <a:xfrm>
            <a:off x="1601998" y="6674728"/>
            <a:ext cx="7470842" cy="3114699"/>
          </a:xfrm>
          <a:prstGeom prst="rect">
            <a:avLst/>
          </a:prstGeom>
          <a:noFill/>
          <a:ln w="9525">
            <a:noFill/>
            <a:miter lim="800000"/>
            <a:headEnd/>
            <a:tailEnd/>
          </a:ln>
        </p:spPr>
        <p:txBody>
          <a:bodyPr wrap="square" lIns="97536" tIns="48768" rIns="97536" bIns="48768">
            <a:spAutoFit/>
          </a:bodyPr>
          <a:lstStyle/>
          <a:p>
            <a:r>
              <a:rPr lang="en-US" sz="2400" dirty="0">
                <a:solidFill>
                  <a:schemeClr val="bg1"/>
                </a:solidFill>
              </a:rPr>
              <a:t>In this short video, Richard San Cartier, an Indigenous nurse-practitioner discusses why motivational interviewing can be adapted to working with Indigenous people. (Note: In this video, Richard San Cartier is discussing quitting smoking, but the overall idea is relevant to FASD prevention).</a:t>
            </a:r>
          </a:p>
          <a:p>
            <a:endParaRPr lang="en-US" sz="2400" dirty="0">
              <a:solidFill>
                <a:schemeClr val="bg1"/>
              </a:solidFill>
            </a:endParaRPr>
          </a:p>
          <a:p>
            <a:r>
              <a:rPr lang="en-CA" sz="2800" dirty="0">
                <a:solidFill>
                  <a:schemeClr val="bg1"/>
                </a:solidFill>
                <a:hlinkClick r:id="rId3">
                  <a:extLst>
                    <a:ext uri="{A12FA001-AC4F-418D-AE19-62706E023703}">
                      <ahyp:hlinkClr xmlns:ahyp="http://schemas.microsoft.com/office/drawing/2018/hyperlinkcolor" val="tx"/>
                    </a:ext>
                  </a:extLst>
                </a:hlinkClick>
              </a:rPr>
              <a:t>https://</a:t>
            </a:r>
            <a:r>
              <a:rPr lang="en-CA" sz="2800" dirty="0" err="1">
                <a:solidFill>
                  <a:schemeClr val="bg1"/>
                </a:solidFill>
                <a:hlinkClick r:id="rId3">
                  <a:extLst>
                    <a:ext uri="{A12FA001-AC4F-418D-AE19-62706E023703}">
                      <ahyp:hlinkClr xmlns:ahyp="http://schemas.microsoft.com/office/drawing/2018/hyperlinkcolor" val="tx"/>
                    </a:ext>
                  </a:extLst>
                </a:hlinkClick>
              </a:rPr>
              <a:t>youtu.be</a:t>
            </a:r>
            <a:r>
              <a:rPr lang="en-CA" sz="2800" dirty="0">
                <a:solidFill>
                  <a:schemeClr val="bg1"/>
                </a:solidFill>
                <a:hlinkClick r:id="rId3">
                  <a:extLst>
                    <a:ext uri="{A12FA001-AC4F-418D-AE19-62706E023703}">
                      <ahyp:hlinkClr xmlns:ahyp="http://schemas.microsoft.com/office/drawing/2018/hyperlinkcolor" val="tx"/>
                    </a:ext>
                  </a:extLst>
                </a:hlinkClick>
              </a:rPr>
              <a:t>/yN2B6823uXg</a:t>
            </a:r>
            <a:endParaRPr lang="en-CA" sz="2800" dirty="0">
              <a:solidFill>
                <a:schemeClr val="bg1"/>
              </a:solidFill>
            </a:endParaRPr>
          </a:p>
        </p:txBody>
      </p:sp>
      <p:sp>
        <p:nvSpPr>
          <p:cNvPr id="2" name="Rectangle 1">
            <a:extLst>
              <a:ext uri="{FF2B5EF4-FFF2-40B4-BE49-F238E27FC236}">
                <a16:creationId xmlns:a16="http://schemas.microsoft.com/office/drawing/2014/main" id="{E4C9B586-6137-EED5-B4FD-05FE516049E7}"/>
              </a:ext>
            </a:extLst>
          </p:cNvPr>
          <p:cNvSpPr/>
          <p:nvPr/>
        </p:nvSpPr>
        <p:spPr>
          <a:xfrm>
            <a:off x="1299085" y="795677"/>
            <a:ext cx="13259594"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Brief Interventions with Indigenous Peoples</a:t>
            </a:r>
          </a:p>
        </p:txBody>
      </p:sp>
      <p:sp>
        <p:nvSpPr>
          <p:cNvPr id="3" name="Rectangle 2">
            <a:extLst>
              <a:ext uri="{FF2B5EF4-FFF2-40B4-BE49-F238E27FC236}">
                <a16:creationId xmlns:a16="http://schemas.microsoft.com/office/drawing/2014/main" id="{824F345D-429A-AD01-631C-4D9939DAD4F3}"/>
              </a:ext>
            </a:extLst>
          </p:cNvPr>
          <p:cNvSpPr/>
          <p:nvPr/>
        </p:nvSpPr>
        <p:spPr>
          <a:xfrm>
            <a:off x="1308546" y="3319957"/>
            <a:ext cx="8104674" cy="2566152"/>
          </a:xfrm>
          <a:prstGeom prst="rect">
            <a:avLst/>
          </a:prstGeom>
        </p:spPr>
        <p:txBody>
          <a:bodyPr wrap="square">
            <a:spAutoFit/>
          </a:bodyPr>
          <a:lstStyle/>
          <a:p>
            <a:pPr marL="571500" indent="-571500">
              <a:lnSpc>
                <a:spcPct val="115000"/>
              </a:lnSpc>
              <a:spcAft>
                <a:spcPts val="1600"/>
              </a:spcAft>
              <a:buFont typeface="Arial" panose="020B0604020202020204" pitchFamily="34" charset="0"/>
              <a:buChar char="•"/>
            </a:pPr>
            <a:r>
              <a:rPr lang="en-US" sz="40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Local Connections</a:t>
            </a:r>
          </a:p>
          <a:p>
            <a:pPr marL="571500" indent="-571500">
              <a:lnSpc>
                <a:spcPct val="115000"/>
              </a:lnSpc>
              <a:spcAft>
                <a:spcPts val="1600"/>
              </a:spcAft>
              <a:buFont typeface="Arial" panose="020B0604020202020204" pitchFamily="34" charset="0"/>
              <a:buChar char="•"/>
            </a:pPr>
            <a:r>
              <a:rPr lang="en-US" sz="40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Support Cultural Identity</a:t>
            </a:r>
          </a:p>
          <a:p>
            <a:pPr marL="571500" indent="-571500">
              <a:lnSpc>
                <a:spcPct val="115000"/>
              </a:lnSpc>
              <a:spcAft>
                <a:spcPts val="1600"/>
              </a:spcAft>
              <a:buFont typeface="Arial" panose="020B0604020202020204" pitchFamily="34" charset="0"/>
              <a:buChar char="•"/>
            </a:pPr>
            <a:r>
              <a:rPr lang="en-US" sz="40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Motivational Interviewing</a:t>
            </a:r>
          </a:p>
        </p:txBody>
      </p:sp>
      <p:pic>
        <p:nvPicPr>
          <p:cNvPr id="8" name="Picture 7">
            <a:hlinkClick r:id="rId3"/>
            <a:extLst>
              <a:ext uri="{FF2B5EF4-FFF2-40B4-BE49-F238E27FC236}">
                <a16:creationId xmlns:a16="http://schemas.microsoft.com/office/drawing/2014/main" id="{3BAF83E3-85B5-1CB5-D10C-62085CC2CDA2}"/>
              </a:ext>
            </a:extLst>
          </p:cNvPr>
          <p:cNvPicPr>
            <a:picLocks noChangeAspect="1"/>
          </p:cNvPicPr>
          <p:nvPr/>
        </p:nvPicPr>
        <p:blipFill>
          <a:blip r:embed="rId4"/>
          <a:stretch>
            <a:fillRect/>
          </a:stretch>
        </p:blipFill>
        <p:spPr>
          <a:xfrm>
            <a:off x="9753600" y="5013585"/>
            <a:ext cx="9072840" cy="5163537"/>
          </a:xfrm>
          <a:prstGeom prst="rect">
            <a:avLst/>
          </a:prstGeom>
        </p:spPr>
      </p:pic>
    </p:spTree>
    <p:extLst>
      <p:ext uri="{BB962C8B-B14F-4D97-AF65-F5344CB8AC3E}">
        <p14:creationId xmlns:p14="http://schemas.microsoft.com/office/powerpoint/2010/main" val="4278949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p:bldP spid="2" grpId="0"/>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296093"/>
            <a:ext cx="19507200" cy="4863169"/>
          </a:xfrm>
          <a:prstGeom prst="rect">
            <a:avLst/>
          </a:prstGeom>
          <a:gradFill>
            <a:gsLst>
              <a:gs pos="0">
                <a:srgbClr val="C10077"/>
              </a:gs>
              <a:gs pos="100000">
                <a:srgbClr val="91005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7" name="Freeform 5"/>
          <p:cNvSpPr>
            <a:spLocks/>
          </p:cNvSpPr>
          <p:nvPr/>
        </p:nvSpPr>
        <p:spPr bwMode="auto">
          <a:xfrm>
            <a:off x="1197519" y="8989577"/>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C10077"/>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Text Box 10"/>
          <p:cNvSpPr txBox="1">
            <a:spLocks noChangeArrowheads="1"/>
          </p:cNvSpPr>
          <p:nvPr/>
        </p:nvSpPr>
        <p:spPr bwMode="auto">
          <a:xfrm>
            <a:off x="1961813" y="8673175"/>
            <a:ext cx="10563339" cy="1945148"/>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There are many ways we can tailor our discussions of alcohol to support people with cognitive and other learning disabilities. We must move away from viewing the individual as failing if they do not do well in standard programs and/or respond to typical interventions, toward viewing the program as not providing what the individual needs to succeed.</a:t>
            </a:r>
          </a:p>
        </p:txBody>
      </p:sp>
      <p:pic>
        <p:nvPicPr>
          <p:cNvPr id="15" name="Picture Placeholder 14">
            <a:extLst>
              <a:ext uri="{FF2B5EF4-FFF2-40B4-BE49-F238E27FC236}">
                <a16:creationId xmlns:a16="http://schemas.microsoft.com/office/drawing/2014/main" id="{89419883-746E-554D-935C-9BE76C37D34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0530190" y="1327050"/>
            <a:ext cx="8318699" cy="8318699"/>
          </a:xfrm>
        </p:spPr>
      </p:pic>
      <p:sp>
        <p:nvSpPr>
          <p:cNvPr id="8" name="Rectangle 7">
            <a:extLst>
              <a:ext uri="{FF2B5EF4-FFF2-40B4-BE49-F238E27FC236}">
                <a16:creationId xmlns:a16="http://schemas.microsoft.com/office/drawing/2014/main" id="{C349EFCA-2999-6F4A-BA83-963DB0ECAC70}"/>
              </a:ext>
            </a:extLst>
          </p:cNvPr>
          <p:cNvSpPr/>
          <p:nvPr/>
        </p:nvSpPr>
        <p:spPr>
          <a:xfrm>
            <a:off x="1197518" y="858187"/>
            <a:ext cx="9529097" cy="2123658"/>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Supporting Individuals with FASD</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197518" y="3708662"/>
            <a:ext cx="8674361" cy="4038029"/>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Individuals with FASD are more likely to experience substance use problems and other life adversity, which can result in FASD becoming an inter-generational phenomenon. You may work with individuals with FASD who are at risk of having a baby with FASD. Therefore, identifying a woman at-risk of harmful prenatal alcohol consumption is critical.</a:t>
            </a:r>
          </a:p>
        </p:txBody>
      </p:sp>
    </p:spTree>
    <p:extLst>
      <p:ext uri="{BB962C8B-B14F-4D97-AF65-F5344CB8AC3E}">
        <p14:creationId xmlns:p14="http://schemas.microsoft.com/office/powerpoint/2010/main" val="9777033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7"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p:bldP spid="8"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19"/>
          <p:cNvSpPr/>
          <p:nvPr/>
        </p:nvSpPr>
        <p:spPr>
          <a:xfrm>
            <a:off x="0" y="4"/>
            <a:ext cx="19507200" cy="6062821"/>
          </a:xfrm>
          <a:prstGeom prst="rect">
            <a:avLst/>
          </a:prstGeom>
          <a:gradFill>
            <a:gsLst>
              <a:gs pos="0">
                <a:srgbClr val="91005D"/>
              </a:gs>
              <a:gs pos="100000">
                <a:srgbClr val="C10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1" name="Text Box 10"/>
          <p:cNvSpPr txBox="1">
            <a:spLocks noChangeArrowheads="1"/>
          </p:cNvSpPr>
          <p:nvPr/>
        </p:nvSpPr>
        <p:spPr bwMode="auto">
          <a:xfrm>
            <a:off x="7336465" y="3000456"/>
            <a:ext cx="11334307" cy="2563138"/>
          </a:xfrm>
          <a:prstGeom prst="rect">
            <a:avLst/>
          </a:prstGeom>
          <a:noFill/>
          <a:ln w="9525">
            <a:noFill/>
            <a:miter lim="800000"/>
            <a:headEnd/>
            <a:tailEnd/>
          </a:ln>
        </p:spPr>
        <p:txBody>
          <a:bodyPr wrap="square" lIns="97536" tIns="48768" rIns="97536" bIns="48768">
            <a:spAutoFit/>
          </a:bodyPr>
          <a:lstStyle/>
          <a:p>
            <a:pPr defTabSz="2321446">
              <a:lnSpc>
                <a:spcPct val="200000"/>
              </a:lnSpc>
            </a:pPr>
            <a:r>
              <a:rPr lang="en-US" sz="2800" dirty="0">
                <a:solidFill>
                  <a:schemeClr val="bg1"/>
                </a:solidFill>
                <a:latin typeface="Calibri" panose="020F0502020204030204" pitchFamily="34" charset="0"/>
                <a:ea typeface="Open Sans" pitchFamily="34" charset="0"/>
                <a:cs typeface="Calibri" panose="020F0502020204030204" pitchFamily="34" charset="0"/>
              </a:rPr>
              <a:t>Individuals who are trans, Two-Spirit, and gender diverse are more likely to experience substance use problems because of stigma, discrimination, violence, and trauma.</a:t>
            </a:r>
          </a:p>
        </p:txBody>
      </p:sp>
      <p:pic>
        <p:nvPicPr>
          <p:cNvPr id="5" name="Picture Placeholder 4" descr="A picture containing outdoor object, pinwheel, colorful&#10;&#10;Description automatically generated">
            <a:extLst>
              <a:ext uri="{FF2B5EF4-FFF2-40B4-BE49-F238E27FC236}">
                <a16:creationId xmlns:a16="http://schemas.microsoft.com/office/drawing/2014/main" id="{C014F9A1-4D88-0349-B674-78A2C50964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36428" y="3393594"/>
            <a:ext cx="5752385" cy="5338461"/>
          </a:xfrm>
        </p:spPr>
      </p:pic>
      <p:grpSp>
        <p:nvGrpSpPr>
          <p:cNvPr id="40" name="Group 39"/>
          <p:cNvGrpSpPr/>
          <p:nvPr/>
        </p:nvGrpSpPr>
        <p:grpSpPr>
          <a:xfrm>
            <a:off x="7276385" y="6431540"/>
            <a:ext cx="1634943" cy="1634943"/>
            <a:chOff x="1363164" y="3370555"/>
            <a:chExt cx="1679492" cy="1679492"/>
          </a:xfrm>
        </p:grpSpPr>
        <p:sp>
          <p:nvSpPr>
            <p:cNvPr id="41" name="Oval 40"/>
            <p:cNvSpPr/>
            <p:nvPr/>
          </p:nvSpPr>
          <p:spPr>
            <a:xfrm>
              <a:off x="1363164" y="3370555"/>
              <a:ext cx="1679492" cy="1679492"/>
            </a:xfrm>
            <a:prstGeom prst="ellipse">
              <a:avLst/>
            </a:prstGeom>
            <a:solidFill>
              <a:srgbClr val="C10077">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1483528" y="3490919"/>
              <a:ext cx="1438764" cy="1438764"/>
            </a:xfrm>
            <a:prstGeom prst="ellipse">
              <a:avLst/>
            </a:prstGeom>
            <a:solidFill>
              <a:srgbClr val="C10077">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1597498" y="3604889"/>
              <a:ext cx="1210824" cy="1210824"/>
            </a:xfrm>
            <a:prstGeom prst="ellipse">
              <a:avLst/>
            </a:prstGeom>
            <a:solidFill>
              <a:srgbClr val="C10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0" name="Text Box 10"/>
          <p:cNvSpPr txBox="1">
            <a:spLocks noChangeArrowheads="1"/>
          </p:cNvSpPr>
          <p:nvPr/>
        </p:nvSpPr>
        <p:spPr bwMode="auto">
          <a:xfrm>
            <a:off x="9075687" y="6605497"/>
            <a:ext cx="9168809" cy="1206484"/>
          </a:xfrm>
          <a:prstGeom prst="rect">
            <a:avLst/>
          </a:prstGeom>
          <a:noFill/>
          <a:ln w="9525">
            <a:noFill/>
            <a:miter lim="800000"/>
            <a:headEnd/>
            <a:tailEnd/>
          </a:ln>
        </p:spPr>
        <p:txBody>
          <a:bodyPr wrap="square" lIns="97536" tIns="48768" rIns="97536" bIns="48768">
            <a:spAutoFit/>
          </a:bodyPr>
          <a:lstStyle/>
          <a:p>
            <a:pPr defTabSz="2321446"/>
            <a:r>
              <a:rPr lang="en-US" sz="36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However, there are many ways in which we can tailor our discussions about alcohol use :</a:t>
            </a:r>
          </a:p>
        </p:txBody>
      </p:sp>
      <p:sp>
        <p:nvSpPr>
          <p:cNvPr id="53" name="Rectangle 52">
            <a:extLst>
              <a:ext uri="{FF2B5EF4-FFF2-40B4-BE49-F238E27FC236}">
                <a16:creationId xmlns:a16="http://schemas.microsoft.com/office/drawing/2014/main" id="{09DBB230-9326-A545-BCE5-D4600248183F}"/>
              </a:ext>
            </a:extLst>
          </p:cNvPr>
          <p:cNvSpPr/>
          <p:nvPr/>
        </p:nvSpPr>
        <p:spPr>
          <a:xfrm>
            <a:off x="836428" y="542676"/>
            <a:ext cx="17408068" cy="2328843"/>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Supporting Trans, Two-Spirit, </a:t>
            </a:r>
          </a:p>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and Gender Diverse Clients</a:t>
            </a:r>
            <a:endParaRPr lang="en-US" sz="2400" b="1" baseline="30000" dirty="0">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sp>
        <p:nvSpPr>
          <p:cNvPr id="55" name="Freeform 162">
            <a:extLst>
              <a:ext uri="{FF2B5EF4-FFF2-40B4-BE49-F238E27FC236}">
                <a16:creationId xmlns:a16="http://schemas.microsoft.com/office/drawing/2014/main" id="{FF2EBE30-C6A5-564A-AEDA-8E46723F1DB7}"/>
              </a:ext>
            </a:extLst>
          </p:cNvPr>
          <p:cNvSpPr>
            <a:spLocks noEditPoints="1"/>
          </p:cNvSpPr>
          <p:nvPr/>
        </p:nvSpPr>
        <p:spPr bwMode="auto">
          <a:xfrm>
            <a:off x="7784591" y="6906378"/>
            <a:ext cx="631252" cy="600208"/>
          </a:xfrm>
          <a:custGeom>
            <a:avLst/>
            <a:gdLst>
              <a:gd name="T0" fmla="*/ 93 w 143"/>
              <a:gd name="T1" fmla="*/ 80 h 136"/>
              <a:gd name="T2" fmla="*/ 100 w 143"/>
              <a:gd name="T3" fmla="*/ 114 h 136"/>
              <a:gd name="T4" fmla="*/ 72 w 143"/>
              <a:gd name="T5" fmla="*/ 102 h 136"/>
              <a:gd name="T6" fmla="*/ 43 w 143"/>
              <a:gd name="T7" fmla="*/ 114 h 136"/>
              <a:gd name="T8" fmla="*/ 48 w 143"/>
              <a:gd name="T9" fmla="*/ 80 h 136"/>
              <a:gd name="T10" fmla="*/ 25 w 143"/>
              <a:gd name="T11" fmla="*/ 58 h 136"/>
              <a:gd name="T12" fmla="*/ 56 w 143"/>
              <a:gd name="T13" fmla="*/ 52 h 136"/>
              <a:gd name="T14" fmla="*/ 72 w 143"/>
              <a:gd name="T15" fmla="*/ 23 h 136"/>
              <a:gd name="T16" fmla="*/ 87 w 143"/>
              <a:gd name="T17" fmla="*/ 52 h 136"/>
              <a:gd name="T18" fmla="*/ 118 w 143"/>
              <a:gd name="T19" fmla="*/ 58 h 136"/>
              <a:gd name="T20" fmla="*/ 93 w 143"/>
              <a:gd name="T21" fmla="*/ 80 h 136"/>
              <a:gd name="T22" fmla="*/ 130 w 143"/>
              <a:gd name="T23" fmla="*/ 41 h 136"/>
              <a:gd name="T24" fmla="*/ 100 w 143"/>
              <a:gd name="T25" fmla="*/ 35 h 136"/>
              <a:gd name="T26" fmla="*/ 85 w 143"/>
              <a:gd name="T27" fmla="*/ 8 h 136"/>
              <a:gd name="T28" fmla="*/ 72 w 143"/>
              <a:gd name="T29" fmla="*/ 0 h 136"/>
              <a:gd name="T30" fmla="*/ 59 w 143"/>
              <a:gd name="T31" fmla="*/ 8 h 136"/>
              <a:gd name="T32" fmla="*/ 44 w 143"/>
              <a:gd name="T33" fmla="*/ 35 h 136"/>
              <a:gd name="T34" fmla="*/ 14 w 143"/>
              <a:gd name="T35" fmla="*/ 41 h 136"/>
              <a:gd name="T36" fmla="*/ 2 w 143"/>
              <a:gd name="T37" fmla="*/ 51 h 136"/>
              <a:gd name="T38" fmla="*/ 6 w 143"/>
              <a:gd name="T39" fmla="*/ 66 h 136"/>
              <a:gd name="T40" fmla="*/ 28 w 143"/>
              <a:gd name="T41" fmla="*/ 87 h 136"/>
              <a:gd name="T42" fmla="*/ 23 w 143"/>
              <a:gd name="T43" fmla="*/ 118 h 136"/>
              <a:gd name="T44" fmla="*/ 26 w 143"/>
              <a:gd name="T45" fmla="*/ 131 h 136"/>
              <a:gd name="T46" fmla="*/ 37 w 143"/>
              <a:gd name="T47" fmla="*/ 136 h 136"/>
              <a:gd name="T48" fmla="*/ 37 w 143"/>
              <a:gd name="T49" fmla="*/ 136 h 136"/>
              <a:gd name="T50" fmla="*/ 44 w 143"/>
              <a:gd name="T51" fmla="*/ 134 h 136"/>
              <a:gd name="T52" fmla="*/ 72 w 143"/>
              <a:gd name="T53" fmla="*/ 122 h 136"/>
              <a:gd name="T54" fmla="*/ 100 w 143"/>
              <a:gd name="T55" fmla="*/ 134 h 136"/>
              <a:gd name="T56" fmla="*/ 107 w 143"/>
              <a:gd name="T57" fmla="*/ 136 h 136"/>
              <a:gd name="T58" fmla="*/ 117 w 143"/>
              <a:gd name="T59" fmla="*/ 131 h 136"/>
              <a:gd name="T60" fmla="*/ 120 w 143"/>
              <a:gd name="T61" fmla="*/ 118 h 136"/>
              <a:gd name="T62" fmla="*/ 113 w 143"/>
              <a:gd name="T63" fmla="*/ 87 h 136"/>
              <a:gd name="T64" fmla="*/ 137 w 143"/>
              <a:gd name="T65" fmla="*/ 66 h 136"/>
              <a:gd name="T66" fmla="*/ 142 w 143"/>
              <a:gd name="T67" fmla="*/ 51 h 136"/>
              <a:gd name="T68" fmla="*/ 130 w 143"/>
              <a:gd name="T69" fmla="*/ 4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36">
                <a:moveTo>
                  <a:pt x="93" y="80"/>
                </a:moveTo>
                <a:cubicBezTo>
                  <a:pt x="100" y="114"/>
                  <a:pt x="100" y="114"/>
                  <a:pt x="100" y="114"/>
                </a:cubicBezTo>
                <a:cubicBezTo>
                  <a:pt x="72" y="102"/>
                  <a:pt x="72" y="102"/>
                  <a:pt x="72" y="102"/>
                </a:cubicBezTo>
                <a:cubicBezTo>
                  <a:pt x="43" y="114"/>
                  <a:pt x="43" y="114"/>
                  <a:pt x="43" y="114"/>
                </a:cubicBezTo>
                <a:cubicBezTo>
                  <a:pt x="48" y="80"/>
                  <a:pt x="48" y="80"/>
                  <a:pt x="48" y="80"/>
                </a:cubicBezTo>
                <a:cubicBezTo>
                  <a:pt x="25" y="58"/>
                  <a:pt x="25" y="58"/>
                  <a:pt x="25" y="58"/>
                </a:cubicBezTo>
                <a:cubicBezTo>
                  <a:pt x="56" y="52"/>
                  <a:pt x="56" y="52"/>
                  <a:pt x="56" y="52"/>
                </a:cubicBezTo>
                <a:cubicBezTo>
                  <a:pt x="72" y="23"/>
                  <a:pt x="72" y="23"/>
                  <a:pt x="72" y="23"/>
                </a:cubicBezTo>
                <a:cubicBezTo>
                  <a:pt x="87" y="52"/>
                  <a:pt x="87" y="52"/>
                  <a:pt x="87" y="52"/>
                </a:cubicBezTo>
                <a:cubicBezTo>
                  <a:pt x="118" y="58"/>
                  <a:pt x="118" y="58"/>
                  <a:pt x="118" y="58"/>
                </a:cubicBezTo>
                <a:cubicBezTo>
                  <a:pt x="93" y="80"/>
                  <a:pt x="93" y="80"/>
                  <a:pt x="93" y="80"/>
                </a:cubicBezTo>
                <a:close/>
                <a:moveTo>
                  <a:pt x="130" y="41"/>
                </a:moveTo>
                <a:cubicBezTo>
                  <a:pt x="100" y="35"/>
                  <a:pt x="100" y="35"/>
                  <a:pt x="100" y="35"/>
                </a:cubicBezTo>
                <a:cubicBezTo>
                  <a:pt x="85" y="8"/>
                  <a:pt x="85" y="8"/>
                  <a:pt x="85" y="8"/>
                </a:cubicBezTo>
                <a:cubicBezTo>
                  <a:pt x="82" y="3"/>
                  <a:pt x="77" y="0"/>
                  <a:pt x="72" y="0"/>
                </a:cubicBezTo>
                <a:cubicBezTo>
                  <a:pt x="66" y="0"/>
                  <a:pt x="62" y="3"/>
                  <a:pt x="59" y="8"/>
                </a:cubicBezTo>
                <a:cubicBezTo>
                  <a:pt x="44" y="35"/>
                  <a:pt x="44" y="35"/>
                  <a:pt x="44" y="35"/>
                </a:cubicBezTo>
                <a:cubicBezTo>
                  <a:pt x="14" y="41"/>
                  <a:pt x="14" y="41"/>
                  <a:pt x="14" y="41"/>
                </a:cubicBezTo>
                <a:cubicBezTo>
                  <a:pt x="8" y="42"/>
                  <a:pt x="3" y="46"/>
                  <a:pt x="2" y="51"/>
                </a:cubicBezTo>
                <a:cubicBezTo>
                  <a:pt x="0" y="56"/>
                  <a:pt x="2" y="61"/>
                  <a:pt x="6" y="66"/>
                </a:cubicBezTo>
                <a:cubicBezTo>
                  <a:pt x="28" y="87"/>
                  <a:pt x="28" y="87"/>
                  <a:pt x="28" y="87"/>
                </a:cubicBezTo>
                <a:cubicBezTo>
                  <a:pt x="23" y="118"/>
                  <a:pt x="23" y="118"/>
                  <a:pt x="23" y="118"/>
                </a:cubicBezTo>
                <a:cubicBezTo>
                  <a:pt x="22" y="123"/>
                  <a:pt x="23" y="128"/>
                  <a:pt x="26" y="131"/>
                </a:cubicBezTo>
                <a:cubicBezTo>
                  <a:pt x="29" y="134"/>
                  <a:pt x="33" y="136"/>
                  <a:pt x="37" y="136"/>
                </a:cubicBezTo>
                <a:cubicBezTo>
                  <a:pt x="37" y="136"/>
                  <a:pt x="37" y="136"/>
                  <a:pt x="37" y="136"/>
                </a:cubicBezTo>
                <a:cubicBezTo>
                  <a:pt x="39" y="136"/>
                  <a:pt x="41" y="135"/>
                  <a:pt x="44" y="134"/>
                </a:cubicBezTo>
                <a:cubicBezTo>
                  <a:pt x="72" y="122"/>
                  <a:pt x="72" y="122"/>
                  <a:pt x="72" y="122"/>
                </a:cubicBezTo>
                <a:cubicBezTo>
                  <a:pt x="100" y="134"/>
                  <a:pt x="100" y="134"/>
                  <a:pt x="100" y="134"/>
                </a:cubicBezTo>
                <a:cubicBezTo>
                  <a:pt x="102" y="135"/>
                  <a:pt x="104" y="136"/>
                  <a:pt x="107" y="136"/>
                </a:cubicBezTo>
                <a:cubicBezTo>
                  <a:pt x="111" y="136"/>
                  <a:pt x="114" y="134"/>
                  <a:pt x="117" y="131"/>
                </a:cubicBezTo>
                <a:cubicBezTo>
                  <a:pt x="120" y="128"/>
                  <a:pt x="121" y="123"/>
                  <a:pt x="120" y="118"/>
                </a:cubicBezTo>
                <a:cubicBezTo>
                  <a:pt x="113" y="87"/>
                  <a:pt x="113" y="87"/>
                  <a:pt x="113" y="87"/>
                </a:cubicBezTo>
                <a:cubicBezTo>
                  <a:pt x="137" y="66"/>
                  <a:pt x="137" y="66"/>
                  <a:pt x="137" y="66"/>
                </a:cubicBezTo>
                <a:cubicBezTo>
                  <a:pt x="141" y="61"/>
                  <a:pt x="143" y="56"/>
                  <a:pt x="142" y="51"/>
                </a:cubicBezTo>
                <a:cubicBezTo>
                  <a:pt x="140" y="46"/>
                  <a:pt x="136" y="42"/>
                  <a:pt x="130" y="41"/>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p>
        </p:txBody>
      </p:sp>
      <p:sp>
        <p:nvSpPr>
          <p:cNvPr id="3" name="Text Box 10">
            <a:extLst>
              <a:ext uri="{FF2B5EF4-FFF2-40B4-BE49-F238E27FC236}">
                <a16:creationId xmlns:a16="http://schemas.microsoft.com/office/drawing/2014/main" id="{58C4EDFF-3A64-6837-DA1C-1A79D5C954E8}"/>
              </a:ext>
            </a:extLst>
          </p:cNvPr>
          <p:cNvSpPr txBox="1">
            <a:spLocks noChangeArrowheads="1"/>
          </p:cNvSpPr>
          <p:nvPr/>
        </p:nvSpPr>
        <p:spPr bwMode="auto">
          <a:xfrm>
            <a:off x="9075687" y="8061890"/>
            <a:ext cx="9168809" cy="2683812"/>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Ask your clients their pronouns and preferred name</a:t>
            </a:r>
          </a:p>
          <a:p>
            <a:pPr marL="457200" indent="-457200" defTabSz="2321446">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Encourage their involvement in the design of new interventions</a:t>
            </a:r>
          </a:p>
          <a:p>
            <a:pPr marL="457200" indent="-457200" defTabSz="2321446">
              <a:buFont typeface="Courier New" panose="02070309020205020404" pitchFamily="49" charset="0"/>
              <a:buChar char="o"/>
            </a:pP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Help address co-occurring issues, such as substance use and gender dysphoria, mental health, violence, or HIV prevention.</a:t>
            </a:r>
          </a:p>
        </p:txBody>
      </p:sp>
    </p:spTree>
    <p:extLst>
      <p:ext uri="{BB962C8B-B14F-4D97-AF65-F5344CB8AC3E}">
        <p14:creationId xmlns:p14="http://schemas.microsoft.com/office/powerpoint/2010/main" val="36341303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p:cTn id="15" dur="500" fill="hold"/>
                                        <p:tgtEl>
                                          <p:spTgt spid="50"/>
                                        </p:tgtEl>
                                        <p:attrNameLst>
                                          <p:attrName>ppt_w</p:attrName>
                                        </p:attrNameLst>
                                      </p:cBhvr>
                                      <p:tavLst>
                                        <p:tav tm="0">
                                          <p:val>
                                            <p:fltVal val="0"/>
                                          </p:val>
                                        </p:tav>
                                        <p:tav tm="100000">
                                          <p:val>
                                            <p:strVal val="#ppt_w"/>
                                          </p:val>
                                        </p:tav>
                                      </p:tavLst>
                                    </p:anim>
                                    <p:anim calcmode="lin" valueType="num">
                                      <p:cBhvr>
                                        <p:cTn id="16" dur="500" fill="hold"/>
                                        <p:tgtEl>
                                          <p:spTgt spid="50"/>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p:cTn id="19" dur="500" fill="hold"/>
                                        <p:tgtEl>
                                          <p:spTgt spid="53"/>
                                        </p:tgtEl>
                                        <p:attrNameLst>
                                          <p:attrName>ppt_w</p:attrName>
                                        </p:attrNameLst>
                                      </p:cBhvr>
                                      <p:tavLst>
                                        <p:tav tm="0">
                                          <p:val>
                                            <p:fltVal val="0"/>
                                          </p:val>
                                        </p:tav>
                                        <p:tav tm="100000">
                                          <p:val>
                                            <p:strVal val="#ppt_w"/>
                                          </p:val>
                                        </p:tav>
                                      </p:tavLst>
                                    </p:anim>
                                    <p:anim calcmode="lin" valueType="num">
                                      <p:cBhvr>
                                        <p:cTn id="20" dur="500" fill="hold"/>
                                        <p:tgtEl>
                                          <p:spTgt spid="53"/>
                                        </p:tgtEl>
                                        <p:attrNameLst>
                                          <p:attrName>ppt_h</p:attrName>
                                        </p:attrNameLst>
                                      </p:cBhvr>
                                      <p:tavLst>
                                        <p:tav tm="0">
                                          <p:val>
                                            <p:strVal val="#ppt_h"/>
                                          </p:val>
                                        </p:tav>
                                        <p:tav tm="100000">
                                          <p:val>
                                            <p:strVal val="#ppt_h"/>
                                          </p:val>
                                        </p:tav>
                                      </p:tavLst>
                                    </p:anim>
                                  </p:childTnLst>
                                </p:cTn>
                              </p:par>
                              <p:par>
                                <p:cTn id="21" presetID="37"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1000"/>
                                        <p:tgtEl>
                                          <p:spTgt spid="55"/>
                                        </p:tgtEl>
                                      </p:cBhvr>
                                    </p:animEffect>
                                    <p:anim calcmode="lin" valueType="num">
                                      <p:cBhvr>
                                        <p:cTn id="24" dur="1000" fill="hold"/>
                                        <p:tgtEl>
                                          <p:spTgt spid="55"/>
                                        </p:tgtEl>
                                        <p:attrNameLst>
                                          <p:attrName>ppt_x</p:attrName>
                                        </p:attrNameLst>
                                      </p:cBhvr>
                                      <p:tavLst>
                                        <p:tav tm="0">
                                          <p:val>
                                            <p:strVal val="#ppt_x"/>
                                          </p:val>
                                        </p:tav>
                                        <p:tav tm="100000">
                                          <p:val>
                                            <p:strVal val="#ppt_x"/>
                                          </p:val>
                                        </p:tav>
                                      </p:tavLst>
                                    </p:anim>
                                    <p:anim calcmode="lin" valueType="num">
                                      <p:cBhvr>
                                        <p:cTn id="25" dur="900" decel="100000" fill="hold"/>
                                        <p:tgtEl>
                                          <p:spTgt spid="55"/>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5"/>
                                        </p:tgtEl>
                                        <p:attrNameLst>
                                          <p:attrName>ppt_y</p:attrName>
                                        </p:attrNameLst>
                                      </p:cBhvr>
                                      <p:tavLst>
                                        <p:tav tm="0">
                                          <p:val>
                                            <p:strVal val="#ppt_y-.03"/>
                                          </p:val>
                                        </p:tav>
                                        <p:tav tm="100000">
                                          <p:val>
                                            <p:strVal val="#ppt_y"/>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50" grpId="0"/>
      <p:bldP spid="53" grpId="0"/>
      <p:bldP spid="55" grpId="0" animBg="1"/>
      <p:bldP spid="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 y="4092120"/>
            <a:ext cx="19507197" cy="5802359"/>
          </a:xfrm>
          <a:prstGeom prst="rect">
            <a:avLst/>
          </a:prstGeom>
          <a:gradFill>
            <a:gsLst>
              <a:gs pos="0">
                <a:srgbClr val="91005D"/>
              </a:gs>
              <a:gs pos="100000">
                <a:srgbClr val="C10077"/>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7" name="Text Box 10"/>
          <p:cNvSpPr txBox="1">
            <a:spLocks noChangeArrowheads="1"/>
          </p:cNvSpPr>
          <p:nvPr/>
        </p:nvSpPr>
        <p:spPr bwMode="auto">
          <a:xfrm>
            <a:off x="1602572" y="4390348"/>
            <a:ext cx="6225469" cy="4454104"/>
          </a:xfrm>
          <a:prstGeom prst="rect">
            <a:avLst/>
          </a:prstGeom>
          <a:noFill/>
          <a:ln w="9525">
            <a:noFill/>
            <a:miter lim="800000"/>
            <a:headEnd/>
            <a:tailEnd/>
          </a:ln>
        </p:spPr>
        <p:txBody>
          <a:bodyPr wrap="square" lIns="97536" tIns="48768" rIns="97536" bIns="48768">
            <a:spAutoFit/>
          </a:bodyPr>
          <a:lstStyle/>
          <a:p>
            <a:pPr>
              <a:lnSpc>
                <a:spcPct val="150000"/>
              </a:lnSpc>
            </a:pPr>
            <a:r>
              <a:rPr lang="en-US" sz="3200" i="1" dirty="0">
                <a:solidFill>
                  <a:schemeClr val="bg1"/>
                </a:solidFill>
              </a:rPr>
              <a:t>Brief Interventions on Substance Use with Girls and Women: 50 Ideas for Dialogue, Skill Building, and Empowerment </a:t>
            </a:r>
            <a:r>
              <a:rPr lang="en-US" sz="3200" dirty="0">
                <a:solidFill>
                  <a:schemeClr val="bg1"/>
                </a:solidFill>
              </a:rPr>
              <a:t>can be a useful resource for a range of health and social service providers. </a:t>
            </a:r>
          </a:p>
        </p:txBody>
      </p:sp>
      <p:sp>
        <p:nvSpPr>
          <p:cNvPr id="2" name="Rectangle 1">
            <a:extLst>
              <a:ext uri="{FF2B5EF4-FFF2-40B4-BE49-F238E27FC236}">
                <a16:creationId xmlns:a16="http://schemas.microsoft.com/office/drawing/2014/main" id="{E4C9B586-6137-EED5-B4FD-05FE516049E7}"/>
              </a:ext>
            </a:extLst>
          </p:cNvPr>
          <p:cNvSpPr/>
          <p:nvPr/>
        </p:nvSpPr>
        <p:spPr>
          <a:xfrm>
            <a:off x="1299085" y="1040156"/>
            <a:ext cx="13259594" cy="1107996"/>
          </a:xfrm>
          <a:prstGeom prst="rect">
            <a:avLst/>
          </a:prstGeom>
        </p:spPr>
        <p:txBody>
          <a:bodyPr wrap="square">
            <a:spAutoFit/>
          </a:bodyPr>
          <a:lstStyle/>
          <a:p>
            <a:pPr>
              <a:spcAft>
                <a:spcPts val="1600"/>
              </a:spcAft>
            </a:pPr>
            <a:r>
              <a:rPr lang="en-US" sz="6600" b="1" dirty="0">
                <a:solidFill>
                  <a:srgbClr val="C10077"/>
                </a:solidFill>
                <a:latin typeface="Arial" panose="020B0604020202020204" pitchFamily="34" charset="0"/>
                <a:ea typeface="Open Sans" panose="020B0606030504020204" pitchFamily="34" charset="0"/>
                <a:cs typeface="Arial" panose="020B0604020202020204" pitchFamily="34" charset="0"/>
              </a:rPr>
              <a:t>Self-Reflection Tools</a:t>
            </a:r>
          </a:p>
        </p:txBody>
      </p:sp>
      <p:sp>
        <p:nvSpPr>
          <p:cNvPr id="4" name="Rectangle 3">
            <a:extLst>
              <a:ext uri="{FF2B5EF4-FFF2-40B4-BE49-F238E27FC236}">
                <a16:creationId xmlns:a16="http://schemas.microsoft.com/office/drawing/2014/main" id="{94093707-185F-0D07-08E5-B8E2F2570CEB}"/>
              </a:ext>
            </a:extLst>
          </p:cNvPr>
          <p:cNvSpPr/>
          <p:nvPr/>
        </p:nvSpPr>
        <p:spPr>
          <a:xfrm>
            <a:off x="1308546" y="2203469"/>
            <a:ext cx="8749854" cy="2077813"/>
          </a:xfrm>
          <a:prstGeom prst="rect">
            <a:avLst/>
          </a:prstGeom>
        </p:spPr>
        <p:txBody>
          <a:bodyPr wrap="square">
            <a:spAutoFit/>
          </a:bodyPr>
          <a:lstStyle/>
          <a:p>
            <a:pPr>
              <a:lnSpc>
                <a:spcPct val="115000"/>
              </a:lnSpc>
              <a:spcAft>
                <a:spcPts val="1600"/>
              </a:spcAft>
            </a:pPr>
            <a:r>
              <a:rPr lang="en-US" sz="3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ADDITIONAL STRATEGIES FOR HAVING CONVERSATIONS ABOUT ALCOHOL</a:t>
            </a:r>
          </a:p>
          <a:p>
            <a:pPr>
              <a:lnSpc>
                <a:spcPct val="115000"/>
              </a:lnSpc>
              <a:spcAft>
                <a:spcPts val="1600"/>
              </a:spcAft>
            </a:pPr>
            <a:endParaRPr lang="en-US" sz="40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endParaRPr>
          </a:p>
        </p:txBody>
      </p:sp>
      <p:pic>
        <p:nvPicPr>
          <p:cNvPr id="7" name="Picture 6" descr="Text&#10;&#10;Description automatically generated">
            <a:extLst>
              <a:ext uri="{FF2B5EF4-FFF2-40B4-BE49-F238E27FC236}">
                <a16:creationId xmlns:a16="http://schemas.microsoft.com/office/drawing/2014/main" id="{1B39B2D4-19C1-8B0F-B134-3190294EE7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62641" y="1078321"/>
            <a:ext cx="7239473" cy="9384115"/>
          </a:xfrm>
          <a:prstGeom prst="rect">
            <a:avLst/>
          </a:prstGeom>
          <a:effectLst>
            <a:outerShdw blurRad="50800" dist="50800" dir="5400000" algn="ctr" rotWithShape="0">
              <a:schemeClr val="bg1">
                <a:lumMod val="75000"/>
              </a:schemeClr>
            </a:outerShdw>
          </a:effectLst>
        </p:spPr>
      </p:pic>
      <p:sp>
        <p:nvSpPr>
          <p:cNvPr id="9" name="Text Box 10">
            <a:extLst>
              <a:ext uri="{FF2B5EF4-FFF2-40B4-BE49-F238E27FC236}">
                <a16:creationId xmlns:a16="http://schemas.microsoft.com/office/drawing/2014/main" id="{315BFE7E-9560-6B44-213B-6E49814FA827}"/>
              </a:ext>
            </a:extLst>
          </p:cNvPr>
          <p:cNvSpPr txBox="1">
            <a:spLocks noChangeArrowheads="1"/>
          </p:cNvSpPr>
          <p:nvPr/>
        </p:nvSpPr>
        <p:spPr bwMode="auto">
          <a:xfrm>
            <a:off x="1308546" y="10046074"/>
            <a:ext cx="8749854" cy="471026"/>
          </a:xfrm>
          <a:prstGeom prst="rect">
            <a:avLst/>
          </a:prstGeom>
          <a:noFill/>
          <a:ln w="9525">
            <a:noFill/>
            <a:miter lim="800000"/>
            <a:headEnd/>
            <a:tailEnd/>
          </a:ln>
        </p:spPr>
        <p:txBody>
          <a:bodyPr wrap="square" lIns="97536" tIns="48768" rIns="97536" bIns="48768">
            <a:spAutoFit/>
          </a:bodyPr>
          <a:lstStyle/>
          <a:p>
            <a:pPr>
              <a:lnSpc>
                <a:spcPct val="150000"/>
              </a:lnSpc>
            </a:pPr>
            <a:r>
              <a:rPr lang="en-US" sz="1800" i="1" dirty="0">
                <a:solidFill>
                  <a:schemeClr val="bg1"/>
                </a:solidFill>
                <a:hlinkClick r:id="rId4"/>
              </a:rPr>
              <a:t>https://</a:t>
            </a:r>
            <a:r>
              <a:rPr lang="en-US" sz="1800" i="1" dirty="0" err="1">
                <a:solidFill>
                  <a:schemeClr val="bg1"/>
                </a:solidFill>
                <a:hlinkClick r:id="rId4"/>
              </a:rPr>
              <a:t>cewh.ca</a:t>
            </a:r>
            <a:r>
              <a:rPr lang="en-US" sz="1800" i="1" dirty="0">
                <a:solidFill>
                  <a:schemeClr val="bg1"/>
                </a:solidFill>
                <a:hlinkClick r:id="rId4"/>
              </a:rPr>
              <a:t>/wp-content/uploads/2018/06/50-Brief-Intervention-Ideas_June-4-2018.pdf</a:t>
            </a:r>
            <a:endParaRPr lang="en-US" sz="1800" dirty="0">
              <a:solidFill>
                <a:schemeClr val="bg1"/>
              </a:solidFill>
            </a:endParaRPr>
          </a:p>
        </p:txBody>
      </p:sp>
      <p:pic>
        <p:nvPicPr>
          <p:cNvPr id="11" name="Picture 10" descr="Qr code&#10;&#10;Description automatically generated">
            <a:extLst>
              <a:ext uri="{FF2B5EF4-FFF2-40B4-BE49-F238E27FC236}">
                <a16:creationId xmlns:a16="http://schemas.microsoft.com/office/drawing/2014/main" id="{CF104C0B-287D-8253-5A75-462F2018BD1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78824" y="7344668"/>
            <a:ext cx="2633035" cy="2633035"/>
          </a:xfrm>
          <a:prstGeom prst="rect">
            <a:avLst/>
          </a:prstGeom>
        </p:spPr>
      </p:pic>
    </p:spTree>
    <p:extLst>
      <p:ext uri="{BB962C8B-B14F-4D97-AF65-F5344CB8AC3E}">
        <p14:creationId xmlns:p14="http://schemas.microsoft.com/office/powerpoint/2010/main" val="28011453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p:bldP spid="2" grpId="0"/>
      <p:bldP spid="4" grpId="0"/>
      <p:bldP spid="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35" descr="Background pattern&#10;&#10;Description automatically generated">
            <a:extLst>
              <a:ext uri="{FF2B5EF4-FFF2-40B4-BE49-F238E27FC236}">
                <a16:creationId xmlns:a16="http://schemas.microsoft.com/office/drawing/2014/main" id="{8E2F10A6-C69E-FEDF-6EC9-E1AAC8006844}"/>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6200000" flipH="1">
            <a:off x="3694866" y="-700200"/>
            <a:ext cx="7293932" cy="8679502"/>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3" name="Picture Placeholder 38" descr="Background pattern&#10;&#10;Description automatically generated">
            <a:extLst>
              <a:ext uri="{FF2B5EF4-FFF2-40B4-BE49-F238E27FC236}">
                <a16:creationId xmlns:a16="http://schemas.microsoft.com/office/drawing/2014/main" id="{3ABCEADF-3491-B86B-0257-BE8C93DEBF4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rot="16200000">
            <a:off x="-797786" y="1160689"/>
            <a:ext cx="7825618" cy="6576359"/>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8E4093"/>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594241" cy="2759512"/>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Doorways to Conversation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8E4093"/>
                </a:solidFill>
                <a:latin typeface="Calibri" panose="020F0502020204030204" pitchFamily="34" charset="0"/>
                <a:ea typeface="Open Sans" panose="020B0606030504020204" pitchFamily="34" charset="0"/>
                <a:cs typeface="Calibri" panose="020F0502020204030204" pitchFamily="34" charset="0"/>
              </a:rPr>
              <a:t>8</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8577759"/>
            <a:ext cx="10243882" cy="529376"/>
          </a:xfrm>
          <a:prstGeom prst="rect">
            <a:avLst/>
          </a:prstGeom>
          <a:noFill/>
          <a:ln w="9525">
            <a:noFill/>
            <a:miter lim="800000"/>
            <a:headEnd/>
            <a:tailEnd/>
          </a:ln>
        </p:spPr>
        <p:txBody>
          <a:bodyPr wrap="square" lIns="97536" tIns="48768" rIns="97536" bIns="48768">
            <a:spAutoFit/>
          </a:bodyPr>
          <a:lstStyle/>
          <a:p>
            <a:pPr defTabSz="2321446"/>
            <a:r>
              <a:rPr lang="en-US" sz="28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 True Place of Belonging </a:t>
            </a:r>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by Aly McKnight</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6869769"/>
            <a:ext cx="6582137" cy="1791260"/>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Violence and trauma can influence alcohol use during pregnancy</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Introduction to trauma-informed practice</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Examples of how to support women who have past or current experiences of trauma and/or violence</a:t>
            </a:r>
          </a:p>
        </p:txBody>
      </p:sp>
      <p:sp>
        <p:nvSpPr>
          <p:cNvPr id="5" name="Text Box 10">
            <a:extLst>
              <a:ext uri="{FF2B5EF4-FFF2-40B4-BE49-F238E27FC236}">
                <a16:creationId xmlns:a16="http://schemas.microsoft.com/office/drawing/2014/main" id="{6B12AB43-0C42-CEF0-6C50-FE18C58A03F5}"/>
              </a:ext>
            </a:extLst>
          </p:cNvPr>
          <p:cNvSpPr txBox="1">
            <a:spLocks noChangeArrowheads="1"/>
          </p:cNvSpPr>
          <p:nvPr/>
        </p:nvSpPr>
        <p:spPr bwMode="auto">
          <a:xfrm>
            <a:off x="1437700" y="9156637"/>
            <a:ext cx="10789742" cy="1483483"/>
          </a:xfrm>
          <a:prstGeom prst="rect">
            <a:avLst/>
          </a:prstGeom>
          <a:noFill/>
          <a:ln w="9525">
            <a:noFill/>
            <a:miter lim="800000"/>
            <a:headEnd/>
            <a:tailEnd/>
          </a:ln>
        </p:spPr>
        <p:txBody>
          <a:bodyPr wrap="square" lIns="97536" tIns="48768" rIns="97536" bIns="48768">
            <a:spAutoFit/>
          </a:bodyPr>
          <a:lstStyle/>
          <a:p>
            <a:r>
              <a:rPr lang="en-US" sz="1800" dirty="0"/>
              <a:t>“My body is the safest place for me to be. Not a poisonous chamber. But a beautiful shelter and a true place of belonging. After years of working through so much heartbreak and pain, I’ve grown better at relying on my body instead of neglecting or abusing it. And with each new day I learn to better understand my body and the ever-changing landscapes hosted within me. I do this work and challenge you to do the same because it’s vital that we learn to be home to ourselves and believe that we always deserve to exist.”</a:t>
            </a:r>
            <a:endParaRPr lang="en-CA" sz="1800" dirty="0"/>
          </a:p>
        </p:txBody>
      </p:sp>
      <p:pic>
        <p:nvPicPr>
          <p:cNvPr id="4" name="image12.png">
            <a:extLst>
              <a:ext uri="{FF2B5EF4-FFF2-40B4-BE49-F238E27FC236}">
                <a16:creationId xmlns:a16="http://schemas.microsoft.com/office/drawing/2014/main" id="{4009FC0E-EC0E-99DC-3159-58EA57C87D2F}"/>
              </a:ext>
            </a:extLst>
          </p:cNvPr>
          <p:cNvPicPr/>
          <p:nvPr/>
        </p:nvPicPr>
        <p:blipFill>
          <a:blip r:embed="rId5" cstate="screen">
            <a:extLst>
              <a:ext uri="{28A0092B-C50C-407E-A947-70E740481C1C}">
                <a14:useLocalDpi xmlns:a14="http://schemas.microsoft.com/office/drawing/2010/main"/>
              </a:ext>
            </a:extLst>
          </a:blip>
          <a:srcRect/>
          <a:stretch>
            <a:fillRect/>
          </a:stretch>
        </p:blipFill>
        <p:spPr>
          <a:xfrm>
            <a:off x="1437700" y="332680"/>
            <a:ext cx="5856235" cy="7812917"/>
          </a:xfrm>
          <a:prstGeom prst="rect">
            <a:avLst/>
          </a:prstGeom>
          <a:ln/>
        </p:spPr>
      </p:pic>
    </p:spTree>
    <p:extLst>
      <p:ext uri="{BB962C8B-B14F-4D97-AF65-F5344CB8AC3E}">
        <p14:creationId xmlns:p14="http://schemas.microsoft.com/office/powerpoint/2010/main" val="2067158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p:cNvSpPr>
          <p:nvPr>
            <p:ph type="sldNum" sz="quarter" idx="4294967295"/>
          </p:nvPr>
        </p:nvSpPr>
        <p:spPr>
          <a:xfrm>
            <a:off x="18825532" y="230955"/>
            <a:ext cx="543064" cy="221599"/>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rPr>
              <a:t>78</a:t>
            </a:fld>
            <a:endParaRPr>
              <a:solidFill>
                <a:srgbClr val="FFFFFF"/>
              </a:solidFill>
            </a:endParaRPr>
          </a:p>
        </p:txBody>
      </p:sp>
      <p:sp>
        <p:nvSpPr>
          <p:cNvPr id="757" name="Shape 757"/>
          <p:cNvSpPr/>
          <p:nvPr/>
        </p:nvSpPr>
        <p:spPr>
          <a:xfrm>
            <a:off x="2938947" y="2335990"/>
            <a:ext cx="2581134" cy="25811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3200"/>
            </a:pPr>
            <a:endParaRPr sz="2560"/>
          </a:p>
        </p:txBody>
      </p:sp>
      <p:grpSp>
        <p:nvGrpSpPr>
          <p:cNvPr id="763" name="Group 763"/>
          <p:cNvGrpSpPr/>
          <p:nvPr/>
        </p:nvGrpSpPr>
        <p:grpSpPr>
          <a:xfrm>
            <a:off x="934542" y="1868049"/>
            <a:ext cx="7957207" cy="7808163"/>
            <a:chOff x="0" y="0"/>
            <a:chExt cx="8772571" cy="8608255"/>
          </a:xfrm>
        </p:grpSpPr>
        <p:sp>
          <p:nvSpPr>
            <p:cNvPr id="758" name="Shape 758"/>
            <p:cNvSpPr/>
            <p:nvPr/>
          </p:nvSpPr>
          <p:spPr>
            <a:xfrm>
              <a:off x="1498179" y="5086396"/>
              <a:ext cx="2193102"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rgbClr val="91005D"/>
              </a:solidFill>
              <a:prstDash val="sysDot"/>
              <a:miter lim="400000"/>
            </a:ln>
            <a:effectLst/>
          </p:spPr>
          <p:txBody>
            <a:bodyPr wrap="square" lIns="0" tIns="0" rIns="0" bIns="0" numCol="1" anchor="ctr">
              <a:noAutofit/>
            </a:bodyPr>
            <a:lstStyle/>
            <a:p>
              <a:pPr lvl="0">
                <a:defRPr sz="3200"/>
              </a:pPr>
              <a:endParaRPr sz="2560"/>
            </a:p>
          </p:txBody>
        </p:sp>
        <p:sp>
          <p:nvSpPr>
            <p:cNvPr id="759" name="Shape 759"/>
            <p:cNvSpPr/>
            <p:nvPr/>
          </p:nvSpPr>
          <p:spPr>
            <a:xfrm>
              <a:off x="5081291" y="910054"/>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sp>
          <p:nvSpPr>
            <p:cNvPr id="760" name="Shape 760"/>
            <p:cNvSpPr/>
            <p:nvPr/>
          </p:nvSpPr>
          <p:spPr>
            <a:xfrm>
              <a:off x="6579471" y="0"/>
              <a:ext cx="2193101"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rgbClr val="8E4093"/>
              </a:solidFill>
              <a:prstDash val="sysDot"/>
              <a:miter lim="400000"/>
            </a:ln>
            <a:effectLst/>
          </p:spPr>
          <p:txBody>
            <a:bodyPr wrap="square" lIns="0" tIns="0" rIns="0" bIns="0" numCol="1" anchor="ctr">
              <a:noAutofit/>
            </a:bodyPr>
            <a:lstStyle/>
            <a:p>
              <a:pPr lvl="0">
                <a:defRPr sz="3200"/>
              </a:pPr>
              <a:endParaRPr sz="2560" dirty="0">
                <a:solidFill>
                  <a:srgbClr val="8E4093"/>
                </a:solidFill>
              </a:endParaRPr>
            </a:p>
          </p:txBody>
        </p:sp>
        <p:sp>
          <p:nvSpPr>
            <p:cNvPr id="761" name="Shape 761"/>
            <p:cNvSpPr/>
            <p:nvPr/>
          </p:nvSpPr>
          <p:spPr>
            <a:xfrm>
              <a:off x="1108978" y="1156181"/>
              <a:ext cx="6805430" cy="680543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rgbClr val="8E4093"/>
              </a:solidFill>
              <a:prstDash val="sysDot"/>
              <a:miter lim="400000"/>
            </a:ln>
            <a:effectLst/>
          </p:spPr>
          <p:txBody>
            <a:bodyPr wrap="square" lIns="0" tIns="0" rIns="0" bIns="0" numCol="1" anchor="ctr">
              <a:noAutofit/>
            </a:bodyPr>
            <a:lstStyle/>
            <a:p>
              <a:pPr lvl="0">
                <a:defRPr sz="3200"/>
              </a:pPr>
              <a:endParaRPr sz="2560">
                <a:solidFill>
                  <a:srgbClr val="8E4093"/>
                </a:solidFill>
              </a:endParaRPr>
            </a:p>
          </p:txBody>
        </p:sp>
        <p:sp>
          <p:nvSpPr>
            <p:cNvPr id="762" name="Shape 762"/>
            <p:cNvSpPr/>
            <p:nvPr/>
          </p:nvSpPr>
          <p:spPr>
            <a:xfrm>
              <a:off x="0" y="5996451"/>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grpSp>
      <p:sp>
        <p:nvSpPr>
          <p:cNvPr id="764" name="Shape 764"/>
          <p:cNvSpPr/>
          <p:nvPr/>
        </p:nvSpPr>
        <p:spPr>
          <a:xfrm>
            <a:off x="1413626" y="715696"/>
            <a:ext cx="4629468" cy="46294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rgbClr val="8E4093"/>
            </a:solidFill>
            <a:prstDash val="sysDot"/>
            <a:miter lim="400000"/>
          </a:ln>
          <a:effectLst/>
        </p:spPr>
        <p:txBody>
          <a:bodyPr wrap="square" lIns="0" tIns="0" rIns="0" bIns="0" numCol="1" anchor="ctr">
            <a:noAutofit/>
          </a:bodyPr>
          <a:lstStyle/>
          <a:p>
            <a:pPr lvl="0">
              <a:defRPr sz="3200"/>
            </a:pPr>
            <a:endParaRPr sz="2560"/>
          </a:p>
        </p:txBody>
      </p:sp>
      <p:sp>
        <p:nvSpPr>
          <p:cNvPr id="771" name="Shape 771"/>
          <p:cNvSpPr/>
          <p:nvPr/>
        </p:nvSpPr>
        <p:spPr>
          <a:xfrm>
            <a:off x="2903349" y="5593470"/>
            <a:ext cx="4629469" cy="275229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0640" tIns="40640" rIns="40640" bIns="40640" numCol="1" anchor="ctr">
            <a:spAutoFit/>
          </a:bodyPr>
          <a:lstStyle/>
          <a:p>
            <a:pPr algn="ctr" defTabSz="843280">
              <a:lnSpc>
                <a:spcPct val="80000"/>
              </a:lnSpc>
              <a:defRPr sz="1800"/>
            </a:pPr>
            <a:r>
              <a:rPr lang="en-CA" sz="3600" dirty="0">
                <a:solidFill>
                  <a:srgbClr val="8E4093"/>
                </a:solidFill>
                <a:latin typeface="Calibri" panose="020F0502020204030204" pitchFamily="34" charset="0"/>
                <a:ea typeface="BebasNeueRegular"/>
                <a:cs typeface="Calibri" panose="020F0502020204030204" pitchFamily="34" charset="0"/>
                <a:sym typeface="BebasNeueRegular"/>
              </a:rPr>
              <a:t>Trauma affects everyone differently, but it’s important to remember that people can and do heal from trauma.</a:t>
            </a:r>
            <a:endParaRPr sz="3600" dirty="0">
              <a:solidFill>
                <a:srgbClr val="8E4093"/>
              </a:solidFill>
              <a:latin typeface="Calibri" panose="020F0502020204030204" pitchFamily="34" charset="0"/>
              <a:ea typeface="BebasNeueLight"/>
              <a:cs typeface="Calibri" panose="020F0502020204030204" pitchFamily="34" charset="0"/>
              <a:sym typeface="BebasNeueLight"/>
            </a:endParaRPr>
          </a:p>
        </p:txBody>
      </p:sp>
      <p:sp>
        <p:nvSpPr>
          <p:cNvPr id="23" name="Rectangle 22">
            <a:extLst>
              <a:ext uri="{FF2B5EF4-FFF2-40B4-BE49-F238E27FC236}">
                <a16:creationId xmlns:a16="http://schemas.microsoft.com/office/drawing/2014/main" id="{D83BC9F0-6558-4E41-A73B-4E4C984007D2}"/>
              </a:ext>
            </a:extLst>
          </p:cNvPr>
          <p:cNvSpPr/>
          <p:nvPr/>
        </p:nvSpPr>
        <p:spPr>
          <a:xfrm>
            <a:off x="9391203" y="1472055"/>
            <a:ext cx="9579497" cy="1107996"/>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What is Trauma?</a:t>
            </a:r>
          </a:p>
        </p:txBody>
      </p:sp>
      <p:sp>
        <p:nvSpPr>
          <p:cNvPr id="24" name="Rectangle 23">
            <a:extLst>
              <a:ext uri="{FF2B5EF4-FFF2-40B4-BE49-F238E27FC236}">
                <a16:creationId xmlns:a16="http://schemas.microsoft.com/office/drawing/2014/main" id="{B6D593A6-5CB7-A140-ADFA-AE0CCA5ABBA8}"/>
              </a:ext>
            </a:extLst>
          </p:cNvPr>
          <p:cNvSpPr/>
          <p:nvPr/>
        </p:nvSpPr>
        <p:spPr>
          <a:xfrm>
            <a:off x="9246035" y="4592764"/>
            <a:ext cx="9579497" cy="5428794"/>
          </a:xfrm>
          <a:prstGeom prst="rect">
            <a:avLst/>
          </a:prstGeom>
        </p:spPr>
        <p:txBody>
          <a:bodyPr wrap="square">
            <a:spAutoFit/>
          </a:bodyPr>
          <a:lstStyle/>
          <a:p>
            <a:pPr marL="457200" indent="-457200">
              <a:lnSpc>
                <a:spcPct val="115000"/>
              </a:lnSpc>
              <a:spcAft>
                <a:spcPts val="1600"/>
              </a:spcAft>
              <a:buFont typeface="Courier New" panose="02070309020205020404" pitchFamily="49" charset="0"/>
              <a:buChar char="o"/>
            </a:pPr>
            <a:r>
              <a:rPr lang="en-US" sz="2800" dirty="0">
                <a:solidFill>
                  <a:schemeClr val="tx1">
                    <a:lumMod val="65000"/>
                    <a:lumOff val="35000"/>
                  </a:schemeClr>
                </a:solidFill>
                <a:ea typeface="Open Sans" panose="020B0606030504020204" pitchFamily="34" charset="0"/>
                <a:cs typeface="Calibri" panose="020F0502020204030204" pitchFamily="34" charset="0"/>
              </a:rPr>
              <a:t>This can include trauma early in life, including childhood physical, emotional or sexual abuse, neglect, and witnessing violence</a:t>
            </a:r>
          </a:p>
          <a:p>
            <a:pPr marL="457200" indent="-457200">
              <a:lnSpc>
                <a:spcPct val="115000"/>
              </a:lnSpc>
              <a:spcAft>
                <a:spcPts val="1600"/>
              </a:spcAft>
              <a:buFont typeface="Courier New" panose="02070309020205020404" pitchFamily="49" charset="0"/>
              <a:buChar char="o"/>
            </a:pPr>
            <a:r>
              <a:rPr lang="en-US" sz="2800" dirty="0">
                <a:solidFill>
                  <a:schemeClr val="tx1">
                    <a:lumMod val="65000"/>
                    <a:lumOff val="35000"/>
                  </a:schemeClr>
                </a:solidFill>
                <a:ea typeface="Open Sans" panose="020B0606030504020204" pitchFamily="34" charset="0"/>
                <a:cs typeface="Calibri" panose="020F0502020204030204" pitchFamily="34" charset="0"/>
              </a:rPr>
              <a:t>It can also include traumatic experiences later in life, including intimate partner violence, sexual violence, accidents, natural disasters, war, or sudden unexpected loss</a:t>
            </a:r>
          </a:p>
          <a:p>
            <a:pPr marL="457200" indent="-457200">
              <a:lnSpc>
                <a:spcPct val="115000"/>
              </a:lnSpc>
              <a:spcAft>
                <a:spcPts val="1600"/>
              </a:spcAft>
              <a:buFont typeface="Courier New" panose="02070309020205020404" pitchFamily="49" charset="0"/>
              <a:buChar char="o"/>
            </a:pPr>
            <a:r>
              <a:rPr lang="en-US" sz="2800" dirty="0">
                <a:solidFill>
                  <a:schemeClr val="tx1">
                    <a:lumMod val="65000"/>
                    <a:lumOff val="35000"/>
                  </a:schemeClr>
                </a:solidFill>
                <a:ea typeface="Open Sans" panose="020B0606030504020204" pitchFamily="34" charset="0"/>
                <a:cs typeface="Calibri" panose="020F0502020204030204" pitchFamily="34" charset="0"/>
              </a:rPr>
              <a:t>Trauma can also result from poverty, having a chronic or life-threatening illness, intergenerational events, grief and loss, and other life events that are experienced as overwhelming and out of one’s control</a:t>
            </a:r>
          </a:p>
        </p:txBody>
      </p:sp>
      <p:sp>
        <p:nvSpPr>
          <p:cNvPr id="3" name="TextBox 2">
            <a:extLst>
              <a:ext uri="{FF2B5EF4-FFF2-40B4-BE49-F238E27FC236}">
                <a16:creationId xmlns:a16="http://schemas.microsoft.com/office/drawing/2014/main" id="{5C7350A9-B4B8-AE74-EBC5-2D8153A7CED5}"/>
              </a:ext>
            </a:extLst>
          </p:cNvPr>
          <p:cNvSpPr txBox="1"/>
          <p:nvPr/>
        </p:nvSpPr>
        <p:spPr>
          <a:xfrm>
            <a:off x="9391203" y="2770461"/>
            <a:ext cx="9760688" cy="1176797"/>
          </a:xfrm>
          <a:prstGeom prst="rect">
            <a:avLst/>
          </a:prstGeom>
          <a:noFill/>
        </p:spPr>
        <p:txBody>
          <a:bodyPr wrap="square">
            <a:spAutoFit/>
          </a:bodyPr>
          <a:lstStyle/>
          <a:p>
            <a:pPr>
              <a:lnSpc>
                <a:spcPct val="115000"/>
              </a:lnSpc>
              <a:spcAft>
                <a:spcPts val="1600"/>
              </a:spcAft>
            </a:pPr>
            <a:r>
              <a:rPr lang="en-US" sz="3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Trauma can be defined as experiences that overwhelm an individual’s capacity to cope.</a:t>
            </a:r>
          </a:p>
        </p:txBody>
      </p:sp>
      <p:pic>
        <p:nvPicPr>
          <p:cNvPr id="8" name="Picture Placeholder 7" descr="A person sitting on the ground holding a teddy bear&#10;&#10;Description automatically generated with low confidence">
            <a:extLst>
              <a:ext uri="{FF2B5EF4-FFF2-40B4-BE49-F238E27FC236}">
                <a16:creationId xmlns:a16="http://schemas.microsoft.com/office/drawing/2014/main" id="{196648B9-3636-EE57-9220-5449C849A64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1753265" y="1041747"/>
            <a:ext cx="3939744" cy="3935731"/>
          </a:xfrm>
        </p:spPr>
      </p:pic>
    </p:spTree>
    <p:extLst>
      <p:ext uri="{BB962C8B-B14F-4D97-AF65-F5344CB8AC3E}">
        <p14:creationId xmlns:p14="http://schemas.microsoft.com/office/powerpoint/2010/main" val="7990225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539999"/>
            <a:ext cx="19507200" cy="7199424"/>
          </a:xfrm>
          <a:prstGeom prst="rect">
            <a:avLst/>
          </a:prstGeom>
          <a:gradFill>
            <a:gsLst>
              <a:gs pos="0">
                <a:srgbClr val="8E4093"/>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Text Box 10"/>
          <p:cNvSpPr txBox="1">
            <a:spLocks noChangeArrowheads="1"/>
          </p:cNvSpPr>
          <p:nvPr/>
        </p:nvSpPr>
        <p:spPr bwMode="auto">
          <a:xfrm>
            <a:off x="10692528" y="4545680"/>
            <a:ext cx="7957416" cy="4899803"/>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bg1"/>
                </a:solidFill>
                <a:latin typeface="Calibri" panose="020F0502020204030204" pitchFamily="34" charset="0"/>
                <a:ea typeface="Open Sans" panose="020B0606030504020204" pitchFamily="34" charset="0"/>
                <a:cs typeface="Calibri" panose="020F0502020204030204" pitchFamily="34" charset="0"/>
              </a:rPr>
              <a:t>In Canada, colonization and subsequent policies, such as the creation of the Indian Reservation System and Indian Residential School System, were developed to oppress and forcibly assimilate Indigenous peoples. The Indian Residential School System in Canada was designed to forcibly remove  Indigenous children from their families, communities, languages, and cultures, and placing them in government and church-run schools. Residential schools impacted all aspects of Indigenous peoples’ lives through the disruption of families, communities, culture, language, and identity. The effects have been felt across generations and, for some people and communities, has impacted their relationship to alcohol and alcohol use in pregnancy.</a:t>
            </a:r>
          </a:p>
        </p:txBody>
      </p:sp>
      <p:sp>
        <p:nvSpPr>
          <p:cNvPr id="9" name="Rectangle 8">
            <a:extLst>
              <a:ext uri="{FF2B5EF4-FFF2-40B4-BE49-F238E27FC236}">
                <a16:creationId xmlns:a16="http://schemas.microsoft.com/office/drawing/2014/main" id="{10E00A83-F777-4746-80C9-927F68C7EC00}"/>
              </a:ext>
            </a:extLst>
          </p:cNvPr>
          <p:cNvSpPr/>
          <p:nvPr/>
        </p:nvSpPr>
        <p:spPr>
          <a:xfrm>
            <a:off x="10594877" y="2885925"/>
            <a:ext cx="7004703" cy="1569660"/>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Intergenerational Trauma</a:t>
            </a:r>
          </a:p>
        </p:txBody>
      </p:sp>
      <p:pic>
        <p:nvPicPr>
          <p:cNvPr id="17" name="Picture 16" descr="A picture containing text, clipart&#10;&#10;Description automatically generated">
            <a:extLst>
              <a:ext uri="{FF2B5EF4-FFF2-40B4-BE49-F238E27FC236}">
                <a16:creationId xmlns:a16="http://schemas.microsoft.com/office/drawing/2014/main" id="{DB723DA8-0748-C9DC-2EFA-CD40CB7FB89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6268" y="3182824"/>
            <a:ext cx="10953971" cy="5488516"/>
          </a:xfrm>
          <a:prstGeom prst="rect">
            <a:avLst/>
          </a:prstGeom>
        </p:spPr>
      </p:pic>
    </p:spTree>
    <p:extLst>
      <p:ext uri="{BB962C8B-B14F-4D97-AF65-F5344CB8AC3E}">
        <p14:creationId xmlns:p14="http://schemas.microsoft.com/office/powerpoint/2010/main" val="2773809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3" descr="A picture containing tree, outdoor, person&#10;&#10;Description automatically generated">
            <a:extLst>
              <a:ext uri="{FF2B5EF4-FFF2-40B4-BE49-F238E27FC236}">
                <a16:creationId xmlns:a16="http://schemas.microsoft.com/office/drawing/2014/main" id="{FFD4534E-2420-2943-A1A6-5C44A11E98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0" name="Text Box 10"/>
          <p:cNvSpPr txBox="1">
            <a:spLocks noChangeArrowheads="1"/>
          </p:cNvSpPr>
          <p:nvPr/>
        </p:nvSpPr>
        <p:spPr bwMode="auto">
          <a:xfrm>
            <a:off x="9753600" y="2532136"/>
            <a:ext cx="7594241" cy="106163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Prevention Conversation is about the risks of drinking during pregnancy or before a woman even knows she’s pregnant. </a:t>
            </a:r>
          </a:p>
        </p:txBody>
      </p:sp>
      <p:sp>
        <p:nvSpPr>
          <p:cNvPr id="22" name="Text Box 10"/>
          <p:cNvSpPr txBox="1">
            <a:spLocks noChangeArrowheads="1"/>
          </p:cNvSpPr>
          <p:nvPr/>
        </p:nvSpPr>
        <p:spPr bwMode="auto">
          <a:xfrm>
            <a:off x="11431994" y="5003520"/>
            <a:ext cx="6799598" cy="2077300"/>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Raising public awareness about the negative effects of drinking alcohol during pregnancy and connecting women and their partners to information and services related to prenatal alcohol use.</a:t>
            </a:r>
          </a:p>
        </p:txBody>
      </p:sp>
      <p:sp>
        <p:nvSpPr>
          <p:cNvPr id="24" name="Text Box 10"/>
          <p:cNvSpPr txBox="1">
            <a:spLocks noChangeArrowheads="1"/>
          </p:cNvSpPr>
          <p:nvPr/>
        </p:nvSpPr>
        <p:spPr bwMode="auto">
          <a:xfrm>
            <a:off x="12718834" y="7725807"/>
            <a:ext cx="6097803" cy="2077300"/>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tx1">
                    <a:lumMod val="65000"/>
                    <a:lumOff val="35000"/>
                  </a:schemeClr>
                </a:solidFill>
                <a:ea typeface="Open Sans" panose="020B0606030504020204" pitchFamily="34" charset="0"/>
                <a:cs typeface="Calibri" panose="020F0502020204030204" pitchFamily="34" charset="0"/>
              </a:rPr>
              <a:t>Training and supporting health care providers to use tools and techniques designed to engage women in non-judgmental, empathetic conversations about alcohol use during pregnancy.</a:t>
            </a:r>
          </a:p>
        </p:txBody>
      </p:sp>
      <p:sp>
        <p:nvSpPr>
          <p:cNvPr id="28" name="Rectangle 27">
            <a:extLst>
              <a:ext uri="{FF2B5EF4-FFF2-40B4-BE49-F238E27FC236}">
                <a16:creationId xmlns:a16="http://schemas.microsoft.com/office/drawing/2014/main" id="{273D7D05-9D5D-5D4A-BD6C-9993E57DBCAA}"/>
              </a:ext>
            </a:extLst>
          </p:cNvPr>
          <p:cNvSpPr/>
          <p:nvPr/>
        </p:nvSpPr>
        <p:spPr>
          <a:xfrm>
            <a:off x="9666054" y="661862"/>
            <a:ext cx="9982200" cy="1160959"/>
          </a:xfrm>
          <a:prstGeom prst="rect">
            <a:avLst/>
          </a:prstGeom>
        </p:spPr>
        <p:txBody>
          <a:bodyPr wrap="square">
            <a:spAutoFit/>
          </a:bodyPr>
          <a:lstStyle/>
          <a:p>
            <a:pPr>
              <a:lnSpc>
                <a:spcPct val="115000"/>
              </a:lnSpc>
              <a:spcAft>
                <a:spcPts val="1600"/>
              </a:spcAft>
            </a:pPr>
            <a:r>
              <a:rPr lang="en-US" sz="6600" b="1" dirty="0">
                <a:solidFill>
                  <a:srgbClr val="C0392B"/>
                </a:solidFill>
                <a:latin typeface="Arial" panose="020B0604020202020204" pitchFamily="34" charset="0"/>
                <a:ea typeface="Open Sans" panose="020B0606030504020204" pitchFamily="34" charset="0"/>
                <a:cs typeface="Arial" panose="020B0604020202020204" pitchFamily="34" charset="0"/>
              </a:rPr>
              <a:t>Let’s Talk</a:t>
            </a:r>
          </a:p>
        </p:txBody>
      </p:sp>
      <p:sp>
        <p:nvSpPr>
          <p:cNvPr id="29" name="Rectangle 28">
            <a:extLst>
              <a:ext uri="{FF2B5EF4-FFF2-40B4-BE49-F238E27FC236}">
                <a16:creationId xmlns:a16="http://schemas.microsoft.com/office/drawing/2014/main" id="{5C4CA6B2-9305-4F42-9F59-946DA182511F}"/>
              </a:ext>
            </a:extLst>
          </p:cNvPr>
          <p:cNvSpPr/>
          <p:nvPr/>
        </p:nvSpPr>
        <p:spPr>
          <a:xfrm>
            <a:off x="9666054" y="1883170"/>
            <a:ext cx="9027725"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DELIVERYING THE PREVENTION CONVERSATION</a:t>
            </a:r>
          </a:p>
        </p:txBody>
      </p:sp>
      <p:grpSp>
        <p:nvGrpSpPr>
          <p:cNvPr id="30" name="Group 29">
            <a:extLst>
              <a:ext uri="{FF2B5EF4-FFF2-40B4-BE49-F238E27FC236}">
                <a16:creationId xmlns:a16="http://schemas.microsoft.com/office/drawing/2014/main" id="{DAE8C025-012E-344F-BACA-B080C2AF3974}"/>
              </a:ext>
            </a:extLst>
          </p:cNvPr>
          <p:cNvGrpSpPr/>
          <p:nvPr/>
        </p:nvGrpSpPr>
        <p:grpSpPr>
          <a:xfrm>
            <a:off x="8908611" y="4876575"/>
            <a:ext cx="2108168" cy="2108168"/>
            <a:chOff x="1363164" y="3370555"/>
            <a:chExt cx="1679492" cy="1679492"/>
          </a:xfrm>
        </p:grpSpPr>
        <p:sp>
          <p:nvSpPr>
            <p:cNvPr id="31" name="Oval 30">
              <a:extLst>
                <a:ext uri="{FF2B5EF4-FFF2-40B4-BE49-F238E27FC236}">
                  <a16:creationId xmlns:a16="http://schemas.microsoft.com/office/drawing/2014/main" id="{E7296B57-6516-994B-AE80-883C20546B9D}"/>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5986DF4-D5F0-884B-899D-843D85159244}"/>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EAF8528-48B1-BF40-9377-3A9BBF8FECB9}"/>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373F2925-A7ED-B14F-BA1F-D5A2D3AA2B2D}"/>
              </a:ext>
            </a:extLst>
          </p:cNvPr>
          <p:cNvGrpSpPr/>
          <p:nvPr/>
        </p:nvGrpSpPr>
        <p:grpSpPr>
          <a:xfrm>
            <a:off x="10309281" y="7795502"/>
            <a:ext cx="2108168" cy="2108168"/>
            <a:chOff x="1363164" y="3370555"/>
            <a:chExt cx="1679492" cy="1679492"/>
          </a:xfrm>
        </p:grpSpPr>
        <p:sp>
          <p:nvSpPr>
            <p:cNvPr id="36" name="Oval 35">
              <a:extLst>
                <a:ext uri="{FF2B5EF4-FFF2-40B4-BE49-F238E27FC236}">
                  <a16:creationId xmlns:a16="http://schemas.microsoft.com/office/drawing/2014/main" id="{9C776A73-7BA2-644D-B046-211BE661B870}"/>
                </a:ext>
              </a:extLst>
            </p:cNvPr>
            <p:cNvSpPr/>
            <p:nvPr/>
          </p:nvSpPr>
          <p:spPr>
            <a:xfrm>
              <a:off x="1363164" y="3370555"/>
              <a:ext cx="1679492" cy="1679492"/>
            </a:xfrm>
            <a:prstGeom prst="ellipse">
              <a:avLst/>
            </a:prstGeom>
            <a:solidFill>
              <a:srgbClr val="FFB115">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5FCEC44D-4044-B141-A098-0C97DB184044}"/>
                </a:ext>
              </a:extLst>
            </p:cNvPr>
            <p:cNvSpPr/>
            <p:nvPr/>
          </p:nvSpPr>
          <p:spPr>
            <a:xfrm>
              <a:off x="1483528" y="3490919"/>
              <a:ext cx="1438764" cy="1438764"/>
            </a:xfrm>
            <a:prstGeom prst="ellipse">
              <a:avLst/>
            </a:prstGeom>
            <a:solidFill>
              <a:srgbClr val="FFB115">
                <a:alpha val="3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865F291-69F5-5340-8D10-FABD2FA4B872}"/>
                </a:ext>
              </a:extLst>
            </p:cNvPr>
            <p:cNvSpPr/>
            <p:nvPr/>
          </p:nvSpPr>
          <p:spPr>
            <a:xfrm>
              <a:off x="1597498" y="3604889"/>
              <a:ext cx="1210824" cy="1210824"/>
            </a:xfrm>
            <a:prstGeom prst="ellipse">
              <a:avLst/>
            </a:prstGeom>
            <a:solidFill>
              <a:srgbClr val="FFB11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 name="Freeform 38">
            <a:extLst>
              <a:ext uri="{FF2B5EF4-FFF2-40B4-BE49-F238E27FC236}">
                <a16:creationId xmlns:a16="http://schemas.microsoft.com/office/drawing/2014/main" id="{6D5EA6EF-F74F-DE42-9AA8-C83C081A546E}"/>
              </a:ext>
            </a:extLst>
          </p:cNvPr>
          <p:cNvSpPr>
            <a:spLocks noEditPoints="1"/>
          </p:cNvSpPr>
          <p:nvPr/>
        </p:nvSpPr>
        <p:spPr bwMode="auto">
          <a:xfrm>
            <a:off x="11016779" y="8500661"/>
            <a:ext cx="693173" cy="697851"/>
          </a:xfrm>
          <a:custGeom>
            <a:avLst/>
            <a:gdLst>
              <a:gd name="T0" fmla="*/ 622 w 774"/>
              <a:gd name="T1" fmla="*/ 190 h 783"/>
              <a:gd name="T2" fmla="*/ 601 w 774"/>
              <a:gd name="T3" fmla="*/ 135 h 783"/>
              <a:gd name="T4" fmla="*/ 640 w 774"/>
              <a:gd name="T5" fmla="*/ 235 h 783"/>
              <a:gd name="T6" fmla="*/ 583 w 774"/>
              <a:gd name="T7" fmla="*/ 90 h 783"/>
              <a:gd name="T8" fmla="*/ 640 w 774"/>
              <a:gd name="T9" fmla="*/ 235 h 783"/>
              <a:gd name="T10" fmla="*/ 750 w 774"/>
              <a:gd name="T11" fmla="*/ 196 h 783"/>
              <a:gd name="T12" fmla="*/ 769 w 774"/>
              <a:gd name="T13" fmla="*/ 127 h 783"/>
              <a:gd name="T14" fmla="*/ 760 w 774"/>
              <a:gd name="T15" fmla="*/ 85 h 783"/>
              <a:gd name="T16" fmla="*/ 731 w 774"/>
              <a:gd name="T17" fmla="*/ 88 h 783"/>
              <a:gd name="T18" fmla="*/ 696 w 774"/>
              <a:gd name="T19" fmla="*/ 26 h 783"/>
              <a:gd name="T20" fmla="*/ 692 w 774"/>
              <a:gd name="T21" fmla="*/ 17 h 783"/>
              <a:gd name="T22" fmla="*/ 650 w 774"/>
              <a:gd name="T23" fmla="*/ 7 h 783"/>
              <a:gd name="T24" fmla="*/ 583 w 774"/>
              <a:gd name="T25" fmla="*/ 25 h 783"/>
              <a:gd name="T26" fmla="*/ 565 w 774"/>
              <a:gd name="T27" fmla="*/ 2 h 783"/>
              <a:gd name="T28" fmla="*/ 529 w 774"/>
              <a:gd name="T29" fmla="*/ 24 h 783"/>
              <a:gd name="T30" fmla="*/ 493 w 774"/>
              <a:gd name="T31" fmla="*/ 85 h 783"/>
              <a:gd name="T32" fmla="*/ 465 w 774"/>
              <a:gd name="T33" fmla="*/ 81 h 783"/>
              <a:gd name="T34" fmla="*/ 451 w 774"/>
              <a:gd name="T35" fmla="*/ 119 h 783"/>
              <a:gd name="T36" fmla="*/ 473 w 774"/>
              <a:gd name="T37" fmla="*/ 131 h 783"/>
              <a:gd name="T38" fmla="*/ 454 w 774"/>
              <a:gd name="T39" fmla="*/ 198 h 783"/>
              <a:gd name="T40" fmla="*/ 463 w 774"/>
              <a:gd name="T41" fmla="*/ 240 h 783"/>
              <a:gd name="T42" fmla="*/ 489 w 774"/>
              <a:gd name="T43" fmla="*/ 238 h 783"/>
              <a:gd name="T44" fmla="*/ 524 w 774"/>
              <a:gd name="T45" fmla="*/ 299 h 783"/>
              <a:gd name="T46" fmla="*/ 560 w 774"/>
              <a:gd name="T47" fmla="*/ 323 h 783"/>
              <a:gd name="T48" fmla="*/ 570 w 774"/>
              <a:gd name="T49" fmla="*/ 319 h 783"/>
              <a:gd name="T50" fmla="*/ 640 w 774"/>
              <a:gd name="T51" fmla="*/ 304 h 783"/>
              <a:gd name="T52" fmla="*/ 656 w 774"/>
              <a:gd name="T53" fmla="*/ 324 h 783"/>
              <a:gd name="T54" fmla="*/ 693 w 774"/>
              <a:gd name="T55" fmla="*/ 302 h 783"/>
              <a:gd name="T56" fmla="*/ 731 w 774"/>
              <a:gd name="T57" fmla="*/ 242 h 783"/>
              <a:gd name="T58" fmla="*/ 757 w 774"/>
              <a:gd name="T59" fmla="*/ 245 h 783"/>
              <a:gd name="T60" fmla="*/ 767 w 774"/>
              <a:gd name="T61" fmla="*/ 203 h 783"/>
              <a:gd name="T62" fmla="*/ 292 w 774"/>
              <a:gd name="T63" fmla="*/ 543 h 783"/>
              <a:gd name="T64" fmla="*/ 292 w 774"/>
              <a:gd name="T65" fmla="*/ 440 h 783"/>
              <a:gd name="T66" fmla="*/ 292 w 774"/>
              <a:gd name="T67" fmla="*/ 628 h 783"/>
              <a:gd name="T68" fmla="*/ 292 w 774"/>
              <a:gd name="T69" fmla="*/ 356 h 783"/>
              <a:gd name="T70" fmla="*/ 292 w 774"/>
              <a:gd name="T71" fmla="*/ 628 h 783"/>
              <a:gd name="T72" fmla="*/ 534 w 774"/>
              <a:gd name="T73" fmla="*/ 448 h 783"/>
              <a:gd name="T74" fmla="*/ 517 w 774"/>
              <a:gd name="T75" fmla="*/ 325 h 783"/>
              <a:gd name="T76" fmla="*/ 517 w 774"/>
              <a:gd name="T77" fmla="*/ 307 h 783"/>
              <a:gd name="T78" fmla="*/ 456 w 774"/>
              <a:gd name="T79" fmla="*/ 264 h 783"/>
              <a:gd name="T80" fmla="*/ 333 w 774"/>
              <a:gd name="T81" fmla="*/ 250 h 783"/>
              <a:gd name="T82" fmla="*/ 321 w 774"/>
              <a:gd name="T83" fmla="*/ 200 h 783"/>
              <a:gd name="T84" fmla="*/ 246 w 774"/>
              <a:gd name="T85" fmla="*/ 213 h 783"/>
              <a:gd name="T86" fmla="*/ 149 w 774"/>
              <a:gd name="T87" fmla="*/ 290 h 783"/>
              <a:gd name="T88" fmla="*/ 106 w 774"/>
              <a:gd name="T89" fmla="*/ 265 h 783"/>
              <a:gd name="T90" fmla="*/ 59 w 774"/>
              <a:gd name="T91" fmla="*/ 317 h 783"/>
              <a:gd name="T92" fmla="*/ 87 w 774"/>
              <a:gd name="T93" fmla="*/ 351 h 783"/>
              <a:gd name="T94" fmla="*/ 13 w 774"/>
              <a:gd name="T95" fmla="*/ 448 h 783"/>
              <a:gd name="T96" fmla="*/ 0 w 774"/>
              <a:gd name="T97" fmla="*/ 522 h 783"/>
              <a:gd name="T98" fmla="*/ 44 w 774"/>
              <a:gd name="T99" fmla="*/ 535 h 783"/>
              <a:gd name="T100" fmla="*/ 62 w 774"/>
              <a:gd name="T101" fmla="*/ 658 h 783"/>
              <a:gd name="T102" fmla="*/ 105 w 774"/>
              <a:gd name="T103" fmla="*/ 719 h 783"/>
              <a:gd name="T104" fmla="*/ 123 w 774"/>
              <a:gd name="T105" fmla="*/ 719 h 783"/>
              <a:gd name="T106" fmla="*/ 246 w 774"/>
              <a:gd name="T107" fmla="*/ 740 h 783"/>
              <a:gd name="T108" fmla="*/ 259 w 774"/>
              <a:gd name="T109" fmla="*/ 783 h 783"/>
              <a:gd name="T110" fmla="*/ 333 w 774"/>
              <a:gd name="T111" fmla="*/ 771 h 783"/>
              <a:gd name="T112" fmla="*/ 434 w 774"/>
              <a:gd name="T113" fmla="*/ 697 h 783"/>
              <a:gd name="T114" fmla="*/ 475 w 774"/>
              <a:gd name="T115" fmla="*/ 720 h 783"/>
              <a:gd name="T116" fmla="*/ 518 w 774"/>
              <a:gd name="T117" fmla="*/ 659 h 783"/>
              <a:gd name="T118" fmla="*/ 535 w 774"/>
              <a:gd name="T119" fmla="*/ 535 h 783"/>
              <a:gd name="T120" fmla="*/ 583 w 774"/>
              <a:gd name="T121" fmla="*/ 522 h 783"/>
              <a:gd name="T122" fmla="*/ 570 w 774"/>
              <a:gd name="T123" fmla="*/ 448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4" h="783">
                <a:moveTo>
                  <a:pt x="639" y="152"/>
                </a:moveTo>
                <a:cubicBezTo>
                  <a:pt x="645" y="167"/>
                  <a:pt x="637" y="184"/>
                  <a:pt x="622" y="190"/>
                </a:cubicBezTo>
                <a:cubicBezTo>
                  <a:pt x="607" y="196"/>
                  <a:pt x="590" y="188"/>
                  <a:pt x="584" y="173"/>
                </a:cubicBezTo>
                <a:cubicBezTo>
                  <a:pt x="578" y="158"/>
                  <a:pt x="585" y="141"/>
                  <a:pt x="601" y="135"/>
                </a:cubicBezTo>
                <a:cubicBezTo>
                  <a:pt x="616" y="129"/>
                  <a:pt x="633" y="136"/>
                  <a:pt x="639" y="152"/>
                </a:cubicBezTo>
                <a:close/>
                <a:moveTo>
                  <a:pt x="640" y="235"/>
                </a:moveTo>
                <a:cubicBezTo>
                  <a:pt x="600" y="250"/>
                  <a:pt x="555" y="231"/>
                  <a:pt x="539" y="191"/>
                </a:cubicBezTo>
                <a:cubicBezTo>
                  <a:pt x="524" y="151"/>
                  <a:pt x="543" y="106"/>
                  <a:pt x="583" y="90"/>
                </a:cubicBezTo>
                <a:cubicBezTo>
                  <a:pt x="623" y="74"/>
                  <a:pt x="668" y="94"/>
                  <a:pt x="684" y="134"/>
                </a:cubicBezTo>
                <a:cubicBezTo>
                  <a:pt x="699" y="174"/>
                  <a:pt x="680" y="219"/>
                  <a:pt x="640" y="235"/>
                </a:cubicBezTo>
                <a:close/>
                <a:moveTo>
                  <a:pt x="767" y="203"/>
                </a:moveTo>
                <a:lnTo>
                  <a:pt x="750" y="196"/>
                </a:lnTo>
                <a:cubicBezTo>
                  <a:pt x="754" y="175"/>
                  <a:pt x="755" y="154"/>
                  <a:pt x="750" y="134"/>
                </a:cubicBezTo>
                <a:lnTo>
                  <a:pt x="769" y="127"/>
                </a:lnTo>
                <a:cubicBezTo>
                  <a:pt x="772" y="125"/>
                  <a:pt x="774" y="121"/>
                  <a:pt x="773" y="117"/>
                </a:cubicBezTo>
                <a:lnTo>
                  <a:pt x="760" y="85"/>
                </a:lnTo>
                <a:cubicBezTo>
                  <a:pt x="758" y="81"/>
                  <a:pt x="754" y="79"/>
                  <a:pt x="750" y="81"/>
                </a:cubicBezTo>
                <a:lnTo>
                  <a:pt x="731" y="88"/>
                </a:lnTo>
                <a:cubicBezTo>
                  <a:pt x="720" y="71"/>
                  <a:pt x="705" y="56"/>
                  <a:pt x="688" y="45"/>
                </a:cubicBezTo>
                <a:lnTo>
                  <a:pt x="696" y="26"/>
                </a:lnTo>
                <a:cubicBezTo>
                  <a:pt x="697" y="24"/>
                  <a:pt x="697" y="22"/>
                  <a:pt x="696" y="21"/>
                </a:cubicBezTo>
                <a:cubicBezTo>
                  <a:pt x="695" y="19"/>
                  <a:pt x="694" y="17"/>
                  <a:pt x="692" y="17"/>
                </a:cubicBezTo>
                <a:lnTo>
                  <a:pt x="660" y="3"/>
                </a:lnTo>
                <a:cubicBezTo>
                  <a:pt x="656" y="1"/>
                  <a:pt x="652" y="3"/>
                  <a:pt x="650" y="7"/>
                </a:cubicBezTo>
                <a:lnTo>
                  <a:pt x="642" y="26"/>
                </a:lnTo>
                <a:cubicBezTo>
                  <a:pt x="623" y="21"/>
                  <a:pt x="602" y="21"/>
                  <a:pt x="583" y="25"/>
                </a:cubicBezTo>
                <a:lnTo>
                  <a:pt x="575" y="6"/>
                </a:lnTo>
                <a:cubicBezTo>
                  <a:pt x="573" y="2"/>
                  <a:pt x="569" y="0"/>
                  <a:pt x="565" y="2"/>
                </a:cubicBezTo>
                <a:lnTo>
                  <a:pt x="533" y="14"/>
                </a:lnTo>
                <a:cubicBezTo>
                  <a:pt x="529" y="16"/>
                  <a:pt x="527" y="20"/>
                  <a:pt x="529" y="24"/>
                </a:cubicBezTo>
                <a:lnTo>
                  <a:pt x="536" y="43"/>
                </a:lnTo>
                <a:cubicBezTo>
                  <a:pt x="519" y="54"/>
                  <a:pt x="504" y="68"/>
                  <a:pt x="493" y="85"/>
                </a:cubicBezTo>
                <a:lnTo>
                  <a:pt x="475" y="77"/>
                </a:lnTo>
                <a:cubicBezTo>
                  <a:pt x="471" y="76"/>
                  <a:pt x="467" y="77"/>
                  <a:pt x="465" y="81"/>
                </a:cubicBezTo>
                <a:lnTo>
                  <a:pt x="451" y="113"/>
                </a:lnTo>
                <a:cubicBezTo>
                  <a:pt x="450" y="115"/>
                  <a:pt x="450" y="117"/>
                  <a:pt x="451" y="119"/>
                </a:cubicBezTo>
                <a:cubicBezTo>
                  <a:pt x="452" y="121"/>
                  <a:pt x="453" y="122"/>
                  <a:pt x="455" y="123"/>
                </a:cubicBezTo>
                <a:lnTo>
                  <a:pt x="473" y="131"/>
                </a:lnTo>
                <a:cubicBezTo>
                  <a:pt x="468" y="150"/>
                  <a:pt x="468" y="171"/>
                  <a:pt x="472" y="191"/>
                </a:cubicBezTo>
                <a:lnTo>
                  <a:pt x="454" y="198"/>
                </a:lnTo>
                <a:cubicBezTo>
                  <a:pt x="451" y="200"/>
                  <a:pt x="449" y="204"/>
                  <a:pt x="450" y="208"/>
                </a:cubicBezTo>
                <a:lnTo>
                  <a:pt x="463" y="240"/>
                </a:lnTo>
                <a:cubicBezTo>
                  <a:pt x="465" y="244"/>
                  <a:pt x="469" y="246"/>
                  <a:pt x="473" y="244"/>
                </a:cubicBezTo>
                <a:lnTo>
                  <a:pt x="489" y="238"/>
                </a:lnTo>
                <a:cubicBezTo>
                  <a:pt x="500" y="255"/>
                  <a:pt x="514" y="270"/>
                  <a:pt x="532" y="282"/>
                </a:cubicBezTo>
                <a:lnTo>
                  <a:pt x="524" y="299"/>
                </a:lnTo>
                <a:cubicBezTo>
                  <a:pt x="523" y="303"/>
                  <a:pt x="524" y="307"/>
                  <a:pt x="528" y="309"/>
                </a:cubicBezTo>
                <a:lnTo>
                  <a:pt x="560" y="323"/>
                </a:lnTo>
                <a:cubicBezTo>
                  <a:pt x="562" y="323"/>
                  <a:pt x="564" y="323"/>
                  <a:pt x="566" y="323"/>
                </a:cubicBezTo>
                <a:cubicBezTo>
                  <a:pt x="568" y="322"/>
                  <a:pt x="569" y="320"/>
                  <a:pt x="570" y="319"/>
                </a:cubicBezTo>
                <a:lnTo>
                  <a:pt x="577" y="302"/>
                </a:lnTo>
                <a:cubicBezTo>
                  <a:pt x="598" y="307"/>
                  <a:pt x="619" y="308"/>
                  <a:pt x="640" y="304"/>
                </a:cubicBezTo>
                <a:lnTo>
                  <a:pt x="646" y="320"/>
                </a:lnTo>
                <a:cubicBezTo>
                  <a:pt x="648" y="324"/>
                  <a:pt x="652" y="326"/>
                  <a:pt x="656" y="324"/>
                </a:cubicBezTo>
                <a:lnTo>
                  <a:pt x="688" y="311"/>
                </a:lnTo>
                <a:cubicBezTo>
                  <a:pt x="692" y="310"/>
                  <a:pt x="694" y="305"/>
                  <a:pt x="693" y="302"/>
                </a:cubicBezTo>
                <a:lnTo>
                  <a:pt x="686" y="285"/>
                </a:lnTo>
                <a:cubicBezTo>
                  <a:pt x="704" y="274"/>
                  <a:pt x="719" y="259"/>
                  <a:pt x="731" y="242"/>
                </a:cubicBezTo>
                <a:lnTo>
                  <a:pt x="747" y="249"/>
                </a:lnTo>
                <a:cubicBezTo>
                  <a:pt x="751" y="250"/>
                  <a:pt x="756" y="249"/>
                  <a:pt x="757" y="245"/>
                </a:cubicBezTo>
                <a:lnTo>
                  <a:pt x="771" y="213"/>
                </a:lnTo>
                <a:cubicBezTo>
                  <a:pt x="773" y="209"/>
                  <a:pt x="771" y="205"/>
                  <a:pt x="767" y="203"/>
                </a:cubicBezTo>
                <a:close/>
                <a:moveTo>
                  <a:pt x="343" y="492"/>
                </a:moveTo>
                <a:cubicBezTo>
                  <a:pt x="343" y="520"/>
                  <a:pt x="320" y="543"/>
                  <a:pt x="292" y="543"/>
                </a:cubicBezTo>
                <a:cubicBezTo>
                  <a:pt x="263" y="543"/>
                  <a:pt x="240" y="520"/>
                  <a:pt x="240" y="492"/>
                </a:cubicBezTo>
                <a:cubicBezTo>
                  <a:pt x="240" y="463"/>
                  <a:pt x="263" y="440"/>
                  <a:pt x="292" y="440"/>
                </a:cubicBezTo>
                <a:cubicBezTo>
                  <a:pt x="320" y="440"/>
                  <a:pt x="343" y="463"/>
                  <a:pt x="343" y="492"/>
                </a:cubicBezTo>
                <a:close/>
                <a:moveTo>
                  <a:pt x="292" y="628"/>
                </a:moveTo>
                <a:cubicBezTo>
                  <a:pt x="216" y="628"/>
                  <a:pt x="156" y="567"/>
                  <a:pt x="156" y="492"/>
                </a:cubicBezTo>
                <a:cubicBezTo>
                  <a:pt x="156" y="417"/>
                  <a:pt x="216" y="356"/>
                  <a:pt x="292" y="356"/>
                </a:cubicBezTo>
                <a:cubicBezTo>
                  <a:pt x="366" y="356"/>
                  <a:pt x="427" y="417"/>
                  <a:pt x="427" y="492"/>
                </a:cubicBezTo>
                <a:cubicBezTo>
                  <a:pt x="427" y="567"/>
                  <a:pt x="366" y="628"/>
                  <a:pt x="292" y="628"/>
                </a:cubicBezTo>
                <a:close/>
                <a:moveTo>
                  <a:pt x="570" y="448"/>
                </a:moveTo>
                <a:lnTo>
                  <a:pt x="534" y="448"/>
                </a:lnTo>
                <a:cubicBezTo>
                  <a:pt x="528" y="413"/>
                  <a:pt x="513" y="379"/>
                  <a:pt x="492" y="350"/>
                </a:cubicBezTo>
                <a:lnTo>
                  <a:pt x="517" y="325"/>
                </a:lnTo>
                <a:cubicBezTo>
                  <a:pt x="519" y="323"/>
                  <a:pt x="521" y="319"/>
                  <a:pt x="521" y="316"/>
                </a:cubicBezTo>
                <a:cubicBezTo>
                  <a:pt x="521" y="313"/>
                  <a:pt x="519" y="309"/>
                  <a:pt x="517" y="307"/>
                </a:cubicBezTo>
                <a:lnTo>
                  <a:pt x="474" y="264"/>
                </a:lnTo>
                <a:cubicBezTo>
                  <a:pt x="469" y="259"/>
                  <a:pt x="461" y="259"/>
                  <a:pt x="456" y="264"/>
                </a:cubicBezTo>
                <a:lnTo>
                  <a:pt x="430" y="289"/>
                </a:lnTo>
                <a:cubicBezTo>
                  <a:pt x="401" y="269"/>
                  <a:pt x="368" y="256"/>
                  <a:pt x="333" y="250"/>
                </a:cubicBezTo>
                <a:lnTo>
                  <a:pt x="333" y="213"/>
                </a:lnTo>
                <a:cubicBezTo>
                  <a:pt x="333" y="206"/>
                  <a:pt x="328" y="200"/>
                  <a:pt x="321" y="200"/>
                </a:cubicBezTo>
                <a:lnTo>
                  <a:pt x="259" y="200"/>
                </a:lnTo>
                <a:cubicBezTo>
                  <a:pt x="252" y="200"/>
                  <a:pt x="246" y="206"/>
                  <a:pt x="246" y="213"/>
                </a:cubicBezTo>
                <a:lnTo>
                  <a:pt x="246" y="250"/>
                </a:lnTo>
                <a:cubicBezTo>
                  <a:pt x="212" y="256"/>
                  <a:pt x="178" y="269"/>
                  <a:pt x="149" y="290"/>
                </a:cubicBezTo>
                <a:lnTo>
                  <a:pt x="124" y="265"/>
                </a:lnTo>
                <a:cubicBezTo>
                  <a:pt x="119" y="260"/>
                  <a:pt x="111" y="260"/>
                  <a:pt x="106" y="265"/>
                </a:cubicBezTo>
                <a:lnTo>
                  <a:pt x="63" y="308"/>
                </a:lnTo>
                <a:cubicBezTo>
                  <a:pt x="60" y="310"/>
                  <a:pt x="59" y="314"/>
                  <a:pt x="59" y="317"/>
                </a:cubicBezTo>
                <a:cubicBezTo>
                  <a:pt x="59" y="321"/>
                  <a:pt x="60" y="324"/>
                  <a:pt x="63" y="326"/>
                </a:cubicBezTo>
                <a:lnTo>
                  <a:pt x="87" y="351"/>
                </a:lnTo>
                <a:cubicBezTo>
                  <a:pt x="66" y="380"/>
                  <a:pt x="52" y="413"/>
                  <a:pt x="45" y="448"/>
                </a:cubicBezTo>
                <a:lnTo>
                  <a:pt x="13" y="448"/>
                </a:lnTo>
                <a:cubicBezTo>
                  <a:pt x="6" y="448"/>
                  <a:pt x="0" y="454"/>
                  <a:pt x="0" y="461"/>
                </a:cubicBezTo>
                <a:lnTo>
                  <a:pt x="0" y="522"/>
                </a:lnTo>
                <a:cubicBezTo>
                  <a:pt x="0" y="530"/>
                  <a:pt x="6" y="535"/>
                  <a:pt x="13" y="535"/>
                </a:cubicBezTo>
                <a:lnTo>
                  <a:pt x="44" y="535"/>
                </a:lnTo>
                <a:cubicBezTo>
                  <a:pt x="50" y="571"/>
                  <a:pt x="64" y="605"/>
                  <a:pt x="84" y="635"/>
                </a:cubicBezTo>
                <a:lnTo>
                  <a:pt x="62" y="658"/>
                </a:lnTo>
                <a:cubicBezTo>
                  <a:pt x="57" y="663"/>
                  <a:pt x="57" y="671"/>
                  <a:pt x="62" y="676"/>
                </a:cubicBezTo>
                <a:lnTo>
                  <a:pt x="105" y="719"/>
                </a:lnTo>
                <a:cubicBezTo>
                  <a:pt x="107" y="721"/>
                  <a:pt x="111" y="723"/>
                  <a:pt x="114" y="723"/>
                </a:cubicBezTo>
                <a:cubicBezTo>
                  <a:pt x="117" y="723"/>
                  <a:pt x="121" y="721"/>
                  <a:pt x="123" y="719"/>
                </a:cubicBezTo>
                <a:lnTo>
                  <a:pt x="145" y="697"/>
                </a:lnTo>
                <a:cubicBezTo>
                  <a:pt x="175" y="719"/>
                  <a:pt x="210" y="733"/>
                  <a:pt x="246" y="740"/>
                </a:cubicBezTo>
                <a:lnTo>
                  <a:pt x="246" y="771"/>
                </a:lnTo>
                <a:cubicBezTo>
                  <a:pt x="246" y="778"/>
                  <a:pt x="252" y="783"/>
                  <a:pt x="259" y="783"/>
                </a:cubicBezTo>
                <a:lnTo>
                  <a:pt x="321" y="783"/>
                </a:lnTo>
                <a:cubicBezTo>
                  <a:pt x="328" y="783"/>
                  <a:pt x="333" y="778"/>
                  <a:pt x="333" y="771"/>
                </a:cubicBezTo>
                <a:lnTo>
                  <a:pt x="333" y="740"/>
                </a:lnTo>
                <a:cubicBezTo>
                  <a:pt x="369" y="733"/>
                  <a:pt x="404" y="719"/>
                  <a:pt x="434" y="697"/>
                </a:cubicBezTo>
                <a:lnTo>
                  <a:pt x="457" y="720"/>
                </a:lnTo>
                <a:cubicBezTo>
                  <a:pt x="462" y="725"/>
                  <a:pt x="470" y="725"/>
                  <a:pt x="475" y="720"/>
                </a:cubicBezTo>
                <a:lnTo>
                  <a:pt x="518" y="677"/>
                </a:lnTo>
                <a:cubicBezTo>
                  <a:pt x="523" y="672"/>
                  <a:pt x="523" y="664"/>
                  <a:pt x="518" y="659"/>
                </a:cubicBezTo>
                <a:lnTo>
                  <a:pt x="495" y="635"/>
                </a:lnTo>
                <a:cubicBezTo>
                  <a:pt x="516" y="605"/>
                  <a:pt x="529" y="571"/>
                  <a:pt x="535" y="535"/>
                </a:cubicBezTo>
                <a:lnTo>
                  <a:pt x="570" y="535"/>
                </a:lnTo>
                <a:cubicBezTo>
                  <a:pt x="577" y="535"/>
                  <a:pt x="583" y="530"/>
                  <a:pt x="583" y="522"/>
                </a:cubicBezTo>
                <a:lnTo>
                  <a:pt x="583" y="461"/>
                </a:lnTo>
                <a:cubicBezTo>
                  <a:pt x="583" y="454"/>
                  <a:pt x="577" y="448"/>
                  <a:pt x="570" y="448"/>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40" name="Freeform 343">
            <a:extLst>
              <a:ext uri="{FF2B5EF4-FFF2-40B4-BE49-F238E27FC236}">
                <a16:creationId xmlns:a16="http://schemas.microsoft.com/office/drawing/2014/main" id="{D6CE53E9-B8A8-D247-9807-FD69A5BCC598}"/>
              </a:ext>
            </a:extLst>
          </p:cNvPr>
          <p:cNvSpPr>
            <a:spLocks/>
          </p:cNvSpPr>
          <p:nvPr/>
        </p:nvSpPr>
        <p:spPr bwMode="auto">
          <a:xfrm>
            <a:off x="9617972" y="5516874"/>
            <a:ext cx="622088" cy="712807"/>
          </a:xfrm>
          <a:custGeom>
            <a:avLst/>
            <a:gdLst>
              <a:gd name="T0" fmla="*/ 0 w 758"/>
              <a:gd name="T1" fmla="*/ 163 h 861"/>
              <a:gd name="T2" fmla="*/ 20 w 758"/>
              <a:gd name="T3" fmla="*/ 183 h 861"/>
              <a:gd name="T4" fmla="*/ 108 w 758"/>
              <a:gd name="T5" fmla="*/ 183 h 861"/>
              <a:gd name="T6" fmla="*/ 129 w 758"/>
              <a:gd name="T7" fmla="*/ 191 h 861"/>
              <a:gd name="T8" fmla="*/ 181 w 758"/>
              <a:gd name="T9" fmla="*/ 241 h 861"/>
              <a:gd name="T10" fmla="*/ 123 w 758"/>
              <a:gd name="T11" fmla="*/ 241 h 861"/>
              <a:gd name="T12" fmla="*/ 106 w 758"/>
              <a:gd name="T13" fmla="*/ 283 h 861"/>
              <a:gd name="T14" fmla="*/ 362 w 758"/>
              <a:gd name="T15" fmla="*/ 519 h 861"/>
              <a:gd name="T16" fmla="*/ 382 w 758"/>
              <a:gd name="T17" fmla="*/ 531 h 861"/>
              <a:gd name="T18" fmla="*/ 382 w 758"/>
              <a:gd name="T19" fmla="*/ 801 h 861"/>
              <a:gd name="T20" fmla="*/ 263 w 758"/>
              <a:gd name="T21" fmla="*/ 853 h 861"/>
              <a:gd name="T22" fmla="*/ 265 w 758"/>
              <a:gd name="T23" fmla="*/ 861 h 861"/>
              <a:gd name="T24" fmla="*/ 546 w 758"/>
              <a:gd name="T25" fmla="*/ 861 h 861"/>
              <a:gd name="T26" fmla="*/ 548 w 758"/>
              <a:gd name="T27" fmla="*/ 853 h 861"/>
              <a:gd name="T28" fmla="*/ 422 w 758"/>
              <a:gd name="T29" fmla="*/ 801 h 861"/>
              <a:gd name="T30" fmla="*/ 422 w 758"/>
              <a:gd name="T31" fmla="*/ 532 h 861"/>
              <a:gd name="T32" fmla="*/ 448 w 758"/>
              <a:gd name="T33" fmla="*/ 516 h 861"/>
              <a:gd name="T34" fmla="*/ 614 w 758"/>
              <a:gd name="T35" fmla="*/ 341 h 861"/>
              <a:gd name="T36" fmla="*/ 659 w 758"/>
              <a:gd name="T37" fmla="*/ 327 h 861"/>
              <a:gd name="T38" fmla="*/ 668 w 758"/>
              <a:gd name="T39" fmla="*/ 322 h 861"/>
              <a:gd name="T40" fmla="*/ 744 w 758"/>
              <a:gd name="T41" fmla="*/ 229 h 861"/>
              <a:gd name="T42" fmla="*/ 735 w 758"/>
              <a:gd name="T43" fmla="*/ 99 h 861"/>
              <a:gd name="T44" fmla="*/ 637 w 758"/>
              <a:gd name="T45" fmla="*/ 14 h 861"/>
              <a:gd name="T46" fmla="*/ 508 w 758"/>
              <a:gd name="T47" fmla="*/ 23 h 861"/>
              <a:gd name="T48" fmla="*/ 419 w 758"/>
              <a:gd name="T49" fmla="*/ 215 h 861"/>
              <a:gd name="T50" fmla="*/ 458 w 758"/>
              <a:gd name="T51" fmla="*/ 205 h 861"/>
              <a:gd name="T52" fmla="*/ 526 w 758"/>
              <a:gd name="T53" fmla="*/ 59 h 861"/>
              <a:gd name="T54" fmla="*/ 624 w 758"/>
              <a:gd name="T55" fmla="*/ 53 h 861"/>
              <a:gd name="T56" fmla="*/ 699 w 758"/>
              <a:gd name="T57" fmla="*/ 117 h 861"/>
              <a:gd name="T58" fmla="*/ 706 w 758"/>
              <a:gd name="T59" fmla="*/ 216 h 861"/>
              <a:gd name="T60" fmla="*/ 681 w 758"/>
              <a:gd name="T61" fmla="*/ 259 h 861"/>
              <a:gd name="T62" fmla="*/ 649 w 758"/>
              <a:gd name="T63" fmla="*/ 241 h 861"/>
              <a:gd name="T64" fmla="*/ 240 w 758"/>
              <a:gd name="T65" fmla="*/ 241 h 861"/>
              <a:gd name="T66" fmla="*/ 157 w 758"/>
              <a:gd name="T67" fmla="*/ 162 h 861"/>
              <a:gd name="T68" fmla="*/ 108 w 758"/>
              <a:gd name="T69" fmla="*/ 143 h 861"/>
              <a:gd name="T70" fmla="*/ 20 w 758"/>
              <a:gd name="T71" fmla="*/ 143 h 861"/>
              <a:gd name="T72" fmla="*/ 0 w 758"/>
              <a:gd name="T73" fmla="*/ 163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8" h="861">
                <a:moveTo>
                  <a:pt x="0" y="163"/>
                </a:moveTo>
                <a:cubicBezTo>
                  <a:pt x="0" y="174"/>
                  <a:pt x="9" y="183"/>
                  <a:pt x="20" y="183"/>
                </a:cubicBezTo>
                <a:lnTo>
                  <a:pt x="108" y="183"/>
                </a:lnTo>
                <a:cubicBezTo>
                  <a:pt x="114" y="183"/>
                  <a:pt x="125" y="187"/>
                  <a:pt x="129" y="191"/>
                </a:cubicBezTo>
                <a:lnTo>
                  <a:pt x="181" y="241"/>
                </a:lnTo>
                <a:lnTo>
                  <a:pt x="123" y="241"/>
                </a:lnTo>
                <a:cubicBezTo>
                  <a:pt x="89" y="241"/>
                  <a:pt x="82" y="260"/>
                  <a:pt x="106" y="283"/>
                </a:cubicBezTo>
                <a:lnTo>
                  <a:pt x="362" y="519"/>
                </a:lnTo>
                <a:cubicBezTo>
                  <a:pt x="368" y="524"/>
                  <a:pt x="375" y="529"/>
                  <a:pt x="382" y="531"/>
                </a:cubicBezTo>
                <a:lnTo>
                  <a:pt x="382" y="801"/>
                </a:lnTo>
                <a:lnTo>
                  <a:pt x="263" y="853"/>
                </a:lnTo>
                <a:cubicBezTo>
                  <a:pt x="253" y="857"/>
                  <a:pt x="254" y="861"/>
                  <a:pt x="265" y="861"/>
                </a:cubicBezTo>
                <a:lnTo>
                  <a:pt x="546" y="861"/>
                </a:lnTo>
                <a:cubicBezTo>
                  <a:pt x="557" y="861"/>
                  <a:pt x="558" y="857"/>
                  <a:pt x="548" y="853"/>
                </a:cubicBezTo>
                <a:lnTo>
                  <a:pt x="422" y="801"/>
                </a:lnTo>
                <a:lnTo>
                  <a:pt x="422" y="532"/>
                </a:lnTo>
                <a:cubicBezTo>
                  <a:pt x="432" y="529"/>
                  <a:pt x="441" y="524"/>
                  <a:pt x="448" y="516"/>
                </a:cubicBezTo>
                <a:lnTo>
                  <a:pt x="614" y="341"/>
                </a:lnTo>
                <a:cubicBezTo>
                  <a:pt x="630" y="339"/>
                  <a:pt x="645" y="334"/>
                  <a:pt x="659" y="327"/>
                </a:cubicBezTo>
                <a:cubicBezTo>
                  <a:pt x="662" y="325"/>
                  <a:pt x="665" y="323"/>
                  <a:pt x="668" y="322"/>
                </a:cubicBezTo>
                <a:cubicBezTo>
                  <a:pt x="704" y="301"/>
                  <a:pt x="731" y="268"/>
                  <a:pt x="744" y="229"/>
                </a:cubicBezTo>
                <a:cubicBezTo>
                  <a:pt x="758" y="186"/>
                  <a:pt x="755" y="140"/>
                  <a:pt x="735" y="99"/>
                </a:cubicBezTo>
                <a:cubicBezTo>
                  <a:pt x="715" y="59"/>
                  <a:pt x="680" y="29"/>
                  <a:pt x="637" y="14"/>
                </a:cubicBezTo>
                <a:cubicBezTo>
                  <a:pt x="594" y="0"/>
                  <a:pt x="548" y="3"/>
                  <a:pt x="508" y="23"/>
                </a:cubicBezTo>
                <a:cubicBezTo>
                  <a:pt x="437" y="59"/>
                  <a:pt x="400" y="138"/>
                  <a:pt x="419" y="215"/>
                </a:cubicBezTo>
                <a:lnTo>
                  <a:pt x="458" y="205"/>
                </a:lnTo>
                <a:cubicBezTo>
                  <a:pt x="444" y="146"/>
                  <a:pt x="471" y="87"/>
                  <a:pt x="526" y="59"/>
                </a:cubicBezTo>
                <a:cubicBezTo>
                  <a:pt x="557" y="44"/>
                  <a:pt x="592" y="42"/>
                  <a:pt x="624" y="53"/>
                </a:cubicBezTo>
                <a:cubicBezTo>
                  <a:pt x="657" y="64"/>
                  <a:pt x="684" y="87"/>
                  <a:pt x="699" y="117"/>
                </a:cubicBezTo>
                <a:cubicBezTo>
                  <a:pt x="714" y="148"/>
                  <a:pt x="717" y="183"/>
                  <a:pt x="706" y="216"/>
                </a:cubicBezTo>
                <a:cubicBezTo>
                  <a:pt x="700" y="232"/>
                  <a:pt x="692" y="247"/>
                  <a:pt x="681" y="259"/>
                </a:cubicBezTo>
                <a:cubicBezTo>
                  <a:pt x="680" y="249"/>
                  <a:pt x="669" y="241"/>
                  <a:pt x="649" y="241"/>
                </a:cubicBezTo>
                <a:lnTo>
                  <a:pt x="240" y="241"/>
                </a:lnTo>
                <a:lnTo>
                  <a:pt x="157" y="162"/>
                </a:lnTo>
                <a:cubicBezTo>
                  <a:pt x="145" y="151"/>
                  <a:pt x="125" y="143"/>
                  <a:pt x="108" y="143"/>
                </a:cubicBezTo>
                <a:lnTo>
                  <a:pt x="20" y="143"/>
                </a:lnTo>
                <a:cubicBezTo>
                  <a:pt x="9" y="143"/>
                  <a:pt x="0" y="152"/>
                  <a:pt x="0" y="163"/>
                </a:cubicBezTo>
                <a:close/>
              </a:path>
            </a:pathLst>
          </a:custGeom>
          <a:solidFill>
            <a:schemeClr val="bg1"/>
          </a:solidFill>
          <a:ln>
            <a:noFill/>
          </a:ln>
        </p:spPr>
        <p:txBody>
          <a:bodyPr vert="horz" wrap="square" lIns="146304" tIns="73152" rIns="146304" bIns="73152" numCol="1" anchor="t" anchorCtr="0" compatLnSpc="1">
            <a:prstTxWarp prst="textNoShape">
              <a:avLst/>
            </a:prstTxWarp>
          </a:bodyPr>
          <a:lstStyle/>
          <a:p>
            <a:endParaRPr lang="en-US" sz="4608"/>
          </a:p>
        </p:txBody>
      </p:sp>
      <p:sp>
        <p:nvSpPr>
          <p:cNvPr id="2" name="Rectangle 1">
            <a:extLst>
              <a:ext uri="{FF2B5EF4-FFF2-40B4-BE49-F238E27FC236}">
                <a16:creationId xmlns:a16="http://schemas.microsoft.com/office/drawing/2014/main" id="{FD4BA02B-FA26-1E0F-AF8E-157ED7676E1D}"/>
              </a:ext>
            </a:extLst>
          </p:cNvPr>
          <p:cNvSpPr/>
          <p:nvPr/>
        </p:nvSpPr>
        <p:spPr>
          <a:xfrm>
            <a:off x="9788912" y="4109463"/>
            <a:ext cx="9027725" cy="506870"/>
          </a:xfrm>
          <a:prstGeom prst="rect">
            <a:avLst/>
          </a:prstGeom>
        </p:spPr>
        <p:txBody>
          <a:bodyPr wrap="square">
            <a:spAutoFit/>
          </a:bodyPr>
          <a:lstStyle/>
          <a:p>
            <a:pPr>
              <a:lnSpc>
                <a:spcPct val="115000"/>
              </a:lnSpc>
              <a:spcAft>
                <a:spcPts val="1600"/>
              </a:spcAft>
            </a:pPr>
            <a:r>
              <a:rPr lang="en-US" sz="256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THIS IS BEST DONE BY:</a:t>
            </a:r>
          </a:p>
        </p:txBody>
      </p:sp>
    </p:spTree>
    <p:extLst>
      <p:ext uri="{BB962C8B-B14F-4D97-AF65-F5344CB8AC3E}">
        <p14:creationId xmlns:p14="http://schemas.microsoft.com/office/powerpoint/2010/main" val="3740990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strVal val="#ppt_h"/>
                                          </p:val>
                                        </p:tav>
                                        <p:tav tm="100000">
                                          <p:val>
                                            <p:strVal val="#ppt_h"/>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8" grpId="0"/>
      <p:bldP spid="29" grpId="0"/>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099BD06-52B5-0D4E-A9E3-205A16AB69B3}"/>
              </a:ext>
            </a:extLst>
          </p:cNvPr>
          <p:cNvSpPr/>
          <p:nvPr/>
        </p:nvSpPr>
        <p:spPr>
          <a:xfrm>
            <a:off x="1297172" y="543812"/>
            <a:ext cx="15846629" cy="1107996"/>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How Do People Respond to Trauma?</a:t>
            </a:r>
          </a:p>
        </p:txBody>
      </p:sp>
      <p:sp>
        <p:nvSpPr>
          <p:cNvPr id="90" name="Rectangle 89">
            <a:extLst>
              <a:ext uri="{FF2B5EF4-FFF2-40B4-BE49-F238E27FC236}">
                <a16:creationId xmlns:a16="http://schemas.microsoft.com/office/drawing/2014/main" id="{C7533184-D985-494D-96E5-60EA5CC8AAA5}"/>
              </a:ext>
            </a:extLst>
          </p:cNvPr>
          <p:cNvSpPr/>
          <p:nvPr/>
        </p:nvSpPr>
        <p:spPr>
          <a:xfrm>
            <a:off x="2309031" y="1837883"/>
            <a:ext cx="7065381" cy="758669"/>
          </a:xfrm>
          <a:prstGeom prst="rect">
            <a:avLst/>
          </a:prstGeom>
        </p:spPr>
        <p:txBody>
          <a:bodyPr wrap="square">
            <a:spAutoFit/>
          </a:bodyPr>
          <a:lstStyle/>
          <a:p>
            <a:pPr>
              <a:lnSpc>
                <a:spcPct val="115000"/>
              </a:lnSpc>
              <a:spcAft>
                <a:spcPts val="1600"/>
              </a:spcAft>
            </a:pPr>
            <a:r>
              <a:rPr lang="en-US" sz="40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Long term effects</a:t>
            </a:r>
          </a:p>
        </p:txBody>
      </p:sp>
      <p:sp>
        <p:nvSpPr>
          <p:cNvPr id="102" name="Freeform 101">
            <a:extLst>
              <a:ext uri="{FF2B5EF4-FFF2-40B4-BE49-F238E27FC236}">
                <a16:creationId xmlns:a16="http://schemas.microsoft.com/office/drawing/2014/main" id="{FE0C3F31-2D4A-9A4E-B549-E1B027E0C833}"/>
              </a:ext>
            </a:extLst>
          </p:cNvPr>
          <p:cNvSpPr>
            <a:spLocks/>
          </p:cNvSpPr>
          <p:nvPr/>
        </p:nvSpPr>
        <p:spPr bwMode="auto">
          <a:xfrm>
            <a:off x="1441342" y="1967217"/>
            <a:ext cx="741070" cy="558979"/>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8E4093"/>
              </a:gs>
              <a:gs pos="100000">
                <a:srgbClr val="91005D"/>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r>
              <a:rPr lang="en-US" sz="4400" dirty="0">
                <a:solidFill>
                  <a:schemeClr val="bg1"/>
                </a:solidFill>
                <a:latin typeface="Arial" panose="020B0604020202020204" pitchFamily="34" charset="0"/>
              </a:rPr>
              <a:t>!</a:t>
            </a:r>
          </a:p>
        </p:txBody>
      </p:sp>
      <p:pic>
        <p:nvPicPr>
          <p:cNvPr id="6" name="Picture 5" descr="Text&#10;&#10;Description automatically generated with medium confidence">
            <a:extLst>
              <a:ext uri="{FF2B5EF4-FFF2-40B4-BE49-F238E27FC236}">
                <a16:creationId xmlns:a16="http://schemas.microsoft.com/office/drawing/2014/main" id="{AEDAA509-18A5-4C78-905E-BA0110D2EE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8054" y="4181977"/>
            <a:ext cx="4738486" cy="6790823"/>
          </a:xfrm>
          <a:prstGeom prst="rect">
            <a:avLst/>
          </a:prstGeom>
        </p:spPr>
      </p:pic>
      <p:pic>
        <p:nvPicPr>
          <p:cNvPr id="8" name="Picture 7" descr="Text&#10;&#10;Description automatically generated">
            <a:extLst>
              <a:ext uri="{FF2B5EF4-FFF2-40B4-BE49-F238E27FC236}">
                <a16:creationId xmlns:a16="http://schemas.microsoft.com/office/drawing/2014/main" id="{E0F83D6A-3BCD-6077-865B-69BF112FF7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73105" y="5603630"/>
            <a:ext cx="5446041" cy="4824249"/>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7402630B-70A4-D200-79F1-83284F545F8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26540" y="5486400"/>
            <a:ext cx="7618671" cy="4728830"/>
          </a:xfrm>
          <a:prstGeom prst="rect">
            <a:avLst/>
          </a:prstGeom>
        </p:spPr>
      </p:pic>
      <p:sp>
        <p:nvSpPr>
          <p:cNvPr id="91" name="Rectangle 90">
            <a:extLst>
              <a:ext uri="{FF2B5EF4-FFF2-40B4-BE49-F238E27FC236}">
                <a16:creationId xmlns:a16="http://schemas.microsoft.com/office/drawing/2014/main" id="{30E5B489-A512-DF41-8AB3-EDDBBB2BFECA}"/>
              </a:ext>
            </a:extLst>
          </p:cNvPr>
          <p:cNvSpPr/>
          <p:nvPr/>
        </p:nvSpPr>
        <p:spPr>
          <a:xfrm>
            <a:off x="1297172" y="2677557"/>
            <a:ext cx="16154481" cy="916854"/>
          </a:xfrm>
          <a:prstGeom prst="rect">
            <a:avLst/>
          </a:prstGeom>
        </p:spPr>
        <p:txBody>
          <a:bodyPr wrap="square">
            <a:spAutoFit/>
          </a:bodyPr>
          <a:lstStyle/>
          <a:p>
            <a:pPr>
              <a:lnSpc>
                <a:spcPct val="115000"/>
              </a:lnSpc>
              <a:spcAft>
                <a:spcPts val="1600"/>
              </a:spcAft>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There are a wide range of responses that people can have to traumatic events. It is important to be aware of how these effects of trauma may affect engagement in prevention conversations.</a:t>
            </a:r>
          </a:p>
        </p:txBody>
      </p:sp>
    </p:spTree>
    <p:extLst>
      <p:ext uri="{BB962C8B-B14F-4D97-AF65-F5344CB8AC3E}">
        <p14:creationId xmlns:p14="http://schemas.microsoft.com/office/powerpoint/2010/main" val="183849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p:cTn id="11" dur="500" fill="hold"/>
                                        <p:tgtEl>
                                          <p:spTgt spid="90"/>
                                        </p:tgtEl>
                                        <p:attrNameLst>
                                          <p:attrName>ppt_w</p:attrName>
                                        </p:attrNameLst>
                                      </p:cBhvr>
                                      <p:tavLst>
                                        <p:tav tm="0">
                                          <p:val>
                                            <p:fltVal val="0"/>
                                          </p:val>
                                        </p:tav>
                                        <p:tav tm="100000">
                                          <p:val>
                                            <p:strVal val="#ppt_w"/>
                                          </p:val>
                                        </p:tav>
                                      </p:tavLst>
                                    </p:anim>
                                    <p:anim calcmode="lin" valueType="num">
                                      <p:cBhvr>
                                        <p:cTn id="12" dur="500" fill="hold"/>
                                        <p:tgtEl>
                                          <p:spTgt spid="9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1"/>
                                        </p:tgtEl>
                                        <p:attrNameLst>
                                          <p:attrName>style.visibility</p:attrName>
                                        </p:attrNameLst>
                                      </p:cBhvr>
                                      <p:to>
                                        <p:strVal val="visible"/>
                                      </p:to>
                                    </p:set>
                                    <p:anim calcmode="lin" valueType="num">
                                      <p:cBhvr>
                                        <p:cTn id="15" dur="500" fill="hold"/>
                                        <p:tgtEl>
                                          <p:spTgt spid="91"/>
                                        </p:tgtEl>
                                        <p:attrNameLst>
                                          <p:attrName>ppt_w</p:attrName>
                                        </p:attrNameLst>
                                      </p:cBhvr>
                                      <p:tavLst>
                                        <p:tav tm="0">
                                          <p:val>
                                            <p:fltVal val="0"/>
                                          </p:val>
                                        </p:tav>
                                        <p:tav tm="100000">
                                          <p:val>
                                            <p:strVal val="#ppt_w"/>
                                          </p:val>
                                        </p:tav>
                                      </p:tavLst>
                                    </p:anim>
                                    <p:anim calcmode="lin" valueType="num">
                                      <p:cBhvr>
                                        <p:cTn id="16" dur="500" fill="hold"/>
                                        <p:tgtEl>
                                          <p:spTgt spid="91"/>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2"/>
                                        </p:tgtEl>
                                        <p:attrNameLst>
                                          <p:attrName>style.visibility</p:attrName>
                                        </p:attrNameLst>
                                      </p:cBhvr>
                                      <p:to>
                                        <p:strVal val="visible"/>
                                      </p:to>
                                    </p:set>
                                    <p:anim calcmode="lin" valueType="num">
                                      <p:cBhvr additive="base">
                                        <p:cTn id="19" dur="500" fill="hold"/>
                                        <p:tgtEl>
                                          <p:spTgt spid="102"/>
                                        </p:tgtEl>
                                        <p:attrNameLst>
                                          <p:attrName>ppt_x</p:attrName>
                                        </p:attrNameLst>
                                      </p:cBhvr>
                                      <p:tavLst>
                                        <p:tav tm="0">
                                          <p:val>
                                            <p:strVal val="#ppt_x"/>
                                          </p:val>
                                        </p:tav>
                                        <p:tav tm="100000">
                                          <p:val>
                                            <p:strVal val="#ppt_x"/>
                                          </p:val>
                                        </p:tav>
                                      </p:tavLst>
                                    </p:anim>
                                    <p:anim calcmode="lin" valueType="num">
                                      <p:cBhvr additive="base">
                                        <p:cTn id="20"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90" grpId="0"/>
      <p:bldP spid="102" grpId="0" animBg="1"/>
      <p:bldP spid="91"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099BD06-52B5-0D4E-A9E3-205A16AB69B3}"/>
              </a:ext>
            </a:extLst>
          </p:cNvPr>
          <p:cNvSpPr/>
          <p:nvPr/>
        </p:nvSpPr>
        <p:spPr>
          <a:xfrm>
            <a:off x="1297172" y="1149135"/>
            <a:ext cx="11525693" cy="2123658"/>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In-the-moment </a:t>
            </a:r>
            <a:b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b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Trauma Responses</a:t>
            </a:r>
          </a:p>
        </p:txBody>
      </p:sp>
      <p:sp>
        <p:nvSpPr>
          <p:cNvPr id="12" name="Rectangle 11">
            <a:extLst>
              <a:ext uri="{FF2B5EF4-FFF2-40B4-BE49-F238E27FC236}">
                <a16:creationId xmlns:a16="http://schemas.microsoft.com/office/drawing/2014/main" id="{02DFB458-FA6A-6C53-2760-76CC5DCC0BB0}"/>
              </a:ext>
            </a:extLst>
          </p:cNvPr>
          <p:cNvSpPr/>
          <p:nvPr/>
        </p:nvSpPr>
        <p:spPr>
          <a:xfrm>
            <a:off x="1261650" y="3433984"/>
            <a:ext cx="12241699" cy="1766317"/>
          </a:xfrm>
          <a:prstGeom prst="rect">
            <a:avLst/>
          </a:prstGeom>
        </p:spPr>
        <p:txBody>
          <a:bodyPr wrap="square">
            <a:spAutoFit/>
          </a:bodyPr>
          <a:lstStyle/>
          <a:p>
            <a:pPr>
              <a:lnSpc>
                <a:spcPct val="115000"/>
              </a:lnSpc>
              <a:spcAft>
                <a:spcPts val="1600"/>
              </a:spcAft>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Our brains and bodies often respond with a ‘Fight or Flight’ or ‘Freeze’ response when we feel threatened. This can include feeling stuck or trapped, being harmed (physically, emotionally, psychologically, spiritually), being ignored or not taken seriously, being treated unfairly, or reminded of previous harm.</a:t>
            </a:r>
          </a:p>
        </p:txBody>
      </p:sp>
      <p:sp>
        <p:nvSpPr>
          <p:cNvPr id="14" name="Rectangle 13">
            <a:extLst>
              <a:ext uri="{FF2B5EF4-FFF2-40B4-BE49-F238E27FC236}">
                <a16:creationId xmlns:a16="http://schemas.microsoft.com/office/drawing/2014/main" id="{8F578FEE-1B8F-8FBF-2C6F-1189F4658D90}"/>
              </a:ext>
            </a:extLst>
          </p:cNvPr>
          <p:cNvSpPr/>
          <p:nvPr/>
        </p:nvSpPr>
        <p:spPr>
          <a:xfrm>
            <a:off x="1297172" y="5762847"/>
            <a:ext cx="3700131" cy="3700131"/>
          </a:xfrm>
          <a:prstGeom prst="rect">
            <a:avLst/>
          </a:prstGeom>
          <a:solidFill>
            <a:srgbClr val="91005D"/>
          </a:solidFill>
          <a:ln w="1016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5BE95377-69BF-444E-BD7A-72D9F0074C78}"/>
              </a:ext>
            </a:extLst>
          </p:cNvPr>
          <p:cNvSpPr txBox="1"/>
          <p:nvPr/>
        </p:nvSpPr>
        <p:spPr>
          <a:xfrm>
            <a:off x="1297172" y="6514149"/>
            <a:ext cx="3700130" cy="2197525"/>
          </a:xfrm>
          <a:prstGeom prst="rect">
            <a:avLst/>
          </a:prstGeom>
          <a:noFill/>
        </p:spPr>
        <p:txBody>
          <a:bodyPr wrap="square" rtlCol="0">
            <a:spAutoFit/>
          </a:bodyPr>
          <a:lstStyle/>
          <a:p>
            <a:pPr algn="ctr"/>
            <a:r>
              <a:rPr lang="en-CA" sz="3600" b="1" dirty="0">
                <a:solidFill>
                  <a:schemeClr val="bg1"/>
                </a:solidFill>
              </a:rPr>
              <a:t>FLIGHT </a:t>
            </a:r>
          </a:p>
          <a:p>
            <a:pPr algn="ctr"/>
            <a:r>
              <a:rPr lang="en-CA" sz="3600" b="1" dirty="0">
                <a:solidFill>
                  <a:schemeClr val="bg1"/>
                </a:solidFill>
              </a:rPr>
              <a:t>OR FLIGHT </a:t>
            </a:r>
          </a:p>
          <a:p>
            <a:pPr algn="ctr"/>
            <a:r>
              <a:rPr lang="en-CA" sz="3600" b="1" dirty="0">
                <a:solidFill>
                  <a:schemeClr val="bg1"/>
                </a:solidFill>
              </a:rPr>
              <a:t>RESPONSE</a:t>
            </a:r>
          </a:p>
          <a:p>
            <a:pPr algn="ctr"/>
            <a:r>
              <a:rPr lang="en-CA" dirty="0">
                <a:solidFill>
                  <a:schemeClr val="bg1"/>
                </a:solidFill>
              </a:rPr>
              <a:t>(hyper-arousal)</a:t>
            </a:r>
          </a:p>
        </p:txBody>
      </p:sp>
      <p:sp>
        <p:nvSpPr>
          <p:cNvPr id="18" name="Rectangle 17">
            <a:extLst>
              <a:ext uri="{FF2B5EF4-FFF2-40B4-BE49-F238E27FC236}">
                <a16:creationId xmlns:a16="http://schemas.microsoft.com/office/drawing/2014/main" id="{C9272D52-E1A4-E51B-DB4E-B5438719EE33}"/>
              </a:ext>
            </a:extLst>
          </p:cNvPr>
          <p:cNvSpPr/>
          <p:nvPr/>
        </p:nvSpPr>
        <p:spPr>
          <a:xfrm>
            <a:off x="10115106" y="5762847"/>
            <a:ext cx="3700131" cy="3700131"/>
          </a:xfrm>
          <a:prstGeom prst="rect">
            <a:avLst/>
          </a:prstGeom>
          <a:solidFill>
            <a:srgbClr val="91005D"/>
          </a:solidFill>
          <a:ln w="1016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EAAC329F-EBC5-F170-F67B-7616B533E3A2}"/>
              </a:ext>
            </a:extLst>
          </p:cNvPr>
          <p:cNvSpPr txBox="1"/>
          <p:nvPr/>
        </p:nvSpPr>
        <p:spPr>
          <a:xfrm>
            <a:off x="10115106" y="6514149"/>
            <a:ext cx="3700130" cy="1643527"/>
          </a:xfrm>
          <a:prstGeom prst="rect">
            <a:avLst/>
          </a:prstGeom>
          <a:noFill/>
        </p:spPr>
        <p:txBody>
          <a:bodyPr wrap="square" rtlCol="0">
            <a:spAutoFit/>
          </a:bodyPr>
          <a:lstStyle/>
          <a:p>
            <a:pPr algn="ctr"/>
            <a:r>
              <a:rPr lang="en-CA" sz="3600" b="1" dirty="0">
                <a:solidFill>
                  <a:schemeClr val="bg1"/>
                </a:solidFill>
              </a:rPr>
              <a:t>FREEZE </a:t>
            </a:r>
          </a:p>
          <a:p>
            <a:pPr algn="ctr"/>
            <a:r>
              <a:rPr lang="en-CA" sz="3600" b="1" dirty="0">
                <a:solidFill>
                  <a:schemeClr val="bg1"/>
                </a:solidFill>
              </a:rPr>
              <a:t>RESPONSE</a:t>
            </a:r>
          </a:p>
          <a:p>
            <a:pPr algn="ctr"/>
            <a:r>
              <a:rPr lang="en-CA" dirty="0">
                <a:solidFill>
                  <a:schemeClr val="bg1"/>
                </a:solidFill>
              </a:rPr>
              <a:t>(hypo-arousal)</a:t>
            </a:r>
          </a:p>
        </p:txBody>
      </p:sp>
      <p:cxnSp>
        <p:nvCxnSpPr>
          <p:cNvPr id="22" name="Straight Arrow Connector 21">
            <a:extLst>
              <a:ext uri="{FF2B5EF4-FFF2-40B4-BE49-F238E27FC236}">
                <a16:creationId xmlns:a16="http://schemas.microsoft.com/office/drawing/2014/main" id="{B8A83FB7-D613-11C9-EC11-E895A40223A5}"/>
              </a:ext>
            </a:extLst>
          </p:cNvPr>
          <p:cNvCxnSpPr/>
          <p:nvPr/>
        </p:nvCxnSpPr>
        <p:spPr>
          <a:xfrm flipH="1">
            <a:off x="4572000" y="7719238"/>
            <a:ext cx="1743740" cy="0"/>
          </a:xfrm>
          <a:prstGeom prst="straightConnector1">
            <a:avLst/>
          </a:prstGeom>
          <a:ln w="1905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A8BFFC0-CDCE-235A-AC38-18B6C243FC9B}"/>
              </a:ext>
            </a:extLst>
          </p:cNvPr>
          <p:cNvCxnSpPr>
            <a:cxnSpLocks/>
          </p:cNvCxnSpPr>
          <p:nvPr/>
        </p:nvCxnSpPr>
        <p:spPr>
          <a:xfrm>
            <a:off x="8789584" y="7719238"/>
            <a:ext cx="1998920" cy="0"/>
          </a:xfrm>
          <a:prstGeom prst="straightConnector1">
            <a:avLst/>
          </a:prstGeom>
          <a:ln w="1905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07D8130-C050-CD30-1BAC-DE8628509787}"/>
              </a:ext>
            </a:extLst>
          </p:cNvPr>
          <p:cNvSpPr/>
          <p:nvPr/>
        </p:nvSpPr>
        <p:spPr>
          <a:xfrm>
            <a:off x="5699051" y="5762847"/>
            <a:ext cx="3700131" cy="3700131"/>
          </a:xfrm>
          <a:prstGeom prst="rect">
            <a:avLst/>
          </a:prstGeom>
          <a:solidFill>
            <a:schemeClr val="tx1">
              <a:lumMod val="75000"/>
              <a:lumOff val="25000"/>
            </a:schemeClr>
          </a:solidFill>
          <a:ln w="1016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680AF9CA-49CD-AB27-6F3D-2033E40B39EE}"/>
              </a:ext>
            </a:extLst>
          </p:cNvPr>
          <p:cNvSpPr txBox="1"/>
          <p:nvPr/>
        </p:nvSpPr>
        <p:spPr>
          <a:xfrm>
            <a:off x="5699051" y="6514149"/>
            <a:ext cx="3700130" cy="2086725"/>
          </a:xfrm>
          <a:prstGeom prst="rect">
            <a:avLst/>
          </a:prstGeom>
          <a:noFill/>
        </p:spPr>
        <p:txBody>
          <a:bodyPr wrap="square" rtlCol="0">
            <a:spAutoFit/>
          </a:bodyPr>
          <a:lstStyle/>
          <a:p>
            <a:pPr algn="ctr"/>
            <a:r>
              <a:rPr lang="en-CA" sz="3600" b="1" dirty="0">
                <a:solidFill>
                  <a:schemeClr val="bg1"/>
                </a:solidFill>
              </a:rPr>
              <a:t>WINDOW OF TOLERANCE</a:t>
            </a:r>
          </a:p>
          <a:p>
            <a:pPr algn="ctr"/>
            <a:r>
              <a:rPr lang="en-CA" dirty="0">
                <a:solidFill>
                  <a:schemeClr val="bg1"/>
                </a:solidFill>
              </a:rPr>
              <a:t>“Calm and comfortable”</a:t>
            </a:r>
          </a:p>
        </p:txBody>
      </p:sp>
      <p:sp>
        <p:nvSpPr>
          <p:cNvPr id="25" name="Rectangle 24">
            <a:extLst>
              <a:ext uri="{FF2B5EF4-FFF2-40B4-BE49-F238E27FC236}">
                <a16:creationId xmlns:a16="http://schemas.microsoft.com/office/drawing/2014/main" id="{76B11B19-E439-2B84-1DEE-AB134699CE2B}"/>
              </a:ext>
            </a:extLst>
          </p:cNvPr>
          <p:cNvSpPr/>
          <p:nvPr/>
        </p:nvSpPr>
        <p:spPr>
          <a:xfrm>
            <a:off x="14687106" y="1717416"/>
            <a:ext cx="4224669" cy="916854"/>
          </a:xfrm>
          <a:prstGeom prst="rect">
            <a:avLst/>
          </a:prstGeom>
        </p:spPr>
        <p:txBody>
          <a:bodyPr wrap="square">
            <a:spAutoFit/>
          </a:bodyPr>
          <a:lstStyle/>
          <a:p>
            <a:pPr>
              <a:lnSpc>
                <a:spcPct val="115000"/>
              </a:lnSpc>
              <a:spcAft>
                <a:spcPts val="1600"/>
              </a:spcAft>
            </a:pPr>
            <a:r>
              <a:rPr lang="en-US" sz="2400" b="1" dirty="0">
                <a:solidFill>
                  <a:srgbClr val="8E4093"/>
                </a:solidFill>
                <a:latin typeface="Calibri" panose="020F0502020204030204" pitchFamily="34" charset="0"/>
                <a:ea typeface="Open Sans" panose="020B0606030504020204" pitchFamily="34" charset="0"/>
                <a:cs typeface="Calibri" panose="020F0502020204030204" pitchFamily="34" charset="0"/>
              </a:rPr>
              <a:t>HOW TO RETURN TO A CALM WINDOW OF TOLERANCE</a:t>
            </a:r>
          </a:p>
        </p:txBody>
      </p:sp>
      <p:sp>
        <p:nvSpPr>
          <p:cNvPr id="26" name="Rectangle 25">
            <a:extLst>
              <a:ext uri="{FF2B5EF4-FFF2-40B4-BE49-F238E27FC236}">
                <a16:creationId xmlns:a16="http://schemas.microsoft.com/office/drawing/2014/main" id="{DC48E412-6E96-802F-741D-DCAF0D47F2DA}"/>
              </a:ext>
            </a:extLst>
          </p:cNvPr>
          <p:cNvSpPr/>
          <p:nvPr/>
        </p:nvSpPr>
        <p:spPr>
          <a:xfrm>
            <a:off x="14687107" y="3433984"/>
            <a:ext cx="4224670" cy="2862322"/>
          </a:xfrm>
          <a:prstGeom prst="rect">
            <a:avLst/>
          </a:prstGeom>
        </p:spPr>
        <p:txBody>
          <a:bodyPr wrap="square">
            <a:spAutoFit/>
          </a:bodyPr>
          <a:lstStyle/>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Move body to let out excess energy</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Take deep breath, focusing one long exhale</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Name fears, concerns and frustrations</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Remove ourselves from the situation</a:t>
            </a:r>
          </a:p>
        </p:txBody>
      </p:sp>
      <p:sp>
        <p:nvSpPr>
          <p:cNvPr id="27" name="Rectangle 26">
            <a:extLst>
              <a:ext uri="{FF2B5EF4-FFF2-40B4-BE49-F238E27FC236}">
                <a16:creationId xmlns:a16="http://schemas.microsoft.com/office/drawing/2014/main" id="{98FC2CC3-18F1-D952-ABCB-030213367D14}"/>
              </a:ext>
            </a:extLst>
          </p:cNvPr>
          <p:cNvSpPr/>
          <p:nvPr/>
        </p:nvSpPr>
        <p:spPr>
          <a:xfrm>
            <a:off x="14687106" y="6987298"/>
            <a:ext cx="4224670" cy="3580467"/>
          </a:xfrm>
          <a:prstGeom prst="rect">
            <a:avLst/>
          </a:prstGeom>
        </p:spPr>
        <p:txBody>
          <a:bodyPr wrap="square">
            <a:spAutoFit/>
          </a:bodyPr>
          <a:lstStyle/>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Press hands on to our arm or legs</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Count to up 20 and back down</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Describe things around you: What </a:t>
            </a: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colours</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 do you see?</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Drink a cool glass of water</a:t>
            </a:r>
          </a:p>
          <a:p>
            <a:pPr marL="342900" indent="-342900">
              <a:spcAft>
                <a:spcPts val="1600"/>
              </a:spcAft>
              <a:buFont typeface="Arial" panose="020B0604020202020204" pitchFamily="34" charset="0"/>
              <a:buChar char="•"/>
            </a:pP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Take deep breaths, focusing on exhale</a:t>
            </a:r>
          </a:p>
          <a:p>
            <a:pPr marL="342900" indent="-342900">
              <a:spcAft>
                <a:spcPts val="1600"/>
              </a:spcAft>
              <a:buFont typeface="Arial" panose="020B0604020202020204" pitchFamily="34" charset="0"/>
              <a:buChar char="•"/>
            </a:pPr>
            <a:r>
              <a:rPr lang="en-US" sz="2000"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Colour</a:t>
            </a:r>
            <a:r>
              <a:rPr lang="en-US" sz="20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/paint a picture</a:t>
            </a:r>
          </a:p>
        </p:txBody>
      </p:sp>
      <p:sp>
        <p:nvSpPr>
          <p:cNvPr id="28" name="Rectangle 27">
            <a:extLst>
              <a:ext uri="{FF2B5EF4-FFF2-40B4-BE49-F238E27FC236}">
                <a16:creationId xmlns:a16="http://schemas.microsoft.com/office/drawing/2014/main" id="{22A43C03-F146-FF56-FD36-E7A4D79E7407}"/>
              </a:ext>
            </a:extLst>
          </p:cNvPr>
          <p:cNvSpPr/>
          <p:nvPr/>
        </p:nvSpPr>
        <p:spPr>
          <a:xfrm>
            <a:off x="14687106" y="2780671"/>
            <a:ext cx="4224669" cy="492122"/>
          </a:xfrm>
          <a:prstGeom prst="rect">
            <a:avLst/>
          </a:prstGeom>
        </p:spPr>
        <p:txBody>
          <a:bodyPr wrap="square">
            <a:spAutoFit/>
          </a:bodyPr>
          <a:lstStyle/>
          <a:p>
            <a:pPr>
              <a:lnSpc>
                <a:spcPct val="115000"/>
              </a:lnSpc>
              <a:spcAft>
                <a:spcPts val="1600"/>
              </a:spcAft>
            </a:pPr>
            <a:r>
              <a:rPr lang="en-US" sz="2400" b="1" dirty="0">
                <a:solidFill>
                  <a:srgbClr val="8E4093"/>
                </a:solidFill>
                <a:latin typeface="Calibri" panose="020F0502020204030204" pitchFamily="34" charset="0"/>
                <a:ea typeface="Open Sans" panose="020B0606030504020204" pitchFamily="34" charset="0"/>
                <a:cs typeface="Calibri" panose="020F0502020204030204" pitchFamily="34" charset="0"/>
              </a:rPr>
              <a:t>Fight/Flight</a:t>
            </a:r>
          </a:p>
        </p:txBody>
      </p:sp>
      <p:sp>
        <p:nvSpPr>
          <p:cNvPr id="29" name="Rectangle 28">
            <a:extLst>
              <a:ext uri="{FF2B5EF4-FFF2-40B4-BE49-F238E27FC236}">
                <a16:creationId xmlns:a16="http://schemas.microsoft.com/office/drawing/2014/main" id="{75E64ABD-D3FE-FD8F-46D2-593084C344AF}"/>
              </a:ext>
            </a:extLst>
          </p:cNvPr>
          <p:cNvSpPr/>
          <p:nvPr/>
        </p:nvSpPr>
        <p:spPr>
          <a:xfrm>
            <a:off x="14687106" y="6395741"/>
            <a:ext cx="4224669" cy="492122"/>
          </a:xfrm>
          <a:prstGeom prst="rect">
            <a:avLst/>
          </a:prstGeom>
        </p:spPr>
        <p:txBody>
          <a:bodyPr wrap="square">
            <a:spAutoFit/>
          </a:bodyPr>
          <a:lstStyle/>
          <a:p>
            <a:pPr>
              <a:lnSpc>
                <a:spcPct val="115000"/>
              </a:lnSpc>
              <a:spcAft>
                <a:spcPts val="1600"/>
              </a:spcAft>
            </a:pPr>
            <a:r>
              <a:rPr lang="en-US" sz="2400" b="1" dirty="0">
                <a:solidFill>
                  <a:srgbClr val="8E4093"/>
                </a:solidFill>
                <a:latin typeface="Calibri" panose="020F0502020204030204" pitchFamily="34" charset="0"/>
                <a:ea typeface="Open Sans" panose="020B0606030504020204" pitchFamily="34" charset="0"/>
                <a:cs typeface="Calibri" panose="020F0502020204030204" pitchFamily="34" charset="0"/>
              </a:rPr>
              <a:t>Freeze</a:t>
            </a:r>
          </a:p>
        </p:txBody>
      </p:sp>
      <p:cxnSp>
        <p:nvCxnSpPr>
          <p:cNvPr id="31" name="Straight Connector 30">
            <a:extLst>
              <a:ext uri="{FF2B5EF4-FFF2-40B4-BE49-F238E27FC236}">
                <a16:creationId xmlns:a16="http://schemas.microsoft.com/office/drawing/2014/main" id="{93510968-C228-16B9-04DC-01850B198708}"/>
              </a:ext>
            </a:extLst>
          </p:cNvPr>
          <p:cNvCxnSpPr/>
          <p:nvPr/>
        </p:nvCxnSpPr>
        <p:spPr>
          <a:xfrm>
            <a:off x="14268893" y="1717416"/>
            <a:ext cx="0" cy="8850349"/>
          </a:xfrm>
          <a:prstGeom prst="line">
            <a:avLst/>
          </a:prstGeom>
          <a:ln w="28575">
            <a:solidFill>
              <a:srgbClr val="8E40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455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500" fill="hold"/>
                                        <p:tgtEl>
                                          <p:spTgt spid="27"/>
                                        </p:tgtEl>
                                        <p:attrNameLst>
                                          <p:attrName>ppt_w</p:attrName>
                                        </p:attrNameLst>
                                      </p:cBhvr>
                                      <p:tavLst>
                                        <p:tav tm="0">
                                          <p:val>
                                            <p:fltVal val="0"/>
                                          </p:val>
                                        </p:tav>
                                        <p:tav tm="100000">
                                          <p:val>
                                            <p:strVal val="#ppt_w"/>
                                          </p:val>
                                        </p:tav>
                                      </p:tavLst>
                                    </p:anim>
                                    <p:anim calcmode="lin" valueType="num">
                                      <p:cBhvr>
                                        <p:cTn id="24" dur="500" fill="hold"/>
                                        <p:tgtEl>
                                          <p:spTgt spid="27"/>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2" grpId="0"/>
      <p:bldP spid="25" grpId="0"/>
      <p:bldP spid="26" grpId="0"/>
      <p:bldP spid="27" grpId="0"/>
      <p:bldP spid="28" grpId="0"/>
      <p:bldP spid="2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112">
            <a:extLst>
              <a:ext uri="{FF2B5EF4-FFF2-40B4-BE49-F238E27FC236}">
                <a16:creationId xmlns:a16="http://schemas.microsoft.com/office/drawing/2014/main" id="{1911E5D2-06D1-A04D-9678-F7FBF3076170}"/>
              </a:ext>
            </a:extLst>
          </p:cNvPr>
          <p:cNvSpPr/>
          <p:nvPr/>
        </p:nvSpPr>
        <p:spPr>
          <a:xfrm>
            <a:off x="4770795" y="3857510"/>
            <a:ext cx="2238113" cy="1323439"/>
          </a:xfrm>
          <a:prstGeom prst="rect">
            <a:avLst/>
          </a:prstGeom>
          <a:noFill/>
        </p:spPr>
        <p:txBody>
          <a:bodyPr wrap="none">
            <a:spAutoFit/>
          </a:bodyPr>
          <a:lstStyle/>
          <a:p>
            <a:pPr algn="ctr" defTabSz="2321446"/>
            <a:r>
              <a:rPr lang="en-US" sz="8000" b="1" dirty="0">
                <a:solidFill>
                  <a:srgbClr val="8E4093"/>
                </a:solidFill>
                <a:latin typeface="Arial" panose="020B0604020202020204" pitchFamily="34" charset="0"/>
                <a:ea typeface="Open Sans" pitchFamily="34" charset="0"/>
                <a:cs typeface="Arial" panose="020B0604020202020204" pitchFamily="34" charset="0"/>
              </a:rPr>
              <a:t>76%</a:t>
            </a:r>
          </a:p>
        </p:txBody>
      </p:sp>
      <p:sp>
        <p:nvSpPr>
          <p:cNvPr id="118" name="Rectangle 117">
            <a:extLst>
              <a:ext uri="{FF2B5EF4-FFF2-40B4-BE49-F238E27FC236}">
                <a16:creationId xmlns:a16="http://schemas.microsoft.com/office/drawing/2014/main" id="{838F36BC-8921-F54C-BE48-BB0F97EA0027}"/>
              </a:ext>
            </a:extLst>
          </p:cNvPr>
          <p:cNvSpPr/>
          <p:nvPr/>
        </p:nvSpPr>
        <p:spPr>
          <a:xfrm>
            <a:off x="1282752" y="1098501"/>
            <a:ext cx="13262981" cy="1107996"/>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Trauma and Substance Use</a:t>
            </a:r>
          </a:p>
        </p:txBody>
      </p:sp>
      <p:sp>
        <p:nvSpPr>
          <p:cNvPr id="120" name="Text Box 10">
            <a:extLst>
              <a:ext uri="{FF2B5EF4-FFF2-40B4-BE49-F238E27FC236}">
                <a16:creationId xmlns:a16="http://schemas.microsoft.com/office/drawing/2014/main" id="{529F9CA7-EBD1-F64A-85BA-54FAE83DF6A5}"/>
              </a:ext>
            </a:extLst>
          </p:cNvPr>
          <p:cNvSpPr txBox="1">
            <a:spLocks noChangeArrowheads="1"/>
          </p:cNvSpPr>
          <p:nvPr/>
        </p:nvSpPr>
        <p:spPr bwMode="auto">
          <a:xfrm>
            <a:off x="1737554" y="6255182"/>
            <a:ext cx="5407743"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One study estimates that 76% of adults will experience </a:t>
            </a:r>
            <a:r>
              <a:rPr lang="en-US" sz="28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at least one traumatic event in their lifetime.</a:t>
            </a:r>
          </a:p>
        </p:txBody>
      </p:sp>
      <p:graphicFrame>
        <p:nvGraphicFramePr>
          <p:cNvPr id="125" name="Chart 124">
            <a:extLst>
              <a:ext uri="{FF2B5EF4-FFF2-40B4-BE49-F238E27FC236}">
                <a16:creationId xmlns:a16="http://schemas.microsoft.com/office/drawing/2014/main" id="{B8CA6015-3009-7644-ABBC-384C008E5923}"/>
              </a:ext>
            </a:extLst>
          </p:cNvPr>
          <p:cNvGraphicFramePr/>
          <p:nvPr>
            <p:extLst>
              <p:ext uri="{D42A27DB-BD31-4B8C-83A1-F6EECF244321}">
                <p14:modId xmlns:p14="http://schemas.microsoft.com/office/powerpoint/2010/main" val="2160009375"/>
              </p:ext>
            </p:extLst>
          </p:nvPr>
        </p:nvGraphicFramePr>
        <p:xfrm>
          <a:off x="1737554" y="3286728"/>
          <a:ext cx="3033241" cy="298326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64203318-C9B6-0366-F881-279F128CE7D3}"/>
              </a:ext>
            </a:extLst>
          </p:cNvPr>
          <p:cNvSpPr/>
          <p:nvPr/>
        </p:nvSpPr>
        <p:spPr>
          <a:xfrm>
            <a:off x="1419434" y="2341667"/>
            <a:ext cx="9747989" cy="584775"/>
          </a:xfrm>
          <a:prstGeom prst="rect">
            <a:avLst/>
          </a:prstGeom>
          <a:noFill/>
        </p:spPr>
        <p:txBody>
          <a:bodyPr wrap="none">
            <a:spAutoFit/>
          </a:bodyPr>
          <a:lstStyle/>
          <a:p>
            <a:pPr algn="ctr" defTabSz="2321446"/>
            <a:r>
              <a:rPr lang="en-US" sz="3200" b="1" dirty="0">
                <a:solidFill>
                  <a:srgbClr val="8E4093"/>
                </a:solidFill>
                <a:latin typeface="Arial" panose="020B0604020202020204" pitchFamily="34" charset="0"/>
                <a:ea typeface="Open Sans" pitchFamily="34" charset="0"/>
                <a:cs typeface="Arial" panose="020B0604020202020204" pitchFamily="34" charset="0"/>
              </a:rPr>
              <a:t>Trauma is </a:t>
            </a:r>
            <a:r>
              <a:rPr lang="en-US" sz="3200" b="1" u="sng" dirty="0">
                <a:solidFill>
                  <a:srgbClr val="8E4093"/>
                </a:solidFill>
                <a:latin typeface="Arial" panose="020B0604020202020204" pitchFamily="34" charset="0"/>
                <a:ea typeface="Open Sans" pitchFamily="34" charset="0"/>
                <a:cs typeface="Arial" panose="020B0604020202020204" pitchFamily="34" charset="0"/>
              </a:rPr>
              <a:t>common</a:t>
            </a:r>
            <a:r>
              <a:rPr lang="en-US" sz="3200" b="1" dirty="0">
                <a:solidFill>
                  <a:srgbClr val="8E4093"/>
                </a:solidFill>
                <a:latin typeface="Arial" panose="020B0604020202020204" pitchFamily="34" charset="0"/>
                <a:ea typeface="Open Sans" pitchFamily="34" charset="0"/>
                <a:cs typeface="Arial" panose="020B0604020202020204" pitchFamily="34" charset="0"/>
              </a:rPr>
              <a:t> for people in Canada overall. </a:t>
            </a:r>
          </a:p>
        </p:txBody>
      </p:sp>
      <p:sp>
        <p:nvSpPr>
          <p:cNvPr id="8" name="Text Box 10">
            <a:extLst>
              <a:ext uri="{FF2B5EF4-FFF2-40B4-BE49-F238E27FC236}">
                <a16:creationId xmlns:a16="http://schemas.microsoft.com/office/drawing/2014/main" id="{5CD549AB-C2F6-019B-DB3D-E04ADC4D3705}"/>
              </a:ext>
            </a:extLst>
          </p:cNvPr>
          <p:cNvSpPr txBox="1">
            <a:spLocks noChangeArrowheads="1"/>
          </p:cNvSpPr>
          <p:nvPr/>
        </p:nvSpPr>
        <p:spPr bwMode="auto">
          <a:xfrm>
            <a:off x="3929293" y="8833782"/>
            <a:ext cx="13647735"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For many Indigenous peoples, the intergenerational transmission of trauma related to colonial practices (past and present), residential school experiences, the ‘60s Scoop, and ongoing racism have had an important role in influencing alcohol use during pregnancy. </a:t>
            </a:r>
          </a:p>
        </p:txBody>
      </p:sp>
      <p:sp>
        <p:nvSpPr>
          <p:cNvPr id="21" name="Oval 20">
            <a:extLst>
              <a:ext uri="{FF2B5EF4-FFF2-40B4-BE49-F238E27FC236}">
                <a16:creationId xmlns:a16="http://schemas.microsoft.com/office/drawing/2014/main" id="{07D963DC-D834-A7D1-EC8A-93CACD2FAEB3}"/>
              </a:ext>
            </a:extLst>
          </p:cNvPr>
          <p:cNvSpPr/>
          <p:nvPr/>
        </p:nvSpPr>
        <p:spPr>
          <a:xfrm>
            <a:off x="1372945" y="8684929"/>
            <a:ext cx="2011854" cy="2011854"/>
          </a:xfrm>
          <a:prstGeom prst="ellipse">
            <a:avLst/>
          </a:prstGeom>
          <a:gradFill>
            <a:gsLst>
              <a:gs pos="0">
                <a:srgbClr val="8E4093"/>
              </a:gs>
              <a:gs pos="100000">
                <a:srgbClr val="FF8AD8"/>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48E412D-DD7F-332F-07A4-4C73F284BD29}"/>
              </a:ext>
            </a:extLst>
          </p:cNvPr>
          <p:cNvSpPr/>
          <p:nvPr/>
        </p:nvSpPr>
        <p:spPr>
          <a:xfrm>
            <a:off x="1552275" y="8776643"/>
            <a:ext cx="1579193" cy="1579193"/>
          </a:xfrm>
          <a:prstGeom prst="ellipse">
            <a:avLst/>
          </a:prstGeom>
          <a:gradFill>
            <a:gsLst>
              <a:gs pos="0">
                <a:srgbClr val="8E4093"/>
              </a:gs>
              <a:gs pos="100000">
                <a:srgbClr val="C10077"/>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5BC765E6-2ADC-2A01-CAB5-1F0162A1F817}"/>
              </a:ext>
            </a:extLst>
          </p:cNvPr>
          <p:cNvSpPr/>
          <p:nvPr/>
        </p:nvSpPr>
        <p:spPr>
          <a:xfrm>
            <a:off x="1737554" y="8871396"/>
            <a:ext cx="1132186" cy="1132186"/>
          </a:xfrm>
          <a:prstGeom prst="ellipse">
            <a:avLst/>
          </a:prstGeom>
          <a:gradFill>
            <a:gsLst>
              <a:gs pos="0">
                <a:srgbClr val="8E4093"/>
              </a:gs>
              <a:gs pos="100000">
                <a:srgbClr val="91005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10">
            <a:extLst>
              <a:ext uri="{FF2B5EF4-FFF2-40B4-BE49-F238E27FC236}">
                <a16:creationId xmlns:a16="http://schemas.microsoft.com/office/drawing/2014/main" id="{5A84A8E9-334B-2A30-897D-FE641872B7AD}"/>
              </a:ext>
            </a:extLst>
          </p:cNvPr>
          <p:cNvSpPr txBox="1">
            <a:spLocks noChangeArrowheads="1"/>
          </p:cNvSpPr>
          <p:nvPr/>
        </p:nvSpPr>
        <p:spPr bwMode="auto">
          <a:xfrm>
            <a:off x="8850917" y="3669859"/>
            <a:ext cx="8918729" cy="3976473"/>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36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Alcohol and other substance use is one way that many people cope with the effects of trauma. </a:t>
            </a:r>
          </a:p>
          <a:p>
            <a:pPr marL="457200" indent="-457200" defTabSz="2321446">
              <a:buFont typeface="Courier New" panose="02070309020205020404" pitchFamily="49" charset="0"/>
              <a:buChar char="o"/>
            </a:pPr>
            <a:endParaRPr lang="en-US" sz="36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36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Many women who have a difficult time stopping their alcohol use during pregnancy have past or current experiences of trauma.</a:t>
            </a:r>
          </a:p>
        </p:txBody>
      </p:sp>
      <p:cxnSp>
        <p:nvCxnSpPr>
          <p:cNvPr id="26" name="Straight Arrow Connector 25">
            <a:extLst>
              <a:ext uri="{FF2B5EF4-FFF2-40B4-BE49-F238E27FC236}">
                <a16:creationId xmlns:a16="http://schemas.microsoft.com/office/drawing/2014/main" id="{8B359662-2A18-C4B9-6F3B-1032A19455BA}"/>
              </a:ext>
            </a:extLst>
          </p:cNvPr>
          <p:cNvCxnSpPr/>
          <p:nvPr/>
        </p:nvCxnSpPr>
        <p:spPr>
          <a:xfrm>
            <a:off x="1372945" y="8229601"/>
            <a:ext cx="17212235" cy="0"/>
          </a:xfrm>
          <a:prstGeom prst="straightConnector1">
            <a:avLst/>
          </a:prstGeom>
          <a:ln w="57150">
            <a:solidFill>
              <a:srgbClr val="8E4093"/>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8365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500" fill="hold"/>
                                        <p:tgtEl>
                                          <p:spTgt spid="113"/>
                                        </p:tgtEl>
                                        <p:attrNameLst>
                                          <p:attrName>ppt_x</p:attrName>
                                        </p:attrNameLst>
                                      </p:cBhvr>
                                      <p:tavLst>
                                        <p:tav tm="0">
                                          <p:val>
                                            <p:strVal val="#ppt_x"/>
                                          </p:val>
                                        </p:tav>
                                        <p:tav tm="100000">
                                          <p:val>
                                            <p:strVal val="#ppt_x"/>
                                          </p:val>
                                        </p:tav>
                                      </p:tavLst>
                                    </p:anim>
                                    <p:anim calcmode="lin" valueType="num">
                                      <p:cBhvr additive="base">
                                        <p:cTn id="8" dur="500" fill="hold"/>
                                        <p:tgtEl>
                                          <p:spTgt spid="113"/>
                                        </p:tgtEl>
                                        <p:attrNameLst>
                                          <p:attrName>ppt_y</p:attrName>
                                        </p:attrNameLst>
                                      </p:cBhvr>
                                      <p:tavLst>
                                        <p:tav tm="0">
                                          <p:val>
                                            <p:strVal val="1+#ppt_h/2"/>
                                          </p:val>
                                        </p:tav>
                                        <p:tav tm="100000">
                                          <p:val>
                                            <p:strVal val="#ppt_y"/>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18"/>
                                        </p:tgtEl>
                                        <p:attrNameLst>
                                          <p:attrName>style.visibility</p:attrName>
                                        </p:attrNameLst>
                                      </p:cBhvr>
                                      <p:to>
                                        <p:strVal val="visible"/>
                                      </p:to>
                                    </p:set>
                                    <p:anim calcmode="lin" valueType="num">
                                      <p:cBhvr>
                                        <p:cTn id="11" dur="500" fill="hold"/>
                                        <p:tgtEl>
                                          <p:spTgt spid="118"/>
                                        </p:tgtEl>
                                        <p:attrNameLst>
                                          <p:attrName>ppt_w</p:attrName>
                                        </p:attrNameLst>
                                      </p:cBhvr>
                                      <p:tavLst>
                                        <p:tav tm="0">
                                          <p:val>
                                            <p:fltVal val="0"/>
                                          </p:val>
                                        </p:tav>
                                        <p:tav tm="100000">
                                          <p:val>
                                            <p:strVal val="#ppt_w"/>
                                          </p:val>
                                        </p:tav>
                                      </p:tavLst>
                                    </p:anim>
                                    <p:anim calcmode="lin" valueType="num">
                                      <p:cBhvr>
                                        <p:cTn id="12" dur="500" fill="hold"/>
                                        <p:tgtEl>
                                          <p:spTgt spid="118"/>
                                        </p:tgtEl>
                                        <p:attrNameLst>
                                          <p:attrName>ppt_h</p:attrName>
                                        </p:attrNameLst>
                                      </p:cBhvr>
                                      <p:tavLst>
                                        <p:tav tm="0">
                                          <p:val>
                                            <p:strVal val="#ppt_h"/>
                                          </p:val>
                                        </p:tav>
                                        <p:tav tm="100000">
                                          <p:val>
                                            <p:strVal val="#ppt_h"/>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0"/>
                                        </p:tgtEl>
                                        <p:attrNameLst>
                                          <p:attrName>style.visibility</p:attrName>
                                        </p:attrNameLst>
                                      </p:cBhvr>
                                      <p:to>
                                        <p:strVal val="visible"/>
                                      </p:to>
                                    </p:set>
                                    <p:anim calcmode="lin" valueType="num">
                                      <p:cBhvr additive="base">
                                        <p:cTn id="15" dur="500" fill="hold"/>
                                        <p:tgtEl>
                                          <p:spTgt spid="120"/>
                                        </p:tgtEl>
                                        <p:attrNameLst>
                                          <p:attrName>ppt_x</p:attrName>
                                        </p:attrNameLst>
                                      </p:cBhvr>
                                      <p:tavLst>
                                        <p:tav tm="0">
                                          <p:val>
                                            <p:strVal val="#ppt_x"/>
                                          </p:val>
                                        </p:tav>
                                        <p:tav tm="100000">
                                          <p:val>
                                            <p:strVal val="#ppt_x"/>
                                          </p:val>
                                        </p:tav>
                                      </p:tavLst>
                                    </p:anim>
                                    <p:anim calcmode="lin" valueType="num">
                                      <p:cBhvr additive="base">
                                        <p:cTn id="16" dur="500" fill="hold"/>
                                        <p:tgtEl>
                                          <p:spTgt spid="12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5"/>
                                        </p:tgtEl>
                                        <p:attrNameLst>
                                          <p:attrName>style.visibility</p:attrName>
                                        </p:attrNameLst>
                                      </p:cBhvr>
                                      <p:to>
                                        <p:strVal val="visible"/>
                                      </p:to>
                                    </p:set>
                                    <p:anim calcmode="lin" valueType="num">
                                      <p:cBhvr additive="base">
                                        <p:cTn id="19" dur="500" fill="hold"/>
                                        <p:tgtEl>
                                          <p:spTgt spid="125"/>
                                        </p:tgtEl>
                                        <p:attrNameLst>
                                          <p:attrName>ppt_x</p:attrName>
                                        </p:attrNameLst>
                                      </p:cBhvr>
                                      <p:tavLst>
                                        <p:tav tm="0">
                                          <p:val>
                                            <p:strVal val="#ppt_x"/>
                                          </p:val>
                                        </p:tav>
                                        <p:tav tm="100000">
                                          <p:val>
                                            <p:strVal val="#ppt_x"/>
                                          </p:val>
                                        </p:tav>
                                      </p:tavLst>
                                    </p:anim>
                                    <p:anim calcmode="lin" valueType="num">
                                      <p:cBhvr additive="base">
                                        <p:cTn id="20" dur="500" fill="hold"/>
                                        <p:tgtEl>
                                          <p:spTgt spid="12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8" grpId="0"/>
      <p:bldP spid="120" grpId="0"/>
      <p:bldGraphic spid="125" grpId="0">
        <p:bldAsOne/>
      </p:bldGraphic>
      <p:bldP spid="3" grpId="0"/>
      <p:bldP spid="8" grpId="0"/>
      <p:bldP spid="21" grpId="0" animBg="1"/>
      <p:bldP spid="22" grpId="0" animBg="1"/>
      <p:bldP spid="23" grpId="0" animBg="1"/>
      <p:bldP spid="2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7E076D8-7F54-2F40-AC05-1C2CD2ED7E03}"/>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p:blipFill>
        <p:spPr>
          <a:xfrm>
            <a:off x="0" y="0"/>
            <a:ext cx="19508400" cy="10972800"/>
          </a:xfrm>
          <a:custGeom>
            <a:avLst/>
            <a:gdLst>
              <a:gd name="connsiteX0" fmla="*/ 0 w 19507200"/>
              <a:gd name="connsiteY0" fmla="*/ 0 h 10972800"/>
              <a:gd name="connsiteX1" fmla="*/ 19507200 w 19507200"/>
              <a:gd name="connsiteY1" fmla="*/ 0 h 10972800"/>
              <a:gd name="connsiteX2" fmla="*/ 19507200 w 19507200"/>
              <a:gd name="connsiteY2" fmla="*/ 10972800 h 10972800"/>
              <a:gd name="connsiteX3" fmla="*/ 0 w 19507200"/>
              <a:gd name="connsiteY3" fmla="*/ 10972800 h 10972800"/>
            </a:gdLst>
            <a:ahLst/>
            <a:cxnLst>
              <a:cxn ang="0">
                <a:pos x="connsiteX0" y="connsiteY0"/>
              </a:cxn>
              <a:cxn ang="0">
                <a:pos x="connsiteX1" y="connsiteY1"/>
              </a:cxn>
              <a:cxn ang="0">
                <a:pos x="connsiteX2" y="connsiteY2"/>
              </a:cxn>
              <a:cxn ang="0">
                <a:pos x="connsiteX3" y="connsiteY3"/>
              </a:cxn>
            </a:cxnLst>
            <a:rect l="l" t="t" r="r" b="b"/>
            <a:pathLst>
              <a:path w="19507200" h="10972800">
                <a:moveTo>
                  <a:pt x="0" y="0"/>
                </a:moveTo>
                <a:lnTo>
                  <a:pt x="19507200" y="0"/>
                </a:lnTo>
                <a:lnTo>
                  <a:pt x="19507200" y="10972800"/>
                </a:lnTo>
                <a:lnTo>
                  <a:pt x="0" y="10972800"/>
                </a:lnTo>
                <a:close/>
              </a:path>
            </a:pathLst>
          </a:custGeom>
        </p:spPr>
      </p:pic>
      <p:sp>
        <p:nvSpPr>
          <p:cNvPr id="4" name="Rectangle 3"/>
          <p:cNvSpPr/>
          <p:nvPr/>
        </p:nvSpPr>
        <p:spPr>
          <a:xfrm>
            <a:off x="1237129" y="5082988"/>
            <a:ext cx="17346706" cy="5889812"/>
          </a:xfrm>
          <a:prstGeom prst="rect">
            <a:avLst/>
          </a:prstGeom>
          <a:gradFill flip="none" rotWithShape="1">
            <a:gsLst>
              <a:gs pos="0">
                <a:srgbClr val="8E4093"/>
              </a:gs>
              <a:gs pos="100000">
                <a:srgbClr val="9100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4" name="Rounded Rectangle 23"/>
          <p:cNvSpPr/>
          <p:nvPr/>
        </p:nvSpPr>
        <p:spPr>
          <a:xfrm>
            <a:off x="1805071" y="6710726"/>
            <a:ext cx="3654435" cy="3046834"/>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EDD1807-7029-D84A-821E-38AE1F16BED7}"/>
              </a:ext>
            </a:extLst>
          </p:cNvPr>
          <p:cNvSpPr/>
          <p:nvPr/>
        </p:nvSpPr>
        <p:spPr>
          <a:xfrm>
            <a:off x="2227364" y="620661"/>
            <a:ext cx="12134095" cy="2123658"/>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Four Principles for Trauma Informed Practice</a:t>
            </a:r>
          </a:p>
        </p:txBody>
      </p:sp>
      <p:sp>
        <p:nvSpPr>
          <p:cNvPr id="38" name="Rectangle 37">
            <a:extLst>
              <a:ext uri="{FF2B5EF4-FFF2-40B4-BE49-F238E27FC236}">
                <a16:creationId xmlns:a16="http://schemas.microsoft.com/office/drawing/2014/main" id="{F9768442-F017-2B49-8502-B1A360976A27}"/>
              </a:ext>
            </a:extLst>
          </p:cNvPr>
          <p:cNvSpPr/>
          <p:nvPr/>
        </p:nvSpPr>
        <p:spPr>
          <a:xfrm>
            <a:off x="1805071" y="7479500"/>
            <a:ext cx="3654435" cy="1323439"/>
          </a:xfrm>
          <a:prstGeom prst="rect">
            <a:avLst/>
          </a:prstGeom>
        </p:spPr>
        <p:txBody>
          <a:bodyPr wrap="square">
            <a:spAutoFit/>
          </a:bodyPr>
          <a:lstStyle/>
          <a:p>
            <a:pPr algn="ct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Trauma Awareness</a:t>
            </a:r>
          </a:p>
        </p:txBody>
      </p:sp>
      <p:sp>
        <p:nvSpPr>
          <p:cNvPr id="6" name="Rounded Rectangle 5">
            <a:extLst>
              <a:ext uri="{FF2B5EF4-FFF2-40B4-BE49-F238E27FC236}">
                <a16:creationId xmlns:a16="http://schemas.microsoft.com/office/drawing/2014/main" id="{5A39E84F-B0A0-A4C7-C88E-A75E467EBB70}"/>
              </a:ext>
            </a:extLst>
          </p:cNvPr>
          <p:cNvSpPr/>
          <p:nvPr/>
        </p:nvSpPr>
        <p:spPr>
          <a:xfrm>
            <a:off x="5946765" y="6710726"/>
            <a:ext cx="3654435" cy="3046834"/>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511296F-F994-5032-EF3C-00A4F63B7443}"/>
              </a:ext>
            </a:extLst>
          </p:cNvPr>
          <p:cNvSpPr/>
          <p:nvPr/>
        </p:nvSpPr>
        <p:spPr>
          <a:xfrm>
            <a:off x="5946765" y="7479500"/>
            <a:ext cx="3654435" cy="1323439"/>
          </a:xfrm>
          <a:prstGeom prst="rect">
            <a:avLst/>
          </a:prstGeom>
        </p:spPr>
        <p:txBody>
          <a:bodyPr wrap="square">
            <a:spAutoFit/>
          </a:bodyPr>
          <a:lstStyle/>
          <a:p>
            <a:pPr algn="ct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Safety and Trustworthy</a:t>
            </a:r>
          </a:p>
        </p:txBody>
      </p:sp>
      <p:sp>
        <p:nvSpPr>
          <p:cNvPr id="11" name="Rounded Rectangle 10">
            <a:extLst>
              <a:ext uri="{FF2B5EF4-FFF2-40B4-BE49-F238E27FC236}">
                <a16:creationId xmlns:a16="http://schemas.microsoft.com/office/drawing/2014/main" id="{C94420D5-5726-3C66-E8E7-289167610108}"/>
              </a:ext>
            </a:extLst>
          </p:cNvPr>
          <p:cNvSpPr/>
          <p:nvPr/>
        </p:nvSpPr>
        <p:spPr>
          <a:xfrm>
            <a:off x="10061562" y="6710726"/>
            <a:ext cx="3654435" cy="3046834"/>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3A73FE-EC3E-D971-B6A9-D69B587612C8}"/>
              </a:ext>
            </a:extLst>
          </p:cNvPr>
          <p:cNvSpPr/>
          <p:nvPr/>
        </p:nvSpPr>
        <p:spPr>
          <a:xfrm>
            <a:off x="10061565" y="7088337"/>
            <a:ext cx="3654435" cy="2554545"/>
          </a:xfrm>
          <a:prstGeom prst="rect">
            <a:avLst/>
          </a:prstGeom>
        </p:spPr>
        <p:txBody>
          <a:bodyPr wrap="square">
            <a:spAutoFit/>
          </a:bodyPr>
          <a:lstStyle/>
          <a:p>
            <a:pPr algn="ct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Choice, Collaboration and Connection</a:t>
            </a:r>
          </a:p>
        </p:txBody>
      </p:sp>
      <p:sp>
        <p:nvSpPr>
          <p:cNvPr id="13" name="Rounded Rectangle 12">
            <a:extLst>
              <a:ext uri="{FF2B5EF4-FFF2-40B4-BE49-F238E27FC236}">
                <a16:creationId xmlns:a16="http://schemas.microsoft.com/office/drawing/2014/main" id="{6E5C09FC-EFBF-A4F5-FEDC-5E9443EAB27F}"/>
              </a:ext>
            </a:extLst>
          </p:cNvPr>
          <p:cNvSpPr/>
          <p:nvPr/>
        </p:nvSpPr>
        <p:spPr>
          <a:xfrm>
            <a:off x="14176362" y="6710726"/>
            <a:ext cx="3654435" cy="3046834"/>
          </a:xfrm>
          <a:prstGeom prst="roundRect">
            <a:avLst>
              <a:gd name="adj" fmla="val 466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92A364-1BB7-EFA6-35DF-FA75219B568C}"/>
              </a:ext>
            </a:extLst>
          </p:cNvPr>
          <p:cNvSpPr/>
          <p:nvPr/>
        </p:nvSpPr>
        <p:spPr>
          <a:xfrm>
            <a:off x="14176365" y="7509100"/>
            <a:ext cx="3654435" cy="1938992"/>
          </a:xfrm>
          <a:prstGeom prst="rect">
            <a:avLst/>
          </a:prstGeom>
        </p:spPr>
        <p:txBody>
          <a:bodyPr wrap="square">
            <a:spAutoFit/>
          </a:bodyPr>
          <a:lstStyle/>
          <a:p>
            <a:pPr algn="ctr">
              <a:spcAft>
                <a:spcPts val="1600"/>
              </a:spcAft>
            </a:pPr>
            <a:r>
              <a:rPr lang="en-US" sz="4000" b="1" dirty="0">
                <a:solidFill>
                  <a:schemeClr val="bg1"/>
                </a:solidFill>
                <a:latin typeface="Arial" panose="020B0604020202020204" pitchFamily="34" charset="0"/>
                <a:ea typeface="Open Sans" panose="020B0606030504020204" pitchFamily="34" charset="0"/>
                <a:cs typeface="Arial" panose="020B0604020202020204" pitchFamily="34" charset="0"/>
              </a:rPr>
              <a:t>Strengths-Based and Skill Building</a:t>
            </a:r>
          </a:p>
        </p:txBody>
      </p:sp>
      <p:sp>
        <p:nvSpPr>
          <p:cNvPr id="15" name="Rectangle 14">
            <a:extLst>
              <a:ext uri="{FF2B5EF4-FFF2-40B4-BE49-F238E27FC236}">
                <a16:creationId xmlns:a16="http://schemas.microsoft.com/office/drawing/2014/main" id="{B769E5B6-B0CD-CF09-237F-26518FBFBAF7}"/>
              </a:ext>
            </a:extLst>
          </p:cNvPr>
          <p:cNvSpPr/>
          <p:nvPr/>
        </p:nvSpPr>
        <p:spPr>
          <a:xfrm>
            <a:off x="2221124" y="3169144"/>
            <a:ext cx="14760152" cy="1323439"/>
          </a:xfrm>
          <a:prstGeom prst="rect">
            <a:avLst/>
          </a:prstGeom>
        </p:spPr>
        <p:txBody>
          <a:bodyPr wrap="square">
            <a:spAutoFit/>
          </a:bodyPr>
          <a:lstStyle/>
          <a:p>
            <a:pPr>
              <a:spcAft>
                <a:spcPts val="1600"/>
              </a:spcAft>
            </a:pPr>
            <a:r>
              <a:rPr lang="en-US" sz="4000" b="1" dirty="0">
                <a:solidFill>
                  <a:schemeClr val="bg1"/>
                </a:solidFill>
                <a:ea typeface="Open Sans" panose="020B0606030504020204" pitchFamily="34" charset="0"/>
                <a:cs typeface="Arial" panose="020B0604020202020204" pitchFamily="34" charset="0"/>
              </a:rPr>
              <a:t>We need to adapt the way we work to better engage and support people who have experienced trauma.</a:t>
            </a:r>
          </a:p>
        </p:txBody>
      </p:sp>
      <p:sp>
        <p:nvSpPr>
          <p:cNvPr id="16" name="Rectangle 15">
            <a:extLst>
              <a:ext uri="{FF2B5EF4-FFF2-40B4-BE49-F238E27FC236}">
                <a16:creationId xmlns:a16="http://schemas.microsoft.com/office/drawing/2014/main" id="{4A90CD4B-6B36-AEA9-918E-AD7A12836592}"/>
              </a:ext>
            </a:extLst>
          </p:cNvPr>
          <p:cNvSpPr/>
          <p:nvPr/>
        </p:nvSpPr>
        <p:spPr>
          <a:xfrm>
            <a:off x="1805071" y="5998274"/>
            <a:ext cx="3654435" cy="1200329"/>
          </a:xfrm>
          <a:prstGeom prst="rect">
            <a:avLst/>
          </a:prstGeom>
        </p:spPr>
        <p:txBody>
          <a:bodyPr wrap="square">
            <a:spAutoFit/>
          </a:bodyPr>
          <a:lstStyle/>
          <a:p>
            <a:pPr algn="ctr">
              <a:spcAft>
                <a:spcPts val="1600"/>
              </a:spcAft>
            </a:pPr>
            <a:r>
              <a:rPr lang="en-US" sz="7200" b="1" dirty="0">
                <a:solidFill>
                  <a:schemeClr val="bg1"/>
                </a:solidFill>
                <a:latin typeface="Arial" panose="020B0604020202020204" pitchFamily="34" charset="0"/>
                <a:ea typeface="Open Sans" panose="020B0606030504020204" pitchFamily="34" charset="0"/>
                <a:cs typeface="Arial" panose="020B0604020202020204" pitchFamily="34" charset="0"/>
              </a:rPr>
              <a:t>1</a:t>
            </a:r>
          </a:p>
        </p:txBody>
      </p:sp>
      <p:sp>
        <p:nvSpPr>
          <p:cNvPr id="18" name="Rectangle 17">
            <a:extLst>
              <a:ext uri="{FF2B5EF4-FFF2-40B4-BE49-F238E27FC236}">
                <a16:creationId xmlns:a16="http://schemas.microsoft.com/office/drawing/2014/main" id="{4E969C40-B6D3-0EDC-31CC-9F23685DBBCB}"/>
              </a:ext>
            </a:extLst>
          </p:cNvPr>
          <p:cNvSpPr/>
          <p:nvPr/>
        </p:nvSpPr>
        <p:spPr>
          <a:xfrm>
            <a:off x="6027448" y="5957158"/>
            <a:ext cx="3493070" cy="1200329"/>
          </a:xfrm>
          <a:prstGeom prst="rect">
            <a:avLst/>
          </a:prstGeom>
        </p:spPr>
        <p:txBody>
          <a:bodyPr wrap="square">
            <a:spAutoFit/>
          </a:bodyPr>
          <a:lstStyle/>
          <a:p>
            <a:pPr algn="ctr">
              <a:spcAft>
                <a:spcPts val="1600"/>
              </a:spcAft>
            </a:pPr>
            <a:r>
              <a:rPr lang="en-US" sz="7200" b="1" dirty="0">
                <a:solidFill>
                  <a:schemeClr val="bg1"/>
                </a:solidFill>
                <a:latin typeface="Arial" panose="020B0604020202020204" pitchFamily="34" charset="0"/>
                <a:ea typeface="Open Sans" panose="020B0606030504020204" pitchFamily="34" charset="0"/>
                <a:cs typeface="Arial" panose="020B0604020202020204" pitchFamily="34" charset="0"/>
              </a:rPr>
              <a:t>2</a:t>
            </a:r>
          </a:p>
        </p:txBody>
      </p:sp>
      <p:sp>
        <p:nvSpPr>
          <p:cNvPr id="19" name="Rectangle 18">
            <a:extLst>
              <a:ext uri="{FF2B5EF4-FFF2-40B4-BE49-F238E27FC236}">
                <a16:creationId xmlns:a16="http://schemas.microsoft.com/office/drawing/2014/main" id="{0B695E03-3466-57DE-7383-1520797842F0}"/>
              </a:ext>
            </a:extLst>
          </p:cNvPr>
          <p:cNvSpPr/>
          <p:nvPr/>
        </p:nvSpPr>
        <p:spPr>
          <a:xfrm>
            <a:off x="10061564" y="5983337"/>
            <a:ext cx="3654436" cy="1200329"/>
          </a:xfrm>
          <a:prstGeom prst="rect">
            <a:avLst/>
          </a:prstGeom>
        </p:spPr>
        <p:txBody>
          <a:bodyPr wrap="square">
            <a:spAutoFit/>
          </a:bodyPr>
          <a:lstStyle/>
          <a:p>
            <a:pPr algn="ctr">
              <a:spcAft>
                <a:spcPts val="1600"/>
              </a:spcAft>
            </a:pPr>
            <a:r>
              <a:rPr lang="en-US" sz="7200" b="1" dirty="0">
                <a:solidFill>
                  <a:schemeClr val="bg1"/>
                </a:solidFill>
                <a:latin typeface="Arial" panose="020B0604020202020204" pitchFamily="34" charset="0"/>
                <a:ea typeface="Open Sans" panose="020B0606030504020204" pitchFamily="34" charset="0"/>
                <a:cs typeface="Arial" panose="020B0604020202020204" pitchFamily="34" charset="0"/>
              </a:rPr>
              <a:t>3</a:t>
            </a:r>
          </a:p>
        </p:txBody>
      </p:sp>
      <p:sp>
        <p:nvSpPr>
          <p:cNvPr id="20" name="Rectangle 19">
            <a:extLst>
              <a:ext uri="{FF2B5EF4-FFF2-40B4-BE49-F238E27FC236}">
                <a16:creationId xmlns:a16="http://schemas.microsoft.com/office/drawing/2014/main" id="{42D3573D-CF2D-4DC5-01F6-99BFFCAEB856}"/>
              </a:ext>
            </a:extLst>
          </p:cNvPr>
          <p:cNvSpPr/>
          <p:nvPr/>
        </p:nvSpPr>
        <p:spPr>
          <a:xfrm>
            <a:off x="14176362" y="5983337"/>
            <a:ext cx="3654437" cy="1200329"/>
          </a:xfrm>
          <a:prstGeom prst="rect">
            <a:avLst/>
          </a:prstGeom>
        </p:spPr>
        <p:txBody>
          <a:bodyPr wrap="square">
            <a:spAutoFit/>
          </a:bodyPr>
          <a:lstStyle/>
          <a:p>
            <a:pPr algn="ctr">
              <a:spcAft>
                <a:spcPts val="1600"/>
              </a:spcAft>
            </a:pPr>
            <a:r>
              <a:rPr lang="en-US" sz="7200" b="1" dirty="0">
                <a:solidFill>
                  <a:schemeClr val="bg1"/>
                </a:solidFill>
                <a:latin typeface="Arial" panose="020B0604020202020204" pitchFamily="34" charset="0"/>
                <a:ea typeface="Open Sans" panose="020B0606030504020204" pitchFamily="34" charset="0"/>
                <a:cs typeface="Arial" panose="020B0604020202020204" pitchFamily="34" charset="0"/>
              </a:rPr>
              <a:t>4</a:t>
            </a:r>
          </a:p>
        </p:txBody>
      </p:sp>
    </p:spTree>
    <p:extLst>
      <p:ext uri="{BB962C8B-B14F-4D97-AF65-F5344CB8AC3E}">
        <p14:creationId xmlns:p14="http://schemas.microsoft.com/office/powerpoint/2010/main" val="41021552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500" fill="hold"/>
                                        <p:tgtEl>
                                          <p:spTgt spid="16"/>
                                        </p:tgtEl>
                                        <p:attrNameLst>
                                          <p:attrName>ppt_w</p:attrName>
                                        </p:attrNameLst>
                                      </p:cBhvr>
                                      <p:tavLst>
                                        <p:tav tm="0">
                                          <p:val>
                                            <p:fltVal val="0"/>
                                          </p:val>
                                        </p:tav>
                                        <p:tav tm="100000">
                                          <p:val>
                                            <p:strVal val="#ppt_w"/>
                                          </p:val>
                                        </p:tav>
                                      </p:tavLst>
                                    </p:anim>
                                    <p:anim calcmode="lin" valueType="num">
                                      <p:cBhvr>
                                        <p:cTn id="52" dur="500" fill="hold"/>
                                        <p:tgtEl>
                                          <p:spTgt spid="16"/>
                                        </p:tgtEl>
                                        <p:attrNameLst>
                                          <p:attrName>ppt_h</p:attrName>
                                        </p:attrNameLst>
                                      </p:cBhvr>
                                      <p:tavLst>
                                        <p:tav tm="0">
                                          <p:val>
                                            <p:strVal val="#ppt_h"/>
                                          </p:val>
                                        </p:tav>
                                        <p:tav tm="100000">
                                          <p:val>
                                            <p:strVal val="#ppt_h"/>
                                          </p:val>
                                        </p:tav>
                                      </p:tavLst>
                                    </p:anim>
                                  </p:childTnLst>
                                </p:cTn>
                              </p:par>
                              <p:par>
                                <p:cTn id="53" presetID="17" presetClass="entr" presetSubtype="1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500" fill="hold"/>
                                        <p:tgtEl>
                                          <p:spTgt spid="18"/>
                                        </p:tgtEl>
                                        <p:attrNameLst>
                                          <p:attrName>ppt_w</p:attrName>
                                        </p:attrNameLst>
                                      </p:cBhvr>
                                      <p:tavLst>
                                        <p:tav tm="0">
                                          <p:val>
                                            <p:fltVal val="0"/>
                                          </p:val>
                                        </p:tav>
                                        <p:tav tm="100000">
                                          <p:val>
                                            <p:strVal val="#ppt_w"/>
                                          </p:val>
                                        </p:tav>
                                      </p:tavLst>
                                    </p:anim>
                                    <p:anim calcmode="lin" valueType="num">
                                      <p:cBhvr>
                                        <p:cTn id="56" dur="500" fill="hold"/>
                                        <p:tgtEl>
                                          <p:spTgt spid="18"/>
                                        </p:tgtEl>
                                        <p:attrNameLst>
                                          <p:attrName>ppt_h</p:attrName>
                                        </p:attrNameLst>
                                      </p:cBhvr>
                                      <p:tavLst>
                                        <p:tav tm="0">
                                          <p:val>
                                            <p:strVal val="#ppt_h"/>
                                          </p:val>
                                        </p:tav>
                                        <p:tav tm="100000">
                                          <p:val>
                                            <p:strVal val="#ppt_h"/>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500" fill="hold"/>
                                        <p:tgtEl>
                                          <p:spTgt spid="20"/>
                                        </p:tgtEl>
                                        <p:attrNameLst>
                                          <p:attrName>ppt_w</p:attrName>
                                        </p:attrNameLst>
                                      </p:cBhvr>
                                      <p:tavLst>
                                        <p:tav tm="0">
                                          <p:val>
                                            <p:fltVal val="0"/>
                                          </p:val>
                                        </p:tav>
                                        <p:tav tm="100000">
                                          <p:val>
                                            <p:strVal val="#ppt_w"/>
                                          </p:val>
                                        </p:tav>
                                      </p:tavLst>
                                    </p:anim>
                                    <p:anim calcmode="lin" valueType="num">
                                      <p:cBhvr>
                                        <p:cTn id="64" dur="5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31" grpId="0"/>
      <p:bldP spid="38" grpId="0"/>
      <p:bldP spid="6" grpId="0" animBg="1"/>
      <p:bldP spid="7" grpId="0"/>
      <p:bldP spid="11" grpId="0" animBg="1"/>
      <p:bldP spid="12" grpId="0"/>
      <p:bldP spid="13" grpId="0" animBg="1"/>
      <p:bldP spid="14" grpId="0"/>
      <p:bldP spid="15" grpId="0"/>
      <p:bldP spid="16" grpId="0"/>
      <p:bldP spid="18" grpId="0"/>
      <p:bldP spid="19" grpId="0"/>
      <p:bldP spid="2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F7E01B-5744-5345-B55D-510AF3768DF8}"/>
              </a:ext>
            </a:extLst>
          </p:cNvPr>
          <p:cNvSpPr/>
          <p:nvPr/>
        </p:nvSpPr>
        <p:spPr>
          <a:xfrm>
            <a:off x="0" y="5850797"/>
            <a:ext cx="19507200" cy="4037273"/>
          </a:xfrm>
          <a:prstGeom prst="rect">
            <a:avLst/>
          </a:prstGeom>
          <a:gradFill>
            <a:gsLst>
              <a:gs pos="0">
                <a:srgbClr val="91005D"/>
              </a:gs>
              <a:gs pos="100000">
                <a:srgbClr val="8E409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F1B9149-D36A-44E3-B2A0-BC14291AC311}"/>
              </a:ext>
            </a:extLst>
          </p:cNvPr>
          <p:cNvSpPr txBox="1"/>
          <p:nvPr/>
        </p:nvSpPr>
        <p:spPr>
          <a:xfrm>
            <a:off x="1154818" y="502987"/>
            <a:ext cx="9753600" cy="1682512"/>
          </a:xfrm>
          <a:prstGeom prst="rect">
            <a:avLst/>
          </a:prstGeom>
          <a:noFill/>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Delve Deeper</a:t>
            </a:r>
          </a:p>
          <a:p>
            <a:pPr>
              <a:spcAft>
                <a:spcPts val="1600"/>
              </a:spcAft>
            </a:pPr>
            <a:r>
              <a:rPr lang="en-US" sz="2400"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FOR SCREENING AND CHANGING THE CONVERSATION</a:t>
            </a:r>
          </a:p>
        </p:txBody>
      </p:sp>
      <p:sp>
        <p:nvSpPr>
          <p:cNvPr id="2" name="TextBox 1">
            <a:extLst>
              <a:ext uri="{FF2B5EF4-FFF2-40B4-BE49-F238E27FC236}">
                <a16:creationId xmlns:a16="http://schemas.microsoft.com/office/drawing/2014/main" id="{56C7F0F4-A7C8-4DB0-E652-CD4DD4E0F669}"/>
              </a:ext>
            </a:extLst>
          </p:cNvPr>
          <p:cNvSpPr txBox="1"/>
          <p:nvPr/>
        </p:nvSpPr>
        <p:spPr>
          <a:xfrm>
            <a:off x="1154819" y="2546940"/>
            <a:ext cx="5353558" cy="2575064"/>
          </a:xfrm>
          <a:prstGeom prst="rect">
            <a:avLst/>
          </a:prstGeom>
          <a:noFill/>
        </p:spPr>
        <p:txBody>
          <a:bodyPr wrap="square">
            <a:spAutoFit/>
          </a:bodyPr>
          <a:lstStyle/>
          <a:p>
            <a:pPr>
              <a:spcAft>
                <a:spcPts val="1600"/>
              </a:spcAft>
            </a:pPr>
            <a:r>
              <a:rPr lang="en-US" sz="2800" b="1" dirty="0">
                <a:solidFill>
                  <a:srgbClr val="8E4093"/>
                </a:solidFill>
                <a:latin typeface="Calibri" panose="020F0502020204030204" pitchFamily="34" charset="0"/>
                <a:ea typeface="Open Sans" panose="020B0606030504020204" pitchFamily="34" charset="0"/>
                <a:cs typeface="Calibri" panose="020F0502020204030204" pitchFamily="34" charset="0"/>
              </a:rPr>
              <a:t>Trauma Informed  + Substance Use</a:t>
            </a:r>
          </a:p>
          <a:p>
            <a:pPr>
              <a:spcAft>
                <a:spcPts val="1600"/>
              </a:spcAft>
            </a:pPr>
            <a:r>
              <a:rPr lang="en-US" sz="20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This booklet from the Canadian Centre on Substance Use and Addiction outlines the importance of understanding trauma when working with people with substance use problems and the implications for treatment and support</a:t>
            </a:r>
          </a:p>
        </p:txBody>
      </p:sp>
      <p:sp>
        <p:nvSpPr>
          <p:cNvPr id="8" name="TextBox 7">
            <a:extLst>
              <a:ext uri="{FF2B5EF4-FFF2-40B4-BE49-F238E27FC236}">
                <a16:creationId xmlns:a16="http://schemas.microsoft.com/office/drawing/2014/main" id="{84EFD102-51EA-1E70-BA06-A980220AB018}"/>
              </a:ext>
            </a:extLst>
          </p:cNvPr>
          <p:cNvSpPr txBox="1"/>
          <p:nvPr/>
        </p:nvSpPr>
        <p:spPr>
          <a:xfrm>
            <a:off x="7394254" y="2546940"/>
            <a:ext cx="5353558" cy="1446550"/>
          </a:xfrm>
          <a:prstGeom prst="rect">
            <a:avLst/>
          </a:prstGeom>
          <a:noFill/>
        </p:spPr>
        <p:txBody>
          <a:bodyPr wrap="square">
            <a:spAutoFit/>
          </a:bodyPr>
          <a:lstStyle/>
          <a:p>
            <a:pPr>
              <a:spcAft>
                <a:spcPts val="1600"/>
              </a:spcAft>
            </a:pPr>
            <a:r>
              <a:rPr lang="en-US" sz="2800" b="1" dirty="0">
                <a:solidFill>
                  <a:srgbClr val="8E4093"/>
                </a:solidFill>
                <a:latin typeface="Calibri" panose="020F0502020204030204" pitchFamily="34" charset="0"/>
                <a:ea typeface="Open Sans" panose="020B0606030504020204" pitchFamily="34" charset="0"/>
                <a:cs typeface="Calibri" panose="020F0502020204030204" pitchFamily="34" charset="0"/>
              </a:rPr>
              <a:t>Trauma Informed  + Child Welfare </a:t>
            </a:r>
            <a:r>
              <a:rPr lang="en-US" sz="20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Here is an example of how trauma informed approaches can be brought into child welfare contexts.</a:t>
            </a:r>
          </a:p>
        </p:txBody>
      </p:sp>
      <p:sp>
        <p:nvSpPr>
          <p:cNvPr id="9" name="TextBox 8">
            <a:extLst>
              <a:ext uri="{FF2B5EF4-FFF2-40B4-BE49-F238E27FC236}">
                <a16:creationId xmlns:a16="http://schemas.microsoft.com/office/drawing/2014/main" id="{1B22B021-029A-91BE-F71B-54BFE2197A53}"/>
              </a:ext>
            </a:extLst>
          </p:cNvPr>
          <p:cNvSpPr txBox="1"/>
          <p:nvPr/>
        </p:nvSpPr>
        <p:spPr>
          <a:xfrm>
            <a:off x="13366376" y="2546940"/>
            <a:ext cx="5620871" cy="1651734"/>
          </a:xfrm>
          <a:prstGeom prst="rect">
            <a:avLst/>
          </a:prstGeom>
          <a:noFill/>
        </p:spPr>
        <p:txBody>
          <a:bodyPr wrap="square">
            <a:spAutoFit/>
          </a:bodyPr>
          <a:lstStyle/>
          <a:p>
            <a:pPr>
              <a:spcAft>
                <a:spcPts val="1600"/>
              </a:spcAft>
            </a:pPr>
            <a:r>
              <a:rPr lang="en-US" sz="2800" b="1" dirty="0">
                <a:solidFill>
                  <a:srgbClr val="8E4093"/>
                </a:solidFill>
                <a:latin typeface="Calibri" panose="020F0502020204030204" pitchFamily="34" charset="0"/>
                <a:ea typeface="Open Sans" panose="020B0606030504020204" pitchFamily="34" charset="0"/>
                <a:cs typeface="Calibri" panose="020F0502020204030204" pitchFamily="34" charset="0"/>
              </a:rPr>
              <a:t>Trauma Informed  + Primary Care</a:t>
            </a:r>
          </a:p>
          <a:p>
            <a:pPr>
              <a:spcAft>
                <a:spcPts val="1600"/>
              </a:spcAft>
            </a:pPr>
            <a:r>
              <a:rPr lang="en-US" sz="20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Here is an example of how  trauma informed approaches can be brought into primary care settings and related contexts.</a:t>
            </a:r>
          </a:p>
        </p:txBody>
      </p:sp>
      <p:pic>
        <p:nvPicPr>
          <p:cNvPr id="12" name="Picture 11" descr="Text&#10;&#10;Description automatically generated">
            <a:hlinkClick r:id="rId3"/>
            <a:extLst>
              <a:ext uri="{FF2B5EF4-FFF2-40B4-BE49-F238E27FC236}">
                <a16:creationId xmlns:a16="http://schemas.microsoft.com/office/drawing/2014/main" id="{6BDA9D05-9DDF-5062-C077-C0240735D6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4818" y="5459773"/>
            <a:ext cx="4155088" cy="5375275"/>
          </a:xfrm>
          <a:prstGeom prst="rect">
            <a:avLst/>
          </a:prstGeom>
        </p:spPr>
      </p:pic>
      <p:pic>
        <p:nvPicPr>
          <p:cNvPr id="14" name="Picture 13" descr="Icon&#10;&#10;Description automatically generated with low confidence">
            <a:hlinkClick r:id="rId5"/>
            <a:extLst>
              <a:ext uri="{FF2B5EF4-FFF2-40B4-BE49-F238E27FC236}">
                <a16:creationId xmlns:a16="http://schemas.microsoft.com/office/drawing/2014/main" id="{C68B3450-21EE-4F53-9FE9-C0CF7992440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94254" y="5094538"/>
            <a:ext cx="4416665" cy="5740510"/>
          </a:xfrm>
          <a:prstGeom prst="rect">
            <a:avLst/>
          </a:prstGeom>
        </p:spPr>
      </p:pic>
      <p:pic>
        <p:nvPicPr>
          <p:cNvPr id="16" name="Picture 15" descr="Graphical user interface, website&#10;&#10;Description automatically generated">
            <a:hlinkClick r:id="rId7"/>
            <a:extLst>
              <a:ext uri="{FF2B5EF4-FFF2-40B4-BE49-F238E27FC236}">
                <a16:creationId xmlns:a16="http://schemas.microsoft.com/office/drawing/2014/main" id="{443AD22E-6C63-CD8C-A661-F792608FBD5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206478" y="5122003"/>
            <a:ext cx="5834557" cy="5824726"/>
          </a:xfrm>
          <a:prstGeom prst="rect">
            <a:avLst/>
          </a:prstGeom>
        </p:spPr>
      </p:pic>
    </p:spTree>
    <p:extLst>
      <p:ext uri="{BB962C8B-B14F-4D97-AF65-F5344CB8AC3E}">
        <p14:creationId xmlns:p14="http://schemas.microsoft.com/office/powerpoint/2010/main" val="6960294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539999"/>
            <a:ext cx="19507200" cy="6357258"/>
          </a:xfrm>
          <a:prstGeom prst="rect">
            <a:avLst/>
          </a:prstGeom>
          <a:gradFill>
            <a:gsLst>
              <a:gs pos="0">
                <a:srgbClr val="8E4093"/>
              </a:gs>
              <a:gs pos="100000">
                <a:srgbClr val="91005D"/>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pic>
        <p:nvPicPr>
          <p:cNvPr id="5" name="Picture Placeholder 4">
            <a:extLst>
              <a:ext uri="{FF2B5EF4-FFF2-40B4-BE49-F238E27FC236}">
                <a16:creationId xmlns:a16="http://schemas.microsoft.com/office/drawing/2014/main" id="{418C3A02-8AAD-9947-957A-2C89E8E2D2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187" t="6639" r="-41" b="4507"/>
          <a:stretch/>
        </p:blipFill>
        <p:spPr>
          <a:xfrm>
            <a:off x="1" y="2"/>
            <a:ext cx="14633943" cy="10972799"/>
          </a:xfrm>
        </p:spPr>
      </p:pic>
      <p:sp>
        <p:nvSpPr>
          <p:cNvPr id="8" name="Text Box 10"/>
          <p:cNvSpPr txBox="1">
            <a:spLocks noChangeArrowheads="1"/>
          </p:cNvSpPr>
          <p:nvPr/>
        </p:nvSpPr>
        <p:spPr bwMode="auto">
          <a:xfrm>
            <a:off x="12512286" y="5318102"/>
            <a:ext cx="6736907" cy="3114699"/>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bg1"/>
                </a:solidFill>
                <a:latin typeface="Calibri" panose="020F0502020204030204" pitchFamily="34" charset="0"/>
                <a:ea typeface="Open Sans" panose="020B0606030504020204" pitchFamily="34" charset="0"/>
                <a:cs typeface="Calibri" panose="020F0502020204030204" pitchFamily="34" charset="0"/>
              </a:rPr>
              <a:t>Women’s substance use is influenced by their partners in important ways. Women may use alcohol due to coercion, fear of violence, or to cope with social stressors. Pregnant women experience higher rates of intimate partner violence (IPV) compared to non-pregnant women.</a:t>
            </a:r>
          </a:p>
        </p:txBody>
      </p:sp>
      <p:sp>
        <p:nvSpPr>
          <p:cNvPr id="9" name="Rectangle 8">
            <a:extLst>
              <a:ext uri="{FF2B5EF4-FFF2-40B4-BE49-F238E27FC236}">
                <a16:creationId xmlns:a16="http://schemas.microsoft.com/office/drawing/2014/main" id="{10E00A83-F777-4746-80C9-927F68C7EC00}"/>
              </a:ext>
            </a:extLst>
          </p:cNvPr>
          <p:cNvSpPr/>
          <p:nvPr/>
        </p:nvSpPr>
        <p:spPr>
          <a:xfrm>
            <a:off x="12533216" y="2885925"/>
            <a:ext cx="6715978" cy="2308324"/>
          </a:xfrm>
          <a:prstGeom prst="rect">
            <a:avLst/>
          </a:prstGeom>
        </p:spPr>
        <p:txBody>
          <a:bodyPr wrap="square">
            <a:spAutoFit/>
          </a:bodyPr>
          <a:lstStyle/>
          <a:p>
            <a:pPr>
              <a:spcAft>
                <a:spcPts val="1600"/>
              </a:spcAft>
            </a:pPr>
            <a:r>
              <a:rPr lang="en-US" sz="4800" b="1" dirty="0">
                <a:solidFill>
                  <a:schemeClr val="bg1"/>
                </a:solidFill>
                <a:latin typeface="Arial" panose="020B0604020202020204" pitchFamily="34" charset="0"/>
                <a:ea typeface="Open Sans" panose="020B0606030504020204" pitchFamily="34" charset="0"/>
                <a:cs typeface="Arial" panose="020B0604020202020204" pitchFamily="34" charset="0"/>
              </a:rPr>
              <a:t>Alcohol Use, Pregnancy, and Partner Violence</a:t>
            </a:r>
          </a:p>
        </p:txBody>
      </p:sp>
      <p:sp>
        <p:nvSpPr>
          <p:cNvPr id="10" name="Rectangle 9">
            <a:extLst>
              <a:ext uri="{FF2B5EF4-FFF2-40B4-BE49-F238E27FC236}">
                <a16:creationId xmlns:a16="http://schemas.microsoft.com/office/drawing/2014/main" id="{1EFFFF21-CEB6-E046-A573-AAF98522B7EF}"/>
              </a:ext>
            </a:extLst>
          </p:cNvPr>
          <p:cNvSpPr/>
          <p:nvPr/>
        </p:nvSpPr>
        <p:spPr>
          <a:xfrm>
            <a:off x="12512286" y="9156568"/>
            <a:ext cx="6063089" cy="1176797"/>
          </a:xfrm>
          <a:prstGeom prst="rect">
            <a:avLst/>
          </a:prstGeom>
        </p:spPr>
        <p:txBody>
          <a:bodyPr wrap="square" lIns="91440" tIns="45720" rIns="91440" bIns="45720" anchor="t">
            <a:spAutoFit/>
          </a:bodyPr>
          <a:lstStyle/>
          <a:p>
            <a:pPr>
              <a:lnSpc>
                <a:spcPct val="115000"/>
              </a:lnSpc>
              <a:spcAft>
                <a:spcPts val="1600"/>
              </a:spcAft>
            </a:pPr>
            <a:r>
              <a:rPr lang="en-US" sz="3200" b="1" u="sng" dirty="0">
                <a:solidFill>
                  <a:schemeClr val="tx1">
                    <a:lumMod val="65000"/>
                    <a:lumOff val="35000"/>
                  </a:schemeClr>
                </a:solidFill>
                <a:latin typeface="Arial"/>
                <a:ea typeface="Open Sans"/>
                <a:cs typeface="Arial"/>
              </a:rPr>
              <a:t>It is safest not to use alcohol during pregnancy!</a:t>
            </a:r>
            <a:endParaRPr lang="en-US" sz="3200" b="1" dirty="0">
              <a:solidFill>
                <a:schemeClr val="tx1">
                  <a:lumMod val="65000"/>
                  <a:lumOff val="35000"/>
                </a:schemeClr>
              </a:solidFill>
              <a:latin typeface="Arial"/>
              <a:ea typeface="Open Sans"/>
              <a:cs typeface="Arial"/>
            </a:endParaRPr>
          </a:p>
        </p:txBody>
      </p:sp>
    </p:spTree>
    <p:extLst>
      <p:ext uri="{BB962C8B-B14F-4D97-AF65-F5344CB8AC3E}">
        <p14:creationId xmlns:p14="http://schemas.microsoft.com/office/powerpoint/2010/main" val="12297265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10"/>
          <p:cNvSpPr txBox="1">
            <a:spLocks noChangeArrowheads="1"/>
          </p:cNvSpPr>
          <p:nvPr/>
        </p:nvSpPr>
        <p:spPr bwMode="auto">
          <a:xfrm>
            <a:off x="2343085" y="5042082"/>
            <a:ext cx="4808678" cy="2560701"/>
          </a:xfrm>
          <a:prstGeom prst="rect">
            <a:avLst/>
          </a:prstGeom>
          <a:noFill/>
          <a:ln w="9525">
            <a:noFill/>
            <a:miter lim="800000"/>
            <a:headEnd/>
            <a:tailEnd/>
          </a:ln>
        </p:spPr>
        <p:txBody>
          <a:bodyPr wrap="square" lIns="97536" tIns="48768" rIns="97536" bIns="48768">
            <a:spAutoFit/>
          </a:bodyPr>
          <a:lstStyle/>
          <a:p>
            <a:pPr defTabSz="2321446"/>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In relationships where women experience violence, partners may use alcohol or other substances as a form of control.</a:t>
            </a:r>
          </a:p>
        </p:txBody>
      </p:sp>
      <p:sp>
        <p:nvSpPr>
          <p:cNvPr id="21" name="Freeform 5"/>
          <p:cNvSpPr>
            <a:spLocks/>
          </p:cNvSpPr>
          <p:nvPr/>
        </p:nvSpPr>
        <p:spPr bwMode="auto">
          <a:xfrm>
            <a:off x="1510506" y="5208460"/>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gradFill>
            <a:gsLst>
              <a:gs pos="0">
                <a:srgbClr val="91005D"/>
              </a:gs>
              <a:gs pos="100000">
                <a:srgbClr val="8E4093"/>
              </a:gs>
            </a:gsLst>
            <a:lin ang="2700000" scaled="0"/>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40A23473-10BA-5348-BCAA-BB570EB70606}"/>
              </a:ext>
            </a:extLst>
          </p:cNvPr>
          <p:cNvSpPr/>
          <p:nvPr/>
        </p:nvSpPr>
        <p:spPr>
          <a:xfrm>
            <a:off x="1406422" y="1300000"/>
            <a:ext cx="8141404" cy="1107996"/>
          </a:xfrm>
          <a:prstGeom prst="rect">
            <a:avLst/>
          </a:prstGeom>
        </p:spPr>
        <p:txBody>
          <a:bodyPr wrap="square">
            <a:spAutoFit/>
          </a:bodyPr>
          <a:lstStyle/>
          <a:p>
            <a:pPr>
              <a:spcAft>
                <a:spcPts val="1600"/>
              </a:spcAft>
            </a:pPr>
            <a:r>
              <a:rPr lang="en-US" sz="6600" b="1" dirty="0">
                <a:solidFill>
                  <a:srgbClr val="91005D"/>
                </a:solidFill>
                <a:latin typeface="Arial" panose="020B0604020202020204" pitchFamily="34" charset="0"/>
                <a:ea typeface="Open Sans" panose="020B0606030504020204" pitchFamily="34" charset="0"/>
                <a:cs typeface="Arial" panose="020B0604020202020204" pitchFamily="34" charset="0"/>
              </a:rPr>
              <a:t>Safe Relationships</a:t>
            </a:r>
          </a:p>
        </p:txBody>
      </p:sp>
      <p:sp>
        <p:nvSpPr>
          <p:cNvPr id="9" name="Text Box 10">
            <a:extLst>
              <a:ext uri="{FF2B5EF4-FFF2-40B4-BE49-F238E27FC236}">
                <a16:creationId xmlns:a16="http://schemas.microsoft.com/office/drawing/2014/main" id="{92A0B145-BF00-A84A-A878-B72EB0A9D0E1}"/>
              </a:ext>
            </a:extLst>
          </p:cNvPr>
          <p:cNvSpPr txBox="1">
            <a:spLocks noChangeArrowheads="1"/>
          </p:cNvSpPr>
          <p:nvPr/>
        </p:nvSpPr>
        <p:spPr bwMode="auto">
          <a:xfrm>
            <a:off x="1510507" y="2794659"/>
            <a:ext cx="6376194" cy="2068259"/>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rgbClr val="91005D"/>
                </a:solidFill>
                <a:latin typeface="Calibri" panose="020F0502020204030204" pitchFamily="34" charset="0"/>
                <a:ea typeface="Open Sans" panose="020B0606030504020204" pitchFamily="34" charset="0"/>
                <a:cs typeface="Calibri" panose="020F0502020204030204" pitchFamily="34" charset="0"/>
              </a:rPr>
              <a:t>1 in 6 women who experienced IPV (intimate partner violence) stated that abuse worsened over the course of their pregnancy.</a:t>
            </a:r>
          </a:p>
        </p:txBody>
      </p:sp>
      <p:pic>
        <p:nvPicPr>
          <p:cNvPr id="20" name="Picture Placeholder 19" descr="Woman talking with therapist">
            <a:extLst>
              <a:ext uri="{FF2B5EF4-FFF2-40B4-BE49-F238E27FC236}">
                <a16:creationId xmlns:a16="http://schemas.microsoft.com/office/drawing/2014/main" id="{1F8B5DC0-6C70-486C-9F07-A90597CBAF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 name="Freeform 5">
            <a:extLst>
              <a:ext uri="{FF2B5EF4-FFF2-40B4-BE49-F238E27FC236}">
                <a16:creationId xmlns:a16="http://schemas.microsoft.com/office/drawing/2014/main" id="{4EDF319B-E67F-3C0A-0C62-2E469FCD7375}"/>
              </a:ext>
            </a:extLst>
          </p:cNvPr>
          <p:cNvSpPr>
            <a:spLocks/>
          </p:cNvSpPr>
          <p:nvPr/>
        </p:nvSpPr>
        <p:spPr bwMode="auto">
          <a:xfrm>
            <a:off x="1510506" y="8274390"/>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gradFill>
            <a:gsLst>
              <a:gs pos="0">
                <a:srgbClr val="91005D"/>
              </a:gs>
              <a:gs pos="100000">
                <a:srgbClr val="8E4093"/>
              </a:gs>
            </a:gsLst>
            <a:lin ang="2700000" scaled="0"/>
          </a:gradFill>
          <a:ln>
            <a:noFill/>
          </a:ln>
        </p:spPr>
        <p:txBody>
          <a:bodyPr vert="horz" wrap="square" lIns="91440" tIns="45720" rIns="91440" bIns="45720" numCol="1" anchor="t" anchorCtr="0" compatLnSpc="1">
            <a:prstTxWarp prst="textNoShape">
              <a:avLst/>
            </a:prstTxWarp>
          </a:bodyPr>
          <a:lstStyle/>
          <a:p>
            <a:endParaRPr lang="en-US"/>
          </a:p>
        </p:txBody>
      </p:sp>
      <p:sp>
        <p:nvSpPr>
          <p:cNvPr id="3" name="Text Box 10">
            <a:extLst>
              <a:ext uri="{FF2B5EF4-FFF2-40B4-BE49-F238E27FC236}">
                <a16:creationId xmlns:a16="http://schemas.microsoft.com/office/drawing/2014/main" id="{30EC3303-3218-58D9-A880-E803C6671707}"/>
              </a:ext>
            </a:extLst>
          </p:cNvPr>
          <p:cNvSpPr txBox="1">
            <a:spLocks noChangeArrowheads="1"/>
          </p:cNvSpPr>
          <p:nvPr/>
        </p:nvSpPr>
        <p:spPr bwMode="auto">
          <a:xfrm>
            <a:off x="2343085" y="8139918"/>
            <a:ext cx="5868886" cy="2068259"/>
          </a:xfrm>
          <a:prstGeom prst="rect">
            <a:avLst/>
          </a:prstGeom>
          <a:noFill/>
          <a:ln w="9525">
            <a:noFill/>
            <a:miter lim="800000"/>
            <a:headEnd/>
            <a:tailEnd/>
          </a:ln>
        </p:spPr>
        <p:txBody>
          <a:bodyPr wrap="square" lIns="97536" tIns="48768" rIns="97536" bIns="48768">
            <a:spAutoFit/>
          </a:bodyPr>
          <a:lstStyle/>
          <a:p>
            <a:pPr defTabSz="2321446"/>
            <a:r>
              <a:rPr lang="en-US" sz="3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As a result, women may have difficulties reducing alcohol use, obtaining birth control, or use contraception.</a:t>
            </a:r>
          </a:p>
        </p:txBody>
      </p:sp>
    </p:spTree>
    <p:extLst>
      <p:ext uri="{BB962C8B-B14F-4D97-AF65-F5344CB8AC3E}">
        <p14:creationId xmlns:p14="http://schemas.microsoft.com/office/powerpoint/2010/main" val="15958637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animBg="1"/>
      <p:bldP spid="13" grpId="0"/>
      <p:bldP spid="9" grpId="0"/>
      <p:bldP spid="2" grpId="0" animBg="1"/>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family sitting on the floor&#10;&#10;Description automatically generated with medium confidence">
            <a:extLst>
              <a:ext uri="{FF2B5EF4-FFF2-40B4-BE49-F238E27FC236}">
                <a16:creationId xmlns:a16="http://schemas.microsoft.com/office/drawing/2014/main" id="{2F7E0834-11E4-2980-E584-E3AE7151F92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8305800" y="0"/>
            <a:ext cx="8934450" cy="10972800"/>
          </a:xfrm>
        </p:spPr>
      </p:pic>
      <p:sp>
        <p:nvSpPr>
          <p:cNvPr id="18" name="Text Box 10">
            <a:extLst>
              <a:ext uri="{FF2B5EF4-FFF2-40B4-BE49-F238E27FC236}">
                <a16:creationId xmlns:a16="http://schemas.microsoft.com/office/drawing/2014/main" id="{849E4059-0A03-6941-8414-04DE5DF20A4B}"/>
              </a:ext>
            </a:extLst>
          </p:cNvPr>
          <p:cNvSpPr txBox="1">
            <a:spLocks noChangeArrowheads="1"/>
          </p:cNvSpPr>
          <p:nvPr/>
        </p:nvSpPr>
        <p:spPr bwMode="auto">
          <a:xfrm>
            <a:off x="2738241" y="5617216"/>
            <a:ext cx="4845635"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100% of the women had a history of being seriously sexually, physically or emotionally abused,</a:t>
            </a:r>
          </a:p>
        </p:txBody>
      </p:sp>
      <p:sp>
        <p:nvSpPr>
          <p:cNvPr id="22" name="Freeform 5">
            <a:extLst>
              <a:ext uri="{FF2B5EF4-FFF2-40B4-BE49-F238E27FC236}">
                <a16:creationId xmlns:a16="http://schemas.microsoft.com/office/drawing/2014/main" id="{5E5B3AB3-B07A-7041-8E18-E8E59E31B4FE}"/>
              </a:ext>
            </a:extLst>
          </p:cNvPr>
          <p:cNvSpPr>
            <a:spLocks/>
          </p:cNvSpPr>
          <p:nvPr/>
        </p:nvSpPr>
        <p:spPr bwMode="auto">
          <a:xfrm>
            <a:off x="2016251" y="5617216"/>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E409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Text Box 10">
            <a:extLst>
              <a:ext uri="{FF2B5EF4-FFF2-40B4-BE49-F238E27FC236}">
                <a16:creationId xmlns:a16="http://schemas.microsoft.com/office/drawing/2014/main" id="{35812244-72E1-484B-9AEB-09B89331EE69}"/>
              </a:ext>
            </a:extLst>
          </p:cNvPr>
          <p:cNvSpPr txBox="1">
            <a:spLocks noChangeArrowheads="1"/>
          </p:cNvSpPr>
          <p:nvPr/>
        </p:nvSpPr>
        <p:spPr bwMode="auto">
          <a:xfrm>
            <a:off x="2914650" y="7282231"/>
            <a:ext cx="4334270" cy="837152"/>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80% had major unaddressed mental illnesses, and</a:t>
            </a:r>
          </a:p>
        </p:txBody>
      </p:sp>
      <p:sp>
        <p:nvSpPr>
          <p:cNvPr id="27" name="Rounded Rectangle 26">
            <a:extLst>
              <a:ext uri="{FF2B5EF4-FFF2-40B4-BE49-F238E27FC236}">
                <a16:creationId xmlns:a16="http://schemas.microsoft.com/office/drawing/2014/main" id="{7606F07C-2716-4F40-9622-6A9293E7F877}"/>
              </a:ext>
            </a:extLst>
          </p:cNvPr>
          <p:cNvSpPr/>
          <p:nvPr/>
        </p:nvSpPr>
        <p:spPr>
          <a:xfrm>
            <a:off x="11761076" y="6134430"/>
            <a:ext cx="7088398" cy="2723820"/>
          </a:xfrm>
          <a:prstGeom prst="roundRect">
            <a:avLst/>
          </a:prstGeom>
          <a:gradFill>
            <a:gsLst>
              <a:gs pos="0">
                <a:srgbClr val="8E4093"/>
              </a:gs>
              <a:gs pos="100000">
                <a:srgbClr val="91005D"/>
              </a:gs>
            </a:gsLst>
            <a:lin ang="27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8" name="Rectangle 27">
            <a:extLst>
              <a:ext uri="{FF2B5EF4-FFF2-40B4-BE49-F238E27FC236}">
                <a16:creationId xmlns:a16="http://schemas.microsoft.com/office/drawing/2014/main" id="{57F0B57F-964B-F84D-BB7A-BD63F84A6E29}"/>
              </a:ext>
            </a:extLst>
          </p:cNvPr>
          <p:cNvSpPr/>
          <p:nvPr/>
        </p:nvSpPr>
        <p:spPr>
          <a:xfrm>
            <a:off x="563609" y="5488239"/>
            <a:ext cx="1452642" cy="769441"/>
          </a:xfrm>
          <a:prstGeom prst="rect">
            <a:avLst/>
          </a:prstGeom>
          <a:noFill/>
        </p:spPr>
        <p:txBody>
          <a:bodyPr wrap="none">
            <a:spAutoFit/>
          </a:bodyPr>
          <a:lstStyle/>
          <a:p>
            <a:pPr defTabSz="2321446"/>
            <a:r>
              <a:rPr lang="en-US" sz="4400" b="1" dirty="0">
                <a:solidFill>
                  <a:srgbClr val="8E4093"/>
                </a:solidFill>
                <a:latin typeface="Calibri" panose="020F0502020204030204" pitchFamily="34" charset="0"/>
                <a:ea typeface="Open Sans" pitchFamily="34" charset="0"/>
                <a:cs typeface="Calibri" panose="020F0502020204030204" pitchFamily="34" charset="0"/>
              </a:rPr>
              <a:t>100%</a:t>
            </a:r>
          </a:p>
        </p:txBody>
      </p:sp>
      <p:sp>
        <p:nvSpPr>
          <p:cNvPr id="119" name="Text Box 10">
            <a:extLst>
              <a:ext uri="{FF2B5EF4-FFF2-40B4-BE49-F238E27FC236}">
                <a16:creationId xmlns:a16="http://schemas.microsoft.com/office/drawing/2014/main" id="{DAB914D8-F872-814F-87CF-BF7C14FFFE4D}"/>
              </a:ext>
            </a:extLst>
          </p:cNvPr>
          <p:cNvSpPr txBox="1">
            <a:spLocks noChangeArrowheads="1"/>
          </p:cNvSpPr>
          <p:nvPr/>
        </p:nvSpPr>
        <p:spPr bwMode="auto">
          <a:xfrm>
            <a:off x="2914650" y="8575874"/>
            <a:ext cx="3982475"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80% lived with men who did not want them to quit drinking.</a:t>
            </a:r>
          </a:p>
        </p:txBody>
      </p:sp>
      <p:sp>
        <p:nvSpPr>
          <p:cNvPr id="2" name="Text Box 10">
            <a:extLst>
              <a:ext uri="{FF2B5EF4-FFF2-40B4-BE49-F238E27FC236}">
                <a16:creationId xmlns:a16="http://schemas.microsoft.com/office/drawing/2014/main" id="{E577D947-BA1E-B591-DB2B-E5FD5999166A}"/>
              </a:ext>
            </a:extLst>
          </p:cNvPr>
          <p:cNvSpPr txBox="1">
            <a:spLocks noChangeArrowheads="1"/>
          </p:cNvSpPr>
          <p:nvPr/>
        </p:nvSpPr>
        <p:spPr bwMode="auto">
          <a:xfrm>
            <a:off x="933450" y="1286023"/>
            <a:ext cx="7119121" cy="3299365"/>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A study in Washington state interviewed 80 birth mothers who were accessing support services for their children diagnosed with FASD.</a:t>
            </a:r>
          </a:p>
          <a:p>
            <a:pPr defTabSz="2321446"/>
            <a:endPar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endParaRPr>
          </a:p>
          <a:p>
            <a:pPr defTabSz="2321446"/>
            <a:r>
              <a:rPr lang="en-US" sz="3200" b="1" dirty="0">
                <a:solidFill>
                  <a:srgbClr val="8E4093"/>
                </a:solidFill>
                <a:latin typeface="Calibri" panose="020F0502020204030204" pitchFamily="34" charset="0"/>
                <a:ea typeface="Open Sans" panose="020B0606030504020204" pitchFamily="34" charset="0"/>
                <a:cs typeface="Calibri" panose="020F0502020204030204" pitchFamily="34" charset="0"/>
              </a:rPr>
              <a:t>The study found that mothers had very difficult lives and were isolated from social supports:</a:t>
            </a:r>
          </a:p>
        </p:txBody>
      </p:sp>
      <p:sp>
        <p:nvSpPr>
          <p:cNvPr id="3" name="Rectangle 2">
            <a:extLst>
              <a:ext uri="{FF2B5EF4-FFF2-40B4-BE49-F238E27FC236}">
                <a16:creationId xmlns:a16="http://schemas.microsoft.com/office/drawing/2014/main" id="{62CA2AD4-8366-D118-1C98-D78A4A577637}"/>
              </a:ext>
            </a:extLst>
          </p:cNvPr>
          <p:cNvSpPr/>
          <p:nvPr/>
        </p:nvSpPr>
        <p:spPr>
          <a:xfrm>
            <a:off x="751554" y="7336089"/>
            <a:ext cx="1167307" cy="769441"/>
          </a:xfrm>
          <a:prstGeom prst="rect">
            <a:avLst/>
          </a:prstGeom>
          <a:noFill/>
        </p:spPr>
        <p:txBody>
          <a:bodyPr wrap="none">
            <a:spAutoFit/>
          </a:bodyPr>
          <a:lstStyle/>
          <a:p>
            <a:pPr defTabSz="2321446"/>
            <a:r>
              <a:rPr lang="en-US" sz="4400" b="1" dirty="0">
                <a:solidFill>
                  <a:srgbClr val="8E4093"/>
                </a:solidFill>
                <a:latin typeface="Calibri" panose="020F0502020204030204" pitchFamily="34" charset="0"/>
                <a:ea typeface="Open Sans" pitchFamily="34" charset="0"/>
                <a:cs typeface="Calibri" panose="020F0502020204030204" pitchFamily="34" charset="0"/>
              </a:rPr>
              <a:t>80%</a:t>
            </a:r>
          </a:p>
        </p:txBody>
      </p:sp>
      <p:sp>
        <p:nvSpPr>
          <p:cNvPr id="4" name="Freeform 5">
            <a:extLst>
              <a:ext uri="{FF2B5EF4-FFF2-40B4-BE49-F238E27FC236}">
                <a16:creationId xmlns:a16="http://schemas.microsoft.com/office/drawing/2014/main" id="{2F51B399-11FB-C58B-208C-2B775DF12E42}"/>
              </a:ext>
            </a:extLst>
          </p:cNvPr>
          <p:cNvSpPr>
            <a:spLocks/>
          </p:cNvSpPr>
          <p:nvPr/>
        </p:nvSpPr>
        <p:spPr bwMode="auto">
          <a:xfrm>
            <a:off x="2016251" y="7465066"/>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E4093"/>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Rectangle 4">
            <a:extLst>
              <a:ext uri="{FF2B5EF4-FFF2-40B4-BE49-F238E27FC236}">
                <a16:creationId xmlns:a16="http://schemas.microsoft.com/office/drawing/2014/main" id="{362F85F8-E906-231C-0A6C-54B01FE65525}"/>
              </a:ext>
            </a:extLst>
          </p:cNvPr>
          <p:cNvSpPr/>
          <p:nvPr/>
        </p:nvSpPr>
        <p:spPr>
          <a:xfrm>
            <a:off x="751554" y="8517189"/>
            <a:ext cx="1167307" cy="769441"/>
          </a:xfrm>
          <a:prstGeom prst="rect">
            <a:avLst/>
          </a:prstGeom>
          <a:noFill/>
        </p:spPr>
        <p:txBody>
          <a:bodyPr wrap="none">
            <a:spAutoFit/>
          </a:bodyPr>
          <a:lstStyle/>
          <a:p>
            <a:pPr defTabSz="2321446"/>
            <a:r>
              <a:rPr lang="en-US" sz="4400" b="1" dirty="0">
                <a:solidFill>
                  <a:srgbClr val="8E4093"/>
                </a:solidFill>
                <a:latin typeface="Calibri" panose="020F0502020204030204" pitchFamily="34" charset="0"/>
                <a:ea typeface="Open Sans" pitchFamily="34" charset="0"/>
                <a:cs typeface="Calibri" panose="020F0502020204030204" pitchFamily="34" charset="0"/>
              </a:rPr>
              <a:t>80%</a:t>
            </a:r>
          </a:p>
        </p:txBody>
      </p:sp>
      <p:sp>
        <p:nvSpPr>
          <p:cNvPr id="6" name="Freeform 5">
            <a:extLst>
              <a:ext uri="{FF2B5EF4-FFF2-40B4-BE49-F238E27FC236}">
                <a16:creationId xmlns:a16="http://schemas.microsoft.com/office/drawing/2014/main" id="{1CDAC812-0E59-0805-CC08-1274B72E1867}"/>
              </a:ext>
            </a:extLst>
          </p:cNvPr>
          <p:cNvSpPr>
            <a:spLocks/>
          </p:cNvSpPr>
          <p:nvPr/>
        </p:nvSpPr>
        <p:spPr bwMode="auto">
          <a:xfrm>
            <a:off x="2016251" y="8646166"/>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E4093"/>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Text Box 10">
            <a:extLst>
              <a:ext uri="{FF2B5EF4-FFF2-40B4-BE49-F238E27FC236}">
                <a16:creationId xmlns:a16="http://schemas.microsoft.com/office/drawing/2014/main" id="{6331EC4B-29A5-460E-A110-A7555D6589B1}"/>
              </a:ext>
            </a:extLst>
          </p:cNvPr>
          <p:cNvSpPr txBox="1">
            <a:spLocks noChangeArrowheads="1"/>
          </p:cNvSpPr>
          <p:nvPr/>
        </p:nvSpPr>
        <p:spPr bwMode="auto">
          <a:xfrm>
            <a:off x="12401550" y="6574089"/>
            <a:ext cx="6152407" cy="1822037"/>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Despite the finding it is important to note that not all women who drink in pregnancy and have children affected by FASD have experienced abuse.</a:t>
            </a:r>
          </a:p>
        </p:txBody>
      </p:sp>
    </p:spTree>
    <p:extLst>
      <p:ext uri="{BB962C8B-B14F-4D97-AF65-F5344CB8AC3E}">
        <p14:creationId xmlns:p14="http://schemas.microsoft.com/office/powerpoint/2010/main" val="16858791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ppt_x"/>
                                          </p:val>
                                        </p:tav>
                                        <p:tav tm="100000">
                                          <p:val>
                                            <p:strVal val="#ppt_x"/>
                                          </p:val>
                                        </p:tav>
                                      </p:tavLst>
                                    </p:anim>
                                    <p:anim calcmode="lin" valueType="num">
                                      <p:cBhvr additive="base">
                                        <p:cTn id="17" dur="500" fill="hold"/>
                                        <p:tgtEl>
                                          <p:spTgt spid="2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500" fill="hold"/>
                                        <p:tgtEl>
                                          <p:spTgt spid="27"/>
                                        </p:tgtEl>
                                        <p:attrNameLst>
                                          <p:attrName>ppt_x</p:attrName>
                                        </p:attrNameLst>
                                      </p:cBhvr>
                                      <p:tavLst>
                                        <p:tav tm="0">
                                          <p:val>
                                            <p:strVal val="#ppt_x"/>
                                          </p:val>
                                        </p:tav>
                                        <p:tav tm="100000">
                                          <p:val>
                                            <p:strVal val="#ppt_x"/>
                                          </p:val>
                                        </p:tav>
                                      </p:tavLst>
                                    </p:anim>
                                    <p:anim calcmode="lin" valueType="num">
                                      <p:cBhvr additive="base">
                                        <p:cTn id="21" dur="500" fill="hold"/>
                                        <p:tgtEl>
                                          <p:spTgt spid="27"/>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ppt_x"/>
                                          </p:val>
                                        </p:tav>
                                        <p:tav tm="100000">
                                          <p:val>
                                            <p:strVal val="#ppt_x"/>
                                          </p:val>
                                        </p:tav>
                                      </p:tavLst>
                                    </p:anim>
                                    <p:anim calcmode="lin" valueType="num">
                                      <p:cBhvr additive="base">
                                        <p:cTn id="25" dur="500" fill="hold"/>
                                        <p:tgtEl>
                                          <p:spTgt spid="2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19"/>
                                        </p:tgtEl>
                                        <p:attrNameLst>
                                          <p:attrName>style.visibility</p:attrName>
                                        </p:attrNameLst>
                                      </p:cBhvr>
                                      <p:to>
                                        <p:strVal val="visible"/>
                                      </p:to>
                                    </p:set>
                                    <p:anim calcmode="lin" valueType="num">
                                      <p:cBhvr additive="base">
                                        <p:cTn id="28" dur="500" fill="hold"/>
                                        <p:tgtEl>
                                          <p:spTgt spid="119"/>
                                        </p:tgtEl>
                                        <p:attrNameLst>
                                          <p:attrName>ppt_x</p:attrName>
                                        </p:attrNameLst>
                                      </p:cBhvr>
                                      <p:tavLst>
                                        <p:tav tm="0">
                                          <p:val>
                                            <p:strVal val="#ppt_x"/>
                                          </p:val>
                                        </p:tav>
                                        <p:tav tm="100000">
                                          <p:val>
                                            <p:strVal val="#ppt_x"/>
                                          </p:val>
                                        </p:tav>
                                      </p:tavLst>
                                    </p:anim>
                                    <p:anim calcmode="lin" valueType="num">
                                      <p:cBhvr additive="base">
                                        <p:cTn id="29" dur="500" fill="hold"/>
                                        <p:tgtEl>
                                          <p:spTgt spid="11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16"/>
                                        </p:tgtEl>
                                        <p:attrNameLst>
                                          <p:attrName>style.visibility</p:attrName>
                                        </p:attrNameLst>
                                      </p:cBhvr>
                                      <p:to>
                                        <p:strVal val="visible"/>
                                      </p:to>
                                    </p:set>
                                    <p:anim calcmode="lin" valueType="num">
                                      <p:cBhvr additive="base">
                                        <p:cTn id="32" dur="500" fill="hold"/>
                                        <p:tgtEl>
                                          <p:spTgt spid="116"/>
                                        </p:tgtEl>
                                        <p:attrNameLst>
                                          <p:attrName>ppt_x</p:attrName>
                                        </p:attrNameLst>
                                      </p:cBhvr>
                                      <p:tavLst>
                                        <p:tav tm="0">
                                          <p:val>
                                            <p:strVal val="#ppt_x"/>
                                          </p:val>
                                        </p:tav>
                                        <p:tav tm="100000">
                                          <p:val>
                                            <p:strVal val="#ppt_x"/>
                                          </p:val>
                                        </p:tav>
                                      </p:tavLst>
                                    </p:anim>
                                    <p:anim calcmode="lin" valueType="num">
                                      <p:cBhvr additive="base">
                                        <p:cTn id="33" dur="500" fill="hold"/>
                                        <p:tgtEl>
                                          <p:spTgt spid="11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additive="base">
                                        <p:cTn id="40" dur="500" fill="hold"/>
                                        <p:tgtEl>
                                          <p:spTgt spid="3"/>
                                        </p:tgtEl>
                                        <p:attrNameLst>
                                          <p:attrName>ppt_x</p:attrName>
                                        </p:attrNameLst>
                                      </p:cBhvr>
                                      <p:tavLst>
                                        <p:tav tm="0">
                                          <p:val>
                                            <p:strVal val="#ppt_x"/>
                                          </p:val>
                                        </p:tav>
                                        <p:tav tm="100000">
                                          <p:val>
                                            <p:strVal val="#ppt_x"/>
                                          </p:val>
                                        </p:tav>
                                      </p:tavLst>
                                    </p:anim>
                                    <p:anim calcmode="lin" valueType="num">
                                      <p:cBhvr additive="base">
                                        <p:cTn id="41" dur="500" fill="hold"/>
                                        <p:tgtEl>
                                          <p:spTgt spid="3"/>
                                        </p:tgtEl>
                                        <p:attrNameLst>
                                          <p:attrName>ppt_y</p:attrName>
                                        </p:attrNameLst>
                                      </p:cBhvr>
                                      <p:tavLst>
                                        <p:tav tm="0">
                                          <p:val>
                                            <p:strVal val="1+#ppt_h/2"/>
                                          </p:val>
                                        </p:tav>
                                        <p:tav tm="100000">
                                          <p:val>
                                            <p:strVal val="#ppt_y"/>
                                          </p:val>
                                        </p:tav>
                                      </p:tavLst>
                                    </p:anim>
                                  </p:childTnLst>
                                </p:cTn>
                              </p:par>
                              <p:par>
                                <p:cTn id="42" presetID="53" presetClass="entr" presetSubtype="16"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500" fill="hold"/>
                                        <p:tgtEl>
                                          <p:spTgt spid="4"/>
                                        </p:tgtEl>
                                        <p:attrNameLst>
                                          <p:attrName>ppt_w</p:attrName>
                                        </p:attrNameLst>
                                      </p:cBhvr>
                                      <p:tavLst>
                                        <p:tav tm="0">
                                          <p:val>
                                            <p:fltVal val="0"/>
                                          </p:val>
                                        </p:tav>
                                        <p:tav tm="100000">
                                          <p:val>
                                            <p:strVal val="#ppt_w"/>
                                          </p:val>
                                        </p:tav>
                                      </p:tavLst>
                                    </p:anim>
                                    <p:anim calcmode="lin" valueType="num">
                                      <p:cBhvr>
                                        <p:cTn id="45" dur="500" fill="hold"/>
                                        <p:tgtEl>
                                          <p:spTgt spid="4"/>
                                        </p:tgtEl>
                                        <p:attrNameLst>
                                          <p:attrName>ppt_h</p:attrName>
                                        </p:attrNameLst>
                                      </p:cBhvr>
                                      <p:tavLst>
                                        <p:tav tm="0">
                                          <p:val>
                                            <p:fltVal val="0"/>
                                          </p:val>
                                        </p:tav>
                                        <p:tav tm="100000">
                                          <p:val>
                                            <p:strVal val="#ppt_h"/>
                                          </p:val>
                                        </p:tav>
                                      </p:tavLst>
                                    </p:anim>
                                    <p:animEffect transition="in" filter="fade">
                                      <p:cBhvr>
                                        <p:cTn id="46" dur="500"/>
                                        <p:tgtEl>
                                          <p:spTgt spid="4"/>
                                        </p:tgtEl>
                                      </p:cBhvr>
                                    </p:animEffect>
                                  </p:childTnLst>
                                </p:cTn>
                              </p:par>
                              <p:par>
                                <p:cTn id="47" presetID="2" presetClass="entr" presetSubtype="4"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par>
                                <p:cTn id="51" presetID="53" presetClass="entr" presetSubtype="16"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animBg="1"/>
      <p:bldP spid="24" grpId="0"/>
      <p:bldP spid="27" grpId="0" animBg="1"/>
      <p:bldP spid="28" grpId="0"/>
      <p:bldP spid="119" grpId="0"/>
      <p:bldP spid="2" grpId="0"/>
      <p:bldP spid="3" grpId="0"/>
      <p:bldP spid="4" grpId="0" animBg="1"/>
      <p:bldP spid="5" grpId="0"/>
      <p:bldP spid="6" grpId="0" animBg="1"/>
      <p:bldP spid="11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p:cNvSpPr>
          <p:nvPr>
            <p:ph type="sldNum" sz="quarter" idx="4294967295"/>
          </p:nvPr>
        </p:nvSpPr>
        <p:spPr>
          <a:xfrm>
            <a:off x="18825532" y="230955"/>
            <a:ext cx="543064" cy="221599"/>
          </a:xfrm>
          <a:prstGeom prst="rect">
            <a:avLst/>
          </a:prstGeom>
          <a:extLst>
            <a:ext uri="{C572A759-6A51-4108-AA02-DFA0A04FC94B}">
              <ma14:wrappingTextBoxFlag xmlns:ma14="http://schemas.microsoft.com/office/mac/drawingml/2011/main" xmlns="" val="1"/>
            </a:ext>
          </a:extLst>
        </p:spPr>
        <p:txBody>
          <a:bodyPr/>
          <a:lstStyle/>
          <a:p>
            <a:pPr lvl="0">
              <a:defRPr>
                <a:solidFill>
                  <a:srgbClr val="000000"/>
                </a:solidFill>
              </a:defRPr>
            </a:pPr>
            <a:fld id="{86CB4B4D-7CA3-9044-876B-883B54F8677D}" type="slidenum">
              <a:rPr>
                <a:solidFill>
                  <a:srgbClr val="FFFFFF"/>
                </a:solidFill>
              </a:rPr>
              <a:t>88</a:t>
            </a:fld>
            <a:endParaRPr>
              <a:solidFill>
                <a:srgbClr val="FFFFFF"/>
              </a:solidFill>
            </a:endParaRPr>
          </a:p>
        </p:txBody>
      </p:sp>
      <p:sp>
        <p:nvSpPr>
          <p:cNvPr id="757" name="Shape 757"/>
          <p:cNvSpPr/>
          <p:nvPr/>
        </p:nvSpPr>
        <p:spPr>
          <a:xfrm>
            <a:off x="2938947" y="2335990"/>
            <a:ext cx="2581134" cy="25811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3200"/>
            </a:pPr>
            <a:endParaRPr sz="2560"/>
          </a:p>
        </p:txBody>
      </p:sp>
      <p:grpSp>
        <p:nvGrpSpPr>
          <p:cNvPr id="763" name="Group 763"/>
          <p:cNvGrpSpPr/>
          <p:nvPr/>
        </p:nvGrpSpPr>
        <p:grpSpPr>
          <a:xfrm>
            <a:off x="1572496" y="2436418"/>
            <a:ext cx="7018059" cy="6886606"/>
            <a:chOff x="0" y="0"/>
            <a:chExt cx="8772571" cy="8608255"/>
          </a:xfrm>
        </p:grpSpPr>
        <p:sp>
          <p:nvSpPr>
            <p:cNvPr id="758" name="Shape 758"/>
            <p:cNvSpPr/>
            <p:nvPr/>
          </p:nvSpPr>
          <p:spPr>
            <a:xfrm>
              <a:off x="1498179" y="5086396"/>
              <a:ext cx="2193102"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rgbClr val="8E4093"/>
              </a:solidFill>
              <a:prstDash val="sysDot"/>
              <a:miter lim="400000"/>
            </a:ln>
            <a:effectLst/>
          </p:spPr>
          <p:txBody>
            <a:bodyPr wrap="square" lIns="0" tIns="0" rIns="0" bIns="0" numCol="1" anchor="ctr">
              <a:noAutofit/>
            </a:bodyPr>
            <a:lstStyle/>
            <a:p>
              <a:pPr lvl="0">
                <a:defRPr sz="3200"/>
              </a:pPr>
              <a:endParaRPr sz="2560"/>
            </a:p>
          </p:txBody>
        </p:sp>
        <p:sp>
          <p:nvSpPr>
            <p:cNvPr id="759" name="Shape 759"/>
            <p:cNvSpPr/>
            <p:nvPr/>
          </p:nvSpPr>
          <p:spPr>
            <a:xfrm>
              <a:off x="5081291" y="910054"/>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sp>
          <p:nvSpPr>
            <p:cNvPr id="760" name="Shape 760"/>
            <p:cNvSpPr/>
            <p:nvPr/>
          </p:nvSpPr>
          <p:spPr>
            <a:xfrm>
              <a:off x="6579471" y="0"/>
              <a:ext cx="2193101" cy="2611804"/>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noFill/>
            <a:ln w="25400" cap="flat">
              <a:solidFill>
                <a:srgbClr val="8E4093"/>
              </a:solidFill>
              <a:prstDash val="sysDot"/>
              <a:miter lim="400000"/>
            </a:ln>
            <a:effectLst/>
          </p:spPr>
          <p:txBody>
            <a:bodyPr wrap="square" lIns="0" tIns="0" rIns="0" bIns="0" numCol="1" anchor="ctr">
              <a:noAutofit/>
            </a:bodyPr>
            <a:lstStyle/>
            <a:p>
              <a:pPr lvl="0">
                <a:defRPr sz="3200"/>
              </a:pPr>
              <a:endParaRPr sz="2560" dirty="0"/>
            </a:p>
          </p:txBody>
        </p:sp>
        <p:sp>
          <p:nvSpPr>
            <p:cNvPr id="761" name="Shape 761"/>
            <p:cNvSpPr/>
            <p:nvPr/>
          </p:nvSpPr>
          <p:spPr>
            <a:xfrm>
              <a:off x="1108978" y="1156181"/>
              <a:ext cx="6805430" cy="680543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rgbClr val="8E4093"/>
              </a:solidFill>
              <a:prstDash val="sysDot"/>
              <a:miter lim="400000"/>
            </a:ln>
            <a:effectLst/>
          </p:spPr>
          <p:txBody>
            <a:bodyPr wrap="square" lIns="0" tIns="0" rIns="0" bIns="0" numCol="1" anchor="ctr">
              <a:noAutofit/>
            </a:bodyPr>
            <a:lstStyle/>
            <a:p>
              <a:pPr lvl="0">
                <a:defRPr sz="3200"/>
              </a:pPr>
              <a:endParaRPr sz="2560"/>
            </a:p>
          </p:txBody>
        </p:sp>
        <p:sp>
          <p:nvSpPr>
            <p:cNvPr id="762" name="Shape 762"/>
            <p:cNvSpPr/>
            <p:nvPr/>
          </p:nvSpPr>
          <p:spPr>
            <a:xfrm>
              <a:off x="0" y="5996451"/>
              <a:ext cx="2193101" cy="2611805"/>
            </a:xfrm>
            <a:custGeom>
              <a:avLst/>
              <a:gdLst/>
              <a:ahLst/>
              <a:cxnLst>
                <a:cxn ang="0">
                  <a:pos x="wd2" y="hd2"/>
                </a:cxn>
                <a:cxn ang="5400000">
                  <a:pos x="wd2" y="hd2"/>
                </a:cxn>
                <a:cxn ang="10800000">
                  <a:pos x="wd2" y="hd2"/>
                </a:cxn>
                <a:cxn ang="16200000">
                  <a:pos x="wd2" y="hd2"/>
                </a:cxn>
              </a:cxnLst>
              <a:rect l="0" t="0" r="r" b="b"/>
              <a:pathLst>
                <a:path w="21600" h="21600" extrusionOk="0">
                  <a:moveTo>
                    <a:pt x="0" y="18604"/>
                  </a:moveTo>
                  <a:lnTo>
                    <a:pt x="21600" y="0"/>
                  </a:lnTo>
                  <a:lnTo>
                    <a:pt x="20474" y="4562"/>
                  </a:lnTo>
                  <a:lnTo>
                    <a:pt x="184" y="21600"/>
                  </a:lnTo>
                  <a:lnTo>
                    <a:pt x="0" y="18604"/>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sz="2560"/>
            </a:p>
          </p:txBody>
        </p:sp>
      </p:grpSp>
      <p:sp>
        <p:nvSpPr>
          <p:cNvPr id="764" name="Shape 764"/>
          <p:cNvSpPr/>
          <p:nvPr/>
        </p:nvSpPr>
        <p:spPr>
          <a:xfrm>
            <a:off x="1664602" y="1008851"/>
            <a:ext cx="4100120" cy="4100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solidFill>
              <a:srgbClr val="8E4093"/>
            </a:solidFill>
            <a:prstDash val="sysDot"/>
            <a:miter lim="400000"/>
          </a:ln>
          <a:effectLst/>
        </p:spPr>
        <p:txBody>
          <a:bodyPr wrap="square" lIns="0" tIns="0" rIns="0" bIns="0" numCol="1" anchor="ctr">
            <a:noAutofit/>
          </a:bodyPr>
          <a:lstStyle/>
          <a:p>
            <a:pPr lvl="0">
              <a:defRPr sz="3200"/>
            </a:pPr>
            <a:endParaRPr sz="2560"/>
          </a:p>
        </p:txBody>
      </p:sp>
      <p:sp>
        <p:nvSpPr>
          <p:cNvPr id="771" name="Shape 771"/>
          <p:cNvSpPr/>
          <p:nvPr/>
        </p:nvSpPr>
        <p:spPr>
          <a:xfrm>
            <a:off x="2938947" y="5436090"/>
            <a:ext cx="4629469" cy="230909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0640" tIns="40640" rIns="40640" bIns="40640" numCol="1" anchor="ctr">
            <a:spAutoFit/>
          </a:bodyPr>
          <a:lstStyle/>
          <a:p>
            <a:pPr algn="ctr" defTabSz="843280">
              <a:lnSpc>
                <a:spcPct val="80000"/>
              </a:lnSpc>
              <a:defRPr sz="1800"/>
            </a:pPr>
            <a:r>
              <a:rPr lang="en-CA" sz="3600" dirty="0">
                <a:solidFill>
                  <a:srgbClr val="8E4093"/>
                </a:solidFill>
                <a:latin typeface="Calibri" panose="020F0502020204030204" pitchFamily="34" charset="0"/>
                <a:ea typeface="BebasNeueRegular"/>
                <a:cs typeface="Calibri" panose="020F0502020204030204" pitchFamily="34" charset="0"/>
                <a:sym typeface="BebasNeueRegular"/>
              </a:rPr>
              <a:t>It’s important to respect each woman’s wishes on what she wants to see happen with her relationship.</a:t>
            </a:r>
            <a:endParaRPr sz="3600" dirty="0">
              <a:solidFill>
                <a:srgbClr val="8E4093"/>
              </a:solidFill>
              <a:latin typeface="Calibri" panose="020F0502020204030204" pitchFamily="34" charset="0"/>
              <a:ea typeface="BebasNeueLight"/>
              <a:cs typeface="Calibri" panose="020F0502020204030204" pitchFamily="34" charset="0"/>
              <a:sym typeface="BebasNeueLight"/>
            </a:endParaRPr>
          </a:p>
        </p:txBody>
      </p:sp>
      <p:sp>
        <p:nvSpPr>
          <p:cNvPr id="23" name="Rectangle 22">
            <a:extLst>
              <a:ext uri="{FF2B5EF4-FFF2-40B4-BE49-F238E27FC236}">
                <a16:creationId xmlns:a16="http://schemas.microsoft.com/office/drawing/2014/main" id="{D83BC9F0-6558-4E41-A73B-4E4C984007D2}"/>
              </a:ext>
            </a:extLst>
          </p:cNvPr>
          <p:cNvSpPr/>
          <p:nvPr/>
        </p:nvSpPr>
        <p:spPr>
          <a:xfrm>
            <a:off x="9391203" y="2335990"/>
            <a:ext cx="9434329" cy="2123658"/>
          </a:xfrm>
          <a:prstGeom prst="rect">
            <a:avLst/>
          </a:prstGeom>
        </p:spPr>
        <p:txBody>
          <a:bodyPr wrap="square">
            <a:spAutoFit/>
          </a:bodyPr>
          <a:lstStyle/>
          <a:p>
            <a:pPr>
              <a:spcAft>
                <a:spcPts val="1600"/>
              </a:spcAft>
            </a:pP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Trauma-informed </a:t>
            </a:r>
            <a:b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br>
            <a:r>
              <a:rPr lang="en-US" sz="6600" b="1" dirty="0">
                <a:solidFill>
                  <a:srgbClr val="8E4093"/>
                </a:solidFill>
                <a:latin typeface="Arial" panose="020B0604020202020204" pitchFamily="34" charset="0"/>
                <a:ea typeface="Open Sans" panose="020B0606030504020204" pitchFamily="34" charset="0"/>
                <a:cs typeface="Arial" panose="020B0604020202020204" pitchFamily="34" charset="0"/>
              </a:rPr>
              <a:t>Brief Interventions</a:t>
            </a:r>
          </a:p>
        </p:txBody>
      </p:sp>
      <p:sp>
        <p:nvSpPr>
          <p:cNvPr id="24" name="Rectangle 23">
            <a:extLst>
              <a:ext uri="{FF2B5EF4-FFF2-40B4-BE49-F238E27FC236}">
                <a16:creationId xmlns:a16="http://schemas.microsoft.com/office/drawing/2014/main" id="{B6D593A6-5CB7-A140-ADFA-AE0CCA5ABBA8}"/>
              </a:ext>
            </a:extLst>
          </p:cNvPr>
          <p:cNvSpPr/>
          <p:nvPr/>
        </p:nvSpPr>
        <p:spPr>
          <a:xfrm>
            <a:off x="10189642" y="7233579"/>
            <a:ext cx="7745062" cy="3036344"/>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ea typeface="Open Sans" panose="020B0606030504020204" pitchFamily="34" charset="0"/>
                <a:cs typeface="Arial" panose="020B0604020202020204" pitchFamily="34" charset="0"/>
              </a:rPr>
              <a:t>Working from a trauma-informed perspective means changing how we think and talk about alcohol use during pregnancy. It requires us to question our assumptions and be compassionate toward women who may have a difficult time stopping their alcohol use.</a:t>
            </a:r>
          </a:p>
        </p:txBody>
      </p:sp>
      <p:sp>
        <p:nvSpPr>
          <p:cNvPr id="2" name="Rectangle 1">
            <a:extLst>
              <a:ext uri="{FF2B5EF4-FFF2-40B4-BE49-F238E27FC236}">
                <a16:creationId xmlns:a16="http://schemas.microsoft.com/office/drawing/2014/main" id="{CB044138-7A67-E7EF-3DCA-482E3BB11E95}"/>
              </a:ext>
            </a:extLst>
          </p:cNvPr>
          <p:cNvSpPr/>
          <p:nvPr/>
        </p:nvSpPr>
        <p:spPr>
          <a:xfrm>
            <a:off x="9391203" y="4711508"/>
            <a:ext cx="8635890" cy="1549783"/>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ea typeface="Open Sans" panose="020B0606030504020204" pitchFamily="34" charset="0"/>
                <a:cs typeface="Arial" panose="020B0604020202020204" pitchFamily="34" charset="0"/>
              </a:rPr>
              <a:t>If a relationship has been established or a woman discloses current or past experiences of violence or abuse, you have opportunities to provide support and assistance.</a:t>
            </a:r>
          </a:p>
        </p:txBody>
      </p:sp>
      <p:sp>
        <p:nvSpPr>
          <p:cNvPr id="3" name="Freeform 5">
            <a:extLst>
              <a:ext uri="{FF2B5EF4-FFF2-40B4-BE49-F238E27FC236}">
                <a16:creationId xmlns:a16="http://schemas.microsoft.com/office/drawing/2014/main" id="{448C964F-9BB3-94BB-89C4-B290A5E6510C}"/>
              </a:ext>
            </a:extLst>
          </p:cNvPr>
          <p:cNvSpPr>
            <a:spLocks/>
          </p:cNvSpPr>
          <p:nvPr/>
        </p:nvSpPr>
        <p:spPr bwMode="auto">
          <a:xfrm>
            <a:off x="9391203" y="7356472"/>
            <a:ext cx="491310" cy="50687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8E4093"/>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Picture Placeholder 7" descr="A picture containing person, outdoor, people, crowd&#10;&#10;Description automatically generated">
            <a:extLst>
              <a:ext uri="{FF2B5EF4-FFF2-40B4-BE49-F238E27FC236}">
                <a16:creationId xmlns:a16="http://schemas.microsoft.com/office/drawing/2014/main" id="{647FE346-6319-92E6-0219-00611BE915A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1944526" y="1289641"/>
            <a:ext cx="3540271" cy="3538537"/>
          </a:xfrm>
        </p:spPr>
      </p:pic>
    </p:spTree>
    <p:extLst>
      <p:ext uri="{BB962C8B-B14F-4D97-AF65-F5344CB8AC3E}">
        <p14:creationId xmlns:p14="http://schemas.microsoft.com/office/powerpoint/2010/main" val="22453101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 grpId="0"/>
      <p:bldP spid="3" grpId="0" animBg="1"/>
    </p:bld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 name="Picture Placeholder 22" descr="A group of women jumping in the air&#10;&#10;Description automatically generated with medium confidence">
            <a:extLst>
              <a:ext uri="{FF2B5EF4-FFF2-40B4-BE49-F238E27FC236}">
                <a16:creationId xmlns:a16="http://schemas.microsoft.com/office/drawing/2014/main" id="{D639215A-56D0-9ABA-1067-E0CDAB634B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9546452" y="4578120"/>
            <a:ext cx="9758794" cy="2811219"/>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Resilience is the process of adapting well in the face of adversity, trauma, tragedy, and chronic stress. It means "bouncing back" from difficult experiences.</a:t>
            </a:r>
          </a:p>
          <a:p>
            <a:pPr defTabSz="2321446">
              <a:lnSpc>
                <a:spcPct val="150000"/>
              </a:lnSpc>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Many studies show that the primary factor in resilience is having caring and supportive relationships within and outside the family. </a:t>
            </a:r>
          </a:p>
        </p:txBody>
      </p:sp>
      <p:sp>
        <p:nvSpPr>
          <p:cNvPr id="16" name="Rounded Rectangle 15">
            <a:hlinkClick r:id="rId4"/>
          </p:cNvPr>
          <p:cNvSpPr/>
          <p:nvPr/>
        </p:nvSpPr>
        <p:spPr>
          <a:xfrm>
            <a:off x="9753600" y="7875059"/>
            <a:ext cx="4470400" cy="649935"/>
          </a:xfrm>
          <a:prstGeom prst="roundRect">
            <a:avLst/>
          </a:prstGeom>
          <a:gradFill>
            <a:gsLst>
              <a:gs pos="0">
                <a:srgbClr val="8E4093"/>
              </a:gs>
              <a:gs pos="100000">
                <a:srgbClr val="91005D"/>
              </a:gs>
            </a:gsLst>
            <a:lin ang="10800000" scaled="0"/>
          </a:gradFill>
        </p:spPr>
        <p:txBody>
          <a:bodyPr wrap="square" lIns="216000" tIns="108000" bIns="108000">
            <a:spAutoFit/>
          </a:bodyPr>
          <a:lstStyle/>
          <a:p>
            <a:pPr defTabSz="2321446"/>
            <a:r>
              <a:rPr lang="en-US" sz="2400" b="1" dirty="0">
                <a:solidFill>
                  <a:schemeClr val="bg1"/>
                </a:solidFill>
                <a:latin typeface="Arial" panose="020B0604020202020204" pitchFamily="34" charset="0"/>
                <a:ea typeface="Open Sans" pitchFamily="34" charset="0"/>
                <a:cs typeface="Arial" panose="020B0604020202020204" pitchFamily="34" charset="0"/>
              </a:rPr>
              <a:t>Five Everyday Gestures</a:t>
            </a:r>
          </a:p>
        </p:txBody>
      </p:sp>
      <p:sp>
        <p:nvSpPr>
          <p:cNvPr id="18" name="Text Box 10">
            <a:extLst>
              <a:ext uri="{FF2B5EF4-FFF2-40B4-BE49-F238E27FC236}">
                <a16:creationId xmlns:a16="http://schemas.microsoft.com/office/drawing/2014/main" id="{064DD2B7-2B2B-344E-BD12-806B19F872F4}"/>
              </a:ext>
            </a:extLst>
          </p:cNvPr>
          <p:cNvSpPr txBox="1">
            <a:spLocks noChangeArrowheads="1"/>
          </p:cNvSpPr>
          <p:nvPr/>
        </p:nvSpPr>
        <p:spPr bwMode="auto">
          <a:xfrm>
            <a:off x="9753600" y="10070070"/>
            <a:ext cx="4026570" cy="467820"/>
          </a:xfrm>
          <a:prstGeom prst="rect">
            <a:avLst/>
          </a:prstGeom>
          <a:noFill/>
          <a:ln w="9525">
            <a:noFill/>
            <a:miter lim="800000"/>
            <a:headEnd/>
            <a:tailEnd/>
          </a:ln>
        </p:spPr>
        <p:txBody>
          <a:bodyPr wrap="square" lIns="97536" tIns="48768" rIns="97536" bIns="48768">
            <a:spAutoFit/>
          </a:bodyPr>
          <a:lstStyle/>
          <a:p>
            <a:r>
              <a:rPr lang="en-CA" sz="2400" dirty="0">
                <a:hlinkClick r:id="rId5"/>
              </a:rPr>
              <a:t>https://youtu.be/WZIf_4Eg7_Y</a:t>
            </a:r>
            <a:endParaRPr lang="en-CA" sz="2400" dirty="0"/>
          </a:p>
        </p:txBody>
      </p:sp>
      <p:sp>
        <p:nvSpPr>
          <p:cNvPr id="2" name="Rectangle 1">
            <a:extLst>
              <a:ext uri="{FF2B5EF4-FFF2-40B4-BE49-F238E27FC236}">
                <a16:creationId xmlns:a16="http://schemas.microsoft.com/office/drawing/2014/main" id="{31CCF889-2BF5-6A6A-D1AE-539A685B33B1}"/>
              </a:ext>
            </a:extLst>
          </p:cNvPr>
          <p:cNvSpPr/>
          <p:nvPr/>
        </p:nvSpPr>
        <p:spPr>
          <a:xfrm>
            <a:off x="9546452" y="738861"/>
            <a:ext cx="9074828" cy="1107996"/>
          </a:xfrm>
          <a:prstGeom prst="rect">
            <a:avLst/>
          </a:prstGeom>
        </p:spPr>
        <p:txBody>
          <a:bodyPr wrap="square">
            <a:spAutoFit/>
          </a:bodyPr>
          <a:lstStyle/>
          <a:p>
            <a:pPr algn="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Promoting Resilience</a:t>
            </a:r>
          </a:p>
        </p:txBody>
      </p:sp>
      <p:pic>
        <p:nvPicPr>
          <p:cNvPr id="7" name="Picture 6">
            <a:extLst>
              <a:ext uri="{FF2B5EF4-FFF2-40B4-BE49-F238E27FC236}">
                <a16:creationId xmlns:a16="http://schemas.microsoft.com/office/drawing/2014/main" id="{0BCBAF91-1501-C6A3-A058-CD470BB0A0F4}"/>
              </a:ext>
            </a:extLst>
          </p:cNvPr>
          <p:cNvPicPr>
            <a:picLocks noChangeAspect="1"/>
          </p:cNvPicPr>
          <p:nvPr/>
        </p:nvPicPr>
        <p:blipFill>
          <a:blip r:embed="rId6"/>
          <a:stretch>
            <a:fillRect/>
          </a:stretch>
        </p:blipFill>
        <p:spPr>
          <a:xfrm>
            <a:off x="1168401" y="6302809"/>
            <a:ext cx="7039560" cy="4001171"/>
          </a:xfrm>
          <a:prstGeom prst="rect">
            <a:avLst/>
          </a:prstGeom>
        </p:spPr>
      </p:pic>
      <p:sp>
        <p:nvSpPr>
          <p:cNvPr id="11" name="Text Box 10">
            <a:extLst>
              <a:ext uri="{FF2B5EF4-FFF2-40B4-BE49-F238E27FC236}">
                <a16:creationId xmlns:a16="http://schemas.microsoft.com/office/drawing/2014/main" id="{2CB6F72B-86DE-E3F9-DE94-D625A4781B20}"/>
              </a:ext>
            </a:extLst>
          </p:cNvPr>
          <p:cNvSpPr txBox="1">
            <a:spLocks noChangeArrowheads="1"/>
          </p:cNvSpPr>
          <p:nvPr/>
        </p:nvSpPr>
        <p:spPr bwMode="auto">
          <a:xfrm>
            <a:off x="9732717" y="8672899"/>
            <a:ext cx="9074827" cy="1206484"/>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U.S. Department of Justice and Futures Without Violence highlight five everyday “gestures” that caring adults can use to help promote resilience in the face of trauma. </a:t>
            </a:r>
          </a:p>
        </p:txBody>
      </p:sp>
    </p:spTree>
    <p:extLst>
      <p:ext uri="{BB962C8B-B14F-4D97-AF65-F5344CB8AC3E}">
        <p14:creationId xmlns:p14="http://schemas.microsoft.com/office/powerpoint/2010/main" val="1634228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strVal val="#ppt_h"/>
                                          </p:val>
                                        </p:tav>
                                        <p:tav tm="100000">
                                          <p:val>
                                            <p:strVal val="#ppt_h"/>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6" grpId="0" animBg="1"/>
      <p:bldP spid="18" grpId="0"/>
      <p:bldP spid="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645236" y="3841"/>
            <a:ext cx="10861964" cy="10972800"/>
          </a:xfrm>
          <a:prstGeom prst="rect">
            <a:avLst/>
          </a:prstGeom>
          <a:gradFill>
            <a:gsLst>
              <a:gs pos="0">
                <a:srgbClr val="FF9900"/>
              </a:gs>
              <a:gs pos="100000">
                <a:srgbClr val="BD631D"/>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dirty="0"/>
          </a:p>
        </p:txBody>
      </p:sp>
      <p:sp>
        <p:nvSpPr>
          <p:cNvPr id="7" name="TextBox 6"/>
          <p:cNvSpPr txBox="1"/>
          <p:nvPr/>
        </p:nvSpPr>
        <p:spPr>
          <a:xfrm>
            <a:off x="11839309" y="3249188"/>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1</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9" name="Rectangle 8"/>
          <p:cNvSpPr/>
          <p:nvPr/>
        </p:nvSpPr>
        <p:spPr>
          <a:xfrm>
            <a:off x="12614699" y="3311093"/>
            <a:ext cx="5673300"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FASD can be prevented</a:t>
            </a:r>
          </a:p>
        </p:txBody>
      </p:sp>
      <p:sp>
        <p:nvSpPr>
          <p:cNvPr id="14" name="Text Box 10"/>
          <p:cNvSpPr txBox="1">
            <a:spLocks noChangeArrowheads="1"/>
          </p:cNvSpPr>
          <p:nvPr/>
        </p:nvSpPr>
        <p:spPr bwMode="auto">
          <a:xfrm>
            <a:off x="12610993" y="3761457"/>
            <a:ext cx="5677006" cy="106170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FASD is a uniquely complex disability but with the right supports, it can be prevented.</a:t>
            </a:r>
          </a:p>
        </p:txBody>
      </p:sp>
      <p:sp>
        <p:nvSpPr>
          <p:cNvPr id="2" name="Rectangle 1">
            <a:extLst>
              <a:ext uri="{FF2B5EF4-FFF2-40B4-BE49-F238E27FC236}">
                <a16:creationId xmlns:a16="http://schemas.microsoft.com/office/drawing/2014/main" id="{A61B2170-E1B3-6704-60BE-E0640934A178}"/>
              </a:ext>
            </a:extLst>
          </p:cNvPr>
          <p:cNvSpPr/>
          <p:nvPr/>
        </p:nvSpPr>
        <p:spPr>
          <a:xfrm>
            <a:off x="10889674" y="480233"/>
            <a:ext cx="7648573" cy="2328843"/>
          </a:xfrm>
          <a:prstGeom prst="rect">
            <a:avLst/>
          </a:prstGeom>
        </p:spPr>
        <p:txBody>
          <a:bodyPr wrap="square">
            <a:spAutoFit/>
          </a:bodyPr>
          <a:lstStyle/>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What We </a:t>
            </a:r>
          </a:p>
          <a:p>
            <a:pP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Deeply Believe</a:t>
            </a:r>
          </a:p>
        </p:txBody>
      </p:sp>
      <p:sp>
        <p:nvSpPr>
          <p:cNvPr id="3" name="TextBox 2">
            <a:extLst>
              <a:ext uri="{FF2B5EF4-FFF2-40B4-BE49-F238E27FC236}">
                <a16:creationId xmlns:a16="http://schemas.microsoft.com/office/drawing/2014/main" id="{5181123E-F0F1-89C6-4283-734F4226E743}"/>
              </a:ext>
            </a:extLst>
          </p:cNvPr>
          <p:cNvSpPr txBox="1"/>
          <p:nvPr/>
        </p:nvSpPr>
        <p:spPr>
          <a:xfrm>
            <a:off x="11839309" y="5327164"/>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2</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4" name="Rectangle 3">
            <a:extLst>
              <a:ext uri="{FF2B5EF4-FFF2-40B4-BE49-F238E27FC236}">
                <a16:creationId xmlns:a16="http://schemas.microsoft.com/office/drawing/2014/main" id="{F2AF6477-FA92-A6E0-01A3-E23AE6C3C0B1}"/>
              </a:ext>
            </a:extLst>
          </p:cNvPr>
          <p:cNvSpPr/>
          <p:nvPr/>
        </p:nvSpPr>
        <p:spPr>
          <a:xfrm>
            <a:off x="12614699" y="5389069"/>
            <a:ext cx="5946128"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No Alcohol during pregnancy</a:t>
            </a:r>
          </a:p>
        </p:txBody>
      </p:sp>
      <p:sp>
        <p:nvSpPr>
          <p:cNvPr id="5" name="Text Box 10">
            <a:extLst>
              <a:ext uri="{FF2B5EF4-FFF2-40B4-BE49-F238E27FC236}">
                <a16:creationId xmlns:a16="http://schemas.microsoft.com/office/drawing/2014/main" id="{801ED2B8-319D-55CB-F0FF-D022E3EA02AE}"/>
              </a:ext>
            </a:extLst>
          </p:cNvPr>
          <p:cNvSpPr txBox="1">
            <a:spLocks noChangeArrowheads="1"/>
          </p:cNvSpPr>
          <p:nvPr/>
        </p:nvSpPr>
        <p:spPr bwMode="auto">
          <a:xfrm>
            <a:off x="12610992" y="5930636"/>
            <a:ext cx="5677007" cy="2077364"/>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There has been no established safe level of alcohol to be consumed during pregnancy.  Experts agree that no alcohol during pregnancy is safest.</a:t>
            </a:r>
          </a:p>
        </p:txBody>
      </p:sp>
      <p:sp>
        <p:nvSpPr>
          <p:cNvPr id="11" name="TextBox 10">
            <a:extLst>
              <a:ext uri="{FF2B5EF4-FFF2-40B4-BE49-F238E27FC236}">
                <a16:creationId xmlns:a16="http://schemas.microsoft.com/office/drawing/2014/main" id="{60FB8C90-DD79-CD27-0200-85A7B70D2954}"/>
              </a:ext>
            </a:extLst>
          </p:cNvPr>
          <p:cNvSpPr txBox="1"/>
          <p:nvPr/>
        </p:nvSpPr>
        <p:spPr>
          <a:xfrm>
            <a:off x="11839309" y="8350892"/>
            <a:ext cx="498855" cy="769441"/>
          </a:xfrm>
          <a:prstGeom prst="rect">
            <a:avLst/>
          </a:prstGeom>
          <a:noFill/>
          <a:effectLst/>
        </p:spPr>
        <p:txBody>
          <a:bodyPr wrap="square" rtlCol="0">
            <a:spAutoFit/>
          </a:bodyPr>
          <a:lstStyle/>
          <a:p>
            <a:pPr algn="ctr"/>
            <a:r>
              <a:rPr lang="en-US"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rPr>
              <a:t>3</a:t>
            </a:r>
            <a:endParaRPr lang="id-ID" sz="4400" b="1" dirty="0">
              <a:solidFill>
                <a:schemeClr val="bg1"/>
              </a:solidFill>
              <a:latin typeface="Arial" panose="020B0604020202020204" pitchFamily="34" charset="0"/>
              <a:ea typeface="Kozuka Gothic Pr6N B" panose="020B0800000000000000" pitchFamily="34" charset="-128"/>
              <a:cs typeface="Arial" panose="020B0604020202020204" pitchFamily="34" charset="0"/>
            </a:endParaRPr>
          </a:p>
        </p:txBody>
      </p:sp>
      <p:sp>
        <p:nvSpPr>
          <p:cNvPr id="12" name="Rectangle 11">
            <a:extLst>
              <a:ext uri="{FF2B5EF4-FFF2-40B4-BE49-F238E27FC236}">
                <a16:creationId xmlns:a16="http://schemas.microsoft.com/office/drawing/2014/main" id="{A2A7BB57-7BFB-7C64-6C64-28E2E6919AB4}"/>
              </a:ext>
            </a:extLst>
          </p:cNvPr>
          <p:cNvSpPr/>
          <p:nvPr/>
        </p:nvSpPr>
        <p:spPr>
          <a:xfrm>
            <a:off x="12614699" y="8409637"/>
            <a:ext cx="5673300" cy="584775"/>
          </a:xfrm>
          <a:prstGeom prst="rect">
            <a:avLst/>
          </a:prstGeom>
          <a:noFill/>
        </p:spPr>
        <p:txBody>
          <a:bodyPr wrap="square">
            <a:spAutoFit/>
          </a:bodyPr>
          <a:lstStyle/>
          <a:p>
            <a:pPr defTabSz="2321446"/>
            <a:r>
              <a:rPr lang="en-US" sz="3200" b="1" dirty="0">
                <a:solidFill>
                  <a:schemeClr val="bg1"/>
                </a:solidFill>
                <a:latin typeface="Arial" panose="020B0604020202020204" pitchFamily="34" charset="0"/>
                <a:ea typeface="Open Sans" pitchFamily="34" charset="0"/>
                <a:cs typeface="Arial" panose="020B0604020202020204" pitchFamily="34" charset="0"/>
              </a:rPr>
              <a:t>FASD affects everyone</a:t>
            </a:r>
          </a:p>
        </p:txBody>
      </p:sp>
      <p:sp>
        <p:nvSpPr>
          <p:cNvPr id="13" name="Text Box 10">
            <a:extLst>
              <a:ext uri="{FF2B5EF4-FFF2-40B4-BE49-F238E27FC236}">
                <a16:creationId xmlns:a16="http://schemas.microsoft.com/office/drawing/2014/main" id="{B4221C67-C9E3-1828-182B-541E34203103}"/>
              </a:ext>
            </a:extLst>
          </p:cNvPr>
          <p:cNvSpPr txBox="1">
            <a:spLocks noChangeArrowheads="1"/>
          </p:cNvSpPr>
          <p:nvPr/>
        </p:nvSpPr>
        <p:spPr bwMode="auto">
          <a:xfrm>
            <a:off x="12610993" y="9015190"/>
            <a:ext cx="5927254" cy="1061701"/>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200" dirty="0">
                <a:solidFill>
                  <a:schemeClr val="bg1"/>
                </a:solidFill>
                <a:latin typeface="Calibri" panose="020F0502020204030204" pitchFamily="34" charset="0"/>
                <a:ea typeface="Open Sans" panose="020B0606030504020204" pitchFamily="34" charset="0"/>
                <a:cs typeface="Calibri" panose="020F0502020204030204" pitchFamily="34" charset="0"/>
              </a:rPr>
              <a:t>FASD occurs in all segments of society including all cultures, any social standing and economic status. </a:t>
            </a:r>
          </a:p>
        </p:txBody>
      </p:sp>
      <p:pic>
        <p:nvPicPr>
          <p:cNvPr id="29" name="Picture Placeholder 28" descr="A picture containing road, ground, outdoor&#10;&#10;Description automatically generated">
            <a:extLst>
              <a:ext uri="{FF2B5EF4-FFF2-40B4-BE49-F238E27FC236}">
                <a16:creationId xmlns:a16="http://schemas.microsoft.com/office/drawing/2014/main" id="{58011820-E8D9-4040-AC9A-FA8A63CF1E53}"/>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a:xfrm>
            <a:off x="0" y="-1"/>
            <a:ext cx="10836929" cy="10972800"/>
          </a:xfrm>
        </p:spPr>
      </p:pic>
    </p:spTree>
    <p:extLst>
      <p:ext uri="{BB962C8B-B14F-4D97-AF65-F5344CB8AC3E}">
        <p14:creationId xmlns:p14="http://schemas.microsoft.com/office/powerpoint/2010/main" val="32889704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strVal val="#ppt_h"/>
                                          </p:val>
                                        </p:tav>
                                        <p:tav tm="100000">
                                          <p:val>
                                            <p:strVal val="#ppt_h"/>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4" grpId="0"/>
      <p:bldP spid="2" grpId="0"/>
      <p:bldP spid="3" grpId="0"/>
      <p:bldP spid="4" grpId="0"/>
      <p:bldP spid="5" grpId="0"/>
      <p:bldP spid="11" grpId="0"/>
      <p:bldP spid="12" grpId="0"/>
      <p:bldP spid="1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Background pattern&#10;&#10;Description automatically generated">
            <a:extLst>
              <a:ext uri="{FF2B5EF4-FFF2-40B4-BE49-F238E27FC236}">
                <a16:creationId xmlns:a16="http://schemas.microsoft.com/office/drawing/2014/main" id="{3678825C-D795-9001-B8A7-3FB3E51D7E0A}"/>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rot="10800000" flipH="1">
            <a:off x="0" y="1763947"/>
            <a:ext cx="6894810" cy="8204562"/>
          </a:xfrm>
          <a:custGeom>
            <a:avLst/>
            <a:gdLst>
              <a:gd name="connsiteX0" fmla="*/ 6096001 w 6096001"/>
              <a:gd name="connsiteY0" fmla="*/ 3838864 h 7254010"/>
              <a:gd name="connsiteX1" fmla="*/ 6096001 w 6096001"/>
              <a:gd name="connsiteY1" fmla="*/ 5983487 h 7254010"/>
              <a:gd name="connsiteX2" fmla="*/ 4247188 w 6096001"/>
              <a:gd name="connsiteY2" fmla="*/ 4911175 h 7254010"/>
              <a:gd name="connsiteX3" fmla="*/ 0 w 6096001"/>
              <a:gd name="connsiteY3" fmla="*/ 3838864 h 7254010"/>
              <a:gd name="connsiteX4" fmla="*/ 2944090 w 6096001"/>
              <a:gd name="connsiteY4" fmla="*/ 5546437 h 7254010"/>
              <a:gd name="connsiteX5" fmla="*/ 0 w 6096001"/>
              <a:gd name="connsiteY5" fmla="*/ 7254010 h 7254010"/>
              <a:gd name="connsiteX6" fmla="*/ 3151910 w 6096001"/>
              <a:gd name="connsiteY6" fmla="*/ 1919431 h 7254010"/>
              <a:gd name="connsiteX7" fmla="*/ 6096001 w 6096001"/>
              <a:gd name="connsiteY7" fmla="*/ 3627005 h 7254010"/>
              <a:gd name="connsiteX8" fmla="*/ 3151910 w 6096001"/>
              <a:gd name="connsiteY8" fmla="*/ 5334576 h 7254010"/>
              <a:gd name="connsiteX9" fmla="*/ 2944090 w 6096001"/>
              <a:gd name="connsiteY9" fmla="*/ 1919431 h 7254010"/>
              <a:gd name="connsiteX10" fmla="*/ 2944090 w 6096001"/>
              <a:gd name="connsiteY10" fmla="*/ 5334576 h 7254010"/>
              <a:gd name="connsiteX11" fmla="*/ 0 w 6096001"/>
              <a:gd name="connsiteY11" fmla="*/ 3627005 h 7254010"/>
              <a:gd name="connsiteX12" fmla="*/ 0 w 6096001"/>
              <a:gd name="connsiteY12" fmla="*/ 0 h 7254010"/>
              <a:gd name="connsiteX13" fmla="*/ 2944090 w 6096001"/>
              <a:gd name="connsiteY13" fmla="*/ 1707572 h 7254010"/>
              <a:gd name="connsiteX14" fmla="*/ 0 w 6096001"/>
              <a:gd name="connsiteY14" fmla="*/ 3415145 h 725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1" h="7254010">
                <a:moveTo>
                  <a:pt x="6096001" y="3838864"/>
                </a:moveTo>
                <a:lnTo>
                  <a:pt x="6096001" y="5983487"/>
                </a:lnTo>
                <a:lnTo>
                  <a:pt x="4247188" y="4911175"/>
                </a:lnTo>
                <a:close/>
                <a:moveTo>
                  <a:pt x="0" y="3838864"/>
                </a:moveTo>
                <a:lnTo>
                  <a:pt x="2944090" y="5546437"/>
                </a:lnTo>
                <a:lnTo>
                  <a:pt x="0" y="7254010"/>
                </a:lnTo>
                <a:close/>
                <a:moveTo>
                  <a:pt x="3151910" y="1919431"/>
                </a:moveTo>
                <a:lnTo>
                  <a:pt x="6096001" y="3627005"/>
                </a:lnTo>
                <a:lnTo>
                  <a:pt x="3151910" y="5334576"/>
                </a:lnTo>
                <a:close/>
                <a:moveTo>
                  <a:pt x="2944090" y="1919431"/>
                </a:moveTo>
                <a:lnTo>
                  <a:pt x="2944090" y="5334576"/>
                </a:lnTo>
                <a:lnTo>
                  <a:pt x="0" y="3627005"/>
                </a:lnTo>
                <a:close/>
                <a:moveTo>
                  <a:pt x="0" y="0"/>
                </a:moveTo>
                <a:lnTo>
                  <a:pt x="2944090" y="1707572"/>
                </a:lnTo>
                <a:lnTo>
                  <a:pt x="0" y="3415145"/>
                </a:lnTo>
                <a:close/>
              </a:path>
            </a:pathLst>
          </a:custGeom>
        </p:spPr>
      </p:pic>
      <p:pic>
        <p:nvPicPr>
          <p:cNvPr id="5" name="Picture Placeholder 26" descr="Background pattern&#10;&#10;Description automatically generated">
            <a:extLst>
              <a:ext uri="{FF2B5EF4-FFF2-40B4-BE49-F238E27FC236}">
                <a16:creationId xmlns:a16="http://schemas.microsoft.com/office/drawing/2014/main" id="{2F23C360-BE90-FBA4-DBEF-AD894DCDA8A2}"/>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3708587" y="-22652"/>
            <a:ext cx="9202226" cy="7733210"/>
          </a:xfrm>
          <a:custGeom>
            <a:avLst/>
            <a:gdLst>
              <a:gd name="connsiteX0" fmla="*/ 1588201 w 4917474"/>
              <a:gd name="connsiteY0" fmla="*/ 2879158 h 4132463"/>
              <a:gd name="connsiteX1" fmla="*/ 2315118 w 4917474"/>
              <a:gd name="connsiteY1" fmla="*/ 4132463 h 4132463"/>
              <a:gd name="connsiteX2" fmla="*/ 861284 w 4917474"/>
              <a:gd name="connsiteY2" fmla="*/ 4132463 h 4132463"/>
              <a:gd name="connsiteX3" fmla="*/ 1301179 w 4917474"/>
              <a:gd name="connsiteY3" fmla="*/ 2136672 h 4132463"/>
              <a:gd name="connsiteX4" fmla="*/ 3616297 w 4917474"/>
              <a:gd name="connsiteY4" fmla="*/ 2136672 h 4132463"/>
              <a:gd name="connsiteX5" fmla="*/ 2458737 w 4917474"/>
              <a:gd name="connsiteY5" fmla="*/ 4132463 h 4132463"/>
              <a:gd name="connsiteX6" fmla="*/ 2602356 w 4917474"/>
              <a:gd name="connsiteY6" fmla="*/ 0 h 4132463"/>
              <a:gd name="connsiteX7" fmla="*/ 4917474 w 4917474"/>
              <a:gd name="connsiteY7" fmla="*/ 0 h 4132463"/>
              <a:gd name="connsiteX8" fmla="*/ 3759915 w 4917474"/>
              <a:gd name="connsiteY8" fmla="*/ 1995791 h 4132463"/>
              <a:gd name="connsiteX9" fmla="*/ 2458737 w 4917474"/>
              <a:gd name="connsiteY9" fmla="*/ 0 h 4132463"/>
              <a:gd name="connsiteX10" fmla="*/ 3616297 w 4917474"/>
              <a:gd name="connsiteY10" fmla="*/ 1995791 h 4132463"/>
              <a:gd name="connsiteX11" fmla="*/ 1301179 w 4917474"/>
              <a:gd name="connsiteY11" fmla="*/ 1995791 h 4132463"/>
              <a:gd name="connsiteX12" fmla="*/ 0 w 4917474"/>
              <a:gd name="connsiteY12" fmla="*/ 0 h 4132463"/>
              <a:gd name="connsiteX13" fmla="*/ 2315118 w 4917474"/>
              <a:gd name="connsiteY13" fmla="*/ 0 h 4132463"/>
              <a:gd name="connsiteX14" fmla="*/ 1157559 w 4917474"/>
              <a:gd name="connsiteY14" fmla="*/ 1995791 h 41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17474" h="4132463">
                <a:moveTo>
                  <a:pt x="1588201" y="2879158"/>
                </a:moveTo>
                <a:lnTo>
                  <a:pt x="2315118" y="4132463"/>
                </a:lnTo>
                <a:lnTo>
                  <a:pt x="861284" y="4132463"/>
                </a:lnTo>
                <a:close/>
                <a:moveTo>
                  <a:pt x="1301179" y="2136672"/>
                </a:moveTo>
                <a:lnTo>
                  <a:pt x="3616297" y="2136672"/>
                </a:lnTo>
                <a:lnTo>
                  <a:pt x="2458737" y="4132463"/>
                </a:lnTo>
                <a:close/>
                <a:moveTo>
                  <a:pt x="2602356" y="0"/>
                </a:moveTo>
                <a:lnTo>
                  <a:pt x="4917474" y="0"/>
                </a:lnTo>
                <a:lnTo>
                  <a:pt x="3759915" y="1995791"/>
                </a:lnTo>
                <a:close/>
                <a:moveTo>
                  <a:pt x="2458737" y="0"/>
                </a:moveTo>
                <a:lnTo>
                  <a:pt x="3616297" y="1995791"/>
                </a:lnTo>
                <a:lnTo>
                  <a:pt x="1301179" y="1995791"/>
                </a:lnTo>
                <a:close/>
                <a:moveTo>
                  <a:pt x="0" y="0"/>
                </a:moveTo>
                <a:lnTo>
                  <a:pt x="2315118" y="0"/>
                </a:lnTo>
                <a:lnTo>
                  <a:pt x="1157559" y="1995791"/>
                </a:lnTo>
                <a:close/>
              </a:path>
            </a:pathLst>
          </a:custGeom>
        </p:spPr>
      </p:pic>
      <p:sp>
        <p:nvSpPr>
          <p:cNvPr id="18" name="Text Box 10"/>
          <p:cNvSpPr txBox="1">
            <a:spLocks noChangeArrowheads="1"/>
          </p:cNvSpPr>
          <p:nvPr/>
        </p:nvSpPr>
        <p:spPr bwMode="auto">
          <a:xfrm>
            <a:off x="11681583" y="2278882"/>
            <a:ext cx="4953402" cy="760786"/>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dirty="0">
                <a:solidFill>
                  <a:srgbClr val="297DA5"/>
                </a:solidFill>
                <a:latin typeface="Calibri" panose="020F0502020204030204" pitchFamily="34" charset="0"/>
                <a:ea typeface="Open Sans" panose="020B0606030504020204" pitchFamily="34" charset="0"/>
                <a:cs typeface="Calibri" panose="020F0502020204030204" pitchFamily="34" charset="0"/>
              </a:rPr>
              <a:t>SECTION</a:t>
            </a:r>
          </a:p>
        </p:txBody>
      </p:sp>
      <p:sp>
        <p:nvSpPr>
          <p:cNvPr id="6" name="Text Box 7"/>
          <p:cNvSpPr txBox="1">
            <a:spLocks noChangeArrowheads="1"/>
          </p:cNvSpPr>
          <p:nvPr/>
        </p:nvSpPr>
        <p:spPr bwMode="auto">
          <a:xfrm>
            <a:off x="11550220" y="3913662"/>
            <a:ext cx="7594241" cy="2759512"/>
          </a:xfrm>
          <a:prstGeom prst="rect">
            <a:avLst/>
          </a:prstGeom>
          <a:noFill/>
          <a:ln w="9525">
            <a:noFill/>
            <a:miter lim="800000"/>
            <a:headEnd/>
            <a:tailEnd/>
          </a:ln>
        </p:spPr>
        <p:txBody>
          <a:bodyPr wrap="square" lIns="97536" tIns="48768" rIns="97536" bIns="48768">
            <a:normAutofit/>
          </a:bodyPr>
          <a:lstStyle/>
          <a:p>
            <a:pPr defTabSz="2321446"/>
            <a:r>
              <a:rPr lang="en-CA" sz="6600" b="1"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Contraception</a:t>
            </a:r>
          </a:p>
        </p:txBody>
      </p:sp>
      <p:sp>
        <p:nvSpPr>
          <p:cNvPr id="8" name="Text Box 10">
            <a:extLst>
              <a:ext uri="{FF2B5EF4-FFF2-40B4-BE49-F238E27FC236}">
                <a16:creationId xmlns:a16="http://schemas.microsoft.com/office/drawing/2014/main" id="{39919303-3C3E-3B44-8109-5322F1CC793C}"/>
              </a:ext>
            </a:extLst>
          </p:cNvPr>
          <p:cNvSpPr txBox="1">
            <a:spLocks noChangeArrowheads="1"/>
          </p:cNvSpPr>
          <p:nvPr/>
        </p:nvSpPr>
        <p:spPr bwMode="auto">
          <a:xfrm>
            <a:off x="13252020" y="-71224"/>
            <a:ext cx="2394380" cy="423808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0" dirty="0">
                <a:solidFill>
                  <a:srgbClr val="297DA5"/>
                </a:solidFill>
                <a:latin typeface="Calibri" panose="020F0502020204030204" pitchFamily="34" charset="0"/>
                <a:ea typeface="Open Sans" panose="020B0606030504020204" pitchFamily="34" charset="0"/>
                <a:cs typeface="Calibri" panose="020F0502020204030204" pitchFamily="34" charset="0"/>
              </a:rPr>
              <a:t>9</a:t>
            </a:r>
          </a:p>
        </p:txBody>
      </p:sp>
      <p:sp>
        <p:nvSpPr>
          <p:cNvPr id="2" name="Text Box 10">
            <a:extLst>
              <a:ext uri="{FF2B5EF4-FFF2-40B4-BE49-F238E27FC236}">
                <a16:creationId xmlns:a16="http://schemas.microsoft.com/office/drawing/2014/main" id="{6FAEFAB9-DEF7-D279-6D61-5CD38B890037}"/>
              </a:ext>
            </a:extLst>
          </p:cNvPr>
          <p:cNvSpPr txBox="1">
            <a:spLocks noChangeArrowheads="1"/>
          </p:cNvSpPr>
          <p:nvPr/>
        </p:nvSpPr>
        <p:spPr bwMode="auto">
          <a:xfrm>
            <a:off x="1437701" y="9192735"/>
            <a:ext cx="7045899" cy="960263"/>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Culture and Safer Sexes Memes, Native Youth Sexual Health Network</a:t>
            </a:r>
          </a:p>
        </p:txBody>
      </p:sp>
      <p:sp>
        <p:nvSpPr>
          <p:cNvPr id="11" name="Text Box 10">
            <a:extLst>
              <a:ext uri="{FF2B5EF4-FFF2-40B4-BE49-F238E27FC236}">
                <a16:creationId xmlns:a16="http://schemas.microsoft.com/office/drawing/2014/main" id="{D124C990-D4CE-6A1A-4EA2-C0AD381B69C0}"/>
              </a:ext>
            </a:extLst>
          </p:cNvPr>
          <p:cNvSpPr txBox="1">
            <a:spLocks noChangeArrowheads="1"/>
          </p:cNvSpPr>
          <p:nvPr/>
        </p:nvSpPr>
        <p:spPr bwMode="auto">
          <a:xfrm>
            <a:off x="11550220" y="6312694"/>
            <a:ext cx="6582137" cy="1452705"/>
          </a:xfrm>
          <a:prstGeom prst="rect">
            <a:avLst/>
          </a:prstGeom>
          <a:noFill/>
          <a:ln w="9525">
            <a:noFill/>
            <a:miter lim="800000"/>
            <a:headEnd/>
            <a:tailEnd/>
          </a:ln>
        </p:spPr>
        <p:txBody>
          <a:bodyPr wrap="square" lIns="97536" tIns="48768" rIns="97536" bIns="48768">
            <a:spAutoFit/>
          </a:bodyPr>
          <a:lstStyle/>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Role of contraception in preventing alcohol-exposed pregnancies</a:t>
            </a:r>
          </a:p>
          <a:p>
            <a:pPr marL="457200" indent="-457200" defTabSz="2321446">
              <a:buFont typeface="+mj-lt"/>
              <a:buAutoNum type="arabicPeriod"/>
            </a:pPr>
            <a:r>
              <a:rPr lang="en-US" sz="22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How to include contraception into the Prevention Conversation</a:t>
            </a:r>
          </a:p>
        </p:txBody>
      </p:sp>
      <p:pic>
        <p:nvPicPr>
          <p:cNvPr id="3" name="Picture 2" descr="Text&#10;&#10;Description automatically generated">
            <a:extLst>
              <a:ext uri="{FF2B5EF4-FFF2-40B4-BE49-F238E27FC236}">
                <a16:creationId xmlns:a16="http://schemas.microsoft.com/office/drawing/2014/main" id="{7C9E5902-3E6F-7DFB-8D67-92BB91E770B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62708" y="1311283"/>
            <a:ext cx="8526631" cy="6833998"/>
          </a:xfrm>
          <a:prstGeom prst="rect">
            <a:avLst/>
          </a:prstGeom>
        </p:spPr>
      </p:pic>
    </p:spTree>
    <p:extLst>
      <p:ext uri="{BB962C8B-B14F-4D97-AF65-F5344CB8AC3E}">
        <p14:creationId xmlns:p14="http://schemas.microsoft.com/office/powerpoint/2010/main" val="2939476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8" grpId="0"/>
      <p:bldP spid="2" grpId="0"/>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691466"/>
            <a:ext cx="19507200" cy="3747007"/>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7" name="Freeform 5"/>
          <p:cNvSpPr>
            <a:spLocks/>
          </p:cNvSpPr>
          <p:nvPr/>
        </p:nvSpPr>
        <p:spPr bwMode="auto">
          <a:xfrm>
            <a:off x="1197519" y="8194375"/>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Text Box 10"/>
          <p:cNvSpPr txBox="1">
            <a:spLocks noChangeArrowheads="1"/>
          </p:cNvSpPr>
          <p:nvPr/>
        </p:nvSpPr>
        <p:spPr bwMode="auto">
          <a:xfrm>
            <a:off x="2081118" y="8077385"/>
            <a:ext cx="9052131" cy="2314480"/>
          </a:xfrm>
          <a:prstGeom prst="rect">
            <a:avLst/>
          </a:prstGeom>
          <a:noFill/>
          <a:ln w="9525">
            <a:noFill/>
            <a:miter lim="800000"/>
            <a:headEnd/>
            <a:tailEnd/>
          </a:ln>
        </p:spPr>
        <p:txBody>
          <a:bodyPr wrap="square" lIns="97536" tIns="48768" rIns="97536" bIns="48768">
            <a:spAutoFit/>
          </a:bodyPr>
          <a:lstStyle/>
          <a:p>
            <a:pPr defTabSz="2321446"/>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There are several ways to reduce the risk of an alcohol exposed pregnancy including:</a:t>
            </a:r>
          </a:p>
          <a:p>
            <a:pPr marL="457200" indent="-457200" defTabSz="2321446">
              <a:buFont typeface="+mj-lt"/>
              <a:buAutoNum type="arabicPeriod"/>
            </a:pPr>
            <a:endPar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mj-lt"/>
              <a:buAutoNum type="arabicPeriod"/>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reducing alcohol use</a:t>
            </a:r>
          </a:p>
          <a:p>
            <a:pPr marL="457200" indent="-457200" defTabSz="2321446">
              <a:buFont typeface="+mj-lt"/>
              <a:buAutoNum type="arabicPeriod"/>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using effective contraception, otherwise known as birth control</a:t>
            </a:r>
          </a:p>
          <a:p>
            <a:pPr marL="457200" indent="-457200" defTabSz="2321446">
              <a:buFont typeface="+mj-lt"/>
              <a:buAutoNum type="arabicPeriod"/>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reducing alcohol use and using effective contraception.</a:t>
            </a:r>
          </a:p>
        </p:txBody>
      </p:sp>
      <p:sp>
        <p:nvSpPr>
          <p:cNvPr id="13" name="Rectangle 12">
            <a:extLst>
              <a:ext uri="{FF2B5EF4-FFF2-40B4-BE49-F238E27FC236}">
                <a16:creationId xmlns:a16="http://schemas.microsoft.com/office/drawing/2014/main" id="{7F4A88AE-E21D-DE44-8F57-5650D145AE56}"/>
              </a:ext>
            </a:extLst>
          </p:cNvPr>
          <p:cNvSpPr/>
          <p:nvPr/>
        </p:nvSpPr>
        <p:spPr>
          <a:xfrm>
            <a:off x="1151490" y="1159280"/>
            <a:ext cx="9801855"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Alcohol, Contraception, and Preconception</a:t>
            </a:r>
          </a:p>
        </p:txBody>
      </p:sp>
      <p:sp>
        <p:nvSpPr>
          <p:cNvPr id="2" name="Text Box 10">
            <a:extLst>
              <a:ext uri="{FF2B5EF4-FFF2-40B4-BE49-F238E27FC236}">
                <a16:creationId xmlns:a16="http://schemas.microsoft.com/office/drawing/2014/main" id="{1BCCD74D-20DB-1D15-8E99-96EBF550E576}"/>
              </a:ext>
            </a:extLst>
          </p:cNvPr>
          <p:cNvSpPr txBox="1">
            <a:spLocks noChangeArrowheads="1"/>
          </p:cNvSpPr>
          <p:nvPr/>
        </p:nvSpPr>
        <p:spPr bwMode="auto">
          <a:xfrm>
            <a:off x="1197519" y="4367343"/>
            <a:ext cx="7518464" cy="2238113"/>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Many women do not realize they are pregnant until well into the first trimester, and many drink alcohol during this time. </a:t>
            </a:r>
          </a:p>
        </p:txBody>
      </p:sp>
      <p:pic>
        <p:nvPicPr>
          <p:cNvPr id="10" name="Picture Placeholder 9" descr="A person holding a toothbrush&#10;&#10;Description automatically generated with medium confidence">
            <a:extLst>
              <a:ext uri="{FF2B5EF4-FFF2-40B4-BE49-F238E27FC236}">
                <a16:creationId xmlns:a16="http://schemas.microsoft.com/office/drawing/2014/main" id="{FA40D606-E2E6-D2B2-DCDD-237638956C3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165584" y="1385261"/>
            <a:ext cx="8656206" cy="8656206"/>
          </a:xfrm>
        </p:spPr>
      </p:pic>
    </p:spTree>
    <p:extLst>
      <p:ext uri="{BB962C8B-B14F-4D97-AF65-F5344CB8AC3E}">
        <p14:creationId xmlns:p14="http://schemas.microsoft.com/office/powerpoint/2010/main" val="19825746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7"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p:bldP spid="13" grpId="0"/>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98168" y="2716713"/>
            <a:ext cx="8654716" cy="5983705"/>
          </a:xfrm>
          <a:prstGeom prst="rect">
            <a:avLst/>
          </a:prstGeom>
          <a:gradFill>
            <a:gsLst>
              <a:gs pos="0">
                <a:srgbClr val="297DA5"/>
              </a:gs>
              <a:gs pos="99000">
                <a:srgbClr val="205378"/>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7"/>
          <p:cNvSpPr txBox="1">
            <a:spLocks noChangeArrowheads="1"/>
          </p:cNvSpPr>
          <p:nvPr/>
        </p:nvSpPr>
        <p:spPr bwMode="auto">
          <a:xfrm>
            <a:off x="5925778" y="3199461"/>
            <a:ext cx="2915671" cy="652486"/>
          </a:xfrm>
          <a:prstGeom prst="rect">
            <a:avLst/>
          </a:prstGeom>
          <a:noFill/>
          <a:ln w="9525">
            <a:noFill/>
            <a:miter lim="800000"/>
            <a:headEnd/>
            <a:tailEnd/>
          </a:ln>
        </p:spPr>
        <p:txBody>
          <a:bodyPr wrap="none" lIns="97536" tIns="48768" rIns="97536" bIns="48768">
            <a:spAutoFit/>
          </a:bodyPr>
          <a:lstStyle/>
          <a:p>
            <a:pPr algn="ctr" defTabSz="2321446"/>
            <a:r>
              <a:rPr lang="en-CA" sz="3600" b="1" dirty="0">
                <a:solidFill>
                  <a:schemeClr val="bg1"/>
                </a:solidFill>
                <a:latin typeface="Arial" panose="020B0604020202020204" pitchFamily="34" charset="0"/>
                <a:ea typeface="Open Sans Light" panose="020B0306030504020204" pitchFamily="34" charset="0"/>
                <a:cs typeface="Arial" panose="020B0604020202020204" pitchFamily="34" charset="0"/>
              </a:rPr>
              <a:t>HORMONAL</a:t>
            </a:r>
          </a:p>
        </p:txBody>
      </p:sp>
      <p:sp>
        <p:nvSpPr>
          <p:cNvPr id="16" name="Text Box 10"/>
          <p:cNvSpPr txBox="1">
            <a:spLocks noChangeArrowheads="1"/>
          </p:cNvSpPr>
          <p:nvPr/>
        </p:nvSpPr>
        <p:spPr bwMode="auto">
          <a:xfrm>
            <a:off x="5579509" y="4071803"/>
            <a:ext cx="3261940" cy="4205767"/>
          </a:xfrm>
          <a:prstGeom prst="rect">
            <a:avLst/>
          </a:prstGeom>
          <a:noFill/>
          <a:ln w="9525">
            <a:noFill/>
            <a:miter lim="800000"/>
            <a:headEnd/>
            <a:tailEnd/>
          </a:ln>
        </p:spPr>
        <p:txBody>
          <a:bodyPr wrap="square" lIns="97536" tIns="48768" rIns="97536" bIns="48768">
            <a:spAutoFit/>
          </a:bodyPr>
          <a:lstStyle/>
          <a:p>
            <a:pPr algn="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This means that the type of birth control releases estrogen and/or progesterone into the body.</a:t>
            </a:r>
          </a:p>
          <a:p>
            <a:pPr algn="r" defTabSz="2321446">
              <a:lnSpc>
                <a:spcPct val="150000"/>
              </a:lnSpc>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algn="r" defTabSz="2321446">
              <a:lnSpc>
                <a:spcPct val="150000"/>
              </a:lnSpc>
            </a:pPr>
            <a:r>
              <a:rPr lang="en-US" sz="2000" b="1" dirty="0">
                <a:solidFill>
                  <a:schemeClr val="bg1"/>
                </a:solidFill>
                <a:latin typeface="Calibri" panose="020F0502020204030204" pitchFamily="34" charset="0"/>
                <a:ea typeface="Open Sans" panose="020B0606030504020204" pitchFamily="34" charset="0"/>
                <a:cs typeface="Calibri" panose="020F0502020204030204" pitchFamily="34" charset="0"/>
              </a:rPr>
              <a:t>EXAMPLES INCLUDE: </a:t>
            </a: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birth control pills, hormonal IUDs, </a:t>
            </a:r>
            <a:r>
              <a:rPr lang="en-US" sz="2000" dirty="0" err="1">
                <a:solidFill>
                  <a:schemeClr val="bg1"/>
                </a:solidFill>
                <a:latin typeface="Calibri" panose="020F0502020204030204" pitchFamily="34" charset="0"/>
                <a:ea typeface="Open Sans" panose="020B0606030504020204" pitchFamily="34" charset="0"/>
                <a:cs typeface="Calibri" panose="020F0502020204030204" pitchFamily="34" charset="0"/>
              </a:rPr>
              <a:t>Nuva</a:t>
            </a: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 Ring, the Patch, the Depo-Provera shot </a:t>
            </a:r>
          </a:p>
        </p:txBody>
      </p:sp>
      <p:pic>
        <p:nvPicPr>
          <p:cNvPr id="5" name="Picture Placeholder 4" descr="A person holding a game controller&#10;&#10;Description automatically generated with medium confidence">
            <a:extLst>
              <a:ext uri="{FF2B5EF4-FFF2-40B4-BE49-F238E27FC236}">
                <a16:creationId xmlns:a16="http://schemas.microsoft.com/office/drawing/2014/main" id="{77B32253-074F-6642-8A86-E528787FC4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2716714"/>
            <a:ext cx="4940968" cy="5983705"/>
          </a:xfrm>
        </p:spPr>
      </p:pic>
      <p:pic>
        <p:nvPicPr>
          <p:cNvPr id="8" name="Picture Placeholder 7" descr="A picture containing text, sky&#10;&#10;Description automatically generated">
            <a:extLst>
              <a:ext uri="{FF2B5EF4-FFF2-40B4-BE49-F238E27FC236}">
                <a16:creationId xmlns:a16="http://schemas.microsoft.com/office/drawing/2014/main" id="{25A86103-D557-1A44-B2A7-BEF564AE7AB3}"/>
              </a:ext>
            </a:extLst>
          </p:cNvPr>
          <p:cNvPicPr>
            <a:picLocks noGrp="1" noChangeAspect="1"/>
          </p:cNvPicPr>
          <p:nvPr>
            <p:ph type="pic" sz="quarter" idx="11"/>
          </p:nvPr>
        </p:nvPicPr>
        <p:blipFill rotWithShape="1">
          <a:blip r:embed="rId4" cstate="screen">
            <a:extLst>
              <a:ext uri="{28A0092B-C50C-407E-A947-70E740481C1C}">
                <a14:useLocalDpi xmlns:a14="http://schemas.microsoft.com/office/drawing/2010/main"/>
              </a:ext>
            </a:extLst>
          </a:blip>
          <a:srcRect/>
          <a:stretch/>
        </p:blipFill>
        <p:spPr>
          <a:xfrm rot="21600000">
            <a:off x="14566232" y="2716714"/>
            <a:ext cx="4940968" cy="5983705"/>
          </a:xfrm>
        </p:spPr>
      </p:pic>
      <p:sp>
        <p:nvSpPr>
          <p:cNvPr id="13" name="Rectangle 12">
            <a:extLst>
              <a:ext uri="{FF2B5EF4-FFF2-40B4-BE49-F238E27FC236}">
                <a16:creationId xmlns:a16="http://schemas.microsoft.com/office/drawing/2014/main" id="{868CF9AD-FF6F-F541-99BC-5785EE1BC1B8}"/>
              </a:ext>
            </a:extLst>
          </p:cNvPr>
          <p:cNvSpPr/>
          <p:nvPr/>
        </p:nvSpPr>
        <p:spPr>
          <a:xfrm>
            <a:off x="0" y="1126756"/>
            <a:ext cx="19507200" cy="1107996"/>
          </a:xfrm>
          <a:prstGeom prst="rect">
            <a:avLst/>
          </a:prstGeom>
        </p:spPr>
        <p:txBody>
          <a:bodyPr wrap="square">
            <a:spAutoFit/>
          </a:bodyPr>
          <a:lstStyle/>
          <a:p>
            <a:pPr algn="ct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Contraception Methods</a:t>
            </a:r>
          </a:p>
        </p:txBody>
      </p:sp>
      <p:sp>
        <p:nvSpPr>
          <p:cNvPr id="14" name="Text Box 7">
            <a:extLst>
              <a:ext uri="{FF2B5EF4-FFF2-40B4-BE49-F238E27FC236}">
                <a16:creationId xmlns:a16="http://schemas.microsoft.com/office/drawing/2014/main" id="{24C0BEDA-9D2D-4649-9926-57848BA1A328}"/>
              </a:ext>
            </a:extLst>
          </p:cNvPr>
          <p:cNvSpPr txBox="1">
            <a:spLocks noChangeArrowheads="1"/>
          </p:cNvSpPr>
          <p:nvPr/>
        </p:nvSpPr>
        <p:spPr bwMode="auto">
          <a:xfrm>
            <a:off x="9812560" y="3199461"/>
            <a:ext cx="4095480" cy="652486"/>
          </a:xfrm>
          <a:prstGeom prst="rect">
            <a:avLst/>
          </a:prstGeom>
          <a:noFill/>
          <a:ln w="9525">
            <a:noFill/>
            <a:miter lim="800000"/>
            <a:headEnd/>
            <a:tailEnd/>
          </a:ln>
        </p:spPr>
        <p:txBody>
          <a:bodyPr wrap="none" lIns="97536" tIns="48768" rIns="97536" bIns="48768">
            <a:spAutoFit/>
          </a:bodyPr>
          <a:lstStyle/>
          <a:p>
            <a:pPr algn="ctr" defTabSz="2321446"/>
            <a:r>
              <a:rPr lang="en-CA" sz="3600" b="1" dirty="0">
                <a:solidFill>
                  <a:schemeClr val="bg1"/>
                </a:solidFill>
                <a:latin typeface="Arial" panose="020B0604020202020204" pitchFamily="34" charset="0"/>
                <a:ea typeface="Open Sans Light" panose="020B0306030504020204" pitchFamily="34" charset="0"/>
                <a:cs typeface="Arial" panose="020B0604020202020204" pitchFamily="34" charset="0"/>
              </a:rPr>
              <a:t>NON-HORMONAL</a:t>
            </a:r>
          </a:p>
        </p:txBody>
      </p:sp>
      <p:sp>
        <p:nvSpPr>
          <p:cNvPr id="23" name="Text Box 10">
            <a:extLst>
              <a:ext uri="{FF2B5EF4-FFF2-40B4-BE49-F238E27FC236}">
                <a16:creationId xmlns:a16="http://schemas.microsoft.com/office/drawing/2014/main" id="{545162D1-12F0-C643-B9B4-EA2DD0FE9023}"/>
              </a:ext>
            </a:extLst>
          </p:cNvPr>
          <p:cNvSpPr txBox="1">
            <a:spLocks noChangeArrowheads="1"/>
          </p:cNvSpPr>
          <p:nvPr/>
        </p:nvSpPr>
        <p:spPr bwMode="auto">
          <a:xfrm>
            <a:off x="9961123" y="4071803"/>
            <a:ext cx="3530147" cy="2359107"/>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There are no hormones being released into the body. </a:t>
            </a:r>
          </a:p>
          <a:p>
            <a:pPr defTabSz="2321446">
              <a:lnSpc>
                <a:spcPct val="150000"/>
              </a:lnSpc>
            </a:pPr>
            <a:endPar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defTabSz="2321446">
              <a:lnSpc>
                <a:spcPct val="150000"/>
              </a:lnSpc>
            </a:pPr>
            <a:r>
              <a:rPr lang="en-US" sz="2000" b="1" dirty="0">
                <a:solidFill>
                  <a:schemeClr val="bg1"/>
                </a:solidFill>
                <a:latin typeface="Calibri" panose="020F0502020204030204" pitchFamily="34" charset="0"/>
                <a:ea typeface="Open Sans" panose="020B0606030504020204" pitchFamily="34" charset="0"/>
                <a:cs typeface="Calibri" panose="020F0502020204030204" pitchFamily="34" charset="0"/>
              </a:rPr>
              <a:t>EXAMPLES INCLUDE: </a:t>
            </a:r>
            <a:r>
              <a:rPr lang="en-US" sz="2000" dirty="0">
                <a:solidFill>
                  <a:schemeClr val="bg1"/>
                </a:solidFill>
                <a:latin typeface="Calibri" panose="020F0502020204030204" pitchFamily="34" charset="0"/>
                <a:ea typeface="Open Sans" panose="020B0606030504020204" pitchFamily="34" charset="0"/>
                <a:cs typeface="Calibri" panose="020F0502020204030204" pitchFamily="34" charset="0"/>
              </a:rPr>
              <a:t>condoms (female and male), copper IUD</a:t>
            </a:r>
          </a:p>
        </p:txBody>
      </p:sp>
      <p:sp>
        <p:nvSpPr>
          <p:cNvPr id="10" name="Text Box 7">
            <a:extLst>
              <a:ext uri="{FF2B5EF4-FFF2-40B4-BE49-F238E27FC236}">
                <a16:creationId xmlns:a16="http://schemas.microsoft.com/office/drawing/2014/main" id="{AAE4A974-141A-8D4E-ABD1-7C05CF9C46E7}"/>
              </a:ext>
            </a:extLst>
          </p:cNvPr>
          <p:cNvSpPr txBox="1">
            <a:spLocks noChangeArrowheads="1"/>
          </p:cNvSpPr>
          <p:nvPr/>
        </p:nvSpPr>
        <p:spPr bwMode="auto">
          <a:xfrm>
            <a:off x="8969700" y="3336621"/>
            <a:ext cx="607346" cy="467820"/>
          </a:xfrm>
          <a:prstGeom prst="rect">
            <a:avLst/>
          </a:prstGeom>
          <a:noFill/>
          <a:ln w="9525">
            <a:noFill/>
            <a:miter lim="800000"/>
            <a:headEnd/>
            <a:tailEnd/>
          </a:ln>
        </p:spPr>
        <p:txBody>
          <a:bodyPr wrap="none" lIns="97536" tIns="48768" rIns="97536" bIns="48768">
            <a:spAutoFit/>
          </a:bodyPr>
          <a:lstStyle/>
          <a:p>
            <a:pPr algn="ctr" defTabSz="2321446"/>
            <a:r>
              <a:rPr lang="en-CA" sz="2400" b="1" dirty="0">
                <a:solidFill>
                  <a:schemeClr val="bg1"/>
                </a:solidFill>
                <a:latin typeface="Arial" panose="020B0604020202020204" pitchFamily="34" charset="0"/>
                <a:ea typeface="Open Sans Light" panose="020B0306030504020204" pitchFamily="34" charset="0"/>
                <a:cs typeface="Arial" panose="020B0604020202020204" pitchFamily="34" charset="0"/>
              </a:rPr>
              <a:t>VS</a:t>
            </a:r>
          </a:p>
        </p:txBody>
      </p:sp>
      <p:sp>
        <p:nvSpPr>
          <p:cNvPr id="2" name="Text Box 7">
            <a:extLst>
              <a:ext uri="{FF2B5EF4-FFF2-40B4-BE49-F238E27FC236}">
                <a16:creationId xmlns:a16="http://schemas.microsoft.com/office/drawing/2014/main" id="{F3F07DE1-6497-B38D-0320-CF55AD7E5BAA}"/>
              </a:ext>
            </a:extLst>
          </p:cNvPr>
          <p:cNvSpPr txBox="1">
            <a:spLocks noChangeArrowheads="1"/>
          </p:cNvSpPr>
          <p:nvPr/>
        </p:nvSpPr>
        <p:spPr bwMode="auto">
          <a:xfrm>
            <a:off x="5127236" y="8920274"/>
            <a:ext cx="2186304" cy="1021818"/>
          </a:xfrm>
          <a:prstGeom prst="rect">
            <a:avLst/>
          </a:prstGeom>
          <a:noFill/>
          <a:ln w="9525">
            <a:noFill/>
            <a:miter lim="800000"/>
            <a:headEnd/>
            <a:tailEnd/>
          </a:ln>
        </p:spPr>
        <p:txBody>
          <a:bodyPr wrap="none" lIns="97536" tIns="48768" rIns="97536" bIns="48768">
            <a:spAutoFit/>
          </a:bodyPr>
          <a:lstStyle/>
          <a:p>
            <a:pPr algn="ctr" defTabSz="2321446"/>
            <a:r>
              <a:rPr lang="en-CA" sz="6000" b="1" dirty="0">
                <a:solidFill>
                  <a:srgbClr val="205378"/>
                </a:solidFill>
                <a:latin typeface="Arial" panose="020B0604020202020204" pitchFamily="34" charset="0"/>
                <a:ea typeface="Open Sans Light" panose="020B0306030504020204" pitchFamily="34" charset="0"/>
                <a:cs typeface="Arial" panose="020B0604020202020204" pitchFamily="34" charset="0"/>
              </a:rPr>
              <a:t>&gt;50%</a:t>
            </a:r>
          </a:p>
        </p:txBody>
      </p:sp>
      <p:sp>
        <p:nvSpPr>
          <p:cNvPr id="3" name="Text Box 10">
            <a:extLst>
              <a:ext uri="{FF2B5EF4-FFF2-40B4-BE49-F238E27FC236}">
                <a16:creationId xmlns:a16="http://schemas.microsoft.com/office/drawing/2014/main" id="{531E2C8A-D82E-4583-33F6-2EEFD7E224DD}"/>
              </a:ext>
            </a:extLst>
          </p:cNvPr>
          <p:cNvSpPr txBox="1">
            <a:spLocks noChangeArrowheads="1"/>
          </p:cNvSpPr>
          <p:nvPr/>
        </p:nvSpPr>
        <p:spPr bwMode="auto">
          <a:xfrm>
            <a:off x="7313540" y="9011735"/>
            <a:ext cx="7486194" cy="1435778"/>
          </a:xfrm>
          <a:prstGeom prst="rect">
            <a:avLst/>
          </a:prstGeom>
          <a:noFill/>
          <a:ln w="9525">
            <a:noFill/>
            <a:miter lim="800000"/>
            <a:headEnd/>
            <a:tailEnd/>
          </a:ln>
        </p:spPr>
        <p:txBody>
          <a:bodyPr wrap="square" lIns="97536" tIns="48768" rIns="97536" bIns="48768">
            <a:spAutoFit/>
          </a:bodyPr>
          <a:lstStyle/>
          <a:p>
            <a:pPr defTabSz="2321446">
              <a:lnSpc>
                <a:spcPct val="150000"/>
              </a:lnSpc>
            </a:pPr>
            <a:r>
              <a:rPr lang="en-US" sz="2000" dirty="0">
                <a:solidFill>
                  <a:srgbClr val="205378"/>
                </a:solidFill>
                <a:latin typeface="Calibri" panose="020F0502020204030204" pitchFamily="34" charset="0"/>
                <a:ea typeface="Open Sans" panose="020B0606030504020204" pitchFamily="34" charset="0"/>
                <a:cs typeface="Calibri" panose="020F0502020204030204" pitchFamily="34" charset="0"/>
              </a:rPr>
              <a:t>of youth report using condoms only. This may be because of their lower cost (compared to other contraception methods) and that no prescription or health care visit is required to use/access them.</a:t>
            </a:r>
          </a:p>
        </p:txBody>
      </p:sp>
    </p:spTree>
    <p:extLst>
      <p:ext uri="{BB962C8B-B14F-4D97-AF65-F5344CB8AC3E}">
        <p14:creationId xmlns:p14="http://schemas.microsoft.com/office/powerpoint/2010/main" val="4264226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16" grpId="0"/>
      <p:bldP spid="13" grpId="0"/>
      <p:bldP spid="14" grpId="0"/>
      <p:bldP spid="23" grpId="0"/>
      <p:bldP spid="10" grpId="0"/>
      <p:bldP spid="2" grpId="0"/>
      <p:bldP spid="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68CF9AD-FF6F-F541-99BC-5785EE1BC1B8}"/>
              </a:ext>
            </a:extLst>
          </p:cNvPr>
          <p:cNvSpPr/>
          <p:nvPr/>
        </p:nvSpPr>
        <p:spPr>
          <a:xfrm>
            <a:off x="965200" y="1319900"/>
            <a:ext cx="7569200"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Contraception Methods</a:t>
            </a:r>
          </a:p>
        </p:txBody>
      </p:sp>
      <p:pic>
        <p:nvPicPr>
          <p:cNvPr id="3" name="Picture 2" descr="A screenshot of a computer&#10;&#10;Description automatically generated with low confidence">
            <a:extLst>
              <a:ext uri="{FF2B5EF4-FFF2-40B4-BE49-F238E27FC236}">
                <a16:creationId xmlns:a16="http://schemas.microsoft.com/office/drawing/2014/main" id="{8D737351-BF10-0984-03CD-1EED9B2DDED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74000" y="183054"/>
            <a:ext cx="9482667" cy="10733853"/>
          </a:xfrm>
          <a:prstGeom prst="rect">
            <a:avLst/>
          </a:prstGeom>
        </p:spPr>
      </p:pic>
      <p:sp>
        <p:nvSpPr>
          <p:cNvPr id="4" name="Text Box 10">
            <a:extLst>
              <a:ext uri="{FF2B5EF4-FFF2-40B4-BE49-F238E27FC236}">
                <a16:creationId xmlns:a16="http://schemas.microsoft.com/office/drawing/2014/main" id="{22D0B3F6-0D39-5AED-8460-BC6AAA1E8189}"/>
              </a:ext>
            </a:extLst>
          </p:cNvPr>
          <p:cNvSpPr txBox="1">
            <a:spLocks noChangeArrowheads="1"/>
          </p:cNvSpPr>
          <p:nvPr/>
        </p:nvSpPr>
        <p:spPr bwMode="auto">
          <a:xfrm>
            <a:off x="1149806" y="5251247"/>
            <a:ext cx="6165394" cy="4555991"/>
          </a:xfrm>
          <a:prstGeom prst="rect">
            <a:avLst/>
          </a:prstGeom>
          <a:noFill/>
          <a:ln w="9525">
            <a:noFill/>
            <a:miter lim="800000"/>
            <a:headEnd/>
            <a:tailEnd/>
          </a:ln>
        </p:spPr>
        <p:txBody>
          <a:bodyPr wrap="square" lIns="97536" tIns="48768" rIns="97536" bIns="48768">
            <a:spAutoFit/>
          </a:bodyPr>
          <a:lstStyle/>
          <a:p>
            <a:pPr marL="342900" indent="-342900" defTabSz="2321446">
              <a:lnSpc>
                <a:spcPct val="150000"/>
              </a:lnSpc>
              <a:buFont typeface="Courier New" panose="02070309020205020404" pitchFamily="49" charset="0"/>
              <a:buChar char="o"/>
            </a:pPr>
            <a: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IUDs • Sterilization </a:t>
            </a:r>
          </a:p>
          <a:p>
            <a:pPr marL="1074420" lvl="1" indent="-342900" defTabSz="2321446">
              <a:lnSpc>
                <a:spcPct val="150000"/>
              </a:lnSpc>
              <a:buFont typeface="Courier New" panose="02070309020205020404" pitchFamily="49" charset="0"/>
              <a:buChar char="o"/>
            </a:pPr>
            <a:r>
              <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&lt;1 person out of 100/year</a:t>
            </a:r>
          </a:p>
          <a:p>
            <a:pPr marL="342900" indent="-342900" defTabSz="2321446">
              <a:lnSpc>
                <a:spcPct val="150000"/>
              </a:lnSpc>
              <a:buFont typeface="Courier New" panose="02070309020205020404" pitchFamily="49" charset="0"/>
              <a:buChar char="o"/>
            </a:pPr>
            <a: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Pills • Rings • Patch • Injection </a:t>
            </a:r>
          </a:p>
          <a:p>
            <a:pPr marL="1074420" lvl="1" indent="-342900" defTabSz="2321446">
              <a:lnSpc>
                <a:spcPct val="150000"/>
              </a:lnSpc>
              <a:buFont typeface="Courier New" panose="02070309020205020404" pitchFamily="49" charset="0"/>
              <a:buChar char="o"/>
            </a:pPr>
            <a:r>
              <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6 – 9 people out of 100/year</a:t>
            </a:r>
          </a:p>
          <a:p>
            <a:pPr marL="342900" indent="-342900" defTabSz="2321446">
              <a:lnSpc>
                <a:spcPct val="150000"/>
              </a:lnSpc>
              <a:buFont typeface="Courier New" panose="02070309020205020404" pitchFamily="49" charset="0"/>
              <a:buChar char="o"/>
            </a:pPr>
            <a: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Condom • Diaphragm </a:t>
            </a:r>
            <a:b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br>
            <a: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Withdrawal • FAM</a:t>
            </a:r>
          </a:p>
          <a:p>
            <a:pPr marL="1074420" lvl="1" indent="-342900" defTabSz="2321446">
              <a:lnSpc>
                <a:spcPct val="150000"/>
              </a:lnSpc>
              <a:buFont typeface="Courier New" panose="02070309020205020404" pitchFamily="49" charset="0"/>
              <a:buChar char="o"/>
            </a:pPr>
            <a:r>
              <a:rPr lang="en-US" sz="2800"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12 to 24 people out of 100/year</a:t>
            </a:r>
          </a:p>
        </p:txBody>
      </p:sp>
      <p:sp>
        <p:nvSpPr>
          <p:cNvPr id="5" name="Text Box 10">
            <a:extLst>
              <a:ext uri="{FF2B5EF4-FFF2-40B4-BE49-F238E27FC236}">
                <a16:creationId xmlns:a16="http://schemas.microsoft.com/office/drawing/2014/main" id="{D41DDB80-9295-D2F8-1C0D-460768FBDDF6}"/>
              </a:ext>
            </a:extLst>
          </p:cNvPr>
          <p:cNvSpPr txBox="1">
            <a:spLocks noChangeArrowheads="1"/>
          </p:cNvSpPr>
          <p:nvPr/>
        </p:nvSpPr>
        <p:spPr bwMode="auto">
          <a:xfrm>
            <a:off x="1149806" y="3644654"/>
            <a:ext cx="5753914" cy="960263"/>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rgbClr val="205378"/>
                </a:solidFill>
                <a:latin typeface="Calibri" panose="020F0502020204030204" pitchFamily="34" charset="0"/>
                <a:ea typeface="Open Sans" panose="020B0606030504020204" pitchFamily="34" charset="0"/>
                <a:cs typeface="Calibri" panose="020F0502020204030204" pitchFamily="34" charset="0"/>
              </a:rPr>
              <a:t>Risk of becoming pregnant while using each method</a:t>
            </a:r>
            <a:endParaRPr lang="en-US" sz="2800" dirty="0">
              <a:solidFill>
                <a:srgbClr val="205378"/>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562325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206240"/>
            <a:ext cx="19507200" cy="6766560"/>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23" name="Rectangle 22"/>
          <p:cNvSpPr/>
          <p:nvPr/>
        </p:nvSpPr>
        <p:spPr>
          <a:xfrm>
            <a:off x="11305810" y="4586748"/>
            <a:ext cx="3232360"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How well it works</a:t>
            </a:r>
          </a:p>
        </p:txBody>
      </p:sp>
      <p:sp>
        <p:nvSpPr>
          <p:cNvPr id="15" name="Rectangle 14">
            <a:extLst>
              <a:ext uri="{FF2B5EF4-FFF2-40B4-BE49-F238E27FC236}">
                <a16:creationId xmlns:a16="http://schemas.microsoft.com/office/drawing/2014/main" id="{508A7541-979F-F94E-9F01-85C082AC47C4}"/>
              </a:ext>
            </a:extLst>
          </p:cNvPr>
          <p:cNvSpPr/>
          <p:nvPr/>
        </p:nvSpPr>
        <p:spPr>
          <a:xfrm>
            <a:off x="9344192" y="1071059"/>
            <a:ext cx="8141404" cy="2123658"/>
          </a:xfrm>
          <a:prstGeom prst="rect">
            <a:avLst/>
          </a:prstGeom>
        </p:spPr>
        <p:txBody>
          <a:bodyPr wrap="square">
            <a:spAutoFit/>
          </a:bodyPr>
          <a:lstStyle/>
          <a:p>
            <a:pPr>
              <a:spcAft>
                <a:spcPts val="1600"/>
              </a:spcAft>
            </a:pPr>
            <a:r>
              <a:rPr lang="en-US" sz="6600" b="1" dirty="0">
                <a:solidFill>
                  <a:srgbClr val="205378"/>
                </a:solidFill>
                <a:latin typeface="Arial" panose="020B0604020202020204" pitchFamily="34" charset="0"/>
                <a:ea typeface="Open Sans" panose="020B0606030504020204" pitchFamily="34" charset="0"/>
                <a:cs typeface="Arial" panose="020B0604020202020204" pitchFamily="34" charset="0"/>
              </a:rPr>
              <a:t>Identifying the Best Control Options</a:t>
            </a:r>
          </a:p>
        </p:txBody>
      </p:sp>
      <p:grpSp>
        <p:nvGrpSpPr>
          <p:cNvPr id="16" name="Group 15">
            <a:extLst>
              <a:ext uri="{FF2B5EF4-FFF2-40B4-BE49-F238E27FC236}">
                <a16:creationId xmlns:a16="http://schemas.microsoft.com/office/drawing/2014/main" id="{E637E2CC-DD35-C742-B7C9-26E780CE3034}"/>
              </a:ext>
            </a:extLst>
          </p:cNvPr>
          <p:cNvGrpSpPr/>
          <p:nvPr/>
        </p:nvGrpSpPr>
        <p:grpSpPr>
          <a:xfrm>
            <a:off x="9987443" y="4382617"/>
            <a:ext cx="1033464" cy="1033464"/>
            <a:chOff x="1363164" y="3370555"/>
            <a:chExt cx="1679492" cy="1679492"/>
          </a:xfrm>
        </p:grpSpPr>
        <p:sp>
          <p:nvSpPr>
            <p:cNvPr id="17" name="Oval 16">
              <a:extLst>
                <a:ext uri="{FF2B5EF4-FFF2-40B4-BE49-F238E27FC236}">
                  <a16:creationId xmlns:a16="http://schemas.microsoft.com/office/drawing/2014/main" id="{3E4EB8D3-8289-D449-8C6D-152089DFCED0}"/>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821C1E6-292A-554A-9546-D568B8F678FC}"/>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3CC23B9-C3D7-2646-8EED-641553C32548}"/>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19">
            <a:extLst>
              <a:ext uri="{FF2B5EF4-FFF2-40B4-BE49-F238E27FC236}">
                <a16:creationId xmlns:a16="http://schemas.microsoft.com/office/drawing/2014/main" id="{508C96CC-C74C-5A45-9D00-04A4D4AF52E4}"/>
              </a:ext>
            </a:extLst>
          </p:cNvPr>
          <p:cNvSpPr/>
          <p:nvPr/>
        </p:nvSpPr>
        <p:spPr>
          <a:xfrm>
            <a:off x="10283721" y="4576183"/>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1</a:t>
            </a:r>
          </a:p>
        </p:txBody>
      </p:sp>
      <p:sp>
        <p:nvSpPr>
          <p:cNvPr id="21" name="Rectangle 20">
            <a:extLst>
              <a:ext uri="{FF2B5EF4-FFF2-40B4-BE49-F238E27FC236}">
                <a16:creationId xmlns:a16="http://schemas.microsoft.com/office/drawing/2014/main" id="{19BE1FFD-53C7-7C41-9D13-AF7C0F1957B9}"/>
              </a:ext>
            </a:extLst>
          </p:cNvPr>
          <p:cNvSpPr/>
          <p:nvPr/>
        </p:nvSpPr>
        <p:spPr>
          <a:xfrm>
            <a:off x="11305810" y="5619913"/>
            <a:ext cx="4394473"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How much effort it takes</a:t>
            </a:r>
          </a:p>
        </p:txBody>
      </p:sp>
      <p:grpSp>
        <p:nvGrpSpPr>
          <p:cNvPr id="26" name="Group 25">
            <a:extLst>
              <a:ext uri="{FF2B5EF4-FFF2-40B4-BE49-F238E27FC236}">
                <a16:creationId xmlns:a16="http://schemas.microsoft.com/office/drawing/2014/main" id="{6720E4BB-D45D-B945-97D5-6E77C12A4985}"/>
              </a:ext>
            </a:extLst>
          </p:cNvPr>
          <p:cNvGrpSpPr/>
          <p:nvPr/>
        </p:nvGrpSpPr>
        <p:grpSpPr>
          <a:xfrm>
            <a:off x="9987443" y="5388835"/>
            <a:ext cx="1033464" cy="1033464"/>
            <a:chOff x="1363164" y="3370555"/>
            <a:chExt cx="1679492" cy="1679492"/>
          </a:xfrm>
        </p:grpSpPr>
        <p:sp>
          <p:nvSpPr>
            <p:cNvPr id="27" name="Oval 26">
              <a:extLst>
                <a:ext uri="{FF2B5EF4-FFF2-40B4-BE49-F238E27FC236}">
                  <a16:creationId xmlns:a16="http://schemas.microsoft.com/office/drawing/2014/main" id="{A0157867-6855-264F-A366-C0463DB4BEE5}"/>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7F6C291-57F1-E744-B3F8-E76CF43993E8}"/>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94923FD-C579-7B42-A2B4-7163767E0C38}"/>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Rectangle 29">
            <a:extLst>
              <a:ext uri="{FF2B5EF4-FFF2-40B4-BE49-F238E27FC236}">
                <a16:creationId xmlns:a16="http://schemas.microsoft.com/office/drawing/2014/main" id="{61B7DEC6-90BB-FB49-8C21-9E200D5AC7EF}"/>
              </a:ext>
            </a:extLst>
          </p:cNvPr>
          <p:cNvSpPr/>
          <p:nvPr/>
        </p:nvSpPr>
        <p:spPr>
          <a:xfrm>
            <a:off x="10283721" y="5582401"/>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2</a:t>
            </a:r>
          </a:p>
        </p:txBody>
      </p:sp>
      <p:sp>
        <p:nvSpPr>
          <p:cNvPr id="31" name="Rectangle 30">
            <a:extLst>
              <a:ext uri="{FF2B5EF4-FFF2-40B4-BE49-F238E27FC236}">
                <a16:creationId xmlns:a16="http://schemas.microsoft.com/office/drawing/2014/main" id="{7DC465B1-D7AE-7847-AEC7-D3A56793BD13}"/>
              </a:ext>
            </a:extLst>
          </p:cNvPr>
          <p:cNvSpPr/>
          <p:nvPr/>
        </p:nvSpPr>
        <p:spPr>
          <a:xfrm>
            <a:off x="11305810" y="6651232"/>
            <a:ext cx="5712974"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When you want to have children</a:t>
            </a:r>
          </a:p>
        </p:txBody>
      </p:sp>
      <p:grpSp>
        <p:nvGrpSpPr>
          <p:cNvPr id="33" name="Group 32">
            <a:extLst>
              <a:ext uri="{FF2B5EF4-FFF2-40B4-BE49-F238E27FC236}">
                <a16:creationId xmlns:a16="http://schemas.microsoft.com/office/drawing/2014/main" id="{60FAF4F9-FE00-2641-BDC8-122C08EF2C78}"/>
              </a:ext>
            </a:extLst>
          </p:cNvPr>
          <p:cNvGrpSpPr/>
          <p:nvPr/>
        </p:nvGrpSpPr>
        <p:grpSpPr>
          <a:xfrm>
            <a:off x="9987443" y="6396110"/>
            <a:ext cx="1033464" cy="1033464"/>
            <a:chOff x="1363164" y="3370555"/>
            <a:chExt cx="1679492" cy="1679492"/>
          </a:xfrm>
        </p:grpSpPr>
        <p:sp>
          <p:nvSpPr>
            <p:cNvPr id="34" name="Oval 33">
              <a:extLst>
                <a:ext uri="{FF2B5EF4-FFF2-40B4-BE49-F238E27FC236}">
                  <a16:creationId xmlns:a16="http://schemas.microsoft.com/office/drawing/2014/main" id="{284F449B-08F1-3743-A75D-B6CADFCE3D7F}"/>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1BB4F0F8-6E1C-AA41-B5F0-D81C5D68AF27}"/>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5CD8096-A51B-294D-A22D-86D17CB60EB5}"/>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Rectangle 36">
            <a:extLst>
              <a:ext uri="{FF2B5EF4-FFF2-40B4-BE49-F238E27FC236}">
                <a16:creationId xmlns:a16="http://schemas.microsoft.com/office/drawing/2014/main" id="{0F147236-B972-E04F-949B-5441907EE790}"/>
              </a:ext>
            </a:extLst>
          </p:cNvPr>
          <p:cNvSpPr/>
          <p:nvPr/>
        </p:nvSpPr>
        <p:spPr>
          <a:xfrm>
            <a:off x="10283721" y="6589676"/>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3</a:t>
            </a:r>
          </a:p>
        </p:txBody>
      </p:sp>
      <p:sp>
        <p:nvSpPr>
          <p:cNvPr id="38" name="Rectangle 37">
            <a:extLst>
              <a:ext uri="{FF2B5EF4-FFF2-40B4-BE49-F238E27FC236}">
                <a16:creationId xmlns:a16="http://schemas.microsoft.com/office/drawing/2014/main" id="{1080DCB5-F62F-3F4B-A800-D1F098474880}"/>
              </a:ext>
            </a:extLst>
          </p:cNvPr>
          <p:cNvSpPr/>
          <p:nvPr/>
        </p:nvSpPr>
        <p:spPr>
          <a:xfrm>
            <a:off x="11305810" y="7640903"/>
            <a:ext cx="5052345"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How much the method costs</a:t>
            </a:r>
          </a:p>
        </p:txBody>
      </p:sp>
      <p:grpSp>
        <p:nvGrpSpPr>
          <p:cNvPr id="40" name="Group 39">
            <a:extLst>
              <a:ext uri="{FF2B5EF4-FFF2-40B4-BE49-F238E27FC236}">
                <a16:creationId xmlns:a16="http://schemas.microsoft.com/office/drawing/2014/main" id="{6CB199FE-8BD5-4A46-81BC-E55C51E61BDF}"/>
              </a:ext>
            </a:extLst>
          </p:cNvPr>
          <p:cNvGrpSpPr/>
          <p:nvPr/>
        </p:nvGrpSpPr>
        <p:grpSpPr>
          <a:xfrm>
            <a:off x="9987443" y="7416560"/>
            <a:ext cx="1033464" cy="1033464"/>
            <a:chOff x="1363164" y="3370555"/>
            <a:chExt cx="1679492" cy="1679492"/>
          </a:xfrm>
        </p:grpSpPr>
        <p:sp>
          <p:nvSpPr>
            <p:cNvPr id="41" name="Oval 40">
              <a:extLst>
                <a:ext uri="{FF2B5EF4-FFF2-40B4-BE49-F238E27FC236}">
                  <a16:creationId xmlns:a16="http://schemas.microsoft.com/office/drawing/2014/main" id="{B01EBF54-0CF6-E543-8F34-3CFA1FF49D7C}"/>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E2A1987-E3CD-194C-931C-D8A0D0770F3B}"/>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154CFD0F-D1BC-B44A-A295-23A65F2C98B7}"/>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Rectangle 43">
            <a:extLst>
              <a:ext uri="{FF2B5EF4-FFF2-40B4-BE49-F238E27FC236}">
                <a16:creationId xmlns:a16="http://schemas.microsoft.com/office/drawing/2014/main" id="{DC064E94-5931-774E-A527-9525C4855C61}"/>
              </a:ext>
            </a:extLst>
          </p:cNvPr>
          <p:cNvSpPr/>
          <p:nvPr/>
        </p:nvSpPr>
        <p:spPr>
          <a:xfrm>
            <a:off x="10283721" y="7610126"/>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4</a:t>
            </a:r>
          </a:p>
        </p:txBody>
      </p:sp>
      <p:sp>
        <p:nvSpPr>
          <p:cNvPr id="45" name="Rectangle 44">
            <a:extLst>
              <a:ext uri="{FF2B5EF4-FFF2-40B4-BE49-F238E27FC236}">
                <a16:creationId xmlns:a16="http://schemas.microsoft.com/office/drawing/2014/main" id="{C50EB514-A12C-6F4E-9DB5-9D873677EAC4}"/>
              </a:ext>
            </a:extLst>
          </p:cNvPr>
          <p:cNvSpPr/>
          <p:nvPr/>
        </p:nvSpPr>
        <p:spPr>
          <a:xfrm>
            <a:off x="11305810" y="8605069"/>
            <a:ext cx="6766981" cy="584775"/>
          </a:xfrm>
          <a:prstGeom prst="rect">
            <a:avLst/>
          </a:prstGeom>
          <a:noFill/>
        </p:spPr>
        <p:txBody>
          <a:bodyPr wrap="non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Whether it protects you from infection</a:t>
            </a:r>
          </a:p>
        </p:txBody>
      </p:sp>
      <p:grpSp>
        <p:nvGrpSpPr>
          <p:cNvPr id="47" name="Group 46">
            <a:extLst>
              <a:ext uri="{FF2B5EF4-FFF2-40B4-BE49-F238E27FC236}">
                <a16:creationId xmlns:a16="http://schemas.microsoft.com/office/drawing/2014/main" id="{F520AF2A-F21F-1749-9EE2-E43AAEB20B6C}"/>
              </a:ext>
            </a:extLst>
          </p:cNvPr>
          <p:cNvGrpSpPr/>
          <p:nvPr/>
        </p:nvGrpSpPr>
        <p:grpSpPr>
          <a:xfrm>
            <a:off x="9987443" y="8442272"/>
            <a:ext cx="1033464" cy="1033464"/>
            <a:chOff x="1363164" y="3370555"/>
            <a:chExt cx="1679492" cy="1679492"/>
          </a:xfrm>
        </p:grpSpPr>
        <p:sp>
          <p:nvSpPr>
            <p:cNvPr id="48" name="Oval 47">
              <a:extLst>
                <a:ext uri="{FF2B5EF4-FFF2-40B4-BE49-F238E27FC236}">
                  <a16:creationId xmlns:a16="http://schemas.microsoft.com/office/drawing/2014/main" id="{05F3593C-4786-A14B-961A-B6CFD4DAD139}"/>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E0E3485-F1A5-154E-BD7F-D9226C83FEFD}"/>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255FA55-155A-1347-BCB9-C7E34E13D362}"/>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Rectangle 50">
            <a:extLst>
              <a:ext uri="{FF2B5EF4-FFF2-40B4-BE49-F238E27FC236}">
                <a16:creationId xmlns:a16="http://schemas.microsoft.com/office/drawing/2014/main" id="{BA6C7249-1DB2-B545-8FCA-3A797A5CE377}"/>
              </a:ext>
            </a:extLst>
          </p:cNvPr>
          <p:cNvSpPr/>
          <p:nvPr/>
        </p:nvSpPr>
        <p:spPr>
          <a:xfrm>
            <a:off x="10283721" y="8635838"/>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5</a:t>
            </a:r>
          </a:p>
        </p:txBody>
      </p:sp>
      <p:sp>
        <p:nvSpPr>
          <p:cNvPr id="2" name="Rectangle 1">
            <a:extLst>
              <a:ext uri="{FF2B5EF4-FFF2-40B4-BE49-F238E27FC236}">
                <a16:creationId xmlns:a16="http://schemas.microsoft.com/office/drawing/2014/main" id="{1215AA70-C773-F261-CF38-BFDF865F0FD1}"/>
              </a:ext>
            </a:extLst>
          </p:cNvPr>
          <p:cNvSpPr/>
          <p:nvPr/>
        </p:nvSpPr>
        <p:spPr>
          <a:xfrm>
            <a:off x="9344192" y="3174179"/>
            <a:ext cx="8141404" cy="830997"/>
          </a:xfrm>
          <a:prstGeom prst="rect">
            <a:avLst/>
          </a:prstGeom>
        </p:spPr>
        <p:txBody>
          <a:bodyPr wrap="square">
            <a:spAutoFit/>
          </a:bodyPr>
          <a:lstStyle/>
          <a:p>
            <a:pPr>
              <a:spcAft>
                <a:spcPts val="1600"/>
              </a:spcAft>
            </a:pPr>
            <a:r>
              <a:rPr lang="en-US" sz="2400" b="1" dirty="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rPr>
              <a:t>To find a method that will work for you every time, some things to think about include:</a:t>
            </a:r>
          </a:p>
        </p:txBody>
      </p:sp>
      <p:sp>
        <p:nvSpPr>
          <p:cNvPr id="3" name="Rectangle 2">
            <a:extLst>
              <a:ext uri="{FF2B5EF4-FFF2-40B4-BE49-F238E27FC236}">
                <a16:creationId xmlns:a16="http://schemas.microsoft.com/office/drawing/2014/main" id="{863B67CC-D2A9-D690-CBC9-1616D819E743}"/>
              </a:ext>
            </a:extLst>
          </p:cNvPr>
          <p:cNvSpPr/>
          <p:nvPr/>
        </p:nvSpPr>
        <p:spPr>
          <a:xfrm>
            <a:off x="11305810" y="9529822"/>
            <a:ext cx="6766981" cy="1077218"/>
          </a:xfrm>
          <a:prstGeom prst="rect">
            <a:avLst/>
          </a:prstGeom>
          <a:noFill/>
        </p:spPr>
        <p:txBody>
          <a:bodyPr wrap="square">
            <a:spAutoFit/>
          </a:bodyPr>
          <a:lstStyle/>
          <a:p>
            <a:pPr defTabSz="2321446"/>
            <a:r>
              <a:rPr lang="en-US" sz="3200" b="1" dirty="0">
                <a:solidFill>
                  <a:schemeClr val="bg1"/>
                </a:solidFill>
                <a:latin typeface="Calibri" panose="020F0502020204030204" pitchFamily="34" charset="0"/>
                <a:ea typeface="Open Sans" pitchFamily="34" charset="0"/>
                <a:cs typeface="Calibri" panose="020F0502020204030204" pitchFamily="34" charset="0"/>
              </a:rPr>
              <a:t>If you’ve had a problem with one kind of birth control.</a:t>
            </a:r>
          </a:p>
        </p:txBody>
      </p:sp>
      <p:grpSp>
        <p:nvGrpSpPr>
          <p:cNvPr id="5" name="Group 4">
            <a:extLst>
              <a:ext uri="{FF2B5EF4-FFF2-40B4-BE49-F238E27FC236}">
                <a16:creationId xmlns:a16="http://schemas.microsoft.com/office/drawing/2014/main" id="{E36F94BA-44DA-F7A4-6D3F-1D1EBB746BFB}"/>
              </a:ext>
            </a:extLst>
          </p:cNvPr>
          <p:cNvGrpSpPr/>
          <p:nvPr/>
        </p:nvGrpSpPr>
        <p:grpSpPr>
          <a:xfrm>
            <a:off x="9987443" y="9463352"/>
            <a:ext cx="1033464" cy="1033464"/>
            <a:chOff x="1363164" y="3370555"/>
            <a:chExt cx="1679492" cy="1679492"/>
          </a:xfrm>
        </p:grpSpPr>
        <p:sp>
          <p:nvSpPr>
            <p:cNvPr id="6" name="Oval 5">
              <a:extLst>
                <a:ext uri="{FF2B5EF4-FFF2-40B4-BE49-F238E27FC236}">
                  <a16:creationId xmlns:a16="http://schemas.microsoft.com/office/drawing/2014/main" id="{9FD3435A-EB30-F950-05EF-E002C455A38E}"/>
                </a:ext>
              </a:extLst>
            </p:cNvPr>
            <p:cNvSpPr/>
            <p:nvPr/>
          </p:nvSpPr>
          <p:spPr>
            <a:xfrm>
              <a:off x="1363164" y="3370555"/>
              <a:ext cx="1679492" cy="1679492"/>
            </a:xfrm>
            <a:prstGeom prst="ellipse">
              <a:avLst/>
            </a:prstGeom>
            <a:solidFill>
              <a:schemeClr val="accent2">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2C5D9A9-529B-2B63-680F-76A004D5D255}"/>
                </a:ext>
              </a:extLst>
            </p:cNvPr>
            <p:cNvSpPr/>
            <p:nvPr/>
          </p:nvSpPr>
          <p:spPr>
            <a:xfrm>
              <a:off x="1483528" y="3490919"/>
              <a:ext cx="1438764" cy="1438764"/>
            </a:xfrm>
            <a:prstGeom prst="ellipse">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BBA4DC-D6B3-6BF1-A38F-017BA3A5B75D}"/>
                </a:ext>
              </a:extLst>
            </p:cNvPr>
            <p:cNvSpPr/>
            <p:nvPr/>
          </p:nvSpPr>
          <p:spPr>
            <a:xfrm>
              <a:off x="1597498" y="3604889"/>
              <a:ext cx="1210824" cy="121082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E7A5FFF2-770F-2464-5DF7-D7BC32544755}"/>
              </a:ext>
            </a:extLst>
          </p:cNvPr>
          <p:cNvSpPr/>
          <p:nvPr/>
        </p:nvSpPr>
        <p:spPr>
          <a:xfrm>
            <a:off x="10283721" y="9656918"/>
            <a:ext cx="418704" cy="646331"/>
          </a:xfrm>
          <a:prstGeom prst="rect">
            <a:avLst/>
          </a:prstGeom>
          <a:noFill/>
        </p:spPr>
        <p:txBody>
          <a:bodyPr wrap="none">
            <a:spAutoFit/>
          </a:bodyPr>
          <a:lstStyle/>
          <a:p>
            <a:pPr defTabSz="2321446"/>
            <a:r>
              <a:rPr lang="en-US" sz="3600" b="1" dirty="0">
                <a:solidFill>
                  <a:schemeClr val="bg1"/>
                </a:solidFill>
                <a:latin typeface="Calibri" panose="020F0502020204030204" pitchFamily="34" charset="0"/>
                <a:ea typeface="Open Sans" pitchFamily="34" charset="0"/>
                <a:cs typeface="Calibri" panose="020F0502020204030204" pitchFamily="34" charset="0"/>
              </a:rPr>
              <a:t>6</a:t>
            </a:r>
          </a:p>
        </p:txBody>
      </p:sp>
      <p:pic>
        <p:nvPicPr>
          <p:cNvPr id="11" name="Picture 10" descr="Text&#10;&#10;Description automatically generated">
            <a:extLst>
              <a:ext uri="{FF2B5EF4-FFF2-40B4-BE49-F238E27FC236}">
                <a16:creationId xmlns:a16="http://schemas.microsoft.com/office/drawing/2014/main" id="{DE23227E-0696-8EE7-311B-A00074C3062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114" y="7816554"/>
            <a:ext cx="2007919" cy="2606197"/>
          </a:xfrm>
          <a:prstGeom prst="rect">
            <a:avLst/>
          </a:prstGeom>
        </p:spPr>
      </p:pic>
      <p:sp>
        <p:nvSpPr>
          <p:cNvPr id="12" name="Rectangle 11">
            <a:extLst>
              <a:ext uri="{FF2B5EF4-FFF2-40B4-BE49-F238E27FC236}">
                <a16:creationId xmlns:a16="http://schemas.microsoft.com/office/drawing/2014/main" id="{02624C50-357A-C275-5A5D-2F8DF62EDBB2}"/>
              </a:ext>
            </a:extLst>
          </p:cNvPr>
          <p:cNvSpPr/>
          <p:nvPr/>
        </p:nvSpPr>
        <p:spPr>
          <a:xfrm>
            <a:off x="6092256" y="9945344"/>
            <a:ext cx="3610284" cy="584775"/>
          </a:xfrm>
          <a:prstGeom prst="rect">
            <a:avLst/>
          </a:prstGeom>
          <a:noFill/>
        </p:spPr>
        <p:txBody>
          <a:bodyPr wrap="none">
            <a:spAutoFit/>
          </a:bodyPr>
          <a:lstStyle/>
          <a:p>
            <a:r>
              <a:rPr lang="en-US" sz="3200" dirty="0">
                <a:hlinkClick r:id="rId4"/>
              </a:rPr>
              <a:t>myhealth.alberta.ca</a:t>
            </a:r>
            <a:r>
              <a:rPr lang="en-US" sz="3200" dirty="0"/>
              <a:t> </a:t>
            </a:r>
            <a:endParaRPr lang="en-CA" sz="3200" dirty="0"/>
          </a:p>
        </p:txBody>
      </p:sp>
      <p:sp>
        <p:nvSpPr>
          <p:cNvPr id="13" name="Rectangle 12">
            <a:extLst>
              <a:ext uri="{FF2B5EF4-FFF2-40B4-BE49-F238E27FC236}">
                <a16:creationId xmlns:a16="http://schemas.microsoft.com/office/drawing/2014/main" id="{EAFDB997-29A2-1F1F-F0BE-3B044F5D8F41}"/>
              </a:ext>
            </a:extLst>
          </p:cNvPr>
          <p:cNvSpPr/>
          <p:nvPr/>
        </p:nvSpPr>
        <p:spPr>
          <a:xfrm>
            <a:off x="1669859" y="10531623"/>
            <a:ext cx="7966092" cy="338554"/>
          </a:xfrm>
          <a:prstGeom prst="rect">
            <a:avLst/>
          </a:prstGeom>
          <a:noFill/>
        </p:spPr>
        <p:txBody>
          <a:bodyPr wrap="none">
            <a:spAutoFit/>
          </a:bodyPr>
          <a:lstStyle/>
          <a:p>
            <a:r>
              <a:rPr lang="en-CA" sz="1600" dirty="0">
                <a:solidFill>
                  <a:schemeClr val="bg1"/>
                </a:solidFill>
                <a:hlinkClick r:id="rId5"/>
              </a:rPr>
              <a:t>https://</a:t>
            </a:r>
            <a:r>
              <a:rPr lang="en-CA" sz="1600" dirty="0" err="1">
                <a:solidFill>
                  <a:schemeClr val="bg1"/>
                </a:solidFill>
                <a:hlinkClick r:id="rId5"/>
              </a:rPr>
              <a:t>www.sexandu.ca</a:t>
            </a:r>
            <a:r>
              <a:rPr lang="en-CA" sz="1600" dirty="0">
                <a:solidFill>
                  <a:schemeClr val="bg1"/>
                </a:solidFill>
                <a:hlinkClick r:id="rId5"/>
              </a:rPr>
              <a:t>/wp-content/uploads/2016/09/</a:t>
            </a:r>
            <a:r>
              <a:rPr lang="en-CA" sz="1600" dirty="0" err="1">
                <a:solidFill>
                  <a:schemeClr val="bg1"/>
                </a:solidFill>
                <a:hlinkClick r:id="rId5"/>
              </a:rPr>
              <a:t>Contraception_Methods_Booklet.pdf</a:t>
            </a:r>
            <a:endParaRPr lang="en-CA" sz="1600" dirty="0">
              <a:solidFill>
                <a:schemeClr val="bg1"/>
              </a:solidFill>
            </a:endParaRPr>
          </a:p>
        </p:txBody>
      </p:sp>
      <p:pic>
        <p:nvPicPr>
          <p:cNvPr id="53" name="Picture Placeholder 52" descr="A person and person kissing on a bed&#10;&#10;Description automatically generated">
            <a:extLst>
              <a:ext uri="{FF2B5EF4-FFF2-40B4-BE49-F238E27FC236}">
                <a16:creationId xmlns:a16="http://schemas.microsoft.com/office/drawing/2014/main" id="{EA8A77EC-BFCD-E5FF-D316-131525DD202B}"/>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a:xfrm>
            <a:off x="478611" y="288338"/>
            <a:ext cx="7943352" cy="7390739"/>
          </a:xfrm>
        </p:spPr>
      </p:pic>
    </p:spTree>
    <p:extLst>
      <p:ext uri="{BB962C8B-B14F-4D97-AF65-F5344CB8AC3E}">
        <p14:creationId xmlns:p14="http://schemas.microsoft.com/office/powerpoint/2010/main" val="31839002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strVal val="#ppt_h"/>
                                          </p:val>
                                        </p:tav>
                                        <p:tav tm="100000">
                                          <p:val>
                                            <p:strVal val="#ppt_h"/>
                                          </p:val>
                                        </p:tav>
                                      </p:tavLst>
                                    </p:anim>
                                  </p:childTnLst>
                                </p:cTn>
                              </p:par>
                              <p:par>
                                <p:cTn id="17" presetID="37"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900" decel="100000" fill="hold"/>
                                        <p:tgtEl>
                                          <p:spTgt spid="1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strVal val="#ppt_h"/>
                                          </p:val>
                                        </p:tav>
                                        <p:tav tm="100000">
                                          <p:val>
                                            <p:strVal val="#ppt_h"/>
                                          </p:val>
                                        </p:tav>
                                      </p:tavLst>
                                    </p:anim>
                                  </p:childTnLst>
                                </p:cTn>
                              </p:par>
                              <p:par>
                                <p:cTn id="31" presetID="37"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900" decel="100000" fill="hold"/>
                                        <p:tgtEl>
                                          <p:spTgt spid="26"/>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p:cTn id="39" dur="500" fill="hold"/>
                                        <p:tgtEl>
                                          <p:spTgt spid="30"/>
                                        </p:tgtEl>
                                        <p:attrNameLst>
                                          <p:attrName>ppt_w</p:attrName>
                                        </p:attrNameLst>
                                      </p:cBhvr>
                                      <p:tavLst>
                                        <p:tav tm="0">
                                          <p:val>
                                            <p:fltVal val="0"/>
                                          </p:val>
                                        </p:tav>
                                        <p:tav tm="100000">
                                          <p:val>
                                            <p:strVal val="#ppt_w"/>
                                          </p:val>
                                        </p:tav>
                                      </p:tavLst>
                                    </p:anim>
                                    <p:anim calcmode="lin" valueType="num">
                                      <p:cBhvr>
                                        <p:cTn id="40" dur="500" fill="hold"/>
                                        <p:tgtEl>
                                          <p:spTgt spid="30"/>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ppt_w</p:attrName>
                                        </p:attrNameLst>
                                      </p:cBhvr>
                                      <p:tavLst>
                                        <p:tav tm="0">
                                          <p:val>
                                            <p:fltVal val="0"/>
                                          </p:val>
                                        </p:tav>
                                        <p:tav tm="100000">
                                          <p:val>
                                            <p:strVal val="#ppt_w"/>
                                          </p:val>
                                        </p:tav>
                                      </p:tavLst>
                                    </p:anim>
                                    <p:anim calcmode="lin" valueType="num">
                                      <p:cBhvr>
                                        <p:cTn id="44" dur="500" fill="hold"/>
                                        <p:tgtEl>
                                          <p:spTgt spid="31"/>
                                        </p:tgtEl>
                                        <p:attrNameLst>
                                          <p:attrName>ppt_h</p:attrName>
                                        </p:attrNameLst>
                                      </p:cBhvr>
                                      <p:tavLst>
                                        <p:tav tm="0">
                                          <p:val>
                                            <p:strVal val="#ppt_h"/>
                                          </p:val>
                                        </p:tav>
                                        <p:tav tm="100000">
                                          <p:val>
                                            <p:strVal val="#ppt_h"/>
                                          </p:val>
                                        </p:tav>
                                      </p:tavLst>
                                    </p:anim>
                                  </p:childTnLst>
                                </p:cTn>
                              </p:par>
                              <p:par>
                                <p:cTn id="45" presetID="37"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anim calcmode="lin" valueType="num">
                                      <p:cBhvr>
                                        <p:cTn id="48" dur="1000" fill="hold"/>
                                        <p:tgtEl>
                                          <p:spTgt spid="33"/>
                                        </p:tgtEl>
                                        <p:attrNameLst>
                                          <p:attrName>ppt_x</p:attrName>
                                        </p:attrNameLst>
                                      </p:cBhvr>
                                      <p:tavLst>
                                        <p:tav tm="0">
                                          <p:val>
                                            <p:strVal val="#ppt_x"/>
                                          </p:val>
                                        </p:tav>
                                        <p:tav tm="100000">
                                          <p:val>
                                            <p:strVal val="#ppt_x"/>
                                          </p:val>
                                        </p:tav>
                                      </p:tavLst>
                                    </p:anim>
                                    <p:anim calcmode="lin" valueType="num">
                                      <p:cBhvr>
                                        <p:cTn id="49" dur="900" decel="100000" fill="hold"/>
                                        <p:tgtEl>
                                          <p:spTgt spid="33"/>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anim calcmode="lin" valueType="num">
                                      <p:cBhvr>
                                        <p:cTn id="53" dur="500" fill="hold"/>
                                        <p:tgtEl>
                                          <p:spTgt spid="37"/>
                                        </p:tgtEl>
                                        <p:attrNameLst>
                                          <p:attrName>ppt_w</p:attrName>
                                        </p:attrNameLst>
                                      </p:cBhvr>
                                      <p:tavLst>
                                        <p:tav tm="0">
                                          <p:val>
                                            <p:fltVal val="0"/>
                                          </p:val>
                                        </p:tav>
                                        <p:tav tm="100000">
                                          <p:val>
                                            <p:strVal val="#ppt_w"/>
                                          </p:val>
                                        </p:tav>
                                      </p:tavLst>
                                    </p:anim>
                                    <p:anim calcmode="lin" valueType="num">
                                      <p:cBhvr>
                                        <p:cTn id="54" dur="500" fill="hold"/>
                                        <p:tgtEl>
                                          <p:spTgt spid="37"/>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strVal val="#ppt_h"/>
                                          </p:val>
                                        </p:tav>
                                        <p:tav tm="100000">
                                          <p:val>
                                            <p:strVal val="#ppt_h"/>
                                          </p:val>
                                        </p:tav>
                                      </p:tavLst>
                                    </p:anim>
                                  </p:childTnLst>
                                </p:cTn>
                              </p:par>
                              <p:par>
                                <p:cTn id="59" presetID="37" presetClass="entr" presetSubtype="0" fill="hold"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1000"/>
                                        <p:tgtEl>
                                          <p:spTgt spid="40"/>
                                        </p:tgtEl>
                                      </p:cBhvr>
                                    </p:animEffect>
                                    <p:anim calcmode="lin" valueType="num">
                                      <p:cBhvr>
                                        <p:cTn id="62" dur="1000" fill="hold"/>
                                        <p:tgtEl>
                                          <p:spTgt spid="40"/>
                                        </p:tgtEl>
                                        <p:attrNameLst>
                                          <p:attrName>ppt_x</p:attrName>
                                        </p:attrNameLst>
                                      </p:cBhvr>
                                      <p:tavLst>
                                        <p:tav tm="0">
                                          <p:val>
                                            <p:strVal val="#ppt_x"/>
                                          </p:val>
                                        </p:tav>
                                        <p:tav tm="100000">
                                          <p:val>
                                            <p:strVal val="#ppt_x"/>
                                          </p:val>
                                        </p:tav>
                                      </p:tavLst>
                                    </p:anim>
                                    <p:anim calcmode="lin" valueType="num">
                                      <p:cBhvr>
                                        <p:cTn id="63" dur="900" decel="100000" fill="hold"/>
                                        <p:tgtEl>
                                          <p:spTgt spid="40"/>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500" fill="hold"/>
                                        <p:tgtEl>
                                          <p:spTgt spid="44"/>
                                        </p:tgtEl>
                                        <p:attrNameLst>
                                          <p:attrName>ppt_w</p:attrName>
                                        </p:attrNameLst>
                                      </p:cBhvr>
                                      <p:tavLst>
                                        <p:tav tm="0">
                                          <p:val>
                                            <p:fltVal val="0"/>
                                          </p:val>
                                        </p:tav>
                                        <p:tav tm="100000">
                                          <p:val>
                                            <p:strVal val="#ppt_w"/>
                                          </p:val>
                                        </p:tav>
                                      </p:tavLst>
                                    </p:anim>
                                    <p:anim calcmode="lin" valueType="num">
                                      <p:cBhvr>
                                        <p:cTn id="68" dur="500" fill="hold"/>
                                        <p:tgtEl>
                                          <p:spTgt spid="44"/>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p:cTn id="71" dur="500" fill="hold"/>
                                        <p:tgtEl>
                                          <p:spTgt spid="45"/>
                                        </p:tgtEl>
                                        <p:attrNameLst>
                                          <p:attrName>ppt_w</p:attrName>
                                        </p:attrNameLst>
                                      </p:cBhvr>
                                      <p:tavLst>
                                        <p:tav tm="0">
                                          <p:val>
                                            <p:fltVal val="0"/>
                                          </p:val>
                                        </p:tav>
                                        <p:tav tm="100000">
                                          <p:val>
                                            <p:strVal val="#ppt_w"/>
                                          </p:val>
                                        </p:tav>
                                      </p:tavLst>
                                    </p:anim>
                                    <p:anim calcmode="lin" valueType="num">
                                      <p:cBhvr>
                                        <p:cTn id="72" dur="500" fill="hold"/>
                                        <p:tgtEl>
                                          <p:spTgt spid="45"/>
                                        </p:tgtEl>
                                        <p:attrNameLst>
                                          <p:attrName>ppt_h</p:attrName>
                                        </p:attrNameLst>
                                      </p:cBhvr>
                                      <p:tavLst>
                                        <p:tav tm="0">
                                          <p:val>
                                            <p:strVal val="#ppt_h"/>
                                          </p:val>
                                        </p:tav>
                                        <p:tav tm="100000">
                                          <p:val>
                                            <p:strVal val="#ppt_h"/>
                                          </p:val>
                                        </p:tav>
                                      </p:tavLst>
                                    </p:anim>
                                  </p:childTnLst>
                                </p:cTn>
                              </p:par>
                              <p:par>
                                <p:cTn id="73" presetID="37" presetClass="entr" presetSubtype="0" fill="hold"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1000"/>
                                        <p:tgtEl>
                                          <p:spTgt spid="47"/>
                                        </p:tgtEl>
                                      </p:cBhvr>
                                    </p:animEffect>
                                    <p:anim calcmode="lin" valueType="num">
                                      <p:cBhvr>
                                        <p:cTn id="76" dur="1000" fill="hold"/>
                                        <p:tgtEl>
                                          <p:spTgt spid="47"/>
                                        </p:tgtEl>
                                        <p:attrNameLst>
                                          <p:attrName>ppt_x</p:attrName>
                                        </p:attrNameLst>
                                      </p:cBhvr>
                                      <p:tavLst>
                                        <p:tav tm="0">
                                          <p:val>
                                            <p:strVal val="#ppt_x"/>
                                          </p:val>
                                        </p:tav>
                                        <p:tav tm="100000">
                                          <p:val>
                                            <p:strVal val="#ppt_x"/>
                                          </p:val>
                                        </p:tav>
                                      </p:tavLst>
                                    </p:anim>
                                    <p:anim calcmode="lin" valueType="num">
                                      <p:cBhvr>
                                        <p:cTn id="77" dur="900" decel="100000" fill="hold"/>
                                        <p:tgtEl>
                                          <p:spTgt spid="47"/>
                                        </p:tgtEl>
                                        <p:attrNameLst>
                                          <p:attrName>ppt_y</p:attrName>
                                        </p:attrNameLst>
                                      </p:cBhvr>
                                      <p:tavLst>
                                        <p:tav tm="0">
                                          <p:val>
                                            <p:strVal val="#ppt_y+1"/>
                                          </p:val>
                                        </p:tav>
                                        <p:tav tm="100000">
                                          <p:val>
                                            <p:strVal val="#ppt_y-.03"/>
                                          </p:val>
                                        </p:tav>
                                      </p:tavLst>
                                    </p:anim>
                                    <p:anim calcmode="lin" valueType="num">
                                      <p:cBhvr>
                                        <p:cTn id="78"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51"/>
                                        </p:tgtEl>
                                        <p:attrNameLst>
                                          <p:attrName>style.visibility</p:attrName>
                                        </p:attrNameLst>
                                      </p:cBhvr>
                                      <p:to>
                                        <p:strVal val="visible"/>
                                      </p:to>
                                    </p:set>
                                    <p:anim calcmode="lin" valueType="num">
                                      <p:cBhvr>
                                        <p:cTn id="81" dur="500" fill="hold"/>
                                        <p:tgtEl>
                                          <p:spTgt spid="51"/>
                                        </p:tgtEl>
                                        <p:attrNameLst>
                                          <p:attrName>ppt_w</p:attrName>
                                        </p:attrNameLst>
                                      </p:cBhvr>
                                      <p:tavLst>
                                        <p:tav tm="0">
                                          <p:val>
                                            <p:fltVal val="0"/>
                                          </p:val>
                                        </p:tav>
                                        <p:tav tm="100000">
                                          <p:val>
                                            <p:strVal val="#ppt_w"/>
                                          </p:val>
                                        </p:tav>
                                      </p:tavLst>
                                    </p:anim>
                                    <p:anim calcmode="lin" valueType="num">
                                      <p:cBhvr>
                                        <p:cTn id="82" dur="500" fill="hold"/>
                                        <p:tgtEl>
                                          <p:spTgt spid="51"/>
                                        </p:tgtEl>
                                        <p:attrNameLst>
                                          <p:attrName>ppt_h</p:attrName>
                                        </p:attrNameLst>
                                      </p:cBhvr>
                                      <p:tavLst>
                                        <p:tav tm="0">
                                          <p:val>
                                            <p:strVal val="#ppt_h"/>
                                          </p:val>
                                        </p:tav>
                                        <p:tav tm="100000">
                                          <p:val>
                                            <p:strVal val="#ppt_h"/>
                                          </p:val>
                                        </p:tav>
                                      </p:tavLst>
                                    </p:anim>
                                  </p:childTnLst>
                                </p:cTn>
                              </p:par>
                              <p:par>
                                <p:cTn id="83" presetID="17" presetClass="entr" presetSubtype="10" fill="hold" grpId="0" nodeType="withEffect">
                                  <p:stCondLst>
                                    <p:cond delay="0"/>
                                  </p:stCondLst>
                                  <p:childTnLst>
                                    <p:set>
                                      <p:cBhvr>
                                        <p:cTn id="84" dur="1" fill="hold">
                                          <p:stCondLst>
                                            <p:cond delay="0"/>
                                          </p:stCondLst>
                                        </p:cTn>
                                        <p:tgtEl>
                                          <p:spTgt spid="2"/>
                                        </p:tgtEl>
                                        <p:attrNameLst>
                                          <p:attrName>style.visibility</p:attrName>
                                        </p:attrNameLst>
                                      </p:cBhvr>
                                      <p:to>
                                        <p:strVal val="visible"/>
                                      </p:to>
                                    </p:set>
                                    <p:anim calcmode="lin" valueType="num">
                                      <p:cBhvr>
                                        <p:cTn id="85" dur="500" fill="hold"/>
                                        <p:tgtEl>
                                          <p:spTgt spid="2"/>
                                        </p:tgtEl>
                                        <p:attrNameLst>
                                          <p:attrName>ppt_w</p:attrName>
                                        </p:attrNameLst>
                                      </p:cBhvr>
                                      <p:tavLst>
                                        <p:tav tm="0">
                                          <p:val>
                                            <p:fltVal val="0"/>
                                          </p:val>
                                        </p:tav>
                                        <p:tav tm="100000">
                                          <p:val>
                                            <p:strVal val="#ppt_w"/>
                                          </p:val>
                                        </p:tav>
                                      </p:tavLst>
                                    </p:anim>
                                    <p:anim calcmode="lin" valueType="num">
                                      <p:cBhvr>
                                        <p:cTn id="86" dur="500" fill="hold"/>
                                        <p:tgtEl>
                                          <p:spTgt spid="2"/>
                                        </p:tgtEl>
                                        <p:attrNameLst>
                                          <p:attrName>ppt_h</p:attrName>
                                        </p:attrNameLst>
                                      </p:cBhvr>
                                      <p:tavLst>
                                        <p:tav tm="0">
                                          <p:val>
                                            <p:strVal val="#ppt_h"/>
                                          </p:val>
                                        </p:tav>
                                        <p:tav tm="100000">
                                          <p:val>
                                            <p:strVal val="#ppt_h"/>
                                          </p:val>
                                        </p:tav>
                                      </p:tavLst>
                                    </p:anim>
                                  </p:childTnLst>
                                </p:cTn>
                              </p:par>
                              <p:par>
                                <p:cTn id="87" presetID="17" presetClass="entr" presetSubtype="10" fill="hold" grpId="0" nodeType="withEffect">
                                  <p:stCondLst>
                                    <p:cond delay="0"/>
                                  </p:stCondLst>
                                  <p:childTnLst>
                                    <p:set>
                                      <p:cBhvr>
                                        <p:cTn id="88" dur="1" fill="hold">
                                          <p:stCondLst>
                                            <p:cond delay="0"/>
                                          </p:stCondLst>
                                        </p:cTn>
                                        <p:tgtEl>
                                          <p:spTgt spid="3"/>
                                        </p:tgtEl>
                                        <p:attrNameLst>
                                          <p:attrName>style.visibility</p:attrName>
                                        </p:attrNameLst>
                                      </p:cBhvr>
                                      <p:to>
                                        <p:strVal val="visible"/>
                                      </p:to>
                                    </p:set>
                                    <p:anim calcmode="lin" valueType="num">
                                      <p:cBhvr>
                                        <p:cTn id="89" dur="500" fill="hold"/>
                                        <p:tgtEl>
                                          <p:spTgt spid="3"/>
                                        </p:tgtEl>
                                        <p:attrNameLst>
                                          <p:attrName>ppt_w</p:attrName>
                                        </p:attrNameLst>
                                      </p:cBhvr>
                                      <p:tavLst>
                                        <p:tav tm="0">
                                          <p:val>
                                            <p:fltVal val="0"/>
                                          </p:val>
                                        </p:tav>
                                        <p:tav tm="100000">
                                          <p:val>
                                            <p:strVal val="#ppt_w"/>
                                          </p:val>
                                        </p:tav>
                                      </p:tavLst>
                                    </p:anim>
                                    <p:anim calcmode="lin" valueType="num">
                                      <p:cBhvr>
                                        <p:cTn id="90" dur="500" fill="hold"/>
                                        <p:tgtEl>
                                          <p:spTgt spid="3"/>
                                        </p:tgtEl>
                                        <p:attrNameLst>
                                          <p:attrName>ppt_h</p:attrName>
                                        </p:attrNameLst>
                                      </p:cBhvr>
                                      <p:tavLst>
                                        <p:tav tm="0">
                                          <p:val>
                                            <p:strVal val="#ppt_h"/>
                                          </p:val>
                                        </p:tav>
                                        <p:tav tm="100000">
                                          <p:val>
                                            <p:strVal val="#ppt_h"/>
                                          </p:val>
                                        </p:tav>
                                      </p:tavLst>
                                    </p:anim>
                                  </p:childTnLst>
                                </p:cTn>
                              </p:par>
                              <p:par>
                                <p:cTn id="91" presetID="37" presetClass="entr" presetSubtype="0" fill="hold" nodeType="withEffect">
                                  <p:stCondLst>
                                    <p:cond delay="0"/>
                                  </p:stCondLst>
                                  <p:childTnLst>
                                    <p:set>
                                      <p:cBhvr>
                                        <p:cTn id="92" dur="1" fill="hold">
                                          <p:stCondLst>
                                            <p:cond delay="0"/>
                                          </p:stCondLst>
                                        </p:cTn>
                                        <p:tgtEl>
                                          <p:spTgt spid="5"/>
                                        </p:tgtEl>
                                        <p:attrNameLst>
                                          <p:attrName>style.visibility</p:attrName>
                                        </p:attrNameLst>
                                      </p:cBhvr>
                                      <p:to>
                                        <p:strVal val="visible"/>
                                      </p:to>
                                    </p:set>
                                    <p:animEffect transition="in" filter="fade">
                                      <p:cBhvr>
                                        <p:cTn id="93" dur="1000"/>
                                        <p:tgtEl>
                                          <p:spTgt spid="5"/>
                                        </p:tgtEl>
                                      </p:cBhvr>
                                    </p:animEffect>
                                    <p:anim calcmode="lin" valueType="num">
                                      <p:cBhvr>
                                        <p:cTn id="94" dur="1000" fill="hold"/>
                                        <p:tgtEl>
                                          <p:spTgt spid="5"/>
                                        </p:tgtEl>
                                        <p:attrNameLst>
                                          <p:attrName>ppt_x</p:attrName>
                                        </p:attrNameLst>
                                      </p:cBhvr>
                                      <p:tavLst>
                                        <p:tav tm="0">
                                          <p:val>
                                            <p:strVal val="#ppt_x"/>
                                          </p:val>
                                        </p:tav>
                                        <p:tav tm="100000">
                                          <p:val>
                                            <p:strVal val="#ppt_x"/>
                                          </p:val>
                                        </p:tav>
                                      </p:tavLst>
                                    </p:anim>
                                    <p:anim calcmode="lin" valueType="num">
                                      <p:cBhvr>
                                        <p:cTn id="95" dur="900" decel="100000" fill="hold"/>
                                        <p:tgtEl>
                                          <p:spTgt spid="5"/>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97" presetID="17" presetClass="entr" presetSubtype="10" fill="hold" grpId="0" nodeType="withEffect">
                                  <p:stCondLst>
                                    <p:cond delay="0"/>
                                  </p:stCondLst>
                                  <p:childTnLst>
                                    <p:set>
                                      <p:cBhvr>
                                        <p:cTn id="98" dur="1" fill="hold">
                                          <p:stCondLst>
                                            <p:cond delay="0"/>
                                          </p:stCondLst>
                                        </p:cTn>
                                        <p:tgtEl>
                                          <p:spTgt spid="10"/>
                                        </p:tgtEl>
                                        <p:attrNameLst>
                                          <p:attrName>style.visibility</p:attrName>
                                        </p:attrNameLst>
                                      </p:cBhvr>
                                      <p:to>
                                        <p:strVal val="visible"/>
                                      </p:to>
                                    </p:set>
                                    <p:anim calcmode="lin" valueType="num">
                                      <p:cBhvr>
                                        <p:cTn id="99" dur="500" fill="hold"/>
                                        <p:tgtEl>
                                          <p:spTgt spid="10"/>
                                        </p:tgtEl>
                                        <p:attrNameLst>
                                          <p:attrName>ppt_w</p:attrName>
                                        </p:attrNameLst>
                                      </p:cBhvr>
                                      <p:tavLst>
                                        <p:tav tm="0">
                                          <p:val>
                                            <p:fltVal val="0"/>
                                          </p:val>
                                        </p:tav>
                                        <p:tav tm="100000">
                                          <p:val>
                                            <p:strVal val="#ppt_w"/>
                                          </p:val>
                                        </p:tav>
                                      </p:tavLst>
                                    </p:anim>
                                    <p:anim calcmode="lin" valueType="num">
                                      <p:cBhvr>
                                        <p:cTn id="100" dur="500" fill="hold"/>
                                        <p:tgtEl>
                                          <p:spTgt spid="10"/>
                                        </p:tgtEl>
                                        <p:attrNameLst>
                                          <p:attrName>ppt_h</p:attrName>
                                        </p:attrNameLst>
                                      </p:cBhvr>
                                      <p:tavLst>
                                        <p:tav tm="0">
                                          <p:val>
                                            <p:strVal val="#ppt_h"/>
                                          </p:val>
                                        </p:tav>
                                        <p:tav tm="100000">
                                          <p:val>
                                            <p:strVal val="#ppt_h"/>
                                          </p:val>
                                        </p:tav>
                                      </p:tavLst>
                                    </p:anim>
                                  </p:childTnLst>
                                </p:cTn>
                              </p:par>
                              <p:par>
                                <p:cTn id="101" presetID="17" presetClass="entr" presetSubtype="1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 calcmode="lin" valueType="num">
                                      <p:cBhvr>
                                        <p:cTn id="103" dur="500" fill="hold"/>
                                        <p:tgtEl>
                                          <p:spTgt spid="12"/>
                                        </p:tgtEl>
                                        <p:attrNameLst>
                                          <p:attrName>ppt_w</p:attrName>
                                        </p:attrNameLst>
                                      </p:cBhvr>
                                      <p:tavLst>
                                        <p:tav tm="0">
                                          <p:val>
                                            <p:fltVal val="0"/>
                                          </p:val>
                                        </p:tav>
                                        <p:tav tm="100000">
                                          <p:val>
                                            <p:strVal val="#ppt_w"/>
                                          </p:val>
                                        </p:tav>
                                      </p:tavLst>
                                    </p:anim>
                                    <p:anim calcmode="lin" valueType="num">
                                      <p:cBhvr>
                                        <p:cTn id="104" dur="500" fill="hold"/>
                                        <p:tgtEl>
                                          <p:spTgt spid="12"/>
                                        </p:tgtEl>
                                        <p:attrNameLst>
                                          <p:attrName>ppt_h</p:attrName>
                                        </p:attrNameLst>
                                      </p:cBhvr>
                                      <p:tavLst>
                                        <p:tav tm="0">
                                          <p:val>
                                            <p:strVal val="#ppt_h"/>
                                          </p:val>
                                        </p:tav>
                                        <p:tav tm="100000">
                                          <p:val>
                                            <p:strVal val="#ppt_h"/>
                                          </p:val>
                                        </p:tav>
                                      </p:tavLst>
                                    </p:anim>
                                  </p:childTnLst>
                                </p:cTn>
                              </p:par>
                              <p:par>
                                <p:cTn id="105" presetID="17" presetClass="entr" presetSubtype="10" fill="hold" grpId="0" nodeType="withEffect">
                                  <p:stCondLst>
                                    <p:cond delay="0"/>
                                  </p:stCondLst>
                                  <p:childTnLst>
                                    <p:set>
                                      <p:cBhvr>
                                        <p:cTn id="106" dur="1" fill="hold">
                                          <p:stCondLst>
                                            <p:cond delay="0"/>
                                          </p:stCondLst>
                                        </p:cTn>
                                        <p:tgtEl>
                                          <p:spTgt spid="13"/>
                                        </p:tgtEl>
                                        <p:attrNameLst>
                                          <p:attrName>style.visibility</p:attrName>
                                        </p:attrNameLst>
                                      </p:cBhvr>
                                      <p:to>
                                        <p:strVal val="visible"/>
                                      </p:to>
                                    </p:set>
                                    <p:anim calcmode="lin" valueType="num">
                                      <p:cBhvr>
                                        <p:cTn id="107" dur="500" fill="hold"/>
                                        <p:tgtEl>
                                          <p:spTgt spid="13"/>
                                        </p:tgtEl>
                                        <p:attrNameLst>
                                          <p:attrName>ppt_w</p:attrName>
                                        </p:attrNameLst>
                                      </p:cBhvr>
                                      <p:tavLst>
                                        <p:tav tm="0">
                                          <p:val>
                                            <p:fltVal val="0"/>
                                          </p:val>
                                        </p:tav>
                                        <p:tav tm="100000">
                                          <p:val>
                                            <p:strVal val="#ppt_w"/>
                                          </p:val>
                                        </p:tav>
                                      </p:tavLst>
                                    </p:anim>
                                    <p:anim calcmode="lin" valueType="num">
                                      <p:cBhvr>
                                        <p:cTn id="108"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p:bldP spid="15" grpId="0"/>
      <p:bldP spid="20" grpId="0"/>
      <p:bldP spid="21" grpId="0"/>
      <p:bldP spid="30" grpId="0"/>
      <p:bldP spid="31" grpId="0"/>
      <p:bldP spid="37" grpId="0"/>
      <p:bldP spid="38" grpId="0"/>
      <p:bldP spid="44" grpId="0"/>
      <p:bldP spid="45" grpId="0"/>
      <p:bldP spid="51" grpId="0"/>
      <p:bldP spid="2" grpId="0"/>
      <p:bldP spid="3" grpId="0"/>
      <p:bldP spid="10" grpId="0"/>
      <p:bldP spid="12" grpId="0"/>
      <p:bldP spid="1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383FE9-04A6-4340-8182-3FC7726AA4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26808" y="139031"/>
            <a:ext cx="10461990" cy="10674112"/>
          </a:xfrm>
        </p:spPr>
      </p:pic>
      <p:sp>
        <p:nvSpPr>
          <p:cNvPr id="14" name="Rectangle 13">
            <a:extLst>
              <a:ext uri="{FF2B5EF4-FFF2-40B4-BE49-F238E27FC236}">
                <a16:creationId xmlns:a16="http://schemas.microsoft.com/office/drawing/2014/main" id="{F236273D-1DC9-AC4A-BE24-5C5E08C7B537}"/>
              </a:ext>
            </a:extLst>
          </p:cNvPr>
          <p:cNvSpPr/>
          <p:nvPr/>
        </p:nvSpPr>
        <p:spPr>
          <a:xfrm>
            <a:off x="11593286" y="1138834"/>
            <a:ext cx="7214260" cy="2862322"/>
          </a:xfrm>
          <a:prstGeom prst="rect">
            <a:avLst/>
          </a:prstGeom>
        </p:spPr>
        <p:txBody>
          <a:bodyPr wrap="square">
            <a:spAutoFit/>
          </a:bodyPr>
          <a:lstStyle/>
          <a:p>
            <a:pPr>
              <a:spcAft>
                <a:spcPts val="1600"/>
              </a:spcAft>
            </a:pPr>
            <a:r>
              <a:rPr lang="en-US" sz="6000" b="1" dirty="0">
                <a:solidFill>
                  <a:srgbClr val="205378"/>
                </a:solidFill>
                <a:latin typeface="Arial" panose="020B0604020202020204" pitchFamily="34" charset="0"/>
                <a:ea typeface="Open Sans" panose="020B0606030504020204" pitchFamily="34" charset="0"/>
                <a:cs typeface="Arial" panose="020B0604020202020204" pitchFamily="34" charset="0"/>
              </a:rPr>
              <a:t>Linking Contraception and Brief Interventions</a:t>
            </a:r>
          </a:p>
        </p:txBody>
      </p:sp>
      <p:sp>
        <p:nvSpPr>
          <p:cNvPr id="4" name="Rectangle 3">
            <a:extLst>
              <a:ext uri="{FF2B5EF4-FFF2-40B4-BE49-F238E27FC236}">
                <a16:creationId xmlns:a16="http://schemas.microsoft.com/office/drawing/2014/main" id="{30E368AD-A7CA-194E-985D-424B57730702}"/>
              </a:ext>
            </a:extLst>
          </p:cNvPr>
          <p:cNvSpPr/>
          <p:nvPr/>
        </p:nvSpPr>
        <p:spPr>
          <a:xfrm>
            <a:off x="11593286" y="4186651"/>
            <a:ext cx="7532914" cy="837858"/>
          </a:xfrm>
          <a:prstGeom prst="rect">
            <a:avLst/>
          </a:prstGeom>
        </p:spPr>
        <p:txBody>
          <a:bodyPr wrap="square">
            <a:spAutoFit/>
          </a:bodyPr>
          <a:lstStyle/>
          <a:p>
            <a:pPr>
              <a:lnSpc>
                <a:spcPct val="115000"/>
              </a:lnSpc>
              <a:spcAft>
                <a:spcPts val="1600"/>
              </a:spcAft>
            </a:pPr>
            <a:r>
              <a:rPr lang="en-US" sz="2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Here are some ideas for including contraception into the Prevention Conversation.</a:t>
            </a:r>
          </a:p>
        </p:txBody>
      </p:sp>
      <p:grpSp>
        <p:nvGrpSpPr>
          <p:cNvPr id="8" name="Group 7">
            <a:extLst>
              <a:ext uri="{FF2B5EF4-FFF2-40B4-BE49-F238E27FC236}">
                <a16:creationId xmlns:a16="http://schemas.microsoft.com/office/drawing/2014/main" id="{0768286B-71C5-A03A-A0C3-B61EB9C952EB}"/>
              </a:ext>
            </a:extLst>
          </p:cNvPr>
          <p:cNvGrpSpPr/>
          <p:nvPr/>
        </p:nvGrpSpPr>
        <p:grpSpPr>
          <a:xfrm>
            <a:off x="12462716" y="5340316"/>
            <a:ext cx="857658" cy="720890"/>
            <a:chOff x="11765981" y="8462143"/>
            <a:chExt cx="857658" cy="720890"/>
          </a:xfrm>
        </p:grpSpPr>
        <p:sp>
          <p:nvSpPr>
            <p:cNvPr id="6" name="Freeform 5">
              <a:extLst>
                <a:ext uri="{FF2B5EF4-FFF2-40B4-BE49-F238E27FC236}">
                  <a16:creationId xmlns:a16="http://schemas.microsoft.com/office/drawing/2014/main" id="{0BC5D2D0-17EF-5C9D-3412-E72295D36AF4}"/>
                </a:ext>
              </a:extLst>
            </p:cNvPr>
            <p:cNvSpPr>
              <a:spLocks/>
            </p:cNvSpPr>
            <p:nvPr/>
          </p:nvSpPr>
          <p:spPr bwMode="auto">
            <a:xfrm>
              <a:off x="11765981" y="8462143"/>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endParaRPr lang="en-US" sz="4800" dirty="0">
                <a:solidFill>
                  <a:schemeClr val="bg1"/>
                </a:solidFill>
                <a:latin typeface="Arial" panose="020B0604020202020204" pitchFamily="34" charset="0"/>
              </a:endParaRPr>
            </a:p>
          </p:txBody>
        </p:sp>
        <p:sp>
          <p:nvSpPr>
            <p:cNvPr id="7" name="Freeform 204">
              <a:extLst>
                <a:ext uri="{FF2B5EF4-FFF2-40B4-BE49-F238E27FC236}">
                  <a16:creationId xmlns:a16="http://schemas.microsoft.com/office/drawing/2014/main" id="{3ECC86D0-2EB3-D0FA-F036-C96D992C0FDA}"/>
                </a:ext>
              </a:extLst>
            </p:cNvPr>
            <p:cNvSpPr>
              <a:spLocks noEditPoints="1"/>
            </p:cNvSpPr>
            <p:nvPr/>
          </p:nvSpPr>
          <p:spPr bwMode="auto">
            <a:xfrm>
              <a:off x="11925249" y="8609358"/>
              <a:ext cx="394377" cy="426460"/>
            </a:xfrm>
            <a:custGeom>
              <a:avLst/>
              <a:gdLst>
                <a:gd name="T0" fmla="*/ 82 w 124"/>
                <a:gd name="T1" fmla="*/ 60 h 121"/>
                <a:gd name="T2" fmla="*/ 62 w 124"/>
                <a:gd name="T3" fmla="*/ 80 h 121"/>
                <a:gd name="T4" fmla="*/ 42 w 124"/>
                <a:gd name="T5" fmla="*/ 60 h 121"/>
                <a:gd name="T6" fmla="*/ 62 w 124"/>
                <a:gd name="T7" fmla="*/ 41 h 121"/>
                <a:gd name="T8" fmla="*/ 82 w 124"/>
                <a:gd name="T9" fmla="*/ 60 h 121"/>
                <a:gd name="T10" fmla="*/ 107 w 124"/>
                <a:gd name="T11" fmla="*/ 46 h 121"/>
                <a:gd name="T12" fmla="*/ 104 w 124"/>
                <a:gd name="T13" fmla="*/ 39 h 121"/>
                <a:gd name="T14" fmla="*/ 111 w 124"/>
                <a:gd name="T15" fmla="*/ 22 h 121"/>
                <a:gd name="T16" fmla="*/ 101 w 124"/>
                <a:gd name="T17" fmla="*/ 12 h 121"/>
                <a:gd name="T18" fmla="*/ 84 w 124"/>
                <a:gd name="T19" fmla="*/ 19 h 121"/>
                <a:gd name="T20" fmla="*/ 76 w 124"/>
                <a:gd name="T21" fmla="*/ 16 h 121"/>
                <a:gd name="T22" fmla="*/ 69 w 124"/>
                <a:gd name="T23" fmla="*/ 0 h 121"/>
                <a:gd name="T24" fmla="*/ 55 w 124"/>
                <a:gd name="T25" fmla="*/ 0 h 121"/>
                <a:gd name="T26" fmla="*/ 48 w 124"/>
                <a:gd name="T27" fmla="*/ 16 h 121"/>
                <a:gd name="T28" fmla="*/ 40 w 124"/>
                <a:gd name="T29" fmla="*/ 19 h 121"/>
                <a:gd name="T30" fmla="*/ 23 w 124"/>
                <a:gd name="T31" fmla="*/ 13 h 121"/>
                <a:gd name="T32" fmla="*/ 13 w 124"/>
                <a:gd name="T33" fmla="*/ 22 h 121"/>
                <a:gd name="T34" fmla="*/ 20 w 124"/>
                <a:gd name="T35" fmla="*/ 39 h 121"/>
                <a:gd name="T36" fmla="*/ 17 w 124"/>
                <a:gd name="T37" fmla="*/ 47 h 121"/>
                <a:gd name="T38" fmla="*/ 0 w 124"/>
                <a:gd name="T39" fmla="*/ 54 h 121"/>
                <a:gd name="T40" fmla="*/ 0 w 124"/>
                <a:gd name="T41" fmla="*/ 67 h 121"/>
                <a:gd name="T42" fmla="*/ 17 w 124"/>
                <a:gd name="T43" fmla="*/ 74 h 121"/>
                <a:gd name="T44" fmla="*/ 20 w 124"/>
                <a:gd name="T45" fmla="*/ 82 h 121"/>
                <a:gd name="T46" fmla="*/ 14 w 124"/>
                <a:gd name="T47" fmla="*/ 99 h 121"/>
                <a:gd name="T48" fmla="*/ 23 w 124"/>
                <a:gd name="T49" fmla="*/ 108 h 121"/>
                <a:gd name="T50" fmla="*/ 40 w 124"/>
                <a:gd name="T51" fmla="*/ 102 h 121"/>
                <a:gd name="T52" fmla="*/ 48 w 124"/>
                <a:gd name="T53" fmla="*/ 105 h 121"/>
                <a:gd name="T54" fmla="*/ 56 w 124"/>
                <a:gd name="T55" fmla="*/ 121 h 121"/>
                <a:gd name="T56" fmla="*/ 69 w 124"/>
                <a:gd name="T57" fmla="*/ 121 h 121"/>
                <a:gd name="T58" fmla="*/ 76 w 124"/>
                <a:gd name="T59" fmla="*/ 105 h 121"/>
                <a:gd name="T60" fmla="*/ 84 w 124"/>
                <a:gd name="T61" fmla="*/ 102 h 121"/>
                <a:gd name="T62" fmla="*/ 102 w 124"/>
                <a:gd name="T63" fmla="*/ 108 h 121"/>
                <a:gd name="T64" fmla="*/ 111 w 124"/>
                <a:gd name="T65" fmla="*/ 99 h 121"/>
                <a:gd name="T66" fmla="*/ 104 w 124"/>
                <a:gd name="T67" fmla="*/ 82 h 121"/>
                <a:gd name="T68" fmla="*/ 107 w 124"/>
                <a:gd name="T69" fmla="*/ 74 h 121"/>
                <a:gd name="T70" fmla="*/ 124 w 124"/>
                <a:gd name="T71" fmla="*/ 67 h 121"/>
                <a:gd name="T72" fmla="*/ 124 w 124"/>
                <a:gd name="T73" fmla="*/ 53 h 121"/>
                <a:gd name="T74" fmla="*/ 107 w 124"/>
                <a:gd name="T75" fmla="*/ 4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21">
                  <a:moveTo>
                    <a:pt x="82" y="60"/>
                  </a:moveTo>
                  <a:cubicBezTo>
                    <a:pt x="82" y="71"/>
                    <a:pt x="73" y="80"/>
                    <a:pt x="62" y="80"/>
                  </a:cubicBezTo>
                  <a:cubicBezTo>
                    <a:pt x="51" y="80"/>
                    <a:pt x="42" y="71"/>
                    <a:pt x="42" y="60"/>
                  </a:cubicBezTo>
                  <a:cubicBezTo>
                    <a:pt x="42" y="50"/>
                    <a:pt x="51" y="41"/>
                    <a:pt x="62" y="41"/>
                  </a:cubicBezTo>
                  <a:cubicBezTo>
                    <a:pt x="73" y="41"/>
                    <a:pt x="82" y="50"/>
                    <a:pt x="82" y="60"/>
                  </a:cubicBezTo>
                  <a:close/>
                  <a:moveTo>
                    <a:pt x="107" y="46"/>
                  </a:moveTo>
                  <a:cubicBezTo>
                    <a:pt x="104" y="39"/>
                    <a:pt x="104" y="39"/>
                    <a:pt x="104" y="39"/>
                  </a:cubicBezTo>
                  <a:cubicBezTo>
                    <a:pt x="104" y="39"/>
                    <a:pt x="111" y="23"/>
                    <a:pt x="111" y="22"/>
                  </a:cubicBezTo>
                  <a:cubicBezTo>
                    <a:pt x="101" y="12"/>
                    <a:pt x="101" y="12"/>
                    <a:pt x="101" y="12"/>
                  </a:cubicBezTo>
                  <a:cubicBezTo>
                    <a:pt x="100" y="12"/>
                    <a:pt x="84" y="19"/>
                    <a:pt x="84" y="19"/>
                  </a:cubicBezTo>
                  <a:cubicBezTo>
                    <a:pt x="76" y="16"/>
                    <a:pt x="76" y="16"/>
                    <a:pt x="76" y="16"/>
                  </a:cubicBezTo>
                  <a:cubicBezTo>
                    <a:pt x="76" y="16"/>
                    <a:pt x="70" y="0"/>
                    <a:pt x="69" y="0"/>
                  </a:cubicBezTo>
                  <a:cubicBezTo>
                    <a:pt x="55" y="0"/>
                    <a:pt x="55" y="0"/>
                    <a:pt x="55" y="0"/>
                  </a:cubicBezTo>
                  <a:cubicBezTo>
                    <a:pt x="54" y="0"/>
                    <a:pt x="48" y="16"/>
                    <a:pt x="48" y="16"/>
                  </a:cubicBezTo>
                  <a:cubicBezTo>
                    <a:pt x="40" y="19"/>
                    <a:pt x="40" y="19"/>
                    <a:pt x="40" y="19"/>
                  </a:cubicBezTo>
                  <a:cubicBezTo>
                    <a:pt x="40" y="19"/>
                    <a:pt x="23" y="12"/>
                    <a:pt x="23" y="13"/>
                  </a:cubicBezTo>
                  <a:cubicBezTo>
                    <a:pt x="13" y="22"/>
                    <a:pt x="13" y="22"/>
                    <a:pt x="13" y="22"/>
                  </a:cubicBezTo>
                  <a:cubicBezTo>
                    <a:pt x="12" y="23"/>
                    <a:pt x="20" y="39"/>
                    <a:pt x="20" y="39"/>
                  </a:cubicBezTo>
                  <a:cubicBezTo>
                    <a:pt x="17" y="47"/>
                    <a:pt x="17" y="47"/>
                    <a:pt x="17" y="47"/>
                  </a:cubicBezTo>
                  <a:cubicBezTo>
                    <a:pt x="17" y="47"/>
                    <a:pt x="0" y="53"/>
                    <a:pt x="0" y="54"/>
                  </a:cubicBezTo>
                  <a:cubicBezTo>
                    <a:pt x="0" y="67"/>
                    <a:pt x="0" y="67"/>
                    <a:pt x="0" y="67"/>
                  </a:cubicBezTo>
                  <a:cubicBezTo>
                    <a:pt x="0" y="68"/>
                    <a:pt x="17" y="74"/>
                    <a:pt x="17" y="74"/>
                  </a:cubicBezTo>
                  <a:cubicBezTo>
                    <a:pt x="20" y="82"/>
                    <a:pt x="20" y="82"/>
                    <a:pt x="20" y="82"/>
                  </a:cubicBezTo>
                  <a:cubicBezTo>
                    <a:pt x="20" y="82"/>
                    <a:pt x="13" y="98"/>
                    <a:pt x="14" y="99"/>
                  </a:cubicBezTo>
                  <a:cubicBezTo>
                    <a:pt x="23" y="108"/>
                    <a:pt x="23" y="108"/>
                    <a:pt x="23" y="108"/>
                  </a:cubicBezTo>
                  <a:cubicBezTo>
                    <a:pt x="24" y="109"/>
                    <a:pt x="40" y="102"/>
                    <a:pt x="40" y="102"/>
                  </a:cubicBezTo>
                  <a:cubicBezTo>
                    <a:pt x="48" y="105"/>
                    <a:pt x="48" y="105"/>
                    <a:pt x="48" y="105"/>
                  </a:cubicBezTo>
                  <a:cubicBezTo>
                    <a:pt x="48" y="105"/>
                    <a:pt x="55" y="121"/>
                    <a:pt x="56" y="121"/>
                  </a:cubicBezTo>
                  <a:cubicBezTo>
                    <a:pt x="69" y="121"/>
                    <a:pt x="69" y="121"/>
                    <a:pt x="69" y="121"/>
                  </a:cubicBezTo>
                  <a:cubicBezTo>
                    <a:pt x="70" y="121"/>
                    <a:pt x="76" y="105"/>
                    <a:pt x="76" y="105"/>
                  </a:cubicBezTo>
                  <a:cubicBezTo>
                    <a:pt x="84" y="102"/>
                    <a:pt x="84" y="102"/>
                    <a:pt x="84" y="102"/>
                  </a:cubicBezTo>
                  <a:cubicBezTo>
                    <a:pt x="84" y="102"/>
                    <a:pt x="101" y="109"/>
                    <a:pt x="102" y="108"/>
                  </a:cubicBezTo>
                  <a:cubicBezTo>
                    <a:pt x="111" y="99"/>
                    <a:pt x="111" y="99"/>
                    <a:pt x="111" y="99"/>
                  </a:cubicBezTo>
                  <a:cubicBezTo>
                    <a:pt x="112" y="98"/>
                    <a:pt x="104" y="82"/>
                    <a:pt x="104" y="82"/>
                  </a:cubicBezTo>
                  <a:cubicBezTo>
                    <a:pt x="107" y="74"/>
                    <a:pt x="107" y="74"/>
                    <a:pt x="107" y="74"/>
                  </a:cubicBezTo>
                  <a:cubicBezTo>
                    <a:pt x="107" y="74"/>
                    <a:pt x="124" y="68"/>
                    <a:pt x="124" y="67"/>
                  </a:cubicBezTo>
                  <a:cubicBezTo>
                    <a:pt x="124" y="53"/>
                    <a:pt x="124" y="53"/>
                    <a:pt x="124" y="53"/>
                  </a:cubicBezTo>
                  <a:cubicBezTo>
                    <a:pt x="124" y="53"/>
                    <a:pt x="107" y="46"/>
                    <a:pt x="107" y="46"/>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solidFill>
                  <a:schemeClr val="bg1"/>
                </a:solidFill>
              </a:endParaRPr>
            </a:p>
          </p:txBody>
        </p:sp>
      </p:grpSp>
      <p:sp>
        <p:nvSpPr>
          <p:cNvPr id="9" name="Rectangle 8">
            <a:extLst>
              <a:ext uri="{FF2B5EF4-FFF2-40B4-BE49-F238E27FC236}">
                <a16:creationId xmlns:a16="http://schemas.microsoft.com/office/drawing/2014/main" id="{EEB53E6E-F6BE-09C6-E9F2-13F5A9950421}"/>
              </a:ext>
            </a:extLst>
          </p:cNvPr>
          <p:cNvSpPr/>
          <p:nvPr/>
        </p:nvSpPr>
        <p:spPr>
          <a:xfrm>
            <a:off x="13479642" y="5363801"/>
            <a:ext cx="4658457" cy="558743"/>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ea typeface="Open Sans" panose="020B0606030504020204" pitchFamily="34" charset="0"/>
                <a:cs typeface="Arial" panose="020B0604020202020204" pitchFamily="34" charset="0"/>
              </a:rPr>
              <a:t>Preparing for pregnancy</a:t>
            </a:r>
          </a:p>
        </p:txBody>
      </p:sp>
      <p:grpSp>
        <p:nvGrpSpPr>
          <p:cNvPr id="10" name="Group 9">
            <a:extLst>
              <a:ext uri="{FF2B5EF4-FFF2-40B4-BE49-F238E27FC236}">
                <a16:creationId xmlns:a16="http://schemas.microsoft.com/office/drawing/2014/main" id="{577130A3-22FB-2B69-9A9D-584B543DD099}"/>
              </a:ext>
            </a:extLst>
          </p:cNvPr>
          <p:cNvGrpSpPr/>
          <p:nvPr/>
        </p:nvGrpSpPr>
        <p:grpSpPr>
          <a:xfrm>
            <a:off x="12462716" y="6374637"/>
            <a:ext cx="857658" cy="720890"/>
            <a:chOff x="11765981" y="8462143"/>
            <a:chExt cx="857658" cy="720890"/>
          </a:xfrm>
        </p:grpSpPr>
        <p:sp>
          <p:nvSpPr>
            <p:cNvPr id="11" name="Freeform 10">
              <a:extLst>
                <a:ext uri="{FF2B5EF4-FFF2-40B4-BE49-F238E27FC236}">
                  <a16:creationId xmlns:a16="http://schemas.microsoft.com/office/drawing/2014/main" id="{D28CA6F5-FEAC-0F2B-6763-BF350C87A29B}"/>
                </a:ext>
              </a:extLst>
            </p:cNvPr>
            <p:cNvSpPr>
              <a:spLocks/>
            </p:cNvSpPr>
            <p:nvPr/>
          </p:nvSpPr>
          <p:spPr bwMode="auto">
            <a:xfrm>
              <a:off x="11765981" y="8462143"/>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endParaRPr lang="en-US" sz="4800" dirty="0">
                <a:solidFill>
                  <a:schemeClr val="bg1"/>
                </a:solidFill>
                <a:latin typeface="Arial" panose="020B0604020202020204" pitchFamily="34" charset="0"/>
              </a:endParaRPr>
            </a:p>
          </p:txBody>
        </p:sp>
        <p:sp>
          <p:nvSpPr>
            <p:cNvPr id="12" name="Freeform 204">
              <a:extLst>
                <a:ext uri="{FF2B5EF4-FFF2-40B4-BE49-F238E27FC236}">
                  <a16:creationId xmlns:a16="http://schemas.microsoft.com/office/drawing/2014/main" id="{DBFC6D6B-8A95-8F48-170F-64C8954F3EF4}"/>
                </a:ext>
              </a:extLst>
            </p:cNvPr>
            <p:cNvSpPr>
              <a:spLocks noEditPoints="1"/>
            </p:cNvSpPr>
            <p:nvPr/>
          </p:nvSpPr>
          <p:spPr bwMode="auto">
            <a:xfrm>
              <a:off x="11925249" y="8609358"/>
              <a:ext cx="394377" cy="426460"/>
            </a:xfrm>
            <a:custGeom>
              <a:avLst/>
              <a:gdLst>
                <a:gd name="T0" fmla="*/ 82 w 124"/>
                <a:gd name="T1" fmla="*/ 60 h 121"/>
                <a:gd name="T2" fmla="*/ 62 w 124"/>
                <a:gd name="T3" fmla="*/ 80 h 121"/>
                <a:gd name="T4" fmla="*/ 42 w 124"/>
                <a:gd name="T5" fmla="*/ 60 h 121"/>
                <a:gd name="T6" fmla="*/ 62 w 124"/>
                <a:gd name="T7" fmla="*/ 41 h 121"/>
                <a:gd name="T8" fmla="*/ 82 w 124"/>
                <a:gd name="T9" fmla="*/ 60 h 121"/>
                <a:gd name="T10" fmla="*/ 107 w 124"/>
                <a:gd name="T11" fmla="*/ 46 h 121"/>
                <a:gd name="T12" fmla="*/ 104 w 124"/>
                <a:gd name="T13" fmla="*/ 39 h 121"/>
                <a:gd name="T14" fmla="*/ 111 w 124"/>
                <a:gd name="T15" fmla="*/ 22 h 121"/>
                <a:gd name="T16" fmla="*/ 101 w 124"/>
                <a:gd name="T17" fmla="*/ 12 h 121"/>
                <a:gd name="T18" fmla="*/ 84 w 124"/>
                <a:gd name="T19" fmla="*/ 19 h 121"/>
                <a:gd name="T20" fmla="*/ 76 w 124"/>
                <a:gd name="T21" fmla="*/ 16 h 121"/>
                <a:gd name="T22" fmla="*/ 69 w 124"/>
                <a:gd name="T23" fmla="*/ 0 h 121"/>
                <a:gd name="T24" fmla="*/ 55 w 124"/>
                <a:gd name="T25" fmla="*/ 0 h 121"/>
                <a:gd name="T26" fmla="*/ 48 w 124"/>
                <a:gd name="T27" fmla="*/ 16 h 121"/>
                <a:gd name="T28" fmla="*/ 40 w 124"/>
                <a:gd name="T29" fmla="*/ 19 h 121"/>
                <a:gd name="T30" fmla="*/ 23 w 124"/>
                <a:gd name="T31" fmla="*/ 13 h 121"/>
                <a:gd name="T32" fmla="*/ 13 w 124"/>
                <a:gd name="T33" fmla="*/ 22 h 121"/>
                <a:gd name="T34" fmla="*/ 20 w 124"/>
                <a:gd name="T35" fmla="*/ 39 h 121"/>
                <a:gd name="T36" fmla="*/ 17 w 124"/>
                <a:gd name="T37" fmla="*/ 47 h 121"/>
                <a:gd name="T38" fmla="*/ 0 w 124"/>
                <a:gd name="T39" fmla="*/ 54 h 121"/>
                <a:gd name="T40" fmla="*/ 0 w 124"/>
                <a:gd name="T41" fmla="*/ 67 h 121"/>
                <a:gd name="T42" fmla="*/ 17 w 124"/>
                <a:gd name="T43" fmla="*/ 74 h 121"/>
                <a:gd name="T44" fmla="*/ 20 w 124"/>
                <a:gd name="T45" fmla="*/ 82 h 121"/>
                <a:gd name="T46" fmla="*/ 14 w 124"/>
                <a:gd name="T47" fmla="*/ 99 h 121"/>
                <a:gd name="T48" fmla="*/ 23 w 124"/>
                <a:gd name="T49" fmla="*/ 108 h 121"/>
                <a:gd name="T50" fmla="*/ 40 w 124"/>
                <a:gd name="T51" fmla="*/ 102 h 121"/>
                <a:gd name="T52" fmla="*/ 48 w 124"/>
                <a:gd name="T53" fmla="*/ 105 h 121"/>
                <a:gd name="T54" fmla="*/ 56 w 124"/>
                <a:gd name="T55" fmla="*/ 121 h 121"/>
                <a:gd name="T56" fmla="*/ 69 w 124"/>
                <a:gd name="T57" fmla="*/ 121 h 121"/>
                <a:gd name="T58" fmla="*/ 76 w 124"/>
                <a:gd name="T59" fmla="*/ 105 h 121"/>
                <a:gd name="T60" fmla="*/ 84 w 124"/>
                <a:gd name="T61" fmla="*/ 102 h 121"/>
                <a:gd name="T62" fmla="*/ 102 w 124"/>
                <a:gd name="T63" fmla="*/ 108 h 121"/>
                <a:gd name="T64" fmla="*/ 111 w 124"/>
                <a:gd name="T65" fmla="*/ 99 h 121"/>
                <a:gd name="T66" fmla="*/ 104 w 124"/>
                <a:gd name="T67" fmla="*/ 82 h 121"/>
                <a:gd name="T68" fmla="*/ 107 w 124"/>
                <a:gd name="T69" fmla="*/ 74 h 121"/>
                <a:gd name="T70" fmla="*/ 124 w 124"/>
                <a:gd name="T71" fmla="*/ 67 h 121"/>
                <a:gd name="T72" fmla="*/ 124 w 124"/>
                <a:gd name="T73" fmla="*/ 53 h 121"/>
                <a:gd name="T74" fmla="*/ 107 w 124"/>
                <a:gd name="T75" fmla="*/ 4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21">
                  <a:moveTo>
                    <a:pt x="82" y="60"/>
                  </a:moveTo>
                  <a:cubicBezTo>
                    <a:pt x="82" y="71"/>
                    <a:pt x="73" y="80"/>
                    <a:pt x="62" y="80"/>
                  </a:cubicBezTo>
                  <a:cubicBezTo>
                    <a:pt x="51" y="80"/>
                    <a:pt x="42" y="71"/>
                    <a:pt x="42" y="60"/>
                  </a:cubicBezTo>
                  <a:cubicBezTo>
                    <a:pt x="42" y="50"/>
                    <a:pt x="51" y="41"/>
                    <a:pt x="62" y="41"/>
                  </a:cubicBezTo>
                  <a:cubicBezTo>
                    <a:pt x="73" y="41"/>
                    <a:pt x="82" y="50"/>
                    <a:pt x="82" y="60"/>
                  </a:cubicBezTo>
                  <a:close/>
                  <a:moveTo>
                    <a:pt x="107" y="46"/>
                  </a:moveTo>
                  <a:cubicBezTo>
                    <a:pt x="104" y="39"/>
                    <a:pt x="104" y="39"/>
                    <a:pt x="104" y="39"/>
                  </a:cubicBezTo>
                  <a:cubicBezTo>
                    <a:pt x="104" y="39"/>
                    <a:pt x="111" y="23"/>
                    <a:pt x="111" y="22"/>
                  </a:cubicBezTo>
                  <a:cubicBezTo>
                    <a:pt x="101" y="12"/>
                    <a:pt x="101" y="12"/>
                    <a:pt x="101" y="12"/>
                  </a:cubicBezTo>
                  <a:cubicBezTo>
                    <a:pt x="100" y="12"/>
                    <a:pt x="84" y="19"/>
                    <a:pt x="84" y="19"/>
                  </a:cubicBezTo>
                  <a:cubicBezTo>
                    <a:pt x="76" y="16"/>
                    <a:pt x="76" y="16"/>
                    <a:pt x="76" y="16"/>
                  </a:cubicBezTo>
                  <a:cubicBezTo>
                    <a:pt x="76" y="16"/>
                    <a:pt x="70" y="0"/>
                    <a:pt x="69" y="0"/>
                  </a:cubicBezTo>
                  <a:cubicBezTo>
                    <a:pt x="55" y="0"/>
                    <a:pt x="55" y="0"/>
                    <a:pt x="55" y="0"/>
                  </a:cubicBezTo>
                  <a:cubicBezTo>
                    <a:pt x="54" y="0"/>
                    <a:pt x="48" y="16"/>
                    <a:pt x="48" y="16"/>
                  </a:cubicBezTo>
                  <a:cubicBezTo>
                    <a:pt x="40" y="19"/>
                    <a:pt x="40" y="19"/>
                    <a:pt x="40" y="19"/>
                  </a:cubicBezTo>
                  <a:cubicBezTo>
                    <a:pt x="40" y="19"/>
                    <a:pt x="23" y="12"/>
                    <a:pt x="23" y="13"/>
                  </a:cubicBezTo>
                  <a:cubicBezTo>
                    <a:pt x="13" y="22"/>
                    <a:pt x="13" y="22"/>
                    <a:pt x="13" y="22"/>
                  </a:cubicBezTo>
                  <a:cubicBezTo>
                    <a:pt x="12" y="23"/>
                    <a:pt x="20" y="39"/>
                    <a:pt x="20" y="39"/>
                  </a:cubicBezTo>
                  <a:cubicBezTo>
                    <a:pt x="17" y="47"/>
                    <a:pt x="17" y="47"/>
                    <a:pt x="17" y="47"/>
                  </a:cubicBezTo>
                  <a:cubicBezTo>
                    <a:pt x="17" y="47"/>
                    <a:pt x="0" y="53"/>
                    <a:pt x="0" y="54"/>
                  </a:cubicBezTo>
                  <a:cubicBezTo>
                    <a:pt x="0" y="67"/>
                    <a:pt x="0" y="67"/>
                    <a:pt x="0" y="67"/>
                  </a:cubicBezTo>
                  <a:cubicBezTo>
                    <a:pt x="0" y="68"/>
                    <a:pt x="17" y="74"/>
                    <a:pt x="17" y="74"/>
                  </a:cubicBezTo>
                  <a:cubicBezTo>
                    <a:pt x="20" y="82"/>
                    <a:pt x="20" y="82"/>
                    <a:pt x="20" y="82"/>
                  </a:cubicBezTo>
                  <a:cubicBezTo>
                    <a:pt x="20" y="82"/>
                    <a:pt x="13" y="98"/>
                    <a:pt x="14" y="99"/>
                  </a:cubicBezTo>
                  <a:cubicBezTo>
                    <a:pt x="23" y="108"/>
                    <a:pt x="23" y="108"/>
                    <a:pt x="23" y="108"/>
                  </a:cubicBezTo>
                  <a:cubicBezTo>
                    <a:pt x="24" y="109"/>
                    <a:pt x="40" y="102"/>
                    <a:pt x="40" y="102"/>
                  </a:cubicBezTo>
                  <a:cubicBezTo>
                    <a:pt x="48" y="105"/>
                    <a:pt x="48" y="105"/>
                    <a:pt x="48" y="105"/>
                  </a:cubicBezTo>
                  <a:cubicBezTo>
                    <a:pt x="48" y="105"/>
                    <a:pt x="55" y="121"/>
                    <a:pt x="56" y="121"/>
                  </a:cubicBezTo>
                  <a:cubicBezTo>
                    <a:pt x="69" y="121"/>
                    <a:pt x="69" y="121"/>
                    <a:pt x="69" y="121"/>
                  </a:cubicBezTo>
                  <a:cubicBezTo>
                    <a:pt x="70" y="121"/>
                    <a:pt x="76" y="105"/>
                    <a:pt x="76" y="105"/>
                  </a:cubicBezTo>
                  <a:cubicBezTo>
                    <a:pt x="84" y="102"/>
                    <a:pt x="84" y="102"/>
                    <a:pt x="84" y="102"/>
                  </a:cubicBezTo>
                  <a:cubicBezTo>
                    <a:pt x="84" y="102"/>
                    <a:pt x="101" y="109"/>
                    <a:pt x="102" y="108"/>
                  </a:cubicBezTo>
                  <a:cubicBezTo>
                    <a:pt x="111" y="99"/>
                    <a:pt x="111" y="99"/>
                    <a:pt x="111" y="99"/>
                  </a:cubicBezTo>
                  <a:cubicBezTo>
                    <a:pt x="112" y="98"/>
                    <a:pt x="104" y="82"/>
                    <a:pt x="104" y="82"/>
                  </a:cubicBezTo>
                  <a:cubicBezTo>
                    <a:pt x="107" y="74"/>
                    <a:pt x="107" y="74"/>
                    <a:pt x="107" y="74"/>
                  </a:cubicBezTo>
                  <a:cubicBezTo>
                    <a:pt x="107" y="74"/>
                    <a:pt x="124" y="68"/>
                    <a:pt x="124" y="67"/>
                  </a:cubicBezTo>
                  <a:cubicBezTo>
                    <a:pt x="124" y="53"/>
                    <a:pt x="124" y="53"/>
                    <a:pt x="124" y="53"/>
                  </a:cubicBezTo>
                  <a:cubicBezTo>
                    <a:pt x="124" y="53"/>
                    <a:pt x="107" y="46"/>
                    <a:pt x="107" y="46"/>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solidFill>
                  <a:schemeClr val="bg1"/>
                </a:solidFill>
              </a:endParaRPr>
            </a:p>
          </p:txBody>
        </p:sp>
      </p:grpSp>
      <p:sp>
        <p:nvSpPr>
          <p:cNvPr id="13" name="Rectangle 12">
            <a:extLst>
              <a:ext uri="{FF2B5EF4-FFF2-40B4-BE49-F238E27FC236}">
                <a16:creationId xmlns:a16="http://schemas.microsoft.com/office/drawing/2014/main" id="{C984F5BD-0B0D-F621-99AD-C432CCEA06B5}"/>
              </a:ext>
            </a:extLst>
          </p:cNvPr>
          <p:cNvSpPr/>
          <p:nvPr/>
        </p:nvSpPr>
        <p:spPr>
          <a:xfrm>
            <a:off x="13479642" y="6234333"/>
            <a:ext cx="5782719" cy="1054263"/>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ea typeface="Open Sans" panose="020B0606030504020204" pitchFamily="34" charset="0"/>
                <a:cs typeface="Arial" panose="020B0604020202020204" pitchFamily="34" charset="0"/>
              </a:rPr>
              <a:t>Birth control effectiveness. The website </a:t>
            </a:r>
            <a:r>
              <a:rPr lang="en-US" sz="2800" dirty="0">
                <a:solidFill>
                  <a:schemeClr val="tx1">
                    <a:lumMod val="65000"/>
                    <a:lumOff val="35000"/>
                  </a:schemeClr>
                </a:solidFill>
                <a:ea typeface="Open Sans" panose="020B0606030504020204" pitchFamily="34" charset="0"/>
                <a:cs typeface="Arial" panose="020B0604020202020204" pitchFamily="34" charset="0"/>
                <a:hlinkClick r:id="rId4"/>
              </a:rPr>
              <a:t>It’s a Plan</a:t>
            </a:r>
            <a:r>
              <a:rPr lang="en-US" sz="2800" dirty="0">
                <a:solidFill>
                  <a:schemeClr val="tx1">
                    <a:lumMod val="65000"/>
                    <a:lumOff val="35000"/>
                  </a:schemeClr>
                </a:solidFill>
                <a:ea typeface="Open Sans" panose="020B0606030504020204" pitchFamily="34" charset="0"/>
                <a:cs typeface="Arial" panose="020B0604020202020204" pitchFamily="34" charset="0"/>
              </a:rPr>
              <a:t>, may be helpful</a:t>
            </a:r>
          </a:p>
        </p:txBody>
      </p:sp>
      <p:grpSp>
        <p:nvGrpSpPr>
          <p:cNvPr id="15" name="Group 14">
            <a:extLst>
              <a:ext uri="{FF2B5EF4-FFF2-40B4-BE49-F238E27FC236}">
                <a16:creationId xmlns:a16="http://schemas.microsoft.com/office/drawing/2014/main" id="{E3550860-F48E-1658-E666-C2A56545A53D}"/>
              </a:ext>
            </a:extLst>
          </p:cNvPr>
          <p:cNvGrpSpPr/>
          <p:nvPr/>
        </p:nvGrpSpPr>
        <p:grpSpPr>
          <a:xfrm>
            <a:off x="12462716" y="7528881"/>
            <a:ext cx="857658" cy="720890"/>
            <a:chOff x="11765981" y="8462143"/>
            <a:chExt cx="857658" cy="720890"/>
          </a:xfrm>
        </p:grpSpPr>
        <p:sp>
          <p:nvSpPr>
            <p:cNvPr id="16" name="Freeform 15">
              <a:extLst>
                <a:ext uri="{FF2B5EF4-FFF2-40B4-BE49-F238E27FC236}">
                  <a16:creationId xmlns:a16="http://schemas.microsoft.com/office/drawing/2014/main" id="{A91DF3FB-607C-1EB9-080A-58BB0E3F39E3}"/>
                </a:ext>
              </a:extLst>
            </p:cNvPr>
            <p:cNvSpPr>
              <a:spLocks/>
            </p:cNvSpPr>
            <p:nvPr/>
          </p:nvSpPr>
          <p:spPr bwMode="auto">
            <a:xfrm>
              <a:off x="11765981" y="8462143"/>
              <a:ext cx="857658" cy="720890"/>
            </a:xfrm>
            <a:custGeom>
              <a:avLst/>
              <a:gdLst>
                <a:gd name="connsiteX0" fmla="*/ 1696038 w 2005367"/>
                <a:gd name="connsiteY0" fmla="*/ 488904 h 1512621"/>
                <a:gd name="connsiteX1" fmla="*/ 2005367 w 2005367"/>
                <a:gd name="connsiteY1" fmla="*/ 770885 h 1512621"/>
                <a:gd name="connsiteX2" fmla="*/ 1696038 w 2005367"/>
                <a:gd name="connsiteY2" fmla="*/ 1052466 h 1512621"/>
                <a:gd name="connsiteX3" fmla="*/ 252109 w 2005367"/>
                <a:gd name="connsiteY3" fmla="*/ 0 h 1512621"/>
                <a:gd name="connsiteX4" fmla="*/ 1443928 w 2005367"/>
                <a:gd name="connsiteY4" fmla="*/ 0 h 1512621"/>
                <a:gd name="connsiteX5" fmla="*/ 1696037 w 2005367"/>
                <a:gd name="connsiteY5" fmla="*/ 252109 h 1512621"/>
                <a:gd name="connsiteX6" fmla="*/ 1696037 w 2005367"/>
                <a:gd name="connsiteY6" fmla="*/ 1260512 h 1512621"/>
                <a:gd name="connsiteX7" fmla="*/ 1443928 w 2005367"/>
                <a:gd name="connsiteY7" fmla="*/ 1512621 h 1512621"/>
                <a:gd name="connsiteX8" fmla="*/ 252109 w 2005367"/>
                <a:gd name="connsiteY8" fmla="*/ 1512621 h 1512621"/>
                <a:gd name="connsiteX9" fmla="*/ 0 w 2005367"/>
                <a:gd name="connsiteY9" fmla="*/ 1260512 h 1512621"/>
                <a:gd name="connsiteX10" fmla="*/ 0 w 2005367"/>
                <a:gd name="connsiteY10" fmla="*/ 252109 h 1512621"/>
                <a:gd name="connsiteX11" fmla="*/ 252109 w 2005367"/>
                <a:gd name="connsiteY11" fmla="*/ 0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5367" h="1512621">
                  <a:moveTo>
                    <a:pt x="1696038" y="488904"/>
                  </a:moveTo>
                  <a:lnTo>
                    <a:pt x="2005367" y="770885"/>
                  </a:lnTo>
                  <a:lnTo>
                    <a:pt x="1696038" y="1052466"/>
                  </a:lnTo>
                  <a:close/>
                  <a:moveTo>
                    <a:pt x="252109" y="0"/>
                  </a:moveTo>
                  <a:lnTo>
                    <a:pt x="1443928" y="0"/>
                  </a:lnTo>
                  <a:cubicBezTo>
                    <a:pt x="1583164" y="0"/>
                    <a:pt x="1696037" y="112873"/>
                    <a:pt x="1696037" y="252109"/>
                  </a:cubicBezTo>
                  <a:lnTo>
                    <a:pt x="1696037" y="1260512"/>
                  </a:lnTo>
                  <a:cubicBezTo>
                    <a:pt x="1696037" y="1399748"/>
                    <a:pt x="1583164" y="1512621"/>
                    <a:pt x="1443928" y="1512621"/>
                  </a:cubicBezTo>
                  <a:lnTo>
                    <a:pt x="252109" y="1512621"/>
                  </a:lnTo>
                  <a:cubicBezTo>
                    <a:pt x="112873" y="1512621"/>
                    <a:pt x="0" y="1399748"/>
                    <a:pt x="0" y="1260512"/>
                  </a:cubicBezTo>
                  <a:lnTo>
                    <a:pt x="0" y="252109"/>
                  </a:lnTo>
                  <a:cubicBezTo>
                    <a:pt x="0" y="112873"/>
                    <a:pt x="112873" y="0"/>
                    <a:pt x="252109" y="0"/>
                  </a:cubicBezTo>
                  <a:close/>
                </a:path>
              </a:pathLst>
            </a:custGeom>
            <a:gradFill>
              <a:gsLst>
                <a:gs pos="0">
                  <a:srgbClr val="205378"/>
                </a:gs>
                <a:gs pos="100000">
                  <a:srgbClr val="297DA5"/>
                </a:gs>
              </a:gsLst>
              <a:lin ang="2700000" scaled="1"/>
            </a:gradFill>
            <a:ln>
              <a:noFill/>
            </a:ln>
          </p:spPr>
          <p:txBody>
            <a:bodyPr vert="horz" wrap="square" lIns="91440" tIns="45720" rIns="274320" bIns="45720" numCol="1" anchor="ctr" anchorCtr="0" compatLnSpc="1">
              <a:prstTxWarp prst="textNoShape">
                <a:avLst/>
              </a:prstTxWarp>
              <a:noAutofit/>
            </a:bodyPr>
            <a:lstStyle/>
            <a:p>
              <a:pPr algn="ctr"/>
              <a:endParaRPr lang="en-US" sz="4800" dirty="0">
                <a:solidFill>
                  <a:schemeClr val="bg1"/>
                </a:solidFill>
                <a:latin typeface="Arial" panose="020B0604020202020204" pitchFamily="34" charset="0"/>
              </a:endParaRPr>
            </a:p>
          </p:txBody>
        </p:sp>
        <p:sp>
          <p:nvSpPr>
            <p:cNvPr id="17" name="Freeform 204">
              <a:extLst>
                <a:ext uri="{FF2B5EF4-FFF2-40B4-BE49-F238E27FC236}">
                  <a16:creationId xmlns:a16="http://schemas.microsoft.com/office/drawing/2014/main" id="{F72624B2-8601-69B4-4756-B0E4DDC34186}"/>
                </a:ext>
              </a:extLst>
            </p:cNvPr>
            <p:cNvSpPr>
              <a:spLocks noEditPoints="1"/>
            </p:cNvSpPr>
            <p:nvPr/>
          </p:nvSpPr>
          <p:spPr bwMode="auto">
            <a:xfrm>
              <a:off x="11925249" y="8609358"/>
              <a:ext cx="394377" cy="426460"/>
            </a:xfrm>
            <a:custGeom>
              <a:avLst/>
              <a:gdLst>
                <a:gd name="T0" fmla="*/ 82 w 124"/>
                <a:gd name="T1" fmla="*/ 60 h 121"/>
                <a:gd name="T2" fmla="*/ 62 w 124"/>
                <a:gd name="T3" fmla="*/ 80 h 121"/>
                <a:gd name="T4" fmla="*/ 42 w 124"/>
                <a:gd name="T5" fmla="*/ 60 h 121"/>
                <a:gd name="T6" fmla="*/ 62 w 124"/>
                <a:gd name="T7" fmla="*/ 41 h 121"/>
                <a:gd name="T8" fmla="*/ 82 w 124"/>
                <a:gd name="T9" fmla="*/ 60 h 121"/>
                <a:gd name="T10" fmla="*/ 107 w 124"/>
                <a:gd name="T11" fmla="*/ 46 h 121"/>
                <a:gd name="T12" fmla="*/ 104 w 124"/>
                <a:gd name="T13" fmla="*/ 39 h 121"/>
                <a:gd name="T14" fmla="*/ 111 w 124"/>
                <a:gd name="T15" fmla="*/ 22 h 121"/>
                <a:gd name="T16" fmla="*/ 101 w 124"/>
                <a:gd name="T17" fmla="*/ 12 h 121"/>
                <a:gd name="T18" fmla="*/ 84 w 124"/>
                <a:gd name="T19" fmla="*/ 19 h 121"/>
                <a:gd name="T20" fmla="*/ 76 w 124"/>
                <a:gd name="T21" fmla="*/ 16 h 121"/>
                <a:gd name="T22" fmla="*/ 69 w 124"/>
                <a:gd name="T23" fmla="*/ 0 h 121"/>
                <a:gd name="T24" fmla="*/ 55 w 124"/>
                <a:gd name="T25" fmla="*/ 0 h 121"/>
                <a:gd name="T26" fmla="*/ 48 w 124"/>
                <a:gd name="T27" fmla="*/ 16 h 121"/>
                <a:gd name="T28" fmla="*/ 40 w 124"/>
                <a:gd name="T29" fmla="*/ 19 h 121"/>
                <a:gd name="T30" fmla="*/ 23 w 124"/>
                <a:gd name="T31" fmla="*/ 13 h 121"/>
                <a:gd name="T32" fmla="*/ 13 w 124"/>
                <a:gd name="T33" fmla="*/ 22 h 121"/>
                <a:gd name="T34" fmla="*/ 20 w 124"/>
                <a:gd name="T35" fmla="*/ 39 h 121"/>
                <a:gd name="T36" fmla="*/ 17 w 124"/>
                <a:gd name="T37" fmla="*/ 47 h 121"/>
                <a:gd name="T38" fmla="*/ 0 w 124"/>
                <a:gd name="T39" fmla="*/ 54 h 121"/>
                <a:gd name="T40" fmla="*/ 0 w 124"/>
                <a:gd name="T41" fmla="*/ 67 h 121"/>
                <a:gd name="T42" fmla="*/ 17 w 124"/>
                <a:gd name="T43" fmla="*/ 74 h 121"/>
                <a:gd name="T44" fmla="*/ 20 w 124"/>
                <a:gd name="T45" fmla="*/ 82 h 121"/>
                <a:gd name="T46" fmla="*/ 14 w 124"/>
                <a:gd name="T47" fmla="*/ 99 h 121"/>
                <a:gd name="T48" fmla="*/ 23 w 124"/>
                <a:gd name="T49" fmla="*/ 108 h 121"/>
                <a:gd name="T50" fmla="*/ 40 w 124"/>
                <a:gd name="T51" fmla="*/ 102 h 121"/>
                <a:gd name="T52" fmla="*/ 48 w 124"/>
                <a:gd name="T53" fmla="*/ 105 h 121"/>
                <a:gd name="T54" fmla="*/ 56 w 124"/>
                <a:gd name="T55" fmla="*/ 121 h 121"/>
                <a:gd name="T56" fmla="*/ 69 w 124"/>
                <a:gd name="T57" fmla="*/ 121 h 121"/>
                <a:gd name="T58" fmla="*/ 76 w 124"/>
                <a:gd name="T59" fmla="*/ 105 h 121"/>
                <a:gd name="T60" fmla="*/ 84 w 124"/>
                <a:gd name="T61" fmla="*/ 102 h 121"/>
                <a:gd name="T62" fmla="*/ 102 w 124"/>
                <a:gd name="T63" fmla="*/ 108 h 121"/>
                <a:gd name="T64" fmla="*/ 111 w 124"/>
                <a:gd name="T65" fmla="*/ 99 h 121"/>
                <a:gd name="T66" fmla="*/ 104 w 124"/>
                <a:gd name="T67" fmla="*/ 82 h 121"/>
                <a:gd name="T68" fmla="*/ 107 w 124"/>
                <a:gd name="T69" fmla="*/ 74 h 121"/>
                <a:gd name="T70" fmla="*/ 124 w 124"/>
                <a:gd name="T71" fmla="*/ 67 h 121"/>
                <a:gd name="T72" fmla="*/ 124 w 124"/>
                <a:gd name="T73" fmla="*/ 53 h 121"/>
                <a:gd name="T74" fmla="*/ 107 w 124"/>
                <a:gd name="T75" fmla="*/ 4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21">
                  <a:moveTo>
                    <a:pt x="82" y="60"/>
                  </a:moveTo>
                  <a:cubicBezTo>
                    <a:pt x="82" y="71"/>
                    <a:pt x="73" y="80"/>
                    <a:pt x="62" y="80"/>
                  </a:cubicBezTo>
                  <a:cubicBezTo>
                    <a:pt x="51" y="80"/>
                    <a:pt x="42" y="71"/>
                    <a:pt x="42" y="60"/>
                  </a:cubicBezTo>
                  <a:cubicBezTo>
                    <a:pt x="42" y="50"/>
                    <a:pt x="51" y="41"/>
                    <a:pt x="62" y="41"/>
                  </a:cubicBezTo>
                  <a:cubicBezTo>
                    <a:pt x="73" y="41"/>
                    <a:pt x="82" y="50"/>
                    <a:pt x="82" y="60"/>
                  </a:cubicBezTo>
                  <a:close/>
                  <a:moveTo>
                    <a:pt x="107" y="46"/>
                  </a:moveTo>
                  <a:cubicBezTo>
                    <a:pt x="104" y="39"/>
                    <a:pt x="104" y="39"/>
                    <a:pt x="104" y="39"/>
                  </a:cubicBezTo>
                  <a:cubicBezTo>
                    <a:pt x="104" y="39"/>
                    <a:pt x="111" y="23"/>
                    <a:pt x="111" y="22"/>
                  </a:cubicBezTo>
                  <a:cubicBezTo>
                    <a:pt x="101" y="12"/>
                    <a:pt x="101" y="12"/>
                    <a:pt x="101" y="12"/>
                  </a:cubicBezTo>
                  <a:cubicBezTo>
                    <a:pt x="100" y="12"/>
                    <a:pt x="84" y="19"/>
                    <a:pt x="84" y="19"/>
                  </a:cubicBezTo>
                  <a:cubicBezTo>
                    <a:pt x="76" y="16"/>
                    <a:pt x="76" y="16"/>
                    <a:pt x="76" y="16"/>
                  </a:cubicBezTo>
                  <a:cubicBezTo>
                    <a:pt x="76" y="16"/>
                    <a:pt x="70" y="0"/>
                    <a:pt x="69" y="0"/>
                  </a:cubicBezTo>
                  <a:cubicBezTo>
                    <a:pt x="55" y="0"/>
                    <a:pt x="55" y="0"/>
                    <a:pt x="55" y="0"/>
                  </a:cubicBezTo>
                  <a:cubicBezTo>
                    <a:pt x="54" y="0"/>
                    <a:pt x="48" y="16"/>
                    <a:pt x="48" y="16"/>
                  </a:cubicBezTo>
                  <a:cubicBezTo>
                    <a:pt x="40" y="19"/>
                    <a:pt x="40" y="19"/>
                    <a:pt x="40" y="19"/>
                  </a:cubicBezTo>
                  <a:cubicBezTo>
                    <a:pt x="40" y="19"/>
                    <a:pt x="23" y="12"/>
                    <a:pt x="23" y="13"/>
                  </a:cubicBezTo>
                  <a:cubicBezTo>
                    <a:pt x="13" y="22"/>
                    <a:pt x="13" y="22"/>
                    <a:pt x="13" y="22"/>
                  </a:cubicBezTo>
                  <a:cubicBezTo>
                    <a:pt x="12" y="23"/>
                    <a:pt x="20" y="39"/>
                    <a:pt x="20" y="39"/>
                  </a:cubicBezTo>
                  <a:cubicBezTo>
                    <a:pt x="17" y="47"/>
                    <a:pt x="17" y="47"/>
                    <a:pt x="17" y="47"/>
                  </a:cubicBezTo>
                  <a:cubicBezTo>
                    <a:pt x="17" y="47"/>
                    <a:pt x="0" y="53"/>
                    <a:pt x="0" y="54"/>
                  </a:cubicBezTo>
                  <a:cubicBezTo>
                    <a:pt x="0" y="67"/>
                    <a:pt x="0" y="67"/>
                    <a:pt x="0" y="67"/>
                  </a:cubicBezTo>
                  <a:cubicBezTo>
                    <a:pt x="0" y="68"/>
                    <a:pt x="17" y="74"/>
                    <a:pt x="17" y="74"/>
                  </a:cubicBezTo>
                  <a:cubicBezTo>
                    <a:pt x="20" y="82"/>
                    <a:pt x="20" y="82"/>
                    <a:pt x="20" y="82"/>
                  </a:cubicBezTo>
                  <a:cubicBezTo>
                    <a:pt x="20" y="82"/>
                    <a:pt x="13" y="98"/>
                    <a:pt x="14" y="99"/>
                  </a:cubicBezTo>
                  <a:cubicBezTo>
                    <a:pt x="23" y="108"/>
                    <a:pt x="23" y="108"/>
                    <a:pt x="23" y="108"/>
                  </a:cubicBezTo>
                  <a:cubicBezTo>
                    <a:pt x="24" y="109"/>
                    <a:pt x="40" y="102"/>
                    <a:pt x="40" y="102"/>
                  </a:cubicBezTo>
                  <a:cubicBezTo>
                    <a:pt x="48" y="105"/>
                    <a:pt x="48" y="105"/>
                    <a:pt x="48" y="105"/>
                  </a:cubicBezTo>
                  <a:cubicBezTo>
                    <a:pt x="48" y="105"/>
                    <a:pt x="55" y="121"/>
                    <a:pt x="56" y="121"/>
                  </a:cubicBezTo>
                  <a:cubicBezTo>
                    <a:pt x="69" y="121"/>
                    <a:pt x="69" y="121"/>
                    <a:pt x="69" y="121"/>
                  </a:cubicBezTo>
                  <a:cubicBezTo>
                    <a:pt x="70" y="121"/>
                    <a:pt x="76" y="105"/>
                    <a:pt x="76" y="105"/>
                  </a:cubicBezTo>
                  <a:cubicBezTo>
                    <a:pt x="84" y="102"/>
                    <a:pt x="84" y="102"/>
                    <a:pt x="84" y="102"/>
                  </a:cubicBezTo>
                  <a:cubicBezTo>
                    <a:pt x="84" y="102"/>
                    <a:pt x="101" y="109"/>
                    <a:pt x="102" y="108"/>
                  </a:cubicBezTo>
                  <a:cubicBezTo>
                    <a:pt x="111" y="99"/>
                    <a:pt x="111" y="99"/>
                    <a:pt x="111" y="99"/>
                  </a:cubicBezTo>
                  <a:cubicBezTo>
                    <a:pt x="112" y="98"/>
                    <a:pt x="104" y="82"/>
                    <a:pt x="104" y="82"/>
                  </a:cubicBezTo>
                  <a:cubicBezTo>
                    <a:pt x="107" y="74"/>
                    <a:pt x="107" y="74"/>
                    <a:pt x="107" y="74"/>
                  </a:cubicBezTo>
                  <a:cubicBezTo>
                    <a:pt x="107" y="74"/>
                    <a:pt x="124" y="68"/>
                    <a:pt x="124" y="67"/>
                  </a:cubicBezTo>
                  <a:cubicBezTo>
                    <a:pt x="124" y="53"/>
                    <a:pt x="124" y="53"/>
                    <a:pt x="124" y="53"/>
                  </a:cubicBezTo>
                  <a:cubicBezTo>
                    <a:pt x="124" y="53"/>
                    <a:pt x="107" y="46"/>
                    <a:pt x="107" y="46"/>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146304" tIns="73152" rIns="146304" bIns="73152" numCol="1" anchor="t" anchorCtr="0" compatLnSpc="1">
              <a:prstTxWarp prst="textNoShape">
                <a:avLst/>
              </a:prstTxWarp>
            </a:bodyPr>
            <a:lstStyle/>
            <a:p>
              <a:endParaRPr lang="en-US" sz="4608">
                <a:solidFill>
                  <a:schemeClr val="bg1"/>
                </a:solidFill>
              </a:endParaRPr>
            </a:p>
          </p:txBody>
        </p:sp>
      </p:grpSp>
      <p:sp>
        <p:nvSpPr>
          <p:cNvPr id="18" name="Rectangle 17">
            <a:extLst>
              <a:ext uri="{FF2B5EF4-FFF2-40B4-BE49-F238E27FC236}">
                <a16:creationId xmlns:a16="http://schemas.microsoft.com/office/drawing/2014/main" id="{1C8A0B0B-DAF3-DC7F-AFAB-A9C76E186940}"/>
              </a:ext>
            </a:extLst>
          </p:cNvPr>
          <p:cNvSpPr/>
          <p:nvPr/>
        </p:nvSpPr>
        <p:spPr>
          <a:xfrm>
            <a:off x="13479642" y="7574343"/>
            <a:ext cx="6197334" cy="558743"/>
          </a:xfrm>
          <a:prstGeom prst="rect">
            <a:avLst/>
          </a:prstGeom>
        </p:spPr>
        <p:txBody>
          <a:bodyPr wrap="square">
            <a:spAutoFit/>
          </a:bodyPr>
          <a:lstStyle/>
          <a:p>
            <a:pPr>
              <a:lnSpc>
                <a:spcPct val="115000"/>
              </a:lnSpc>
              <a:spcAft>
                <a:spcPts val="1600"/>
              </a:spcAft>
            </a:pPr>
            <a:r>
              <a:rPr lang="en-US" sz="2800" dirty="0">
                <a:solidFill>
                  <a:schemeClr val="tx1">
                    <a:lumMod val="65000"/>
                    <a:lumOff val="35000"/>
                  </a:schemeClr>
                </a:solidFill>
                <a:ea typeface="Open Sans" panose="020B0606030504020204" pitchFamily="34" charset="0"/>
                <a:cs typeface="Arial" panose="020B0604020202020204" pitchFamily="34" charset="0"/>
              </a:rPr>
              <a:t>Support reflection</a:t>
            </a:r>
          </a:p>
        </p:txBody>
      </p:sp>
      <p:pic>
        <p:nvPicPr>
          <p:cNvPr id="19" name="Picture 18" descr="Text&#10;&#10;Description automatically generated">
            <a:extLst>
              <a:ext uri="{FF2B5EF4-FFF2-40B4-BE49-F238E27FC236}">
                <a16:creationId xmlns:a16="http://schemas.microsoft.com/office/drawing/2014/main" id="{1ED121EA-150B-D101-0285-2F1C743E264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829608" y="6926401"/>
            <a:ext cx="3000794" cy="3886742"/>
          </a:xfrm>
          <a:prstGeom prst="rect">
            <a:avLst/>
          </a:prstGeom>
        </p:spPr>
      </p:pic>
      <p:sp>
        <p:nvSpPr>
          <p:cNvPr id="20" name="Rectangle 19">
            <a:extLst>
              <a:ext uri="{FF2B5EF4-FFF2-40B4-BE49-F238E27FC236}">
                <a16:creationId xmlns:a16="http://schemas.microsoft.com/office/drawing/2014/main" id="{D476AEE6-2EA1-7BE9-58F8-8B0231ABAFA8}"/>
              </a:ext>
            </a:extLst>
          </p:cNvPr>
          <p:cNvSpPr/>
          <p:nvPr/>
        </p:nvSpPr>
        <p:spPr>
          <a:xfrm>
            <a:off x="12001539" y="10073431"/>
            <a:ext cx="7324816" cy="307777"/>
          </a:xfrm>
          <a:prstGeom prst="rect">
            <a:avLst/>
          </a:prstGeom>
        </p:spPr>
        <p:txBody>
          <a:bodyPr wrap="square">
            <a:spAutoFit/>
          </a:bodyPr>
          <a:lstStyle/>
          <a:p>
            <a:r>
              <a:rPr lang="en-CA" sz="1400" dirty="0">
                <a:hlinkClick r:id="rId6"/>
              </a:rPr>
              <a:t>https://</a:t>
            </a:r>
            <a:r>
              <a:rPr lang="en-CA" sz="1400" dirty="0" err="1">
                <a:hlinkClick r:id="rId6"/>
              </a:rPr>
              <a:t>bccewh.bc.ca</a:t>
            </a:r>
            <a:r>
              <a:rPr lang="en-CA" sz="1400" dirty="0">
                <a:hlinkClick r:id="rId6"/>
              </a:rPr>
              <a:t>/wp-content/uploads/2018/06/50-Brief-Intervention-Ideas_June-4-2018.pdf</a:t>
            </a:r>
            <a:endParaRPr lang="en-CA" sz="1400" dirty="0"/>
          </a:p>
        </p:txBody>
      </p:sp>
      <p:sp>
        <p:nvSpPr>
          <p:cNvPr id="21" name="Rectangle 20">
            <a:extLst>
              <a:ext uri="{FF2B5EF4-FFF2-40B4-BE49-F238E27FC236}">
                <a16:creationId xmlns:a16="http://schemas.microsoft.com/office/drawing/2014/main" id="{3DDA6D04-76C2-6B2C-6466-A9C9EECBF129}"/>
              </a:ext>
            </a:extLst>
          </p:cNvPr>
          <p:cNvSpPr/>
          <p:nvPr/>
        </p:nvSpPr>
        <p:spPr>
          <a:xfrm>
            <a:off x="12001539" y="9365545"/>
            <a:ext cx="6946028" cy="707886"/>
          </a:xfrm>
          <a:prstGeom prst="rect">
            <a:avLst/>
          </a:prstGeom>
        </p:spPr>
        <p:txBody>
          <a:bodyPr wrap="square">
            <a:spAutoFit/>
          </a:bodyPr>
          <a:lstStyle/>
          <a:p>
            <a:r>
              <a:rPr lang="en-US" sz="2000" dirty="0"/>
              <a:t>This resource from the Centre of Excellence for Women’s Health for more information.</a:t>
            </a:r>
          </a:p>
        </p:txBody>
      </p:sp>
    </p:spTree>
    <p:extLst>
      <p:ext uri="{BB962C8B-B14F-4D97-AF65-F5344CB8AC3E}">
        <p14:creationId xmlns:p14="http://schemas.microsoft.com/office/powerpoint/2010/main" val="2338412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9" grpId="0"/>
      <p:bldP spid="13" grpId="0"/>
      <p:bldP spid="18" grpId="0"/>
      <p:bldP spid="20" grpId="0"/>
      <p:bldP spid="2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282782"/>
            <a:ext cx="19507200" cy="6402811"/>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a:extLst>
              <a:ext uri="{FF2B5EF4-FFF2-40B4-BE49-F238E27FC236}">
                <a16:creationId xmlns:a16="http://schemas.microsoft.com/office/drawing/2014/main" id="{C349EFCA-2999-6F4A-BA83-963DB0ECAC70}"/>
              </a:ext>
            </a:extLst>
          </p:cNvPr>
          <p:cNvSpPr/>
          <p:nvPr/>
        </p:nvSpPr>
        <p:spPr>
          <a:xfrm>
            <a:off x="1197519" y="1375570"/>
            <a:ext cx="8746582" cy="1107996"/>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For Partners</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369911" y="3528439"/>
            <a:ext cx="7518464" cy="5638467"/>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men often express limited knowledge about preconception health compared to women.</a:t>
            </a:r>
          </a:p>
          <a:p>
            <a:pPr marL="457200" indent="-4572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men are more reluctant to engage in health promotion interventions, such as brief interventions, out of fear of ridicule.</a:t>
            </a:r>
          </a:p>
          <a:p>
            <a:pPr marL="457200" indent="-4572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including men can help shift attitudes and increase support to reduce substance use and prepare for fatherhood. </a:t>
            </a:r>
          </a:p>
          <a:p>
            <a:pPr marL="457200" indent="-4572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some women may want to include their partners in joint interventions at their discretion.</a:t>
            </a:r>
          </a:p>
          <a:p>
            <a:pPr marL="457200" indent="-457200" defTabSz="2321446">
              <a:buFont typeface="Courier New" panose="02070309020205020404" pitchFamily="49" charset="0"/>
              <a:buChar char="o"/>
            </a:pPr>
            <a:endPar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400" b="1" dirty="0">
                <a:solidFill>
                  <a:schemeClr val="bg1"/>
                </a:solidFill>
                <a:latin typeface="Calibri" panose="020F0502020204030204" pitchFamily="34" charset="0"/>
                <a:ea typeface="Open Sans" panose="020B0606030504020204" pitchFamily="34" charset="0"/>
                <a:cs typeface="Calibri" panose="020F0502020204030204" pitchFamily="34" charset="0"/>
              </a:rPr>
              <a:t>Reach boys and men separately from women.</a:t>
            </a:r>
          </a:p>
        </p:txBody>
      </p:sp>
      <p:sp>
        <p:nvSpPr>
          <p:cNvPr id="2" name="Text Box 10">
            <a:extLst>
              <a:ext uri="{FF2B5EF4-FFF2-40B4-BE49-F238E27FC236}">
                <a16:creationId xmlns:a16="http://schemas.microsoft.com/office/drawing/2014/main" id="{776DBA91-5441-12EC-5BD2-0295217C946D}"/>
              </a:ext>
            </a:extLst>
          </p:cNvPr>
          <p:cNvSpPr txBox="1">
            <a:spLocks noChangeArrowheads="1"/>
          </p:cNvSpPr>
          <p:nvPr/>
        </p:nvSpPr>
        <p:spPr bwMode="auto">
          <a:xfrm>
            <a:off x="1274998" y="2618486"/>
            <a:ext cx="9774001" cy="529376"/>
          </a:xfrm>
          <a:prstGeom prst="rect">
            <a:avLst/>
          </a:prstGeom>
          <a:noFill/>
          <a:ln w="9525">
            <a:noFill/>
            <a:miter lim="800000"/>
            <a:headEnd/>
            <a:tailEnd/>
          </a:ln>
        </p:spPr>
        <p:txBody>
          <a:bodyPr wrap="square" lIns="97536" tIns="48768" rIns="97536" bIns="48768">
            <a:spAutoFit/>
          </a:bodyPr>
          <a:lstStyle/>
          <a:p>
            <a:pPr defTabSz="2321446"/>
            <a:r>
              <a:rPr lang="en-US" sz="28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BRIEF INTERVENTIONS FOR HETEROSEXUAL COUPLES</a:t>
            </a:r>
          </a:p>
        </p:txBody>
      </p:sp>
      <p:pic>
        <p:nvPicPr>
          <p:cNvPr id="11" name="Picture Placeholder 10" descr="A person standing in front of a wall with graffiti&#10;&#10;Description automatically generated with medium confidence">
            <a:extLst>
              <a:ext uri="{FF2B5EF4-FFF2-40B4-BE49-F238E27FC236}">
                <a16:creationId xmlns:a16="http://schemas.microsoft.com/office/drawing/2014/main" id="{F96130E6-6455-D50F-7E7A-41F8E3A5573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9517158" y="1405485"/>
            <a:ext cx="9171435" cy="9171435"/>
          </a:xfrm>
        </p:spPr>
      </p:pic>
    </p:spTree>
    <p:extLst>
      <p:ext uri="{BB962C8B-B14F-4D97-AF65-F5344CB8AC3E}">
        <p14:creationId xmlns:p14="http://schemas.microsoft.com/office/powerpoint/2010/main" val="14700484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11456"/>
            <a:ext cx="19507200" cy="3976406"/>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pic>
        <p:nvPicPr>
          <p:cNvPr id="15" name="Picture Placeholder 14">
            <a:extLst>
              <a:ext uri="{FF2B5EF4-FFF2-40B4-BE49-F238E27FC236}">
                <a16:creationId xmlns:a16="http://schemas.microsoft.com/office/drawing/2014/main" id="{89419883-746E-554D-935C-9BE76C37D34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9060766" y="1272135"/>
            <a:ext cx="9171435" cy="9171435"/>
          </a:xfrm>
        </p:spPr>
      </p:pic>
      <p:sp>
        <p:nvSpPr>
          <p:cNvPr id="8" name="Rectangle 7">
            <a:extLst>
              <a:ext uri="{FF2B5EF4-FFF2-40B4-BE49-F238E27FC236}">
                <a16:creationId xmlns:a16="http://schemas.microsoft.com/office/drawing/2014/main" id="{C349EFCA-2999-6F4A-BA83-963DB0ECAC70}"/>
              </a:ext>
            </a:extLst>
          </p:cNvPr>
          <p:cNvSpPr/>
          <p:nvPr/>
        </p:nvSpPr>
        <p:spPr>
          <a:xfrm>
            <a:off x="1197518" y="858187"/>
            <a:ext cx="9529097" cy="3139321"/>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For the woman, her partner/family and </a:t>
            </a:r>
            <a:b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b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her community:</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197519" y="5278601"/>
            <a:ext cx="7518464" cy="2068259"/>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bg1"/>
                </a:solidFill>
                <a:latin typeface="Calibri" panose="020F0502020204030204" pitchFamily="34" charset="0"/>
                <a:ea typeface="Open Sans" panose="020B0606030504020204" pitchFamily="34" charset="0"/>
                <a:cs typeface="Calibri" panose="020F0502020204030204" pitchFamily="34" charset="0"/>
              </a:rPr>
              <a:t>Friends, partners and family members can support a pregnant woman by asking how they can help her make healthy choices and healthy babies.</a:t>
            </a:r>
          </a:p>
        </p:txBody>
      </p:sp>
      <p:sp>
        <p:nvSpPr>
          <p:cNvPr id="2" name="Freeform 5">
            <a:extLst>
              <a:ext uri="{FF2B5EF4-FFF2-40B4-BE49-F238E27FC236}">
                <a16:creationId xmlns:a16="http://schemas.microsoft.com/office/drawing/2014/main" id="{F65238C8-8899-2DAB-66ED-4327F14F9CCF}"/>
              </a:ext>
            </a:extLst>
          </p:cNvPr>
          <p:cNvSpPr>
            <a:spLocks/>
          </p:cNvSpPr>
          <p:nvPr/>
        </p:nvSpPr>
        <p:spPr bwMode="auto">
          <a:xfrm>
            <a:off x="1197519" y="8989577"/>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ext Box 10">
            <a:extLst>
              <a:ext uri="{FF2B5EF4-FFF2-40B4-BE49-F238E27FC236}">
                <a16:creationId xmlns:a16="http://schemas.microsoft.com/office/drawing/2014/main" id="{D38E9688-5BCD-786D-E04F-2F4C9CD11A81}"/>
              </a:ext>
            </a:extLst>
          </p:cNvPr>
          <p:cNvSpPr txBox="1">
            <a:spLocks noChangeArrowheads="1"/>
          </p:cNvSpPr>
          <p:nvPr/>
        </p:nvSpPr>
        <p:spPr bwMode="auto">
          <a:xfrm>
            <a:off x="1961815" y="8989577"/>
            <a:ext cx="7471746" cy="1391150"/>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Cutting back or abstain from alcohol use during pregnancy and influence women’s health and well-being is a responsibility we can all share.</a:t>
            </a:r>
          </a:p>
        </p:txBody>
      </p:sp>
    </p:spTree>
    <p:extLst>
      <p:ext uri="{BB962C8B-B14F-4D97-AF65-F5344CB8AC3E}">
        <p14:creationId xmlns:p14="http://schemas.microsoft.com/office/powerpoint/2010/main" val="38737677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animBg="1"/>
      <p:bldP spid="3"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30872"/>
            <a:ext cx="19507200" cy="4420909"/>
          </a:xfrm>
          <a:prstGeom prst="rect">
            <a:avLst/>
          </a:prstGeom>
          <a:gradFill>
            <a:gsLst>
              <a:gs pos="0">
                <a:srgbClr val="297DA5"/>
              </a:gs>
              <a:gs pos="100000">
                <a:srgbClr val="205378"/>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08"/>
          </a:p>
        </p:txBody>
      </p:sp>
      <p:sp>
        <p:nvSpPr>
          <p:cNvPr id="8" name="Rectangle 7">
            <a:extLst>
              <a:ext uri="{FF2B5EF4-FFF2-40B4-BE49-F238E27FC236}">
                <a16:creationId xmlns:a16="http://schemas.microsoft.com/office/drawing/2014/main" id="{C349EFCA-2999-6F4A-BA83-963DB0ECAC70}"/>
              </a:ext>
            </a:extLst>
          </p:cNvPr>
          <p:cNvSpPr/>
          <p:nvPr/>
        </p:nvSpPr>
        <p:spPr>
          <a:xfrm>
            <a:off x="1197518" y="1077423"/>
            <a:ext cx="10289631" cy="1107996"/>
          </a:xfrm>
          <a:prstGeom prst="rect">
            <a:avLst/>
          </a:prstGeom>
        </p:spPr>
        <p:txBody>
          <a:bodyPr wrap="square">
            <a:spAutoFit/>
          </a:bodyPr>
          <a:lstStyle/>
          <a:p>
            <a:pPr>
              <a:spcAft>
                <a:spcPts val="1600"/>
              </a:spcAft>
            </a:pPr>
            <a:r>
              <a:rPr lang="en-US" sz="6600" b="1" dirty="0">
                <a:solidFill>
                  <a:srgbClr val="297DA5"/>
                </a:solidFill>
                <a:latin typeface="Arial" panose="020B0604020202020204" pitchFamily="34" charset="0"/>
                <a:ea typeface="Open Sans" panose="020B0606030504020204" pitchFamily="34" charset="0"/>
                <a:cs typeface="Arial" panose="020B0604020202020204" pitchFamily="34" charset="0"/>
              </a:rPr>
              <a:t>Culturally Appropriate</a:t>
            </a:r>
          </a:p>
        </p:txBody>
      </p:sp>
      <p:sp>
        <p:nvSpPr>
          <p:cNvPr id="10" name="Text Box 10">
            <a:extLst>
              <a:ext uri="{FF2B5EF4-FFF2-40B4-BE49-F238E27FC236}">
                <a16:creationId xmlns:a16="http://schemas.microsoft.com/office/drawing/2014/main" id="{6C1FF3B0-2677-3540-82F0-CFA482A19DE3}"/>
              </a:ext>
            </a:extLst>
          </p:cNvPr>
          <p:cNvSpPr txBox="1">
            <a:spLocks noChangeArrowheads="1"/>
          </p:cNvSpPr>
          <p:nvPr/>
        </p:nvSpPr>
        <p:spPr bwMode="auto">
          <a:xfrm>
            <a:off x="1961814" y="3423284"/>
            <a:ext cx="7518464" cy="3545586"/>
          </a:xfrm>
          <a:prstGeom prst="rect">
            <a:avLst/>
          </a:prstGeom>
          <a:noFill/>
          <a:ln w="9525">
            <a:noFill/>
            <a:miter lim="800000"/>
            <a:headEnd/>
            <a:tailEnd/>
          </a:ln>
        </p:spPr>
        <p:txBody>
          <a:bodyPr wrap="square" lIns="97536" tIns="48768" rIns="97536" bIns="48768">
            <a:spAutoFit/>
          </a:bodyPr>
          <a:lstStyle/>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by including resources developed by local community members and/or in the local language</a:t>
            </a:r>
          </a:p>
          <a:p>
            <a:pPr marL="457200" indent="-457200" defTabSz="2321446">
              <a:buFont typeface="Courier New" panose="02070309020205020404" pitchFamily="49" charset="0"/>
              <a:buChar char="o"/>
            </a:pPr>
            <a:endPar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by using land-based programming</a:t>
            </a:r>
          </a:p>
          <a:p>
            <a:pPr marL="457200" indent="-457200" defTabSz="2321446">
              <a:buFont typeface="Courier New" panose="02070309020205020404" pitchFamily="49" charset="0"/>
              <a:buChar char="o"/>
            </a:pPr>
            <a:endPar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marL="457200" indent="-457200" defTabSz="2321446">
              <a:buFont typeface="Courier New" panose="02070309020205020404" pitchFamily="49" charset="0"/>
              <a:buChar char="o"/>
            </a:pPr>
            <a:r>
              <a:rPr lang="en-US" sz="2800" b="1" dirty="0">
                <a:solidFill>
                  <a:schemeClr val="bg1"/>
                </a:solidFill>
                <a:latin typeface="Calibri" panose="020F0502020204030204" pitchFamily="34" charset="0"/>
                <a:ea typeface="Open Sans" panose="020B0606030504020204" pitchFamily="34" charset="0"/>
                <a:cs typeface="Calibri" panose="020F0502020204030204" pitchFamily="34" charset="0"/>
              </a:rPr>
              <a:t>by offering referrals to Indigenous-specific programs</a:t>
            </a:r>
          </a:p>
        </p:txBody>
      </p:sp>
      <p:sp>
        <p:nvSpPr>
          <p:cNvPr id="2" name="Text Box 10">
            <a:extLst>
              <a:ext uri="{FF2B5EF4-FFF2-40B4-BE49-F238E27FC236}">
                <a16:creationId xmlns:a16="http://schemas.microsoft.com/office/drawing/2014/main" id="{776DBA91-5441-12EC-5BD2-0295217C946D}"/>
              </a:ext>
            </a:extLst>
          </p:cNvPr>
          <p:cNvSpPr txBox="1">
            <a:spLocks noChangeArrowheads="1"/>
          </p:cNvSpPr>
          <p:nvPr/>
        </p:nvSpPr>
        <p:spPr bwMode="auto">
          <a:xfrm>
            <a:off x="1274999" y="2222010"/>
            <a:ext cx="7518464" cy="590931"/>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tx1">
                    <a:lumMod val="85000"/>
                    <a:lumOff val="15000"/>
                  </a:schemeClr>
                </a:solidFill>
                <a:latin typeface="Calibri" panose="020F0502020204030204" pitchFamily="34" charset="0"/>
                <a:ea typeface="Open Sans" panose="020B0606030504020204" pitchFamily="34" charset="0"/>
                <a:cs typeface="Calibri" panose="020F0502020204030204" pitchFamily="34" charset="0"/>
              </a:rPr>
              <a:t>Brief Interventions</a:t>
            </a:r>
          </a:p>
        </p:txBody>
      </p:sp>
      <p:sp>
        <p:nvSpPr>
          <p:cNvPr id="3" name="Freeform 5">
            <a:extLst>
              <a:ext uri="{FF2B5EF4-FFF2-40B4-BE49-F238E27FC236}">
                <a16:creationId xmlns:a16="http://schemas.microsoft.com/office/drawing/2014/main" id="{94EFF41D-B7E6-D832-5D62-086562E1E1E7}"/>
              </a:ext>
            </a:extLst>
          </p:cNvPr>
          <p:cNvSpPr>
            <a:spLocks/>
          </p:cNvSpPr>
          <p:nvPr/>
        </p:nvSpPr>
        <p:spPr bwMode="auto">
          <a:xfrm>
            <a:off x="1197518" y="7844193"/>
            <a:ext cx="538816" cy="555880"/>
          </a:xfrm>
          <a:custGeom>
            <a:avLst/>
            <a:gdLst>
              <a:gd name="T0" fmla="*/ 2220 w 3567"/>
              <a:gd name="T1" fmla="*/ 2449 h 3671"/>
              <a:gd name="T2" fmla="*/ 0 w 3567"/>
              <a:gd name="T3" fmla="*/ 2449 h 3671"/>
              <a:gd name="T4" fmla="*/ 673 w 3567"/>
              <a:gd name="T5" fmla="*/ 3339 h 3671"/>
              <a:gd name="T6" fmla="*/ 1731 w 3567"/>
              <a:gd name="T7" fmla="*/ 3671 h 3671"/>
              <a:gd name="T8" fmla="*/ 3030 w 3567"/>
              <a:gd name="T9" fmla="*/ 3134 h 3671"/>
              <a:gd name="T10" fmla="*/ 3567 w 3567"/>
              <a:gd name="T11" fmla="*/ 1836 h 3671"/>
              <a:gd name="T12" fmla="*/ 3030 w 3567"/>
              <a:gd name="T13" fmla="*/ 537 h 3671"/>
              <a:gd name="T14" fmla="*/ 1731 w 3567"/>
              <a:gd name="T15" fmla="*/ 0 h 3671"/>
              <a:gd name="T16" fmla="*/ 673 w 3567"/>
              <a:gd name="T17" fmla="*/ 332 h 3671"/>
              <a:gd name="T18" fmla="*/ 0 w 3567"/>
              <a:gd name="T19" fmla="*/ 1223 h 3671"/>
              <a:gd name="T20" fmla="*/ 2220 w 3567"/>
              <a:gd name="T21" fmla="*/ 1223 h 3671"/>
              <a:gd name="T22" fmla="*/ 2220 w 3567"/>
              <a:gd name="T23" fmla="*/ 612 h 3671"/>
              <a:gd name="T24" fmla="*/ 3445 w 3567"/>
              <a:gd name="T25" fmla="*/ 1836 h 3671"/>
              <a:gd name="T26" fmla="*/ 2220 w 3567"/>
              <a:gd name="T27" fmla="*/ 3059 h 3671"/>
              <a:gd name="T28" fmla="*/ 2220 w 3567"/>
              <a:gd name="T29" fmla="*/ 2449 h 3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7" h="3671">
                <a:moveTo>
                  <a:pt x="2220" y="2449"/>
                </a:moveTo>
                <a:lnTo>
                  <a:pt x="0" y="2449"/>
                </a:lnTo>
                <a:cubicBezTo>
                  <a:pt x="135" y="2820"/>
                  <a:pt x="360" y="3117"/>
                  <a:pt x="673" y="3339"/>
                </a:cubicBezTo>
                <a:cubicBezTo>
                  <a:pt x="987" y="3560"/>
                  <a:pt x="1339" y="3671"/>
                  <a:pt x="1731" y="3671"/>
                </a:cubicBezTo>
                <a:cubicBezTo>
                  <a:pt x="2239" y="3671"/>
                  <a:pt x="2672" y="3493"/>
                  <a:pt x="3030" y="3134"/>
                </a:cubicBezTo>
                <a:cubicBezTo>
                  <a:pt x="3388" y="2776"/>
                  <a:pt x="3567" y="2344"/>
                  <a:pt x="3567" y="1836"/>
                </a:cubicBezTo>
                <a:cubicBezTo>
                  <a:pt x="3567" y="1328"/>
                  <a:pt x="3388" y="895"/>
                  <a:pt x="3030" y="537"/>
                </a:cubicBezTo>
                <a:cubicBezTo>
                  <a:pt x="2672" y="179"/>
                  <a:pt x="2239" y="0"/>
                  <a:pt x="1731" y="0"/>
                </a:cubicBezTo>
                <a:cubicBezTo>
                  <a:pt x="1339" y="0"/>
                  <a:pt x="987" y="111"/>
                  <a:pt x="673" y="332"/>
                </a:cubicBezTo>
                <a:cubicBezTo>
                  <a:pt x="360" y="554"/>
                  <a:pt x="135" y="851"/>
                  <a:pt x="0" y="1223"/>
                </a:cubicBezTo>
                <a:lnTo>
                  <a:pt x="2220" y="1223"/>
                </a:lnTo>
                <a:lnTo>
                  <a:pt x="2220" y="612"/>
                </a:lnTo>
                <a:lnTo>
                  <a:pt x="3445" y="1836"/>
                </a:lnTo>
                <a:lnTo>
                  <a:pt x="2220" y="3059"/>
                </a:lnTo>
                <a:lnTo>
                  <a:pt x="2220" y="2449"/>
                </a:lnTo>
                <a:close/>
              </a:path>
            </a:pathLst>
          </a:custGeom>
          <a:solidFill>
            <a:srgbClr val="205378"/>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Text Box 10">
            <a:extLst>
              <a:ext uri="{FF2B5EF4-FFF2-40B4-BE49-F238E27FC236}">
                <a16:creationId xmlns:a16="http://schemas.microsoft.com/office/drawing/2014/main" id="{B1C2BA04-B24E-B5F7-7723-48FEB1378D09}"/>
              </a:ext>
            </a:extLst>
          </p:cNvPr>
          <p:cNvSpPr txBox="1">
            <a:spLocks noChangeArrowheads="1"/>
          </p:cNvSpPr>
          <p:nvPr/>
        </p:nvSpPr>
        <p:spPr bwMode="auto">
          <a:xfrm>
            <a:off x="1961814" y="7695219"/>
            <a:ext cx="9525335" cy="3237809"/>
          </a:xfrm>
          <a:prstGeom prst="rect">
            <a:avLst/>
          </a:prstGeom>
          <a:noFill/>
          <a:ln w="9525">
            <a:noFill/>
            <a:miter lim="800000"/>
            <a:headEnd/>
            <a:tailEnd/>
          </a:ln>
        </p:spPr>
        <p:txBody>
          <a:bodyPr wrap="square" lIns="97536" tIns="48768" rIns="97536" bIns="48768">
            <a:spAutoFit/>
          </a:bodyPr>
          <a:lstStyle/>
          <a:p>
            <a:pPr defTabSz="2321446"/>
            <a:r>
              <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Several Cree and Innu First Nations communities have developed land-based programs including:</a:t>
            </a:r>
          </a:p>
          <a:p>
            <a:pPr marL="457200" indent="-457200" defTabSz="2321446">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leading girls and women in walks</a:t>
            </a:r>
          </a:p>
          <a:p>
            <a:pPr marL="457200" indent="-457200" defTabSz="2321446">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smudges &amp; beadwork</a:t>
            </a:r>
          </a:p>
          <a:p>
            <a:pPr marL="457200" indent="-457200" defTabSz="2321446">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gathering and preparing traditional food on the land</a:t>
            </a:r>
          </a:p>
          <a:p>
            <a:pPr marL="457200" indent="-457200" defTabSz="2321446">
              <a:buFont typeface="Courier New" panose="02070309020205020404" pitchFamily="49" charset="0"/>
              <a:buChar char="o"/>
            </a:pPr>
            <a:r>
              <a:rPr lang="en-US" sz="24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discussing topics like healthy relationships, sexual wellness, safer sex, contraception, pregnancy planning, and mental wellness   </a:t>
            </a:r>
          </a:p>
          <a:p>
            <a:pPr defTabSz="2321446"/>
            <a:endParaRPr lang="en-US" sz="280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pic>
        <p:nvPicPr>
          <p:cNvPr id="12" name="Picture Placeholder 11" descr="A group of people with paint on their faces&#10;&#10;Description automatically generated with medium confidence">
            <a:extLst>
              <a:ext uri="{FF2B5EF4-FFF2-40B4-BE49-F238E27FC236}">
                <a16:creationId xmlns:a16="http://schemas.microsoft.com/office/drawing/2014/main" id="{86410765-3F42-A11E-C904-79DE3FEED73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0068462" y="1214146"/>
            <a:ext cx="9010047" cy="9010047"/>
          </a:xfrm>
        </p:spPr>
      </p:pic>
    </p:spTree>
    <p:extLst>
      <p:ext uri="{BB962C8B-B14F-4D97-AF65-F5344CB8AC3E}">
        <p14:creationId xmlns:p14="http://schemas.microsoft.com/office/powerpoint/2010/main" val="17422813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par>
                                <p:cTn id="14" presetID="53"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0" grpId="0"/>
      <p:bldP spid="2" grpId="0"/>
      <p:bldP spid="3" grpId="0" animBg="1"/>
      <p:bldP spid="5" grpId="0"/>
    </p:bld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Placeholder 18" descr="A person and person kissing&#10;&#10;Description automatically generated">
            <a:extLst>
              <a:ext uri="{FF2B5EF4-FFF2-40B4-BE49-F238E27FC236}">
                <a16:creationId xmlns:a16="http://schemas.microsoft.com/office/drawing/2014/main" id="{033898A8-785A-9D4F-CEBF-5E059208BBA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188492"/>
            <a:ext cx="19507200" cy="5674892"/>
          </a:xfrm>
        </p:spPr>
      </p:pic>
      <p:sp>
        <p:nvSpPr>
          <p:cNvPr id="5" name="Rectangle 4"/>
          <p:cNvSpPr/>
          <p:nvPr/>
        </p:nvSpPr>
        <p:spPr>
          <a:xfrm>
            <a:off x="12042756" y="6958452"/>
            <a:ext cx="1596912" cy="430887"/>
          </a:xfrm>
          <a:prstGeom prst="rect">
            <a:avLst/>
          </a:prstGeom>
          <a:noFill/>
        </p:spPr>
        <p:txBody>
          <a:bodyPr wrap="none">
            <a:spAutoFit/>
          </a:bodyPr>
          <a:lstStyle/>
          <a:p>
            <a:pPr defTabSz="2321446"/>
            <a:r>
              <a:rPr lang="en-US" sz="2200" dirty="0">
                <a:solidFill>
                  <a:schemeClr val="bg1"/>
                </a:solidFill>
                <a:latin typeface="Arial" panose="020B0604020202020204" pitchFamily="34" charset="0"/>
                <a:ea typeface="Open Sans" pitchFamily="34" charset="0"/>
                <a:cs typeface="Calibri" panose="020F0502020204030204" pitchFamily="34" charset="0"/>
              </a:rPr>
              <a:t>Description</a:t>
            </a:r>
          </a:p>
        </p:txBody>
      </p:sp>
      <p:sp>
        <p:nvSpPr>
          <p:cNvPr id="9" name="Text Box 10"/>
          <p:cNvSpPr txBox="1">
            <a:spLocks noChangeArrowheads="1"/>
          </p:cNvSpPr>
          <p:nvPr/>
        </p:nvSpPr>
        <p:spPr bwMode="auto">
          <a:xfrm>
            <a:off x="1312413" y="5486400"/>
            <a:ext cx="6402837" cy="1083374"/>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Contraception – </a:t>
            </a:r>
          </a:p>
          <a:p>
            <a:pPr defTabSz="2321446"/>
            <a:r>
              <a:rPr lang="en-US" sz="32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It's a plan, not an afterthought</a:t>
            </a:r>
          </a:p>
        </p:txBody>
      </p:sp>
      <p:sp>
        <p:nvSpPr>
          <p:cNvPr id="2" name="Rectangle 1">
            <a:extLst>
              <a:ext uri="{FF2B5EF4-FFF2-40B4-BE49-F238E27FC236}">
                <a16:creationId xmlns:a16="http://schemas.microsoft.com/office/drawing/2014/main" id="{31CCF889-2BF5-6A6A-D1AE-539A685B33B1}"/>
              </a:ext>
            </a:extLst>
          </p:cNvPr>
          <p:cNvSpPr/>
          <p:nvPr/>
        </p:nvSpPr>
        <p:spPr>
          <a:xfrm>
            <a:off x="9102254" y="948772"/>
            <a:ext cx="9074828" cy="2123658"/>
          </a:xfrm>
          <a:prstGeom prst="rect">
            <a:avLst/>
          </a:prstGeom>
        </p:spPr>
        <p:txBody>
          <a:bodyPr wrap="square">
            <a:spAutoFit/>
          </a:bodyPr>
          <a:lstStyle/>
          <a:p>
            <a:pPr algn="r">
              <a:spcAft>
                <a:spcPts val="1600"/>
              </a:spcAft>
            </a:pPr>
            <a:r>
              <a:rPr lang="en-US" sz="6600" b="1" dirty="0">
                <a:solidFill>
                  <a:schemeClr val="bg1"/>
                </a:solidFill>
                <a:latin typeface="Arial" panose="020B0604020202020204" pitchFamily="34" charset="0"/>
                <a:ea typeface="Open Sans" panose="020B0606030504020204" pitchFamily="34" charset="0"/>
                <a:cs typeface="Arial" panose="020B0604020202020204" pitchFamily="34" charset="0"/>
              </a:rPr>
              <a:t>Contraception Resources</a:t>
            </a:r>
          </a:p>
        </p:txBody>
      </p:sp>
      <p:pic>
        <p:nvPicPr>
          <p:cNvPr id="3" name="Picture 2">
            <a:extLst>
              <a:ext uri="{FF2B5EF4-FFF2-40B4-BE49-F238E27FC236}">
                <a16:creationId xmlns:a16="http://schemas.microsoft.com/office/drawing/2014/main" id="{3100955E-B73A-1CFD-D3A1-00F4E98C3C8D}"/>
              </a:ext>
            </a:extLst>
          </p:cNvPr>
          <p:cNvPicPr>
            <a:picLocks noChangeAspect="1"/>
          </p:cNvPicPr>
          <p:nvPr/>
        </p:nvPicPr>
        <p:blipFill>
          <a:blip r:embed="rId4"/>
          <a:stretch>
            <a:fillRect/>
          </a:stretch>
        </p:blipFill>
        <p:spPr>
          <a:xfrm>
            <a:off x="1469576" y="6634293"/>
            <a:ext cx="5400675" cy="3028950"/>
          </a:xfrm>
          <a:prstGeom prst="rect">
            <a:avLst/>
          </a:prstGeom>
        </p:spPr>
      </p:pic>
      <p:sp>
        <p:nvSpPr>
          <p:cNvPr id="6" name="TextBox 5">
            <a:extLst>
              <a:ext uri="{FF2B5EF4-FFF2-40B4-BE49-F238E27FC236}">
                <a16:creationId xmlns:a16="http://schemas.microsoft.com/office/drawing/2014/main" id="{B3420021-3F5C-1D75-F819-76446BE57DB9}"/>
              </a:ext>
            </a:extLst>
          </p:cNvPr>
          <p:cNvSpPr txBox="1"/>
          <p:nvPr/>
        </p:nvSpPr>
        <p:spPr>
          <a:xfrm>
            <a:off x="1469576" y="9909204"/>
            <a:ext cx="5400675" cy="461665"/>
          </a:xfrm>
          <a:prstGeom prst="rect">
            <a:avLst/>
          </a:prstGeom>
          <a:noFill/>
        </p:spPr>
        <p:txBody>
          <a:bodyPr wrap="square">
            <a:spAutoFit/>
          </a:bodyPr>
          <a:lstStyle/>
          <a:p>
            <a:r>
              <a:rPr lang="en-CA" sz="2400" dirty="0">
                <a:hlinkClick r:id="rId5"/>
              </a:rPr>
              <a:t>https://youtu.be/CIx488jjKbU</a:t>
            </a:r>
            <a:endParaRPr lang="en-CA" sz="2400" dirty="0"/>
          </a:p>
        </p:txBody>
      </p:sp>
      <p:sp>
        <p:nvSpPr>
          <p:cNvPr id="8" name="Text Box 10">
            <a:extLst>
              <a:ext uri="{FF2B5EF4-FFF2-40B4-BE49-F238E27FC236}">
                <a16:creationId xmlns:a16="http://schemas.microsoft.com/office/drawing/2014/main" id="{79965477-655E-1B3C-E6BA-A31878FDE37D}"/>
              </a:ext>
            </a:extLst>
          </p:cNvPr>
          <p:cNvSpPr txBox="1">
            <a:spLocks noChangeArrowheads="1"/>
          </p:cNvSpPr>
          <p:nvPr/>
        </p:nvSpPr>
        <p:spPr bwMode="auto">
          <a:xfrm>
            <a:off x="11256513" y="5460277"/>
            <a:ext cx="7585976" cy="1083374"/>
          </a:xfrm>
          <a:prstGeom prst="rect">
            <a:avLst/>
          </a:prstGeom>
          <a:noFill/>
          <a:ln w="9525">
            <a:noFill/>
            <a:miter lim="800000"/>
            <a:headEnd/>
            <a:tailEnd/>
          </a:ln>
        </p:spPr>
        <p:txBody>
          <a:bodyPr wrap="square" lIns="97536" tIns="48768" rIns="97536" bIns="48768">
            <a:spAutoFit/>
          </a:bodyPr>
          <a:lstStyle/>
          <a:p>
            <a:pPr defTabSz="2321446"/>
            <a:r>
              <a:rPr lang="en-US" sz="3200" b="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Women's Health Forum - "Contraception" </a:t>
            </a:r>
          </a:p>
          <a:p>
            <a:pPr defTabSz="2321446"/>
            <a:r>
              <a:rPr lang="en-US" sz="3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with Dr. Dustin </a:t>
            </a:r>
            <a:r>
              <a:rPr lang="en-US" sz="3200" i="1" dirty="0" err="1">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Costescu</a:t>
            </a:r>
            <a:endParaRPr lang="en-US" sz="3200" i="1"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AF6BF0AF-4DCE-71EE-F311-DECFCEDB17EB}"/>
              </a:ext>
            </a:extLst>
          </p:cNvPr>
          <p:cNvSpPr txBox="1"/>
          <p:nvPr/>
        </p:nvSpPr>
        <p:spPr>
          <a:xfrm>
            <a:off x="11291456" y="9993327"/>
            <a:ext cx="5400675" cy="461665"/>
          </a:xfrm>
          <a:prstGeom prst="rect">
            <a:avLst/>
          </a:prstGeom>
          <a:noFill/>
        </p:spPr>
        <p:txBody>
          <a:bodyPr wrap="square">
            <a:spAutoFit/>
          </a:bodyPr>
          <a:lstStyle/>
          <a:p>
            <a:r>
              <a:rPr lang="en-CA" sz="2400" dirty="0">
                <a:hlinkClick r:id="rId6"/>
              </a:rPr>
              <a:t>https://youtu.be/z3zr93eDzts</a:t>
            </a:r>
            <a:endParaRPr lang="en-CA" sz="2400" dirty="0"/>
          </a:p>
        </p:txBody>
      </p:sp>
      <p:pic>
        <p:nvPicPr>
          <p:cNvPr id="13" name="Picture 12">
            <a:extLst>
              <a:ext uri="{FF2B5EF4-FFF2-40B4-BE49-F238E27FC236}">
                <a16:creationId xmlns:a16="http://schemas.microsoft.com/office/drawing/2014/main" id="{5CC444C8-1DA6-10D5-F69F-239E2595EA61}"/>
              </a:ext>
            </a:extLst>
          </p:cNvPr>
          <p:cNvPicPr>
            <a:picLocks noChangeAspect="1"/>
          </p:cNvPicPr>
          <p:nvPr/>
        </p:nvPicPr>
        <p:blipFill>
          <a:blip r:embed="rId7"/>
          <a:stretch>
            <a:fillRect/>
          </a:stretch>
        </p:blipFill>
        <p:spPr>
          <a:xfrm>
            <a:off x="11431153" y="6681918"/>
            <a:ext cx="5305425" cy="2933700"/>
          </a:xfrm>
          <a:prstGeom prst="rect">
            <a:avLst/>
          </a:prstGeom>
        </p:spPr>
      </p:pic>
    </p:spTree>
    <p:extLst>
      <p:ext uri="{BB962C8B-B14F-4D97-AF65-F5344CB8AC3E}">
        <p14:creationId xmlns:p14="http://schemas.microsoft.com/office/powerpoint/2010/main" val="9127757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2" grpId="0"/>
      <p:bldP spid="8" grpId="0"/>
    </p:bldLst>
  </p:timing>
</p:sld>
</file>

<file path=ppt/theme/theme1.xml><?xml version="1.0" encoding="utf-8"?>
<a:theme xmlns:a="http://schemas.openxmlformats.org/drawingml/2006/main" name="Office Theme">
  <a:themeElements>
    <a:clrScheme name="Strong Blue">
      <a:dk1>
        <a:sysClr val="windowText" lastClr="000000"/>
      </a:dk1>
      <a:lt1>
        <a:sysClr val="window" lastClr="FFFFFF"/>
      </a:lt1>
      <a:dk2>
        <a:srgbClr val="17406D"/>
      </a:dk2>
      <a:lt2>
        <a:srgbClr val="DBEFF9"/>
      </a:lt2>
      <a:accent1>
        <a:srgbClr val="0C579C"/>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120174</TotalTime>
  <Words>22905</Words>
  <Application>Microsoft Macintosh PowerPoint</Application>
  <PresentationFormat>Custom</PresentationFormat>
  <Paragraphs>1603</Paragraphs>
  <Slides>134</Slides>
  <Notes>128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134</vt:i4>
      </vt:variant>
    </vt:vector>
  </HeadingPairs>
  <TitlesOfParts>
    <vt:vector size="145" baseType="lpstr">
      <vt:lpstr>Arial</vt:lpstr>
      <vt:lpstr>Calibri</vt:lpstr>
      <vt:lpstr>Courier New</vt:lpstr>
      <vt:lpstr>FranklinGothic</vt:lpstr>
      <vt:lpstr>Lato</vt:lpstr>
      <vt:lpstr>Lato Light</vt:lpstr>
      <vt:lpstr>Montserrat</vt:lpstr>
      <vt:lpstr>Open Sans</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Binangkit</dc:creator>
  <cp:lastModifiedBy>Lisa Rogozinsky</cp:lastModifiedBy>
  <cp:revision>2915</cp:revision>
  <dcterms:created xsi:type="dcterms:W3CDTF">2016-06-09T04:22:29Z</dcterms:created>
  <dcterms:modified xsi:type="dcterms:W3CDTF">2026-08-13T15:31:52Z</dcterms:modified>
</cp:coreProperties>
</file>