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18288000" cy="10287000"/>
  <p:notesSz cx="6858000" cy="9144000"/>
  <p:embeddedFontLst>
    <p:embeddedFont>
      <p:font typeface="League Spartan"/>
      <p:regular r:id="rId74"/>
      <p:bold r:id="rId75"/>
    </p:embeddedFont>
    <p:embeddedFont>
      <p:font typeface="Poppins" pitchFamily="2" charset="77"/>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gVqIn7ixnu8cFnEc4qDoLxQoi9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ABB6C3-136D-469F-8654-426D3FBFA31C}">
  <a:tblStyle styleId="{44ABB6C3-136D-469F-8654-426D3FBFA3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9731" autoAdjust="0"/>
  </p:normalViewPr>
  <p:slideViewPr>
    <p:cSldViewPr snapToGrid="0">
      <p:cViewPr varScale="1">
        <p:scale>
          <a:sx n="41" d="100"/>
          <a:sy n="41" d="100"/>
        </p:scale>
        <p:origin x="2424"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7" name="Google Shape;29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8" name="Google Shape;298;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will not be able to understand what is causing a behaviour when we then jump right into thinking: What do I do? How do I solve this problem? </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do that, we are likely to miss two big pieces of information:  </a:t>
            </a:r>
            <a:endParaRPr/>
          </a:p>
          <a:p>
            <a:pPr marL="0" lvl="0" indent="0" algn="l" rtl="0">
              <a:spcBef>
                <a:spcPts val="0"/>
              </a:spcBef>
              <a:spcAft>
                <a:spcPts val="0"/>
              </a:spcAft>
              <a:buNone/>
            </a:pPr>
            <a:r>
              <a:rPr lang="en-US"/>
              <a:t>The underlying intention or the “why” behind the behaviour and </a:t>
            </a:r>
            <a:endParaRPr/>
          </a:p>
          <a:p>
            <a:pPr marL="0" lvl="0" indent="0" algn="l" rtl="0">
              <a:spcBef>
                <a:spcPts val="0"/>
              </a:spcBef>
              <a:spcAft>
                <a:spcPts val="0"/>
              </a:spcAft>
              <a:buNone/>
            </a:pPr>
            <a:r>
              <a:rPr lang="en-US"/>
              <a:t>The function of the behaviour, or the need the behaviour is meeting.</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Understanding the underlying causes of behaviour makes our lives easier. </a:t>
            </a:r>
            <a:endParaRPr/>
          </a:p>
          <a:p>
            <a:pPr marL="0" lvl="0" indent="0" algn="l" rtl="0">
              <a:spcBef>
                <a:spcPts val="0"/>
              </a:spcBef>
              <a:spcAft>
                <a:spcPts val="0"/>
              </a:spcAft>
              <a:buNone/>
            </a:pPr>
            <a:endParaRPr/>
          </a:p>
          <a:p>
            <a:pPr marL="0" lvl="0" indent="0" algn="l" rtl="0">
              <a:spcBef>
                <a:spcPts val="0"/>
              </a:spcBef>
              <a:spcAft>
                <a:spcPts val="0"/>
              </a:spcAft>
              <a:buNone/>
            </a:pPr>
            <a:r>
              <a:rPr lang="en-US"/>
              <a:t>Before trying to fix the problem, we pause and ask “what do we know” about the person and situation.</a:t>
            </a:r>
            <a:endParaRPr/>
          </a:p>
        </p:txBody>
      </p:sp>
      <p:sp>
        <p:nvSpPr>
          <p:cNvPr id="300" name="Google Shape;30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1" name="Google Shape;30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33" name="Google Shape;333;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34" name="Google Shape;334;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going back to our earlier examples with our new mindset of asking “What do I know?’, let’s revisit what we might assume about these people based on these observed behaviours. </a:t>
            </a:r>
            <a:endParaRPr/>
          </a:p>
          <a:p>
            <a:pPr marL="0" lvl="0" indent="0" algn="l" rtl="0">
              <a:spcBef>
                <a:spcPts val="0"/>
              </a:spcBef>
              <a:spcAft>
                <a:spcPts val="0"/>
              </a:spcAft>
              <a:buNone/>
            </a:pPr>
            <a:endParaRPr/>
          </a:p>
          <a:p>
            <a:pPr marL="0" lvl="0" indent="0" algn="l" rtl="0">
              <a:spcBef>
                <a:spcPts val="0"/>
              </a:spcBef>
              <a:spcAft>
                <a:spcPts val="0"/>
              </a:spcAft>
              <a:buNone/>
            </a:pPr>
            <a:r>
              <a:rPr lang="en-US"/>
              <a:t>Presenters note: read slide</a:t>
            </a:r>
            <a:endParaRPr/>
          </a:p>
        </p:txBody>
      </p:sp>
      <p:sp>
        <p:nvSpPr>
          <p:cNvPr id="336" name="Google Shape;336;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37" name="Google Shape;337;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6" name="Google Shape;356;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7" name="Google Shape;357;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note: Read slide.</a:t>
            </a:r>
            <a:endParaRPr/>
          </a:p>
          <a:p>
            <a:pPr marL="0" lvl="0" indent="0" algn="l" rtl="0">
              <a:spcBef>
                <a:spcPts val="0"/>
              </a:spcBef>
              <a:spcAft>
                <a:spcPts val="0"/>
              </a:spcAft>
              <a:buNone/>
            </a:pPr>
            <a:endParaRPr/>
          </a:p>
          <a:p>
            <a:pPr marL="0" lvl="0" indent="0" algn="l" rtl="0">
              <a:spcBef>
                <a:spcPts val="0"/>
              </a:spcBef>
              <a:spcAft>
                <a:spcPts val="0"/>
              </a:spcAft>
              <a:buNone/>
            </a:pPr>
            <a:r>
              <a:rPr lang="en-US"/>
              <a:t>As with our bike metaphor, when we only focus on problems, it becomes much harder to think about anything else. </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always learn to shift our focus, our mindset. </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start to shift our focus, it becomes easier with practice and time. And growth becomes easier to see. </a:t>
            </a:r>
            <a:endParaRPr/>
          </a:p>
          <a:p>
            <a:pPr marL="0" lvl="0" indent="0" algn="l" rtl="0">
              <a:spcBef>
                <a:spcPts val="0"/>
              </a:spcBef>
              <a:spcAft>
                <a:spcPts val="0"/>
              </a:spcAft>
              <a:buNone/>
            </a:pPr>
            <a:endParaRPr/>
          </a:p>
          <a:p>
            <a:pPr marL="0" lvl="0" indent="0" algn="l" rtl="0">
              <a:spcBef>
                <a:spcPts val="0"/>
              </a:spcBef>
              <a:spcAft>
                <a:spcPts val="0"/>
              </a:spcAft>
              <a:buNone/>
            </a:pPr>
            <a:r>
              <a:rPr lang="en-US"/>
              <a:t>Instead of feeling offended or disrespected, we may start to feel more curious about why the behaviour is happening.</a:t>
            </a:r>
            <a:endParaRPr/>
          </a:p>
        </p:txBody>
      </p:sp>
      <p:sp>
        <p:nvSpPr>
          <p:cNvPr id="359" name="Google Shape;359;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60" name="Google Shape;360;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84" name="Google Shape;384;p1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85" name="Google Shape;385;p1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shift is an important first step in working with folks with FASD. </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take this balanced approach, we can think more creatively about solutions and build on strengths. </a:t>
            </a:r>
            <a:endParaRPr/>
          </a:p>
        </p:txBody>
      </p:sp>
      <p:sp>
        <p:nvSpPr>
          <p:cNvPr id="387" name="Google Shape;387;p1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88" name="Google Shape;388;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02" name="Google Shape;402;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03" name="Google Shape;403;p1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If time allows, select one of the story options from Activity 1 in the Activity Appendix document. </a:t>
            </a:r>
            <a:endParaRPr/>
          </a:p>
          <a:p>
            <a:pPr marL="0" lvl="0" indent="0" algn="l" rtl="0">
              <a:spcBef>
                <a:spcPts val="0"/>
              </a:spcBef>
              <a:spcAft>
                <a:spcPts val="0"/>
              </a:spcAft>
              <a:buNone/>
            </a:pPr>
            <a:endParaRPr/>
          </a:p>
          <a:p>
            <a:pPr marL="0" lvl="0" indent="0" algn="l" rtl="0">
              <a:spcBef>
                <a:spcPts val="0"/>
              </a:spcBef>
              <a:spcAft>
                <a:spcPts val="0"/>
              </a:spcAft>
              <a:buNone/>
            </a:pPr>
            <a:r>
              <a:rPr lang="en-US"/>
              <a:t>The best way to shift our mindset is to practice! </a:t>
            </a:r>
            <a:endParaRPr/>
          </a:p>
          <a:p>
            <a:pPr marL="0" lvl="0" indent="0" algn="l" rtl="0">
              <a:spcBef>
                <a:spcPts val="0"/>
              </a:spcBef>
              <a:spcAft>
                <a:spcPts val="0"/>
              </a:spcAft>
              <a:buNone/>
            </a:pPr>
            <a:endParaRPr/>
          </a:p>
          <a:p>
            <a:pPr marL="0" lvl="0" indent="0" algn="l" rtl="0">
              <a:spcBef>
                <a:spcPts val="0"/>
              </a:spcBef>
              <a:spcAft>
                <a:spcPts val="0"/>
              </a:spcAft>
              <a:buNone/>
            </a:pPr>
            <a:r>
              <a:rPr lang="en-US"/>
              <a:t>Now we’ll take a short activity break to practice what we’ve learned so far.</a:t>
            </a:r>
            <a:endParaRPr/>
          </a:p>
        </p:txBody>
      </p:sp>
      <p:sp>
        <p:nvSpPr>
          <p:cNvPr id="405" name="Google Shape;405;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06" name="Google Shape;406;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21" name="Google Shape;421;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22" name="Google Shape;422;p1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If time allows, include an activity here. Select one of the story options from Activity 1 in the Activity Appendix doc. Can be selected and tailored to the audience.  </a:t>
            </a:r>
            <a:endParaRPr/>
          </a:p>
        </p:txBody>
      </p:sp>
      <p:sp>
        <p:nvSpPr>
          <p:cNvPr id="424" name="Google Shape;424;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25" name="Google Shape;425;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42" name="Google Shape;442;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43" name="Google Shape;443;p1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445" name="Google Shape;445;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46" name="Google Shape;446;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5" name="Google Shape;455;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6" name="Google Shape;456;p1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458" name="Google Shape;458;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9" name="Google Shape;459;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76" name="Google Shape;476;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77" name="Google Shape;477;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479" name="Google Shape;479;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0" name="Google Shape;480;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9" name="Google Shape;489;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90" name="Google Shape;490;p1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492" name="Google Shape;492;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93" name="Google Shape;493;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 name="Google Shape;106;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7" name="Google Shape;107;p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note: Read slide title</a:t>
            </a:r>
            <a:endParaRPr/>
          </a:p>
          <a:p>
            <a:pPr marL="0" lvl="0" indent="0" algn="l" rtl="0">
              <a:spcBef>
                <a:spcPts val="0"/>
              </a:spcBef>
              <a:spcAft>
                <a:spcPts val="0"/>
              </a:spcAft>
              <a:buNone/>
            </a:pPr>
            <a:r>
              <a:rPr lang="en-US"/>
              <a:t>Today we are going to be learning about perspectives. </a:t>
            </a:r>
            <a:endParaRPr/>
          </a:p>
          <a:p>
            <a:pPr marL="0" lvl="0" indent="0" algn="l" rtl="0">
              <a:spcBef>
                <a:spcPts val="0"/>
              </a:spcBef>
              <a:spcAft>
                <a:spcPts val="0"/>
              </a:spcAft>
              <a:buNone/>
            </a:pPr>
            <a:endParaRPr/>
          </a:p>
          <a:p>
            <a:pPr marL="0" lvl="0" indent="0" algn="l" rtl="0">
              <a:spcBef>
                <a:spcPts val="0"/>
              </a:spcBef>
              <a:spcAft>
                <a:spcPts val="0"/>
              </a:spcAft>
              <a:buNone/>
            </a:pPr>
            <a:r>
              <a:rPr lang="en-US"/>
              <a:t>Specifically, we will talk about mindset, the way we usually think. ‘The direction we look in,’ often shapes ways we think and then act. </a:t>
            </a:r>
            <a:endParaRPr/>
          </a:p>
          <a:p>
            <a:pPr marL="0" lvl="0" indent="0" algn="l" rtl="0">
              <a:spcBef>
                <a:spcPts val="0"/>
              </a:spcBef>
              <a:spcAft>
                <a:spcPts val="0"/>
              </a:spcAft>
              <a:buNone/>
            </a:pPr>
            <a:endParaRPr/>
          </a:p>
          <a:p>
            <a:pPr marL="0" lvl="0" indent="0" algn="l" rtl="0">
              <a:spcBef>
                <a:spcPts val="0"/>
              </a:spcBef>
              <a:spcAft>
                <a:spcPts val="0"/>
              </a:spcAft>
              <a:buNone/>
            </a:pPr>
            <a:r>
              <a:rPr lang="en-US"/>
              <a:t>In simple terms, where we look is often where we go – physically but also in our interactions, planning and support of others. Our mindset tells us what to focus on and can be shaped by fear or worry. So, we may focus on risks in an effort to avoid risks. </a:t>
            </a:r>
            <a:endParaRPr/>
          </a:p>
          <a:p>
            <a:pPr marL="0" lvl="0" indent="0" algn="l" rtl="0">
              <a:spcBef>
                <a:spcPts val="0"/>
              </a:spcBef>
              <a:spcAft>
                <a:spcPts val="0"/>
              </a:spcAft>
              <a:buNone/>
            </a:pPr>
            <a:endParaRPr/>
          </a:p>
          <a:p>
            <a:pPr marL="0" lvl="0" indent="0" algn="l" rtl="0">
              <a:spcBef>
                <a:spcPts val="0"/>
              </a:spcBef>
              <a:spcAft>
                <a:spcPts val="0"/>
              </a:spcAft>
              <a:buNone/>
            </a:pPr>
            <a:r>
              <a:rPr lang="en-US"/>
              <a:t>Because of this, we may fail to spend time and effort on the things that may protect us from risk or help us to avoid risk.</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In other words, by focusing only on fear, we may increase the risk of something bad happening, rather than move in a safer direction.</a:t>
            </a:r>
            <a:endParaRPr/>
          </a:p>
        </p:txBody>
      </p:sp>
      <p:sp>
        <p:nvSpPr>
          <p:cNvPr id="109" name="Google Shape;109;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0" name="Google Shape;110;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10" name="Google Shape;510;p2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11" name="Google Shape;511;p2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 have talked about HOW mindset affects what we think and do, let’s shift to building our knowledge about FASD: WHAT we know. </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build a shared understanding of what FASD is, and how it affects the brain and body, we can better understand daily challenges and how to support healthy outcomes.  </a:t>
            </a:r>
            <a:endParaRPr/>
          </a:p>
        </p:txBody>
      </p:sp>
      <p:sp>
        <p:nvSpPr>
          <p:cNvPr id="513" name="Google Shape;513;p2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14" name="Google Shape;514;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31" name="Google Shape;531;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32" name="Google Shape;532;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FASD is a neurodevelopmental disorder that is caused by prenatal alcohol exposure. It is estimated that approximately 4% of people in Canada have FASD. </a:t>
            </a:r>
            <a:endParaRPr/>
          </a:p>
          <a:p>
            <a:pPr marL="0" lvl="0" indent="0" algn="l" rtl="0">
              <a:spcBef>
                <a:spcPts val="0"/>
              </a:spcBef>
              <a:spcAft>
                <a:spcPts val="0"/>
              </a:spcAft>
              <a:buNone/>
            </a:pPr>
            <a:endParaRPr/>
          </a:p>
          <a:p>
            <a:pPr marL="0" lvl="0" indent="0" algn="l" rtl="0">
              <a:spcBef>
                <a:spcPts val="0"/>
              </a:spcBef>
              <a:spcAft>
                <a:spcPts val="0"/>
              </a:spcAft>
              <a:buNone/>
            </a:pPr>
            <a:r>
              <a:rPr lang="en-US"/>
              <a:t>Prenatal alcohol exposure is the most common cause of neurodevelopmental disability in Canada, more common than Autism, cerebral palsy, down syndrome, and Tourette’s syndrome combined. </a:t>
            </a:r>
            <a:endParaRPr/>
          </a:p>
          <a:p>
            <a:pPr marL="0" lvl="0" indent="0" algn="l" rtl="0">
              <a:spcBef>
                <a:spcPts val="0"/>
              </a:spcBef>
              <a:spcAft>
                <a:spcPts val="0"/>
              </a:spcAft>
              <a:buNone/>
            </a:pPr>
            <a:endParaRPr/>
          </a:p>
          <a:p>
            <a:pPr marL="0" lvl="0" indent="0" algn="l" rtl="0">
              <a:spcBef>
                <a:spcPts val="0"/>
              </a:spcBef>
              <a:spcAft>
                <a:spcPts val="0"/>
              </a:spcAft>
              <a:buNone/>
            </a:pPr>
            <a:r>
              <a:rPr lang="en-US"/>
              <a:t>People with FASD are all different: Prenatal alcohol exposure can affect thinking, behaviour, and physical development in many ways. </a:t>
            </a:r>
            <a:endParaRPr/>
          </a:p>
          <a:p>
            <a:pPr marL="0" lvl="0" indent="0" algn="l" rtl="0">
              <a:spcBef>
                <a:spcPts val="0"/>
              </a:spcBef>
              <a:spcAft>
                <a:spcPts val="0"/>
              </a:spcAft>
              <a:buNone/>
            </a:pPr>
            <a:endParaRPr/>
          </a:p>
          <a:p>
            <a:pPr marL="0" lvl="0" indent="0" algn="l" rtl="0">
              <a:spcBef>
                <a:spcPts val="0"/>
              </a:spcBef>
              <a:spcAft>
                <a:spcPts val="0"/>
              </a:spcAft>
              <a:buNone/>
            </a:pPr>
            <a:r>
              <a:rPr lang="en-US"/>
              <a:t>Each person with FASD has unique strengths and needs. </a:t>
            </a:r>
            <a:endParaRPr/>
          </a:p>
          <a:p>
            <a:pPr marL="0" lvl="0" indent="0" algn="l" rtl="0">
              <a:spcBef>
                <a:spcPts val="0"/>
              </a:spcBef>
              <a:spcAft>
                <a:spcPts val="0"/>
              </a:spcAft>
              <a:buNone/>
            </a:pPr>
            <a:r>
              <a:rPr lang="en-US"/>
              <a:t>People from all social, cultural, economic, and ethnic backgrounds can be affected by prenatal alcohol exposure. </a:t>
            </a:r>
            <a:endParaRPr/>
          </a:p>
        </p:txBody>
      </p:sp>
      <p:sp>
        <p:nvSpPr>
          <p:cNvPr id="534" name="Google Shape;534;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5" name="Google Shape;535;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50" name="Google Shape;550;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51" name="Google Shape;551;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being diagnosed with FASD, people with FASD and their families may experience a wide range of feelings, like relief, validation, empowerment, or feeling more understood and supported. </a:t>
            </a:r>
            <a:endParaRPr/>
          </a:p>
          <a:p>
            <a:pPr marL="0" lvl="0" indent="0" algn="l" rtl="0">
              <a:spcBef>
                <a:spcPts val="0"/>
              </a:spcBef>
              <a:spcAft>
                <a:spcPts val="0"/>
              </a:spcAft>
              <a:buNone/>
            </a:pPr>
            <a:endParaRPr/>
          </a:p>
          <a:p>
            <a:pPr marL="0" lvl="0" indent="0" algn="l" rtl="0">
              <a:spcBef>
                <a:spcPts val="0"/>
              </a:spcBef>
              <a:spcAft>
                <a:spcPts val="0"/>
              </a:spcAft>
              <a:buNone/>
            </a:pPr>
            <a:r>
              <a:rPr lang="en-US"/>
              <a:t>They may also experience feelings of grief or worry.</a:t>
            </a:r>
            <a:endParaRPr/>
          </a:p>
          <a:p>
            <a:pPr marL="0" lvl="0" indent="0" algn="l" rtl="0">
              <a:spcBef>
                <a:spcPts val="0"/>
              </a:spcBef>
              <a:spcAft>
                <a:spcPts val="0"/>
              </a:spcAft>
              <a:buNone/>
            </a:pPr>
            <a:r>
              <a:rPr lang="en-US"/>
              <a:t>This means that a diagnosis of FASD can also lead to many questions, as people with FASD and their families try to understand how this will impact daily life. </a:t>
            </a:r>
            <a:endParaRPr/>
          </a:p>
          <a:p>
            <a:pPr marL="0" lvl="0" indent="0" algn="l" rtl="0">
              <a:spcBef>
                <a:spcPts val="0"/>
              </a:spcBef>
              <a:spcAft>
                <a:spcPts val="0"/>
              </a:spcAft>
              <a:buNone/>
            </a:pPr>
            <a:endParaRPr/>
          </a:p>
          <a:p>
            <a:pPr marL="0" lvl="0" indent="0" algn="l" rtl="0">
              <a:spcBef>
                <a:spcPts val="0"/>
              </a:spcBef>
              <a:spcAft>
                <a:spcPts val="0"/>
              </a:spcAft>
              <a:buNone/>
            </a:pPr>
            <a:r>
              <a:rPr lang="en-US"/>
              <a:t>This can be a chance for supporters to help set goals and think about what a healthy and meaningful future looks like. </a:t>
            </a:r>
            <a:endParaRPr/>
          </a:p>
          <a:p>
            <a:pPr marL="0" lvl="0" indent="0" algn="l" rtl="0">
              <a:spcBef>
                <a:spcPts val="0"/>
              </a:spcBef>
              <a:spcAft>
                <a:spcPts val="0"/>
              </a:spcAft>
              <a:buNone/>
            </a:pPr>
            <a:r>
              <a:rPr lang="en-US"/>
              <a:t>Supporters can help by finding ways to work together to offer help where it is needed, while drawing on the person’s unique strengths. </a:t>
            </a:r>
            <a:endParaRPr/>
          </a:p>
          <a:p>
            <a:pPr marL="0" lvl="0" indent="0" algn="l" rtl="0">
              <a:spcBef>
                <a:spcPts val="0"/>
              </a:spcBef>
              <a:spcAft>
                <a:spcPts val="0"/>
              </a:spcAft>
              <a:buNone/>
            </a:pPr>
            <a:endParaRPr/>
          </a:p>
          <a:p>
            <a:pPr marL="0" lvl="0" indent="0" algn="l" rtl="0">
              <a:spcBef>
                <a:spcPts val="0"/>
              </a:spcBef>
              <a:spcAft>
                <a:spcPts val="0"/>
              </a:spcAft>
              <a:buNone/>
            </a:pPr>
            <a:r>
              <a:rPr lang="en-US"/>
              <a:t>Too often though, these questions are accompanied by fear and worry. Sometimes the risks feel serious, and we may react by focusing only on safety. This is called reactive responding – when we focus only on reducing risk and ignore any other goals. </a:t>
            </a:r>
            <a:endParaRPr/>
          </a:p>
          <a:p>
            <a:pPr marL="0" lvl="0" indent="0" algn="l" rtl="0">
              <a:spcBef>
                <a:spcPts val="0"/>
              </a:spcBef>
              <a:spcAft>
                <a:spcPts val="0"/>
              </a:spcAft>
              <a:buNone/>
            </a:pPr>
            <a:endParaRPr/>
          </a:p>
          <a:p>
            <a:pPr marL="0" lvl="0" indent="0" algn="l" rtl="0">
              <a:spcBef>
                <a:spcPts val="0"/>
              </a:spcBef>
              <a:spcAft>
                <a:spcPts val="0"/>
              </a:spcAft>
              <a:buNone/>
            </a:pPr>
            <a:r>
              <a:rPr lang="en-US"/>
              <a:t>While safety is an important priority, this can sometimes set a pattern of focusing on risks rather than finding a balance between navigating risks and working towards goals.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The mindset shift we have been talking about is an essential early step when we are supporting individuals with FASD to achieve success. By understanding brain-based differences in FASD, we are better prepared to manage risks and work towards meaningful goals. </a:t>
            </a:r>
            <a:endParaRPr/>
          </a:p>
        </p:txBody>
      </p:sp>
      <p:sp>
        <p:nvSpPr>
          <p:cNvPr id="553" name="Google Shape;553;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4" name="Google Shape;554;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74" name="Google Shape;574;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75" name="Google Shape;575;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for presenters: The pictures of the domains are in the same order as those listed below starting in the top left-hand corner and then moving towards the right. The first picture on the top line represents academic achievement, and the first picture on the bottom line represents neuroanatomy. </a:t>
            </a:r>
            <a:endParaRPr/>
          </a:p>
          <a:p>
            <a:pPr marL="0" lvl="0" indent="0" algn="l" rtl="0">
              <a:spcBef>
                <a:spcPts val="0"/>
              </a:spcBef>
              <a:spcAft>
                <a:spcPts val="0"/>
              </a:spcAft>
              <a:buNone/>
            </a:pPr>
            <a:endParaRPr/>
          </a:p>
          <a:p>
            <a:pPr marL="0" lvl="0" indent="0" algn="l" rtl="0">
              <a:spcBef>
                <a:spcPts val="0"/>
              </a:spcBef>
              <a:spcAft>
                <a:spcPts val="0"/>
              </a:spcAft>
              <a:buNone/>
            </a:pPr>
            <a:r>
              <a:rPr lang="en-US"/>
              <a:t>The Canadian Guidelines for FASD Diagnosis identify 10 areas of brain functioning that may be affected by prenatal alcohol exposure. These are the areas of functioning that are assessed during the diagnostic process to gain an </a:t>
            </a:r>
            <a:endParaRPr/>
          </a:p>
          <a:p>
            <a:pPr marL="0" lvl="0" indent="0" algn="l" rtl="0">
              <a:spcBef>
                <a:spcPts val="0"/>
              </a:spcBef>
              <a:spcAft>
                <a:spcPts val="0"/>
              </a:spcAft>
              <a:buNone/>
            </a:pPr>
            <a:r>
              <a:rPr lang="en-US"/>
              <a:t>understanding of the unique needs of each person with FASD. The areas assessed include academic achievement, attention, cognition, language, memory, neuroanatomy, executive functioning, adaptive behaviour, motor skills, and affect regulation. Even though they are listed separately, these areas are all connected.  No part of the brain works by itself.   </a:t>
            </a:r>
            <a:endParaRPr/>
          </a:p>
          <a:p>
            <a:pPr marL="0" lvl="0" indent="0" algn="l" rtl="0">
              <a:spcBef>
                <a:spcPts val="0"/>
              </a:spcBef>
              <a:spcAft>
                <a:spcPts val="0"/>
              </a:spcAft>
              <a:buNone/>
            </a:pPr>
            <a:endParaRPr/>
          </a:p>
          <a:p>
            <a:pPr marL="0" lvl="0" indent="0" algn="l" rtl="0">
              <a:spcBef>
                <a:spcPts val="0"/>
              </a:spcBef>
              <a:spcAft>
                <a:spcPts val="0"/>
              </a:spcAft>
              <a:buNone/>
            </a:pPr>
            <a:r>
              <a:rPr lang="en-US"/>
              <a:t>Your role as supporters is not to recognize brain areas, but to understand how brain-based differences may affect each person’s strengths and challenges. Then you can adjust your support to match their needs. This is called being brain responsive.</a:t>
            </a:r>
            <a:endParaRPr/>
          </a:p>
        </p:txBody>
      </p:sp>
      <p:sp>
        <p:nvSpPr>
          <p:cNvPr id="577" name="Google Shape;577;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8" name="Google Shape;578;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19" name="Google Shape;619;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20" name="Google Shape;620;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connect brain differences to everyday life, we created tables to help guide support. </a:t>
            </a:r>
            <a:endParaRPr/>
          </a:p>
          <a:p>
            <a:pPr marL="0" lvl="0" indent="0" algn="l" rtl="0">
              <a:spcBef>
                <a:spcPts val="0"/>
              </a:spcBef>
              <a:spcAft>
                <a:spcPts val="0"/>
              </a:spcAft>
              <a:buNone/>
            </a:pPr>
            <a:endParaRPr/>
          </a:p>
          <a:p>
            <a:pPr marL="0" lvl="0" indent="0" algn="l" rtl="0">
              <a:spcBef>
                <a:spcPts val="0"/>
              </a:spcBef>
              <a:spcAft>
                <a:spcPts val="0"/>
              </a:spcAft>
              <a:buNone/>
            </a:pPr>
            <a:r>
              <a:rPr lang="en-US"/>
              <a:t>Here you see three columns. The first What I might see describes some common stories we’ve heard from support workers that they have experienced working alongside folks with FASD. </a:t>
            </a:r>
            <a:endParaRPr/>
          </a:p>
          <a:p>
            <a:pPr marL="0" lvl="0" indent="0" algn="l" rtl="0">
              <a:spcBef>
                <a:spcPts val="0"/>
              </a:spcBef>
              <a:spcAft>
                <a:spcPts val="0"/>
              </a:spcAft>
              <a:buNone/>
            </a:pPr>
            <a:endParaRPr/>
          </a:p>
          <a:p>
            <a:pPr marL="0" lvl="0" indent="0" algn="l" rtl="0">
              <a:spcBef>
                <a:spcPts val="0"/>
              </a:spcBef>
              <a:spcAft>
                <a:spcPts val="0"/>
              </a:spcAft>
              <a:buNone/>
            </a:pPr>
            <a:r>
              <a:rPr lang="en-US"/>
              <a:t>The next, why I might be seeing this, lists some possible brain-based reasons for the behaviour you are seeing. </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the column what can I do offers some suggestions for discussion prompts and questions to ask the person you are working with.</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Presenters note: read through the slide, if time allows open the floor for discussion with the audience as you walk through these points.</a:t>
            </a:r>
            <a:endParaRPr/>
          </a:p>
        </p:txBody>
      </p:sp>
      <p:sp>
        <p:nvSpPr>
          <p:cNvPr id="622" name="Google Shape;622;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23" name="Google Shape;623;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43" name="Google Shape;643;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4" name="Google Shape;644;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note: Read through the content on the slide row by row (rather than going through each column). If time allows, feel free to make this slide more conversational and incorporate audience feedback.</a:t>
            </a:r>
            <a:endParaRPr/>
          </a:p>
          <a:p>
            <a:pPr marL="0" lvl="0" indent="0" algn="l" rtl="0">
              <a:spcBef>
                <a:spcPts val="0"/>
              </a:spcBef>
              <a:spcAft>
                <a:spcPts val="0"/>
              </a:spcAft>
              <a:buNone/>
            </a:pPr>
            <a:endParaRPr/>
          </a:p>
          <a:p>
            <a:pPr marL="0" lvl="0" indent="0" algn="l" rtl="0">
              <a:spcBef>
                <a:spcPts val="0"/>
              </a:spcBef>
              <a:spcAft>
                <a:spcPts val="0"/>
              </a:spcAft>
              <a:buNone/>
            </a:pPr>
            <a:r>
              <a:rPr lang="en-US"/>
              <a:t>This helps us to understand that the people with FASD we are supporting are likely to interact with the world in a different way than we do.</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Brain-responsive approaches encourage creative, and responsive solutions as we navigate towards our goals. </a:t>
            </a:r>
            <a:endParaRPr/>
          </a:p>
          <a:p>
            <a:pPr marL="0" lvl="0" indent="0" algn="l" rtl="0">
              <a:spcBef>
                <a:spcPts val="0"/>
              </a:spcBef>
              <a:spcAft>
                <a:spcPts val="0"/>
              </a:spcAft>
              <a:buNone/>
            </a:pPr>
            <a:endParaRPr/>
          </a:p>
          <a:p>
            <a:pPr marL="0" lvl="0" indent="0" algn="l" rtl="0">
              <a:spcBef>
                <a:spcPts val="0"/>
              </a:spcBef>
              <a:spcAft>
                <a:spcPts val="0"/>
              </a:spcAft>
              <a:buNone/>
            </a:pPr>
            <a:r>
              <a:rPr lang="en-US"/>
              <a:t>We will return to goals later.</a:t>
            </a:r>
            <a:endParaRPr/>
          </a:p>
        </p:txBody>
      </p:sp>
      <p:sp>
        <p:nvSpPr>
          <p:cNvPr id="646" name="Google Shape;646;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7" name="Google Shape;647;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67" name="Google Shape;667;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68" name="Google Shape;668;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will shift our focus from one-on-one interactions, to consider broader thinking and planning: how we support people with FASD to set goals in a way that makes sense for their unique strengths and needs. </a:t>
            </a:r>
            <a:endParaRPr/>
          </a:p>
          <a:p>
            <a:pPr marL="0" lvl="0" indent="0" algn="l" rtl="0">
              <a:spcBef>
                <a:spcPts val="0"/>
              </a:spcBef>
              <a:spcAft>
                <a:spcPts val="0"/>
              </a:spcAft>
              <a:buNone/>
            </a:pPr>
            <a:endParaRPr/>
          </a:p>
          <a:p>
            <a:pPr marL="0" lvl="0" indent="0" algn="l" rtl="0">
              <a:spcBef>
                <a:spcPts val="0"/>
              </a:spcBef>
              <a:spcAft>
                <a:spcPts val="0"/>
              </a:spcAft>
              <a:buNone/>
            </a:pPr>
            <a:r>
              <a:rPr lang="en-US"/>
              <a:t>The framework, Towards Healthy Outcomes, explains how to identify and set goals, and the ways we might adjust strategies in a brain responsive way.</a:t>
            </a:r>
            <a:endParaRPr/>
          </a:p>
          <a:p>
            <a:pPr marL="0" lvl="0" indent="0" algn="l" rtl="0">
              <a:spcBef>
                <a:spcPts val="0"/>
              </a:spcBef>
              <a:spcAft>
                <a:spcPts val="0"/>
              </a:spcAft>
              <a:buNone/>
            </a:pPr>
            <a:endParaRPr/>
          </a:p>
          <a:p>
            <a:pPr marL="0" lvl="0" indent="0" algn="l" rtl="0">
              <a:spcBef>
                <a:spcPts val="0"/>
              </a:spcBef>
              <a:spcAft>
                <a:spcPts val="0"/>
              </a:spcAft>
              <a:buNone/>
            </a:pPr>
            <a:r>
              <a:rPr lang="en-US"/>
              <a:t>Towards Healthy Outcomes framework, or the THO, offers a different approach to setting goals. It provides guidance on how supports can help people with FASD, and suggestions for future planning – geared towards destination goals.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The Towards Healthy Outcomes framework is meant to be a guide for supporters, like families, caregivers, service providers, and other professionals working to help people with FASD achieve healthy outcomes.</a:t>
            </a:r>
            <a:endParaRPr/>
          </a:p>
        </p:txBody>
      </p:sp>
      <p:sp>
        <p:nvSpPr>
          <p:cNvPr id="670" name="Google Shape;670;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1" name="Google Shape;671;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88" name="Google Shape;688;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89" name="Google Shape;689;p2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THO framework offers a shared understanding of goals and pathways to success.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Notice we are using the word shared. Understanding must be created through collaboration between the individual with FASD and their support team. </a:t>
            </a:r>
            <a:endParaRPr/>
          </a:p>
          <a:p>
            <a:pPr marL="0" lvl="0" indent="0" algn="l" rtl="0">
              <a:spcBef>
                <a:spcPts val="0"/>
              </a:spcBef>
              <a:spcAft>
                <a:spcPts val="0"/>
              </a:spcAft>
              <a:buNone/>
            </a:pPr>
            <a:endParaRPr/>
          </a:p>
          <a:p>
            <a:pPr marL="0" lvl="0" indent="0" algn="l" rtl="0">
              <a:spcBef>
                <a:spcPts val="0"/>
              </a:spcBef>
              <a:spcAft>
                <a:spcPts val="0"/>
              </a:spcAft>
              <a:buNone/>
            </a:pPr>
            <a:r>
              <a:rPr lang="en-US"/>
              <a:t>Shared understanding can include knowing why a person may be struggling, how they have experienced success and/or challenges.  </a:t>
            </a:r>
            <a:endParaRPr/>
          </a:p>
          <a:p>
            <a:pPr marL="0" lvl="0" indent="0" algn="l" rtl="0">
              <a:spcBef>
                <a:spcPts val="0"/>
              </a:spcBef>
              <a:spcAft>
                <a:spcPts val="0"/>
              </a:spcAft>
              <a:buNone/>
            </a:pPr>
            <a:endParaRPr/>
          </a:p>
          <a:p>
            <a:pPr marL="0" lvl="0" indent="0" algn="l" rtl="0">
              <a:spcBef>
                <a:spcPts val="0"/>
              </a:spcBef>
              <a:spcAft>
                <a:spcPts val="0"/>
              </a:spcAft>
              <a:buNone/>
            </a:pPr>
            <a:r>
              <a:rPr lang="en-US"/>
              <a:t>Shared understanding allows for flexible and creative goal setting that is tailored to the person. </a:t>
            </a:r>
            <a:endParaRPr/>
          </a:p>
          <a:p>
            <a:pPr marL="0" lvl="0" indent="0" algn="l" rtl="0">
              <a:spcBef>
                <a:spcPts val="0"/>
              </a:spcBef>
              <a:spcAft>
                <a:spcPts val="0"/>
              </a:spcAft>
              <a:buNone/>
            </a:pPr>
            <a:endParaRPr/>
          </a:p>
          <a:p>
            <a:pPr marL="0" lvl="0" indent="0" algn="l" rtl="0">
              <a:spcBef>
                <a:spcPts val="0"/>
              </a:spcBef>
              <a:spcAft>
                <a:spcPts val="0"/>
              </a:spcAft>
              <a:buNone/>
            </a:pPr>
            <a:r>
              <a:rPr lang="en-US"/>
              <a:t>With this shared understanding, THO provides a map that can help service providers understand the unique developmental considerations that people with FASD experience, and potential areas for growth when planning for the future. </a:t>
            </a:r>
            <a:endParaRPr/>
          </a:p>
          <a:p>
            <a:pPr marL="0" lvl="0" indent="0" algn="l" rtl="0">
              <a:spcBef>
                <a:spcPts val="0"/>
              </a:spcBef>
              <a:spcAft>
                <a:spcPts val="0"/>
              </a:spcAft>
              <a:buNone/>
            </a:pPr>
            <a:endParaRPr/>
          </a:p>
          <a:p>
            <a:pPr marL="0" lvl="0" indent="0" algn="l" rtl="0">
              <a:spcBef>
                <a:spcPts val="0"/>
              </a:spcBef>
              <a:spcAft>
                <a:spcPts val="0"/>
              </a:spcAft>
              <a:buNone/>
            </a:pPr>
            <a:r>
              <a:rPr lang="en-US"/>
              <a:t>Using a framework like THO allows for greater consistency among service providers. It also helps connect research knowledge with real-world experiences.</a:t>
            </a:r>
            <a:endParaRPr/>
          </a:p>
        </p:txBody>
      </p:sp>
      <p:sp>
        <p:nvSpPr>
          <p:cNvPr id="691" name="Google Shape;691;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92" name="Google Shape;692;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98" name="Google Shape;698;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99" name="Google Shape;699;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three philosophies guide the design and implementation of the THO framework. </a:t>
            </a:r>
            <a:endParaRPr/>
          </a:p>
          <a:p>
            <a:pPr marL="0" lvl="0" indent="0" algn="l" rtl="0">
              <a:spcBef>
                <a:spcPts val="0"/>
              </a:spcBef>
              <a:spcAft>
                <a:spcPts val="0"/>
              </a:spcAft>
              <a:buNone/>
            </a:pPr>
            <a:endParaRPr/>
          </a:p>
          <a:p>
            <a:pPr marL="0" lvl="0" indent="0" algn="l" rtl="0">
              <a:spcBef>
                <a:spcPts val="0"/>
              </a:spcBef>
              <a:spcAft>
                <a:spcPts val="0"/>
              </a:spcAft>
              <a:buNone/>
            </a:pPr>
            <a:r>
              <a:rPr lang="en-US"/>
              <a:t>Presenter Note: read the three bubbles.</a:t>
            </a:r>
            <a:endParaRPr/>
          </a:p>
          <a:p>
            <a:pPr marL="0" lvl="0" indent="0" algn="l" rtl="0">
              <a:spcBef>
                <a:spcPts val="0"/>
              </a:spcBef>
              <a:spcAft>
                <a:spcPts val="0"/>
              </a:spcAft>
              <a:buNone/>
            </a:pPr>
            <a:endParaRPr/>
          </a:p>
          <a:p>
            <a:pPr marL="0" lvl="0" indent="0" algn="l" rtl="0">
              <a:spcBef>
                <a:spcPts val="0"/>
              </a:spcBef>
              <a:spcAft>
                <a:spcPts val="0"/>
              </a:spcAft>
              <a:buNone/>
            </a:pPr>
            <a:r>
              <a:rPr lang="en-US"/>
              <a:t>At the heart of these philosophies is the understanding that we have already talked about - all behaviour is functional.</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following slides, we will review and explain these underlying philosophies. </a:t>
            </a:r>
            <a:endParaRPr/>
          </a:p>
        </p:txBody>
      </p:sp>
      <p:sp>
        <p:nvSpPr>
          <p:cNvPr id="701" name="Google Shape;701;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2" name="Google Shape;702;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22" name="Google Shape;722;p2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23" name="Google Shape;723;p2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figures in the middle of the visual represent that we move through developmental stages as we grow. This means we are influenced by the past while also looking towards the future.</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Like all of us, people with FASD continue to grow and develop throughout their lives. The 10 THO domains are also represented in an order across the lifespan, showing how development changes over time. This shows that intervention is lifelong; it does not begin or end at any specific point.</a:t>
            </a:r>
            <a:endParaRPr/>
          </a:p>
          <a:p>
            <a:pPr marL="0" lvl="0" indent="0" algn="l" rtl="0">
              <a:spcBef>
                <a:spcPts val="0"/>
              </a:spcBef>
              <a:spcAft>
                <a:spcPts val="0"/>
              </a:spcAft>
              <a:buNone/>
            </a:pPr>
            <a:endParaRPr/>
          </a:p>
          <a:p>
            <a:pPr marL="0" lvl="0" indent="0" algn="l" rtl="0">
              <a:spcBef>
                <a:spcPts val="0"/>
              </a:spcBef>
              <a:spcAft>
                <a:spcPts val="0"/>
              </a:spcAft>
              <a:buNone/>
            </a:pPr>
            <a:r>
              <a:rPr lang="en-US"/>
              <a:t>Recognizing that development is ongoing, we must also base our goals on the unique strengths and needs of the individual. I wouldn’t set the same goals for myself as another person in this room, so why would we treat people with FASD any differently? </a:t>
            </a:r>
            <a:endParaRPr/>
          </a:p>
        </p:txBody>
      </p:sp>
      <p:sp>
        <p:nvSpPr>
          <p:cNvPr id="725" name="Google Shape;725;p2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6" name="Google Shape;726;p2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0" name="Google Shape;130;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1" name="Google Shape;131;p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talk about this using an everyday example:</a:t>
            </a:r>
            <a:endParaRPr/>
          </a:p>
          <a:p>
            <a:pPr marL="0" lvl="0" indent="0" algn="l" rtl="0">
              <a:spcBef>
                <a:spcPts val="0"/>
              </a:spcBef>
              <a:spcAft>
                <a:spcPts val="0"/>
              </a:spcAft>
              <a:buNone/>
            </a:pPr>
            <a:endParaRPr/>
          </a:p>
          <a:p>
            <a:pPr marL="0" lvl="0" indent="0" algn="l" rtl="0">
              <a:spcBef>
                <a:spcPts val="0"/>
              </a:spcBef>
              <a:spcAft>
                <a:spcPts val="0"/>
              </a:spcAft>
              <a:buNone/>
            </a:pPr>
            <a:r>
              <a:rPr lang="en-US"/>
              <a:t>Note for presenters: if you are able, feel free to adjust this metaphor to a personal story/experience that you have had if it is a good fit here. Otherwise, please use the following example. You can adjust the words to fit your own style as needed. </a:t>
            </a:r>
            <a:endParaRPr/>
          </a:p>
          <a:p>
            <a:pPr marL="0" lvl="0" indent="0" algn="l" rtl="0">
              <a:spcBef>
                <a:spcPts val="0"/>
              </a:spcBef>
              <a:spcAft>
                <a:spcPts val="0"/>
              </a:spcAft>
              <a:buNone/>
            </a:pPr>
            <a:endParaRPr/>
          </a:p>
          <a:p>
            <a:pPr marL="0" lvl="0" indent="0" algn="l" rtl="0">
              <a:spcBef>
                <a:spcPts val="0"/>
              </a:spcBef>
              <a:spcAft>
                <a:spcPts val="0"/>
              </a:spcAft>
              <a:buNone/>
            </a:pPr>
            <a:r>
              <a:rPr lang="en-US"/>
              <a:t>One day, a little boy is out riding on his bike with his parents. Helmet on and training wheels ready, he is excited to be riding his big boy bike all by himself! </a:t>
            </a:r>
            <a:endParaRPr/>
          </a:p>
          <a:p>
            <a:pPr marL="0" lvl="0" indent="0" algn="l" rtl="0">
              <a:spcBef>
                <a:spcPts val="0"/>
              </a:spcBef>
              <a:spcAft>
                <a:spcPts val="0"/>
              </a:spcAft>
              <a:buNone/>
            </a:pPr>
            <a:r>
              <a:rPr lang="en-US"/>
              <a:t>He is riding his bike on the sidewalk while his parents walk behind him and watch his progress.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lots of cars parked beside the sidewalk, close enough that the mom, who is watching her son ride, a little unsteady but excited, is beginning to worry that he is going to hit one of the parked cars. So she decides to warn him by saying “watch out, don’t hit the cars!” </a:t>
            </a:r>
            <a:endParaRPr/>
          </a:p>
          <a:p>
            <a:pPr marL="0" lvl="0" indent="0" algn="l" rtl="0">
              <a:spcBef>
                <a:spcPts val="0"/>
              </a:spcBef>
              <a:spcAft>
                <a:spcPts val="0"/>
              </a:spcAft>
              <a:buNone/>
            </a:pPr>
            <a:endParaRPr/>
          </a:p>
          <a:p>
            <a:pPr marL="0" lvl="0" indent="0" algn="l" rtl="0">
              <a:spcBef>
                <a:spcPts val="0"/>
              </a:spcBef>
              <a:spcAft>
                <a:spcPts val="0"/>
              </a:spcAft>
              <a:buNone/>
            </a:pPr>
            <a:r>
              <a:rPr lang="en-US"/>
              <a:t>Her son hears her and begins to pay more attention to the parked cars. At first, the mom is relieved. But as she watches her son continue to bike along the sidewalk, her worry increases, as do her warnings: “watch out!” “Not so close!” “Look out for the cars!” “Don’t hit anything!” </a:t>
            </a:r>
            <a:endParaRPr/>
          </a:p>
          <a:p>
            <a:pPr marL="0" lvl="0" indent="0" algn="l" rtl="0">
              <a:spcBef>
                <a:spcPts val="0"/>
              </a:spcBef>
              <a:spcAft>
                <a:spcPts val="0"/>
              </a:spcAft>
              <a:buNone/>
            </a:pPr>
            <a:r>
              <a:rPr lang="en-US"/>
              <a:t>Despite the mom’s warnings and her son’s concentration, he eventually hits the car. Much to his mom’s dismay. </a:t>
            </a:r>
            <a:endParaRPr/>
          </a:p>
          <a:p>
            <a:pPr marL="0" lvl="0" indent="0" algn="l" rtl="0">
              <a:spcBef>
                <a:spcPts val="0"/>
              </a:spcBef>
              <a:spcAft>
                <a:spcPts val="0"/>
              </a:spcAft>
              <a:buNone/>
            </a:pPr>
            <a:r>
              <a:rPr lang="en-US"/>
              <a:t>When asked why he didn’t watch out for the car, the son says, frustrated, “I did mom! I was watching the cars!”</a:t>
            </a:r>
            <a:endParaRPr/>
          </a:p>
          <a:p>
            <a:pPr marL="0" lvl="0" indent="0" algn="l" rtl="0">
              <a:spcBef>
                <a:spcPts val="0"/>
              </a:spcBef>
              <a:spcAft>
                <a:spcPts val="0"/>
              </a:spcAft>
              <a:buNone/>
            </a:pPr>
            <a:endParaRPr/>
          </a:p>
          <a:p>
            <a:pPr marL="0" lvl="0" indent="0" algn="l" rtl="0">
              <a:spcBef>
                <a:spcPts val="0"/>
              </a:spcBef>
              <a:spcAft>
                <a:spcPts val="0"/>
              </a:spcAft>
              <a:buNone/>
            </a:pPr>
            <a:r>
              <a:rPr lang="en-US"/>
              <a:t>It’s then the mom realizes her mistake: In focusing so much of her attention on the cars, her son also became more focused on the cars than the clear path in front of him. </a:t>
            </a:r>
            <a:endParaRPr/>
          </a:p>
          <a:p>
            <a:pPr marL="0" lvl="0" indent="0" algn="l" rtl="0">
              <a:spcBef>
                <a:spcPts val="0"/>
              </a:spcBef>
              <a:spcAft>
                <a:spcPts val="0"/>
              </a:spcAft>
              <a:buNone/>
            </a:pPr>
            <a:r>
              <a:rPr lang="en-US"/>
              <a:t>In focusing on avoiding risks, she had steered him right into one. </a:t>
            </a:r>
            <a:endParaRPr/>
          </a:p>
          <a:p>
            <a:pPr marL="0" lvl="0" indent="0" algn="l" rtl="0">
              <a:spcBef>
                <a:spcPts val="0"/>
              </a:spcBef>
              <a:spcAft>
                <a:spcPts val="0"/>
              </a:spcAft>
              <a:buNone/>
            </a:pPr>
            <a:endParaRPr/>
          </a:p>
          <a:p>
            <a:pPr marL="0" lvl="0" indent="0" algn="l" rtl="0">
              <a:spcBef>
                <a:spcPts val="0"/>
              </a:spcBef>
              <a:spcAft>
                <a:spcPts val="0"/>
              </a:spcAft>
              <a:buNone/>
            </a:pPr>
            <a:r>
              <a:rPr lang="en-US"/>
              <a:t>The same is true in other parts of life too: Where we put our attention and effort is where we move towards. </a:t>
            </a:r>
            <a:endParaRPr/>
          </a:p>
          <a:p>
            <a:pPr marL="0" lvl="0" indent="0" algn="l" rtl="0">
              <a:spcBef>
                <a:spcPts val="0"/>
              </a:spcBef>
              <a:spcAft>
                <a:spcPts val="0"/>
              </a:spcAft>
              <a:buNone/>
            </a:pPr>
            <a:endParaRPr/>
          </a:p>
          <a:p>
            <a:pPr marL="0" lvl="0" indent="0" algn="l" rtl="0">
              <a:spcBef>
                <a:spcPts val="0"/>
              </a:spcBef>
              <a:spcAft>
                <a:spcPts val="0"/>
              </a:spcAft>
              <a:buNone/>
            </a:pPr>
            <a:r>
              <a:rPr lang="en-US"/>
              <a:t>Now it is fair to say that life is often not this simple. Sometimes a path is not clear, and we cannot ignore the risks. This example shows the risk of OVER focusing on the worry, rather than clearly defining the desired path. </a:t>
            </a:r>
            <a:endParaRPr/>
          </a:p>
          <a:p>
            <a:pPr marL="0" lvl="0" indent="0" algn="l" rtl="0">
              <a:spcBef>
                <a:spcPts val="0"/>
              </a:spcBef>
              <a:spcAft>
                <a:spcPts val="0"/>
              </a:spcAft>
              <a:buNone/>
            </a:pPr>
            <a:endParaRPr/>
          </a:p>
          <a:p>
            <a:pPr marL="0" lvl="0" indent="0" algn="l" rtl="0">
              <a:spcBef>
                <a:spcPts val="0"/>
              </a:spcBef>
              <a:spcAft>
                <a:spcPts val="0"/>
              </a:spcAft>
              <a:buNone/>
            </a:pPr>
            <a:r>
              <a:rPr lang="en-US"/>
              <a:t>Even in complicated situations, like addiction, a clear definition of healthy living, healthy coping, self-care and/or stability, can lead to new ideas. It gives people something to work toward. </a:t>
            </a:r>
            <a:endParaRPr/>
          </a:p>
          <a:p>
            <a:pPr marL="0" lvl="0" indent="0" algn="l" rtl="0">
              <a:spcBef>
                <a:spcPts val="0"/>
              </a:spcBef>
              <a:spcAft>
                <a:spcPts val="0"/>
              </a:spcAft>
              <a:buNone/>
            </a:pPr>
            <a:r>
              <a:rPr lang="en-US"/>
              <a:t>Also, and perhaps most simply, it reminds all of us that there is something positive to work towards. There is hope. This can change how we interact with other people and can build a foundation towards healthy outcomes.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Today we are going to talk about the impacts of where we look and how we can change where we look in two ways: </a:t>
            </a:r>
            <a:endParaRPr/>
          </a:p>
          <a:p>
            <a:pPr marL="0" lvl="0" indent="0" algn="l" rtl="0">
              <a:spcBef>
                <a:spcPts val="0"/>
              </a:spcBef>
              <a:spcAft>
                <a:spcPts val="0"/>
              </a:spcAft>
              <a:buNone/>
            </a:pPr>
            <a:r>
              <a:rPr lang="en-US"/>
              <a:t>1. The way we interpret behaviour and how we interact with other people, and </a:t>
            </a:r>
            <a:endParaRPr/>
          </a:p>
          <a:p>
            <a:pPr marL="0" lvl="0" indent="0" algn="l" rtl="0">
              <a:spcBef>
                <a:spcPts val="0"/>
              </a:spcBef>
              <a:spcAft>
                <a:spcPts val="0"/>
              </a:spcAft>
              <a:buNone/>
            </a:pPr>
            <a:r>
              <a:rPr lang="en-US"/>
              <a:t>2. The way we set goals and plan with people with FASD and their support teams.  </a:t>
            </a:r>
            <a:endParaRPr/>
          </a:p>
        </p:txBody>
      </p:sp>
      <p:sp>
        <p:nvSpPr>
          <p:cNvPr id="133" name="Google Shape;133;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4" name="Google Shape;134;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49" name="Google Shape;749;p3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0" name="Google Shape;750;p3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3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People with FASD often interact with many different systems, such as housing, healthcare and education. As they age, these systems can become more complex. </a:t>
            </a:r>
            <a:endParaRPr/>
          </a:p>
          <a:p>
            <a:pPr marL="0" lvl="0" indent="0" algn="l" rtl="0">
              <a:spcBef>
                <a:spcPts val="0"/>
              </a:spcBef>
              <a:spcAft>
                <a:spcPts val="0"/>
              </a:spcAft>
              <a:buNone/>
            </a:pPr>
            <a:endParaRPr/>
          </a:p>
          <a:p>
            <a:pPr marL="0" lvl="0" indent="0" algn="l" rtl="0">
              <a:spcBef>
                <a:spcPts val="0"/>
              </a:spcBef>
              <a:spcAft>
                <a:spcPts val="0"/>
              </a:spcAft>
              <a:buNone/>
            </a:pPr>
            <a:r>
              <a:rPr lang="en-US"/>
              <a:t>Each system is connected to both the individual and to other systems. These connections are often interactive and impact each other. For example, someone who struggles with housing may interact with housing systems and mental health and medical systems. </a:t>
            </a:r>
            <a:endParaRPr/>
          </a:p>
          <a:p>
            <a:pPr marL="0" lvl="0" indent="0" algn="l" rtl="0">
              <a:spcBef>
                <a:spcPts val="0"/>
              </a:spcBef>
              <a:spcAft>
                <a:spcPts val="0"/>
              </a:spcAft>
              <a:buNone/>
            </a:pPr>
            <a:endParaRPr/>
          </a:p>
          <a:p>
            <a:pPr marL="0" lvl="0" indent="0" algn="l" rtl="0">
              <a:spcBef>
                <a:spcPts val="0"/>
              </a:spcBef>
              <a:spcAft>
                <a:spcPts val="0"/>
              </a:spcAft>
              <a:buNone/>
            </a:pPr>
            <a:r>
              <a:rPr lang="en-US"/>
              <a:t>Given the number and complexity of these systems, support workers need to work with these systems in flexible and cooperative ways. </a:t>
            </a:r>
            <a:endParaRPr/>
          </a:p>
        </p:txBody>
      </p:sp>
      <p:sp>
        <p:nvSpPr>
          <p:cNvPr id="752" name="Google Shape;752;p3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3" name="Google Shape;753;p3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74" name="Google Shape;774;p3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75" name="Google Shape;775;p3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strengths-based philosophy helps us to consider challenges and strengths. </a:t>
            </a:r>
            <a:endParaRPr/>
          </a:p>
          <a:p>
            <a:pPr marL="0" lvl="0" indent="0" algn="l" rtl="0">
              <a:spcBef>
                <a:spcPts val="0"/>
              </a:spcBef>
              <a:spcAft>
                <a:spcPts val="0"/>
              </a:spcAft>
              <a:buNone/>
            </a:pPr>
            <a:endParaRPr/>
          </a:p>
          <a:p>
            <a:pPr marL="0" lvl="0" indent="0" algn="l" rtl="0">
              <a:spcBef>
                <a:spcPts val="0"/>
              </a:spcBef>
              <a:spcAft>
                <a:spcPts val="0"/>
              </a:spcAft>
              <a:buNone/>
            </a:pPr>
            <a:r>
              <a:rPr lang="en-US"/>
              <a:t>Our mindset - where we focus our attention and effort - shapes the direction we move.</a:t>
            </a:r>
            <a:endParaRPr/>
          </a:p>
          <a:p>
            <a:pPr marL="0" lvl="0" indent="0" algn="l" rtl="0">
              <a:spcBef>
                <a:spcPts val="0"/>
              </a:spcBef>
              <a:spcAft>
                <a:spcPts val="0"/>
              </a:spcAft>
              <a:buNone/>
            </a:pPr>
            <a:r>
              <a:rPr lang="en-US"/>
              <a:t>Remember, everyone has different resources, abilities, and strengths, which can help support areas where someone is struggling.</a:t>
            </a:r>
            <a:endParaRPr/>
          </a:p>
          <a:p>
            <a:pPr marL="0" lvl="0" indent="0" algn="l" rtl="0">
              <a:spcBef>
                <a:spcPts val="0"/>
              </a:spcBef>
              <a:spcAft>
                <a:spcPts val="0"/>
              </a:spcAft>
              <a:buNone/>
            </a:pPr>
            <a:endParaRPr/>
          </a:p>
          <a:p>
            <a:pPr marL="0" lvl="0" indent="0" algn="l" rtl="0">
              <a:spcBef>
                <a:spcPts val="0"/>
              </a:spcBef>
              <a:spcAft>
                <a:spcPts val="0"/>
              </a:spcAft>
              <a:buNone/>
            </a:pPr>
            <a:r>
              <a:rPr lang="en-US"/>
              <a:t>The strengths-based philosophy of THO reminds us that everyone wants to succeed, even though success may look different for each person.</a:t>
            </a:r>
            <a:endParaRPr/>
          </a:p>
        </p:txBody>
      </p:sp>
      <p:sp>
        <p:nvSpPr>
          <p:cNvPr id="777" name="Google Shape;777;p3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78" name="Google Shape;778;p3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99" name="Google Shape;799;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00" name="Google Shape;800;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go back to these brain domains, you might notice that they are slightly different from the THO domains in the previous slides. The goal today is not to match each brain domain with a THO domain, because we would likely find that many domains connect and overlap.</a:t>
            </a:r>
            <a:endParaRPr/>
          </a:p>
          <a:p>
            <a:pPr marL="0" lvl="0" indent="0" algn="l" rtl="0">
              <a:spcBef>
                <a:spcPts val="0"/>
              </a:spcBef>
              <a:spcAft>
                <a:spcPts val="0"/>
              </a:spcAft>
              <a:buNone/>
            </a:pPr>
            <a:endParaRPr/>
          </a:p>
          <a:p>
            <a:pPr marL="0" lvl="0" indent="0" algn="l" rtl="0">
              <a:spcBef>
                <a:spcPts val="0"/>
              </a:spcBef>
              <a:spcAft>
                <a:spcPts val="0"/>
              </a:spcAft>
              <a:buNone/>
            </a:pPr>
            <a:r>
              <a:rPr lang="en-US"/>
              <a:t>What these brain domains help us to do is to be brain-responsive in our interactions with people with FASD as they work toward the developmental goals in THO. </a:t>
            </a:r>
            <a:endParaRPr/>
          </a:p>
          <a:p>
            <a:pPr marL="0" lvl="0" indent="0" algn="l" rtl="0">
              <a:spcBef>
                <a:spcPts val="0"/>
              </a:spcBef>
              <a:spcAft>
                <a:spcPts val="0"/>
              </a:spcAft>
              <a:buNone/>
            </a:pPr>
            <a:endParaRPr/>
          </a:p>
          <a:p>
            <a:pPr marL="0" lvl="0" indent="0" algn="l" rtl="0">
              <a:spcBef>
                <a:spcPts val="0"/>
              </a:spcBef>
              <a:spcAft>
                <a:spcPts val="0"/>
              </a:spcAft>
              <a:buNone/>
            </a:pPr>
            <a:r>
              <a:rPr lang="en-US"/>
              <a:t>The THO helps us to see how we might use a developmental and goal-focused lens to seek supports and connect with systems. </a:t>
            </a:r>
            <a:endParaRPr/>
          </a:p>
          <a:p>
            <a:pPr marL="0" lvl="0" indent="0" algn="l" rtl="0">
              <a:spcBef>
                <a:spcPts val="0"/>
              </a:spcBef>
              <a:spcAft>
                <a:spcPts val="0"/>
              </a:spcAft>
              <a:buNone/>
            </a:pPr>
            <a:endParaRPr/>
          </a:p>
          <a:p>
            <a:pPr marL="0" lvl="0" indent="0" algn="l" rtl="0">
              <a:spcBef>
                <a:spcPts val="0"/>
              </a:spcBef>
              <a:spcAft>
                <a:spcPts val="0"/>
              </a:spcAft>
              <a:buNone/>
            </a:pPr>
            <a:r>
              <a:rPr lang="en-US"/>
              <a:t>So, we go from looking inward - at our own attitudes and beliefs that make up our mindset - to looking outward at how this mindset shapes how we see others. </a:t>
            </a:r>
            <a:endParaRPr/>
          </a:p>
        </p:txBody>
      </p:sp>
      <p:sp>
        <p:nvSpPr>
          <p:cNvPr id="802" name="Google Shape;802;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03" name="Google Shape;803;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44" name="Google Shape;844;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45" name="Google Shape;845;p3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want to encourage service providers like you to focus on the person we are supporting, and the unique way their brain-based differences affect how they work with services. </a:t>
            </a:r>
            <a:endParaRPr/>
          </a:p>
          <a:p>
            <a:pPr marL="0" lvl="0" indent="0" algn="l" rtl="0">
              <a:spcBef>
                <a:spcPts val="0"/>
              </a:spcBef>
              <a:spcAft>
                <a:spcPts val="0"/>
              </a:spcAft>
              <a:buNone/>
            </a:pPr>
            <a:endParaRPr/>
          </a:p>
          <a:p>
            <a:pPr marL="0" lvl="0" indent="0" algn="l" rtl="0">
              <a:spcBef>
                <a:spcPts val="0"/>
              </a:spcBef>
              <a:spcAft>
                <a:spcPts val="0"/>
              </a:spcAft>
              <a:buNone/>
            </a:pPr>
            <a:r>
              <a:rPr lang="en-US"/>
              <a:t>Here we have pulled out our little stick figure from our visual to demonstrate that at the centre of this framework is a neurodiverse person. </a:t>
            </a:r>
            <a:endParaRPr/>
          </a:p>
          <a:p>
            <a:pPr marL="0" lvl="0" indent="0" algn="l" rtl="0">
              <a:spcBef>
                <a:spcPts val="0"/>
              </a:spcBef>
              <a:spcAft>
                <a:spcPts val="0"/>
              </a:spcAft>
              <a:buNone/>
            </a:pPr>
            <a:endParaRPr/>
          </a:p>
          <a:p>
            <a:pPr marL="0" lvl="0" indent="0" algn="l" rtl="0">
              <a:spcBef>
                <a:spcPts val="0"/>
              </a:spcBef>
              <a:spcAft>
                <a:spcPts val="0"/>
              </a:spcAft>
              <a:buNone/>
            </a:pPr>
            <a:r>
              <a:rPr lang="en-US"/>
              <a:t>Because their brain is unique, the way they move toward goals may look different from how we would do it ourselves, but it makes sense for their unique brain. </a:t>
            </a:r>
            <a:endParaRPr/>
          </a:p>
        </p:txBody>
      </p:sp>
      <p:sp>
        <p:nvSpPr>
          <p:cNvPr id="847" name="Google Shape;847;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48" name="Google Shape;848;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55" name="Google Shape;855;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56" name="Google Shape;856;p3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far, we focused on where we look: how our attitudes and beliefs, shape how we interpret behaviour. </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want to make it more practical. </a:t>
            </a:r>
            <a:endParaRPr/>
          </a:p>
          <a:p>
            <a:pPr marL="0" lvl="0" indent="0" algn="l" rtl="0">
              <a:spcBef>
                <a:spcPts val="0"/>
              </a:spcBef>
              <a:spcAft>
                <a:spcPts val="0"/>
              </a:spcAft>
              <a:buNone/>
            </a:pPr>
            <a:endParaRPr/>
          </a:p>
          <a:p>
            <a:pPr marL="0" lvl="0" indent="0" algn="l" rtl="0">
              <a:spcBef>
                <a:spcPts val="0"/>
              </a:spcBef>
              <a:spcAft>
                <a:spcPts val="0"/>
              </a:spcAft>
              <a:buNone/>
            </a:pPr>
            <a:r>
              <a:rPr lang="en-US"/>
              <a:t>To make that shift, we begin with the relational mindset - a collaborative way of thinking about our work that shapes how we interpret, respond to, and work with others. </a:t>
            </a:r>
            <a:endParaRPr/>
          </a:p>
          <a:p>
            <a:pPr marL="0" lvl="0" indent="0" algn="l" rtl="0">
              <a:spcBef>
                <a:spcPts val="0"/>
              </a:spcBef>
              <a:spcAft>
                <a:spcPts val="0"/>
              </a:spcAft>
              <a:buNone/>
            </a:pPr>
            <a:endParaRPr/>
          </a:p>
          <a:p>
            <a:pPr marL="0" lvl="0" indent="0" algn="l" rtl="0">
              <a:spcBef>
                <a:spcPts val="0"/>
              </a:spcBef>
              <a:spcAft>
                <a:spcPts val="0"/>
              </a:spcAft>
              <a:buNone/>
            </a:pPr>
            <a:r>
              <a:rPr lang="en-US"/>
              <a:t>Relational Mindset shows how our beliefs and experiences affect how we connect and communicate with others. </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think of the relational mindset as the foundation for two systems that work together: </a:t>
            </a:r>
            <a:endParaRPr/>
          </a:p>
          <a:p>
            <a:pPr marL="0" lvl="0" indent="0" algn="l" rtl="0">
              <a:spcBef>
                <a:spcPts val="0"/>
              </a:spcBef>
              <a:spcAft>
                <a:spcPts val="0"/>
              </a:spcAft>
              <a:buNone/>
            </a:pPr>
            <a:r>
              <a:rPr lang="en-US"/>
              <a:t>1. a brain-responsive mindset that helps us understand the “how” and “why” of behaviour, and </a:t>
            </a:r>
            <a:endParaRPr/>
          </a:p>
          <a:p>
            <a:pPr marL="0" lvl="0" indent="0" algn="l" rtl="0">
              <a:spcBef>
                <a:spcPts val="0"/>
              </a:spcBef>
              <a:spcAft>
                <a:spcPts val="0"/>
              </a:spcAft>
              <a:buNone/>
            </a:pPr>
            <a:r>
              <a:rPr lang="en-US"/>
              <a:t>2. a growth-oriented mindset that shapes what we expect is possible in learning and growth. </a:t>
            </a:r>
            <a:endParaRPr/>
          </a:p>
        </p:txBody>
      </p:sp>
      <p:sp>
        <p:nvSpPr>
          <p:cNvPr id="858" name="Google Shape;858;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59" name="Google Shape;859;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79" name="Google Shape;879;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80" name="Google Shape;880;p3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Section 1, we used the bike metaphor to show that where we look shapes where we go. </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are expanding that idea with a new metaphor: driving a car. This metaphor helps us talk about how people move toward healthy outcomes in different ways. </a:t>
            </a:r>
            <a:endParaRPr/>
          </a:p>
          <a:p>
            <a:pPr marL="0" lvl="0" indent="0" algn="l" rtl="0">
              <a:spcBef>
                <a:spcPts val="0"/>
              </a:spcBef>
              <a:spcAft>
                <a:spcPts val="0"/>
              </a:spcAft>
              <a:buNone/>
            </a:pPr>
            <a:endParaRPr/>
          </a:p>
          <a:p>
            <a:pPr marL="0" lvl="0" indent="0" algn="l" rtl="0">
              <a:spcBef>
                <a:spcPts val="0"/>
              </a:spcBef>
              <a:spcAft>
                <a:spcPts val="0"/>
              </a:spcAft>
              <a:buNone/>
            </a:pPr>
            <a:r>
              <a:rPr lang="en-US"/>
              <a:t>First, imagine the destination. Maybe it is Calgary. The destination represents our growth mindset: the direction we are aiming for and the belief that progress is possible. </a:t>
            </a:r>
            <a:endParaRPr/>
          </a:p>
          <a:p>
            <a:pPr marL="0" lvl="0" indent="0" algn="l" rtl="0">
              <a:spcBef>
                <a:spcPts val="0"/>
              </a:spcBef>
              <a:spcAft>
                <a:spcPts val="0"/>
              </a:spcAft>
              <a:buNone/>
            </a:pPr>
            <a:endParaRPr/>
          </a:p>
          <a:p>
            <a:pPr marL="0" lvl="0" indent="0" algn="l" rtl="0">
              <a:spcBef>
                <a:spcPts val="0"/>
              </a:spcBef>
              <a:spcAft>
                <a:spcPts val="0"/>
              </a:spcAft>
              <a:buNone/>
            </a:pPr>
            <a:r>
              <a:rPr lang="en-US"/>
              <a:t>Everyone is heading toward healthy outcomes, but each person’s route and pace will look different.</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Now, consider the vehicle each person is driving. </a:t>
            </a:r>
            <a:endParaRPr/>
          </a:p>
          <a:p>
            <a:pPr marL="0" lvl="0" indent="0" algn="l" rtl="0">
              <a:spcBef>
                <a:spcPts val="0"/>
              </a:spcBef>
              <a:spcAft>
                <a:spcPts val="0"/>
              </a:spcAft>
              <a:buNone/>
            </a:pPr>
            <a:endParaRPr/>
          </a:p>
          <a:p>
            <a:pPr marL="0" lvl="0" indent="0" algn="l" rtl="0">
              <a:spcBef>
                <a:spcPts val="0"/>
              </a:spcBef>
              <a:spcAft>
                <a:spcPts val="0"/>
              </a:spcAft>
              <a:buNone/>
            </a:pPr>
            <a:r>
              <a:rPr lang="en-US"/>
              <a:t>Some cars have quick accelerators. Some have soft brakes. Some can handle rough roads, and others need smoother roads.</a:t>
            </a:r>
            <a:endParaRPr/>
          </a:p>
          <a:p>
            <a:pPr marL="0" lvl="0" indent="0" algn="l" rtl="0">
              <a:spcBef>
                <a:spcPts val="0"/>
              </a:spcBef>
              <a:spcAft>
                <a:spcPts val="0"/>
              </a:spcAft>
              <a:buNone/>
            </a:pPr>
            <a:endParaRPr/>
          </a:p>
          <a:p>
            <a:pPr marL="0" lvl="0" indent="0" algn="l" rtl="0">
              <a:spcBef>
                <a:spcPts val="0"/>
              </a:spcBef>
              <a:spcAft>
                <a:spcPts val="0"/>
              </a:spcAft>
              <a:buNone/>
            </a:pPr>
            <a:r>
              <a:rPr lang="en-US"/>
              <a:t>The vehicle represents our brain-responsive mindset. It reflects each person’s unique brain-based differences and the conditions they need to feel safe, capable, and calm. </a:t>
            </a:r>
            <a:endParaRPr/>
          </a:p>
          <a:p>
            <a:pPr marL="0" lvl="0" indent="0" algn="l" rtl="0">
              <a:spcBef>
                <a:spcPts val="0"/>
              </a:spcBef>
              <a:spcAft>
                <a:spcPts val="0"/>
              </a:spcAft>
              <a:buNone/>
            </a:pPr>
            <a:endParaRPr/>
          </a:p>
          <a:p>
            <a:pPr marL="0" lvl="0" indent="0" algn="l" rtl="0">
              <a:spcBef>
                <a:spcPts val="0"/>
              </a:spcBef>
              <a:spcAft>
                <a:spcPts val="0"/>
              </a:spcAft>
              <a:buNone/>
            </a:pPr>
            <a:r>
              <a:rPr lang="en-US"/>
              <a:t>Understanding the vehicle helps adjust our expectations.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not judging the car. Instead, we are learning what kind of support it needs to drive well. </a:t>
            </a:r>
            <a:endParaRPr/>
          </a:p>
          <a:p>
            <a:pPr marL="0" lvl="0" indent="0" algn="l" rtl="0">
              <a:spcBef>
                <a:spcPts val="0"/>
              </a:spcBef>
              <a:spcAft>
                <a:spcPts val="0"/>
              </a:spcAft>
              <a:buNone/>
            </a:pPr>
            <a:endParaRPr/>
          </a:p>
          <a:p>
            <a:pPr marL="0" lvl="0" indent="0" algn="l" rtl="0">
              <a:spcBef>
                <a:spcPts val="0"/>
              </a:spcBef>
              <a:spcAft>
                <a:spcPts val="0"/>
              </a:spcAft>
              <a:buNone/>
            </a:pPr>
            <a:r>
              <a:rPr lang="en-US"/>
              <a:t>None of us drive alone. We use a GPS, we ask for directions, or sometimes we need co-pilots: someone who can point out turns, help track the route, or remind us to slow down. </a:t>
            </a:r>
            <a:endParaRPr/>
          </a:p>
          <a:p>
            <a:pPr marL="0" lvl="0" indent="0" algn="l" rtl="0">
              <a:spcBef>
                <a:spcPts val="0"/>
              </a:spcBef>
              <a:spcAft>
                <a:spcPts val="0"/>
              </a:spcAft>
              <a:buNone/>
            </a:pPr>
            <a:endParaRPr/>
          </a:p>
          <a:p>
            <a:pPr marL="0" lvl="0" indent="0" algn="l" rtl="0">
              <a:spcBef>
                <a:spcPts val="0"/>
              </a:spcBef>
              <a:spcAft>
                <a:spcPts val="0"/>
              </a:spcAft>
              <a:buNone/>
            </a:pPr>
            <a:r>
              <a:rPr lang="en-US"/>
              <a:t>Some people may need someone with an extra brake pedal or someone who can “step in” and help when things feel overwhelming.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co-pilots represent our relational mindset. They are the supportive people and relationships that make the journey safer and steadier. </a:t>
            </a:r>
            <a:endParaRPr/>
          </a:p>
          <a:p>
            <a:pPr marL="0" lvl="0" indent="0" algn="l" rtl="0">
              <a:spcBef>
                <a:spcPts val="0"/>
              </a:spcBef>
              <a:spcAft>
                <a:spcPts val="0"/>
              </a:spcAft>
              <a:buNone/>
            </a:pPr>
            <a:endParaRPr/>
          </a:p>
          <a:p>
            <a:pPr marL="0" lvl="0" indent="0" algn="l" rtl="0">
              <a:spcBef>
                <a:spcPts val="0"/>
              </a:spcBef>
              <a:spcAft>
                <a:spcPts val="0"/>
              </a:spcAft>
              <a:buNone/>
            </a:pPr>
            <a:r>
              <a:rPr lang="en-US"/>
              <a:t>A strong relational mindset means understanding when to step in, when to guide, and when to share responsibility along the drive.</a:t>
            </a:r>
            <a:endParaRPr/>
          </a:p>
          <a:p>
            <a:pPr marL="0" lvl="0" indent="0" algn="l" rtl="0">
              <a:spcBef>
                <a:spcPts val="0"/>
              </a:spcBef>
              <a:spcAft>
                <a:spcPts val="0"/>
              </a:spcAft>
              <a:buNone/>
            </a:pPr>
            <a:endParaRPr/>
          </a:p>
          <a:p>
            <a:pPr marL="0" lvl="0" indent="0" algn="l" rtl="0">
              <a:spcBef>
                <a:spcPts val="0"/>
              </a:spcBef>
              <a:spcAft>
                <a:spcPts val="0"/>
              </a:spcAft>
              <a:buNone/>
            </a:pPr>
            <a:r>
              <a:rPr lang="en-US"/>
              <a:t>It is not about better or worse vehicles. Instead, our hope is you will begin to recognize what each driver needs to stay safely on the road. </a:t>
            </a:r>
            <a:endParaRPr/>
          </a:p>
        </p:txBody>
      </p:sp>
      <p:sp>
        <p:nvSpPr>
          <p:cNvPr id="882" name="Google Shape;882;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83" name="Google Shape;883;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89" name="Google Shape;889;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90" name="Google Shape;890;p3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Progress isn’t straight —it depends on a person’s readiness, the supports available to them, and the environment. That means the process is just as important as the goal, and sometimes the process include barriers. </a:t>
            </a:r>
            <a:endParaRPr/>
          </a:p>
          <a:p>
            <a:pPr marL="0" lvl="0" indent="0" algn="l" rtl="0">
              <a:spcBef>
                <a:spcPts val="0"/>
              </a:spcBef>
              <a:spcAft>
                <a:spcPts val="0"/>
              </a:spcAft>
              <a:buNone/>
            </a:pPr>
            <a:endParaRPr/>
          </a:p>
          <a:p>
            <a:pPr marL="0" lvl="0" indent="0" algn="l" rtl="0">
              <a:spcBef>
                <a:spcPts val="0"/>
              </a:spcBef>
              <a:spcAft>
                <a:spcPts val="0"/>
              </a:spcAft>
              <a:buNone/>
            </a:pPr>
            <a:r>
              <a:rPr lang="en-US"/>
              <a:t>Success is not the same for everyone.</a:t>
            </a:r>
            <a:endParaRPr/>
          </a:p>
          <a:p>
            <a:pPr marL="0" lvl="0" indent="0" algn="l" rtl="0">
              <a:spcBef>
                <a:spcPts val="0"/>
              </a:spcBef>
              <a:spcAft>
                <a:spcPts val="0"/>
              </a:spcAft>
              <a:buNone/>
            </a:pPr>
            <a:endParaRPr/>
          </a:p>
          <a:p>
            <a:pPr marL="0" lvl="0" indent="0" algn="l" rtl="0">
              <a:spcBef>
                <a:spcPts val="0"/>
              </a:spcBef>
              <a:spcAft>
                <a:spcPts val="0"/>
              </a:spcAft>
              <a:buNone/>
            </a:pPr>
            <a:r>
              <a:rPr lang="en-US"/>
              <a:t>Growth happens when goals fit the person, when they feel possible and meaningful. These are destination goals; they give us direction and the opportunity to grow.</a:t>
            </a:r>
            <a:endParaRPr/>
          </a:p>
        </p:txBody>
      </p:sp>
      <p:sp>
        <p:nvSpPr>
          <p:cNvPr id="892" name="Google Shape;892;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93" name="Google Shape;893;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11" name="Google Shape;911;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12" name="Google Shape;912;p3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people with FASD, barriers may need to be addressed with different timing or tools. </a:t>
            </a:r>
            <a:endParaRPr/>
          </a:p>
          <a:p>
            <a:pPr marL="0" lvl="0" indent="0" algn="l" rtl="0">
              <a:spcBef>
                <a:spcPts val="0"/>
              </a:spcBef>
              <a:spcAft>
                <a:spcPts val="0"/>
              </a:spcAft>
              <a:buNone/>
            </a:pPr>
            <a:endParaRPr/>
          </a:p>
          <a:p>
            <a:pPr marL="0" lvl="0" indent="0" algn="l" rtl="0">
              <a:spcBef>
                <a:spcPts val="0"/>
              </a:spcBef>
              <a:spcAft>
                <a:spcPts val="0"/>
              </a:spcAft>
              <a:buNone/>
            </a:pPr>
            <a:r>
              <a:rPr lang="en-US"/>
              <a:t>Barriers do not mean failure. </a:t>
            </a:r>
            <a:endParaRPr/>
          </a:p>
        </p:txBody>
      </p:sp>
      <p:sp>
        <p:nvSpPr>
          <p:cNvPr id="914" name="Google Shape;914;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15" name="Google Shape;915;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3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31" name="Google Shape;931;p3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32" name="Google Shape;932;p3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3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mindset shapes what we believe we can do. </a:t>
            </a:r>
            <a:endParaRPr/>
          </a:p>
        </p:txBody>
      </p:sp>
      <p:sp>
        <p:nvSpPr>
          <p:cNvPr id="934" name="Google Shape;934;p3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35" name="Google Shape;935;p3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52" name="Google Shape;952;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53" name="Google Shape;953;p3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fixed mindset frames abilities as hard to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Different mindsets help us think about the journey, the people we work with, and the barriers we meet differently:</a:t>
            </a:r>
            <a:endParaRPr/>
          </a:p>
          <a:p>
            <a:pPr marL="0" lvl="0" indent="0" algn="l" rtl="0">
              <a:spcBef>
                <a:spcPts val="0"/>
              </a:spcBef>
              <a:spcAft>
                <a:spcPts val="0"/>
              </a:spcAft>
              <a:buNone/>
            </a:pPr>
            <a:endParaRPr/>
          </a:p>
          <a:p>
            <a:pPr marL="0" lvl="0" indent="0" algn="l" rtl="0">
              <a:spcBef>
                <a:spcPts val="0"/>
              </a:spcBef>
              <a:spcAft>
                <a:spcPts val="0"/>
              </a:spcAft>
              <a:buNone/>
            </a:pPr>
            <a:r>
              <a:rPr lang="en-US"/>
              <a:t>A brain-responsive mindset helps us understand why the vehicle may be slowing down or moving too fast. It helps us understand the vehicle’s unique needs. </a:t>
            </a:r>
            <a:endParaRPr/>
          </a:p>
          <a:p>
            <a:pPr marL="0" lvl="0" indent="0" algn="l" rtl="0">
              <a:spcBef>
                <a:spcPts val="0"/>
              </a:spcBef>
              <a:spcAft>
                <a:spcPts val="0"/>
              </a:spcAft>
              <a:buNone/>
            </a:pPr>
            <a:endParaRPr/>
          </a:p>
          <a:p>
            <a:pPr marL="0" lvl="0" indent="0" algn="l" rtl="0">
              <a:spcBef>
                <a:spcPts val="0"/>
              </a:spcBef>
              <a:spcAft>
                <a:spcPts val="0"/>
              </a:spcAft>
              <a:buNone/>
            </a:pPr>
            <a:r>
              <a:rPr lang="en-US"/>
              <a:t>A growth mindset gives us a destination to move toward, it gives us hope. It helps us see potential - that skills can be developed with consistent and supportive conditions. A growth mindset helps us see barriers as opportunities for learning and helps us to think about possibilities rather than limitations. </a:t>
            </a:r>
            <a:endParaRPr/>
          </a:p>
          <a:p>
            <a:pPr marL="0" lvl="0" indent="0" algn="l" rtl="0">
              <a:spcBef>
                <a:spcPts val="0"/>
              </a:spcBef>
              <a:spcAft>
                <a:spcPts val="0"/>
              </a:spcAft>
              <a:buNone/>
            </a:pPr>
            <a:r>
              <a:rPr lang="en-US"/>
              <a:t>A relational mindset shapes how we travel together. It is the part of the journey that involves trust, shared understanding, and creating space for detours when needed. It reminds us to invest time, adjust goals, and celebrate small, but meaningful success. </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use these mindsets together, we focus on movement, not perfection. </a:t>
            </a:r>
            <a:endParaRPr/>
          </a:p>
        </p:txBody>
      </p:sp>
      <p:sp>
        <p:nvSpPr>
          <p:cNvPr id="955" name="Google Shape;955;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6" name="Google Shape;956;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9" name="Google Shape;149;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 name="Google Shape;150;p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note: read outline.</a:t>
            </a:r>
            <a:endParaRPr/>
          </a:p>
          <a:p>
            <a:pPr marL="0" lvl="0" indent="0" algn="l" rtl="0">
              <a:spcBef>
                <a:spcPts val="0"/>
              </a:spcBef>
              <a:spcAft>
                <a:spcPts val="0"/>
              </a:spcAft>
              <a:buNone/>
            </a:pPr>
            <a:endParaRPr/>
          </a:p>
          <a:p>
            <a:pPr marL="0" lvl="0" indent="0" algn="l" rtl="0">
              <a:spcBef>
                <a:spcPts val="0"/>
              </a:spcBef>
              <a:spcAft>
                <a:spcPts val="0"/>
              </a:spcAft>
              <a:buNone/>
            </a:pPr>
            <a:r>
              <a:rPr lang="en-US"/>
              <a:t>This presentation is about increasing our brain responsiveness, so that we can promote relationships with the people we are supporting. </a:t>
            </a:r>
            <a:endParaRPr/>
          </a:p>
        </p:txBody>
      </p:sp>
      <p:sp>
        <p:nvSpPr>
          <p:cNvPr id="152" name="Google Shape;152;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3" name="Google Shape;153;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3" name="Google Shape;973;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74" name="Google Shape;974;p4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gives examples of how the same behaviour can be understood very differently depending on our mindset.</a:t>
            </a:r>
            <a:endParaRPr/>
          </a:p>
          <a:p>
            <a:pPr marL="0" lvl="0" indent="0" algn="l" rtl="0">
              <a:spcBef>
                <a:spcPts val="0"/>
              </a:spcBef>
              <a:spcAft>
                <a:spcPts val="0"/>
              </a:spcAft>
              <a:buNone/>
            </a:pPr>
            <a:endParaRPr/>
          </a:p>
          <a:p>
            <a:pPr marL="0" lvl="0" indent="0" algn="l" rtl="0">
              <a:spcBef>
                <a:spcPts val="0"/>
              </a:spcBef>
              <a:spcAft>
                <a:spcPts val="0"/>
              </a:spcAft>
              <a:buNone/>
            </a:pPr>
            <a:r>
              <a:rPr lang="en-US"/>
              <a:t>If a student fails several math quizzes, a fixed mindset might conclude that they will never be good at math. A growth mindset, on the other hand, sees that with the right strategies and support, students can learn and apply the material more effectively.</a:t>
            </a:r>
            <a:endParaRPr/>
          </a:p>
          <a:p>
            <a:pPr marL="0" lvl="0" indent="0" algn="l" rtl="0">
              <a:spcBef>
                <a:spcPts val="0"/>
              </a:spcBef>
              <a:spcAft>
                <a:spcPts val="0"/>
              </a:spcAft>
              <a:buNone/>
            </a:pPr>
            <a:endParaRPr/>
          </a:p>
          <a:p>
            <a:pPr marL="0" lvl="0" indent="0" algn="l" rtl="0">
              <a:spcBef>
                <a:spcPts val="0"/>
              </a:spcBef>
              <a:spcAft>
                <a:spcPts val="0"/>
              </a:spcAft>
              <a:buNone/>
            </a:pPr>
            <a:r>
              <a:rPr lang="en-US"/>
              <a:t>When a client misses appointments, a fixed mindset might make us assume they do not care. A growth mindset looks deeper, asking what barriers may be getting in the way, and how we might problem-solve together.</a:t>
            </a:r>
            <a:endParaRPr/>
          </a:p>
          <a:p>
            <a:pPr marL="0" lvl="0" indent="0" algn="l" rtl="0">
              <a:spcBef>
                <a:spcPts val="0"/>
              </a:spcBef>
              <a:spcAft>
                <a:spcPts val="0"/>
              </a:spcAft>
              <a:buNone/>
            </a:pPr>
            <a:endParaRPr/>
          </a:p>
          <a:p>
            <a:pPr marL="0" lvl="0" indent="0" algn="l" rtl="0">
              <a:spcBef>
                <a:spcPts val="0"/>
              </a:spcBef>
              <a:spcAft>
                <a:spcPts val="0"/>
              </a:spcAft>
              <a:buNone/>
            </a:pPr>
            <a:r>
              <a:rPr lang="en-US"/>
              <a:t>When someone gives up quickly on a work task, a fixed mindset might label them as lazy. A growth mindset recognizes that they may not yet have the skills or confidence to keep trying. </a:t>
            </a:r>
            <a:endParaRPr/>
          </a:p>
        </p:txBody>
      </p:sp>
      <p:sp>
        <p:nvSpPr>
          <p:cNvPr id="976" name="Google Shape;976;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7" name="Google Shape;977;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89" name="Google Shape;989;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90" name="Google Shape;990;p4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Up to this point, we have considered how goals give us direction, how motivation shapes readiness, and how mindset influences what feels possible.</a:t>
            </a:r>
            <a:endParaRPr/>
          </a:p>
          <a:p>
            <a:pPr marL="0" lvl="0" indent="0" algn="l" rtl="0">
              <a:spcBef>
                <a:spcPts val="0"/>
              </a:spcBef>
              <a:spcAft>
                <a:spcPts val="0"/>
              </a:spcAft>
              <a:buNone/>
            </a:pPr>
            <a:r>
              <a:rPr lang="en-US"/>
              <a:t>Now we shift to goal attainment. We focus on the practical aspects of reaching goals: </a:t>
            </a:r>
            <a:endParaRPr/>
          </a:p>
          <a:p>
            <a:pPr marL="0" lvl="0" indent="0" algn="l" rtl="0">
              <a:spcBef>
                <a:spcPts val="0"/>
              </a:spcBef>
              <a:spcAft>
                <a:spcPts val="0"/>
              </a:spcAft>
              <a:buNone/>
            </a:pPr>
            <a:r>
              <a:rPr lang="en-US"/>
              <a:t>setting goals that fit for the individual, </a:t>
            </a:r>
            <a:endParaRPr/>
          </a:p>
          <a:p>
            <a:pPr marL="0" lvl="0" indent="0" algn="l" rtl="0">
              <a:spcBef>
                <a:spcPts val="0"/>
              </a:spcBef>
              <a:spcAft>
                <a:spcPts val="0"/>
              </a:spcAft>
              <a:buNone/>
            </a:pPr>
            <a:r>
              <a:rPr lang="en-US"/>
              <a:t>collaborating through the process, and </a:t>
            </a:r>
            <a:endParaRPr/>
          </a:p>
          <a:p>
            <a:pPr marL="0" lvl="0" indent="0" algn="l" rtl="0">
              <a:spcBef>
                <a:spcPts val="0"/>
              </a:spcBef>
              <a:spcAft>
                <a:spcPts val="0"/>
              </a:spcAft>
              <a:buNone/>
            </a:pPr>
            <a:r>
              <a:rPr lang="en-US"/>
              <a:t>using tools to guide progress and adjust when things do not go as planned.</a:t>
            </a:r>
            <a:endParaRPr/>
          </a:p>
          <a:p>
            <a:pPr marL="0" lvl="0" indent="0" algn="l" rtl="0">
              <a:spcBef>
                <a:spcPts val="0"/>
              </a:spcBef>
              <a:spcAft>
                <a:spcPts val="0"/>
              </a:spcAft>
              <a:buNone/>
            </a:pPr>
            <a:r>
              <a:rPr lang="en-US"/>
              <a:t>This shift takes us from thinking about goals to thinking how to move towards them. </a:t>
            </a:r>
            <a:endParaRPr/>
          </a:p>
        </p:txBody>
      </p:sp>
      <p:sp>
        <p:nvSpPr>
          <p:cNvPr id="992" name="Google Shape;992;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93" name="Google Shape;993;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0" name="Google Shape;1010;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11" name="Google Shape;1011;p4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setting is a first step in turning our mindset into action.</a:t>
            </a:r>
            <a:endParaRPr/>
          </a:p>
          <a:p>
            <a:pPr marL="0" lvl="0" indent="0" algn="l" rtl="0">
              <a:spcBef>
                <a:spcPts val="0"/>
              </a:spcBef>
              <a:spcAft>
                <a:spcPts val="0"/>
              </a:spcAft>
              <a:buNone/>
            </a:pPr>
            <a:endParaRPr/>
          </a:p>
          <a:p>
            <a:pPr marL="0" lvl="0" indent="0" algn="l" rtl="0">
              <a:spcBef>
                <a:spcPts val="0"/>
              </a:spcBef>
              <a:spcAft>
                <a:spcPts val="0"/>
              </a:spcAft>
              <a:buNone/>
            </a:pPr>
            <a:r>
              <a:rPr lang="en-US"/>
              <a:t>As we talked about with the motivation theories, goals are most effective when they are created with the individual, not for them. When we build goals together, we respect their experiences, preferences, and the realities of THEIR daily life by setting goals that are attainable and meaningful. </a:t>
            </a:r>
            <a:endParaRPr/>
          </a:p>
          <a:p>
            <a:pPr marL="0" lvl="0" indent="0" algn="l" rtl="0">
              <a:spcBef>
                <a:spcPts val="0"/>
              </a:spcBef>
              <a:spcAft>
                <a:spcPts val="0"/>
              </a:spcAft>
              <a:buNone/>
            </a:pPr>
            <a:endParaRPr/>
          </a:p>
          <a:p>
            <a:pPr marL="0" lvl="0" indent="0" algn="l" rtl="0">
              <a:spcBef>
                <a:spcPts val="0"/>
              </a:spcBef>
              <a:spcAft>
                <a:spcPts val="0"/>
              </a:spcAft>
              <a:buNone/>
            </a:pPr>
            <a:r>
              <a:rPr lang="en-US"/>
              <a:t>Co-created goals - meaning goals that we create alongside the person with FASD we are supporting - reflect their unique experiences and goals, and the systems that affect their growth. </a:t>
            </a:r>
            <a:endParaRPr/>
          </a:p>
          <a:p>
            <a:pPr marL="0" lvl="0" indent="0" algn="l" rtl="0">
              <a:spcBef>
                <a:spcPts val="0"/>
              </a:spcBef>
              <a:spcAft>
                <a:spcPts val="0"/>
              </a:spcAft>
              <a:buNone/>
            </a:pPr>
            <a:endParaRPr/>
          </a:p>
          <a:p>
            <a:pPr marL="0" lvl="0" indent="0" algn="l" rtl="0">
              <a:spcBef>
                <a:spcPts val="0"/>
              </a:spcBef>
              <a:spcAft>
                <a:spcPts val="0"/>
              </a:spcAft>
              <a:buNone/>
            </a:pPr>
            <a:r>
              <a:rPr lang="en-US"/>
              <a:t>When goals are built based on shared understanding, the individual is more likely to stay engaged, even when progress is slow or when plans need to be adjusted. </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collaborate with setting goals, we are also building connections that will help us move forward in a meaningful way. </a:t>
            </a:r>
            <a:endParaRPr/>
          </a:p>
        </p:txBody>
      </p:sp>
      <p:sp>
        <p:nvSpPr>
          <p:cNvPr id="1013" name="Google Shape;1013;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4" name="Google Shape;1014;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32" name="Google Shape;1032;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33" name="Google Shape;1033;p4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Note: If time allows, select one activity from Activities 2 or 3 in the Activity Appendix document. </a:t>
            </a:r>
            <a:endParaRPr/>
          </a:p>
        </p:txBody>
      </p:sp>
      <p:sp>
        <p:nvSpPr>
          <p:cNvPr id="1035" name="Google Shape;1035;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36" name="Google Shape;1036;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4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51" name="Google Shape;1051;p4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52" name="Google Shape;1052;p4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4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a:t>
            </a:r>
            <a:endParaRPr/>
          </a:p>
        </p:txBody>
      </p:sp>
      <p:sp>
        <p:nvSpPr>
          <p:cNvPr id="1054" name="Google Shape;1054;p4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55" name="Google Shape;1055;p4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4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70" name="Google Shape;1070;p4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71" name="Google Shape;1071;p4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4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a:t>
            </a:r>
            <a:endParaRPr/>
          </a:p>
        </p:txBody>
      </p:sp>
      <p:sp>
        <p:nvSpPr>
          <p:cNvPr id="1073" name="Google Shape;1073;p4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74" name="Google Shape;1074;p4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9" name="Google Shape;1089;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90" name="Google Shape;1090;p4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a:t>
            </a:r>
            <a:endParaRPr/>
          </a:p>
        </p:txBody>
      </p:sp>
      <p:sp>
        <p:nvSpPr>
          <p:cNvPr id="1092" name="Google Shape;1092;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93" name="Google Shape;1093;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8" name="Google Shape;1108;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09" name="Google Shape;1109;p4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a:t>
            </a:r>
            <a:endParaRPr/>
          </a:p>
        </p:txBody>
      </p:sp>
      <p:sp>
        <p:nvSpPr>
          <p:cNvPr id="1111" name="Google Shape;1111;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2" name="Google Shape;1112;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27" name="Google Shape;1127;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28" name="Google Shape;1128;p4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Up to this point, we have been looking at the direction we move towards in broad terms. We considered how goals give us purpose, how motivation shapes readiness, and how mindset influences what feels possible.</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shift into goal attainment. Here, we focus on the practical aspects of moving forward, setting goals that align with the individual, collaborating throughout the process, and utilizing tools to guide progress and adapt when things do not go as planned.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shift takes us from thinking about goals in theory to considering how they are actioned.</a:t>
            </a:r>
            <a:endParaRPr/>
          </a:p>
        </p:txBody>
      </p:sp>
      <p:sp>
        <p:nvSpPr>
          <p:cNvPr id="1130" name="Google Shape;1130;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1" name="Google Shape;1131;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48" name="Google Shape;1148;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49" name="Google Shape;1149;p4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an example of a decision tree that supports reflection and action during goal pursuit. </a:t>
            </a:r>
            <a:endParaRPr/>
          </a:p>
          <a:p>
            <a:pPr marL="0" lvl="0" indent="0" algn="l" rtl="0">
              <a:spcBef>
                <a:spcPts val="0"/>
              </a:spcBef>
              <a:spcAft>
                <a:spcPts val="0"/>
              </a:spcAft>
              <a:buNone/>
            </a:pPr>
            <a:endParaRPr/>
          </a:p>
          <a:p>
            <a:pPr marL="0" lvl="0" indent="0" algn="l" rtl="0">
              <a:spcBef>
                <a:spcPts val="0"/>
              </a:spcBef>
              <a:spcAft>
                <a:spcPts val="0"/>
              </a:spcAft>
              <a:buNone/>
            </a:pPr>
            <a:r>
              <a:rPr lang="en-US"/>
              <a:t>It highlights barriers, adjustments, and options for next steps. </a:t>
            </a:r>
            <a:endParaRPr/>
          </a:p>
          <a:p>
            <a:pPr marL="0" lvl="0" indent="0" algn="l" rtl="0">
              <a:spcBef>
                <a:spcPts val="0"/>
              </a:spcBef>
              <a:spcAft>
                <a:spcPts val="0"/>
              </a:spcAft>
              <a:buNone/>
            </a:pPr>
            <a:endParaRPr/>
          </a:p>
          <a:p>
            <a:pPr marL="0" lvl="0" indent="0" algn="l" rtl="0">
              <a:spcBef>
                <a:spcPts val="0"/>
              </a:spcBef>
              <a:spcAft>
                <a:spcPts val="0"/>
              </a:spcAft>
              <a:buNone/>
            </a:pPr>
            <a:r>
              <a:rPr lang="en-US"/>
              <a:t>This process helps us move from feeling stuck to making progress with support.</a:t>
            </a:r>
            <a:endParaRPr/>
          </a:p>
          <a:p>
            <a:pPr marL="0" lvl="0" indent="0" algn="l" rtl="0">
              <a:spcBef>
                <a:spcPts val="0"/>
              </a:spcBef>
              <a:spcAft>
                <a:spcPts val="0"/>
              </a:spcAft>
              <a:buNone/>
            </a:pPr>
            <a:r>
              <a:rPr lang="en-US"/>
              <a:t>In the next slides, we will review the different components of this decision-making tree.</a:t>
            </a:r>
            <a:endParaRPr/>
          </a:p>
        </p:txBody>
      </p:sp>
      <p:sp>
        <p:nvSpPr>
          <p:cNvPr id="1151" name="Google Shape;1151;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2" name="Google Shape;1152;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4" name="Google Shape;174;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5" name="Google Shape;175;p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attitudes and beliefs are the foundation for our thinking, or mindset. </a:t>
            </a:r>
            <a:endParaRPr/>
          </a:p>
          <a:p>
            <a:pPr marL="0" lvl="0" indent="0" algn="l" rtl="0">
              <a:spcBef>
                <a:spcPts val="0"/>
              </a:spcBef>
              <a:spcAft>
                <a:spcPts val="0"/>
              </a:spcAft>
              <a:buNone/>
            </a:pPr>
            <a:endParaRPr/>
          </a:p>
          <a:p>
            <a:pPr marL="0" lvl="0" indent="0" algn="l" rtl="0">
              <a:spcBef>
                <a:spcPts val="0"/>
              </a:spcBef>
              <a:spcAft>
                <a:spcPts val="0"/>
              </a:spcAft>
              <a:buNone/>
            </a:pPr>
            <a:r>
              <a:rPr lang="en-US"/>
              <a:t>Mindset is the direction we look towards. </a:t>
            </a:r>
            <a:endParaRPr/>
          </a:p>
          <a:p>
            <a:pPr marL="0" lvl="0" indent="0" algn="l" rtl="0">
              <a:spcBef>
                <a:spcPts val="0"/>
              </a:spcBef>
              <a:spcAft>
                <a:spcPts val="0"/>
              </a:spcAft>
              <a:buNone/>
            </a:pPr>
            <a:endParaRPr/>
          </a:p>
          <a:p>
            <a:pPr marL="0" lvl="0" indent="0" algn="l" rtl="0">
              <a:spcBef>
                <a:spcPts val="0"/>
              </a:spcBef>
              <a:spcAft>
                <a:spcPts val="0"/>
              </a:spcAft>
              <a:buNone/>
            </a:pPr>
            <a:r>
              <a:rPr lang="en-US"/>
              <a:t>By thinking about our own mindsets, we become more aware of how our beliefs influence our thinking and our behaviour. Our behaviour then impacts how we interact with others. </a:t>
            </a:r>
            <a:endParaRPr/>
          </a:p>
          <a:p>
            <a:pPr marL="0" lvl="0" indent="0" algn="l" rtl="0">
              <a:spcBef>
                <a:spcPts val="0"/>
              </a:spcBef>
              <a:spcAft>
                <a:spcPts val="0"/>
              </a:spcAft>
              <a:buNone/>
            </a:pPr>
            <a:endParaRPr/>
          </a:p>
          <a:p>
            <a:pPr marL="0" lvl="0" indent="0" algn="l" rtl="0">
              <a:spcBef>
                <a:spcPts val="0"/>
              </a:spcBef>
              <a:spcAft>
                <a:spcPts val="0"/>
              </a:spcAft>
              <a:buNone/>
            </a:pPr>
            <a:r>
              <a:rPr lang="en-US"/>
              <a:t>This reflective process helps us to explore how small shifts in our thinking may create opportunities in our work with others.</a:t>
            </a:r>
            <a:endParaRPr/>
          </a:p>
        </p:txBody>
      </p:sp>
      <p:sp>
        <p:nvSpPr>
          <p:cNvPr id="177" name="Google Shape;177;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 name="Google Shape;178;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8" name="Google Shape;1158;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59" name="Google Shape;1159;p5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step in the decision tree is to pause with curiosity. Instead of reacting quickly or with blame, we take a moment to ask: what might be getting in the way?</a:t>
            </a:r>
            <a:endParaRPr/>
          </a:p>
          <a:p>
            <a:pPr marL="0" lvl="0" indent="0" algn="l" rtl="0">
              <a:spcBef>
                <a:spcPts val="0"/>
              </a:spcBef>
              <a:spcAft>
                <a:spcPts val="0"/>
              </a:spcAft>
              <a:buNone/>
            </a:pPr>
            <a:endParaRPr/>
          </a:p>
          <a:p>
            <a:pPr marL="0" lvl="0" indent="0" algn="l" rtl="0">
              <a:spcBef>
                <a:spcPts val="0"/>
              </a:spcBef>
              <a:spcAft>
                <a:spcPts val="0"/>
              </a:spcAft>
              <a:buNone/>
            </a:pPr>
            <a:r>
              <a:rPr lang="en-US"/>
              <a:t>Barriers may be emotional, like anxiety or frustration. Or practical, like transportation or scheduling. Or signs of changes in interest.</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understand the cause, we have an easier time identifying supports. </a:t>
            </a:r>
            <a:endParaRPr/>
          </a:p>
        </p:txBody>
      </p:sp>
      <p:sp>
        <p:nvSpPr>
          <p:cNvPr id="1161" name="Google Shape;1161;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62" name="Google Shape;1162;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80" name="Google Shape;1180;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81" name="Google Shape;1181;p5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Once barriers have been recognized, the next step is to think about how planning and support can be adjusted: </a:t>
            </a:r>
            <a:endParaRPr/>
          </a:p>
          <a:p>
            <a:pPr marL="0" lvl="0" indent="0" algn="l" rtl="0">
              <a:spcBef>
                <a:spcPts val="0"/>
              </a:spcBef>
              <a:spcAft>
                <a:spcPts val="0"/>
              </a:spcAft>
              <a:buNone/>
            </a:pPr>
            <a:r>
              <a:rPr lang="en-US"/>
              <a:t>Emotional barriers may be eased with reminders, supportive people, or extra time. </a:t>
            </a:r>
            <a:endParaRPr/>
          </a:p>
          <a:p>
            <a:pPr marL="0" lvl="0" indent="0" algn="l" rtl="0">
              <a:spcBef>
                <a:spcPts val="0"/>
              </a:spcBef>
              <a:spcAft>
                <a:spcPts val="0"/>
              </a:spcAft>
              <a:buNone/>
            </a:pPr>
            <a:endParaRPr/>
          </a:p>
          <a:p>
            <a:pPr marL="0" lvl="0" indent="0" algn="l" rtl="0">
              <a:spcBef>
                <a:spcPts val="0"/>
              </a:spcBef>
              <a:spcAft>
                <a:spcPts val="0"/>
              </a:spcAft>
              <a:buNone/>
            </a:pPr>
            <a:r>
              <a:rPr lang="en-US"/>
              <a:t>Practical barriers often need clearer planning, added structure, or helpful routines. </a:t>
            </a:r>
            <a:endParaRPr/>
          </a:p>
          <a:p>
            <a:pPr marL="0" lvl="0" indent="0" algn="l" rtl="0">
              <a:spcBef>
                <a:spcPts val="0"/>
              </a:spcBef>
              <a:spcAft>
                <a:spcPts val="0"/>
              </a:spcAft>
              <a:buNone/>
            </a:pPr>
            <a:r>
              <a:rPr lang="en-US"/>
              <a:t>If the client has lost interest in the goal, then the goal can be adjusted. We will discuss this more in a moment.</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adjustments build confidence, reduce frustration, and make it more likely that the person with FASD can continue moving toward their goals.</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one of the key ways the decision tree helps us visualize progress as possible, even when challenges arise.</a:t>
            </a:r>
            <a:endParaRPr/>
          </a:p>
        </p:txBody>
      </p:sp>
      <p:sp>
        <p:nvSpPr>
          <p:cNvPr id="1183" name="Google Shape;1183;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4" name="Google Shape;1184;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99" name="Google Shape;1199;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00" name="Google Shape;1200;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other times, the goal itself needs to shift.</a:t>
            </a:r>
            <a:endParaRPr/>
          </a:p>
          <a:p>
            <a:pPr marL="0" lvl="0" indent="0" algn="l" rtl="0">
              <a:spcBef>
                <a:spcPts val="0"/>
              </a:spcBef>
              <a:spcAft>
                <a:spcPts val="0"/>
              </a:spcAft>
              <a:buNone/>
            </a:pPr>
            <a:endParaRPr/>
          </a:p>
          <a:p>
            <a:pPr marL="0" lvl="0" indent="0" algn="l" rtl="0">
              <a:spcBef>
                <a:spcPts val="0"/>
              </a:spcBef>
              <a:spcAft>
                <a:spcPts val="0"/>
              </a:spcAft>
              <a:buNone/>
            </a:pPr>
            <a:r>
              <a:rPr lang="en-US"/>
              <a:t>We may need to reduce the challenge, extend the timeline, or change the approach using a growth mindset.</a:t>
            </a:r>
            <a:endParaRPr/>
          </a:p>
          <a:p>
            <a:pPr marL="0" lvl="0" indent="0" algn="l" rtl="0">
              <a:spcBef>
                <a:spcPts val="0"/>
              </a:spcBef>
              <a:spcAft>
                <a:spcPts val="0"/>
              </a:spcAft>
              <a:buNone/>
            </a:pPr>
            <a:endParaRPr/>
          </a:p>
          <a:p>
            <a:pPr marL="0" lvl="0" indent="0" algn="l" rtl="0">
              <a:spcBef>
                <a:spcPts val="0"/>
              </a:spcBef>
              <a:spcAft>
                <a:spcPts val="0"/>
              </a:spcAft>
              <a:buNone/>
            </a:pPr>
            <a:r>
              <a:rPr lang="en-US"/>
              <a:t>Breaking a larger goal into smaller, more manageable steps helps the person experience success and keep moving forward.</a:t>
            </a:r>
            <a:endParaRPr/>
          </a:p>
          <a:p>
            <a:pPr marL="0" lvl="0" indent="0" algn="l" rtl="0">
              <a:spcBef>
                <a:spcPts val="0"/>
              </a:spcBef>
              <a:spcAft>
                <a:spcPts val="0"/>
              </a:spcAft>
              <a:buNone/>
            </a:pPr>
            <a:endParaRPr/>
          </a:p>
          <a:p>
            <a:pPr marL="0" lvl="0" indent="0" algn="l" rtl="0">
              <a:spcBef>
                <a:spcPts val="0"/>
              </a:spcBef>
              <a:spcAft>
                <a:spcPts val="0"/>
              </a:spcAft>
              <a:buNone/>
            </a:pPr>
            <a:r>
              <a:rPr lang="en-US"/>
              <a:t>Or perhaps the goal itself needs to be shifted or changed to meet the changing needs of the individual we are supporting.</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In these instances, the relationship between people with FASD and their supporters is useful for exploring goals.</a:t>
            </a:r>
            <a:endParaRPr/>
          </a:p>
        </p:txBody>
      </p:sp>
      <p:sp>
        <p:nvSpPr>
          <p:cNvPr id="1202" name="Google Shape;1202;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03" name="Google Shape;1203;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21" name="Google Shape;1221;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22" name="Google Shape;1222;p5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Sometimes the best option is to Pause. Whether for a few hours or longer. Sometimes we need time to reflect before returning to the conversation. </a:t>
            </a:r>
            <a:endParaRPr/>
          </a:p>
          <a:p>
            <a:pPr marL="0" lvl="0" indent="0" algn="l" rtl="0">
              <a:spcBef>
                <a:spcPts val="0"/>
              </a:spcBef>
              <a:spcAft>
                <a:spcPts val="0"/>
              </a:spcAft>
              <a:buNone/>
            </a:pPr>
            <a:endParaRPr/>
          </a:p>
          <a:p>
            <a:pPr marL="0" lvl="0" indent="0" algn="l" rtl="0">
              <a:spcBef>
                <a:spcPts val="0"/>
              </a:spcBef>
              <a:spcAft>
                <a:spcPts val="0"/>
              </a:spcAft>
              <a:buNone/>
            </a:pPr>
            <a:r>
              <a:rPr lang="en-US"/>
              <a:t>Stepping back lowers pressure. </a:t>
            </a:r>
            <a:endParaRPr/>
          </a:p>
          <a:p>
            <a:pPr marL="0" lvl="0" indent="0" algn="l" rtl="0">
              <a:spcBef>
                <a:spcPts val="0"/>
              </a:spcBef>
              <a:spcAft>
                <a:spcPts val="0"/>
              </a:spcAft>
              <a:buNone/>
            </a:pPr>
            <a:r>
              <a:rPr lang="en-US"/>
              <a:t>When the goal is revisited later, it can feel more meaningful and thought out.</a:t>
            </a:r>
            <a:endParaRPr/>
          </a:p>
        </p:txBody>
      </p:sp>
      <p:sp>
        <p:nvSpPr>
          <p:cNvPr id="1224" name="Google Shape;1224;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25" name="Google Shape;1225;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3d5a58da08e_0_2: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3d5a58da08e_0_2: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914400" lvl="1" indent="-298450" algn="l" rtl="0">
              <a:lnSpc>
                <a:spcPct val="150000"/>
              </a:lnSpc>
              <a:spcBef>
                <a:spcPts val="0"/>
              </a:spcBef>
              <a:spcAft>
                <a:spcPts val="0"/>
              </a:spcAft>
              <a:buClr>
                <a:schemeClr val="dk1"/>
              </a:buClr>
              <a:buSzPts val="1100"/>
              <a:buFont typeface="Arial"/>
              <a:buChar char="o"/>
            </a:pPr>
            <a:r>
              <a:rPr lang="en-US" sz="1100">
                <a:latin typeface="Arial"/>
                <a:ea typeface="Arial"/>
                <a:cs typeface="Arial"/>
                <a:sym typeface="Arial"/>
              </a:rPr>
              <a:t>Mapping this process onto the Towards Healthy Outcomes framework, whenever we set a goal and step onto the relevant THO pathway, we can set goals using three steps outlined here on this table. </a:t>
            </a:r>
            <a:endParaRPr sz="1100">
              <a:latin typeface="Arial"/>
              <a:ea typeface="Arial"/>
              <a:cs typeface="Arial"/>
              <a:sym typeface="Arial"/>
            </a:endParaRPr>
          </a:p>
          <a:p>
            <a:pPr marL="914400" lvl="1" indent="-298450" algn="l" rtl="0">
              <a:lnSpc>
                <a:spcPct val="150000"/>
              </a:lnSpc>
              <a:spcBef>
                <a:spcPts val="0"/>
              </a:spcBef>
              <a:spcAft>
                <a:spcPts val="0"/>
              </a:spcAft>
              <a:buClr>
                <a:schemeClr val="dk1"/>
              </a:buClr>
              <a:buSzPts val="1100"/>
              <a:buFont typeface="Arial"/>
              <a:buChar char="o"/>
            </a:pPr>
            <a:r>
              <a:rPr lang="en-US" sz="1100">
                <a:latin typeface="Arial"/>
                <a:ea typeface="Arial"/>
                <a:cs typeface="Arial"/>
                <a:sym typeface="Arial"/>
              </a:rPr>
              <a:t>The steps are ‘what to know’, ‘what to do’ and ‘what to plan for’.</a:t>
            </a:r>
            <a:endParaRPr sz="1100">
              <a:latin typeface="Arial"/>
              <a:ea typeface="Arial"/>
              <a:cs typeface="Arial"/>
              <a:sym typeface="Arial"/>
            </a:endParaRPr>
          </a:p>
          <a:p>
            <a:pPr marL="914400" lvl="1" indent="-298450" algn="l" rtl="0">
              <a:lnSpc>
                <a:spcPct val="150000"/>
              </a:lnSpc>
              <a:spcBef>
                <a:spcPts val="0"/>
              </a:spcBef>
              <a:spcAft>
                <a:spcPts val="0"/>
              </a:spcAft>
              <a:buClr>
                <a:schemeClr val="dk1"/>
              </a:buClr>
              <a:buSzPts val="1100"/>
              <a:buFont typeface="Arial"/>
              <a:buChar char="o"/>
            </a:pPr>
            <a:r>
              <a:rPr lang="en-US" sz="1100">
                <a:latin typeface="Arial"/>
                <a:ea typeface="Arial"/>
                <a:cs typeface="Arial"/>
                <a:sym typeface="Arial"/>
              </a:rPr>
              <a:t>What to know covers the basic information about the pathway we are on, in this case physical wellbeing, along with the relevant characteristics, strengths, needs, and areas of interest of the person we are supporting. In this example, that includes understanding the critical foundation of good physical health plays in daily life and the ways to promote physical wellbeing. </a:t>
            </a:r>
            <a:endParaRPr sz="1100" i="1">
              <a:latin typeface="Arial"/>
              <a:ea typeface="Arial"/>
              <a:cs typeface="Arial"/>
              <a:sym typeface="Arial"/>
            </a:endParaRPr>
          </a:p>
          <a:p>
            <a:pPr marL="914400" lvl="1" indent="-298450" algn="l" rtl="0">
              <a:lnSpc>
                <a:spcPct val="150000"/>
              </a:lnSpc>
              <a:spcBef>
                <a:spcPts val="0"/>
              </a:spcBef>
              <a:spcAft>
                <a:spcPts val="0"/>
              </a:spcAft>
              <a:buClr>
                <a:schemeClr val="dk1"/>
              </a:buClr>
              <a:buSzPts val="1100"/>
              <a:buFont typeface="Arial"/>
              <a:buChar char="o"/>
            </a:pPr>
            <a:r>
              <a:rPr lang="en-US" sz="1100">
                <a:latin typeface="Arial"/>
                <a:ea typeface="Arial"/>
                <a:cs typeface="Arial"/>
                <a:sym typeface="Arial"/>
              </a:rPr>
              <a:t>What to do is our more immediate, shorter term goals and next steps. Plans for the next year or so. In this example, it can include planning medical appointments, monitoring medications and their effects. </a:t>
            </a:r>
            <a:endParaRPr sz="1100">
              <a:latin typeface="Arial"/>
              <a:ea typeface="Arial"/>
              <a:cs typeface="Arial"/>
              <a:sym typeface="Arial"/>
            </a:endParaRPr>
          </a:p>
          <a:p>
            <a:pPr marL="914400" lvl="1" indent="-298450" algn="l" rtl="0">
              <a:lnSpc>
                <a:spcPct val="150000"/>
              </a:lnSpc>
              <a:spcBef>
                <a:spcPts val="0"/>
              </a:spcBef>
              <a:spcAft>
                <a:spcPts val="0"/>
              </a:spcAft>
              <a:buClr>
                <a:schemeClr val="dk1"/>
              </a:buClr>
              <a:buSzPts val="1100"/>
              <a:buFont typeface="Arial"/>
              <a:buChar char="o"/>
            </a:pPr>
            <a:r>
              <a:rPr lang="en-US" sz="1100">
                <a:latin typeface="Arial"/>
                <a:ea typeface="Arial"/>
                <a:cs typeface="Arial"/>
                <a:sym typeface="Arial"/>
              </a:rPr>
              <a:t>Finally, the last column is what to plan for. This includes our longer term planning. In this example, physical wellness, longer term planning can ongoing healthcare and transitioning between different physicians and health care systems. Planning ahead helps us be proactive and focus on providing supports and achieving goals rather than only solving problems as they arise.  </a:t>
            </a:r>
            <a:endParaRPr/>
          </a:p>
        </p:txBody>
      </p:sp>
      <p:sp>
        <p:nvSpPr>
          <p:cNvPr id="1243" name="Google Shape;1243;g3d5a58da08e_0_2: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8" name="Google Shape;1248;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49" name="Google Shape;1249;p5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are going to talk about how we can start applying some of the things we’ve learned today. </a:t>
            </a:r>
            <a:endParaRPr/>
          </a:p>
          <a:p>
            <a:pPr marL="0" lvl="0" indent="0" algn="l" rtl="0">
              <a:spcBef>
                <a:spcPts val="0"/>
              </a:spcBef>
              <a:spcAft>
                <a:spcPts val="0"/>
              </a:spcAft>
              <a:buNone/>
            </a:pPr>
            <a:endParaRPr/>
          </a:p>
          <a:p>
            <a:pPr marL="0" lvl="0" indent="0" algn="l" rtl="0">
              <a:spcBef>
                <a:spcPts val="0"/>
              </a:spcBef>
              <a:spcAft>
                <a:spcPts val="0"/>
              </a:spcAft>
              <a:buNone/>
            </a:pPr>
            <a:r>
              <a:rPr lang="en-US"/>
              <a:t>As we do, it’s important to remember that the more often we think about and apply these new ideas we’ve discussed today, the easier it will be to do. </a:t>
            </a:r>
            <a:endParaRPr/>
          </a:p>
        </p:txBody>
      </p:sp>
      <p:sp>
        <p:nvSpPr>
          <p:cNvPr id="1251" name="Google Shape;1251;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52" name="Google Shape;1252;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2" name="Google Shape;1272;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73" name="Google Shape;1273;p5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far, we’ve used metaphors to explain our key takeaways from each section. We talked about learning to ride a bike and driving a far distance. Now we’re going to use a sports metaphor. </a:t>
            </a:r>
            <a:endParaRPr/>
          </a:p>
          <a:p>
            <a:pPr marL="0" lvl="0" indent="0" algn="l" rtl="0">
              <a:spcBef>
                <a:spcPts val="0"/>
              </a:spcBef>
              <a:spcAft>
                <a:spcPts val="0"/>
              </a:spcAft>
              <a:buNone/>
            </a:pPr>
            <a:endParaRPr/>
          </a:p>
          <a:p>
            <a:pPr marL="0" lvl="0" indent="0" algn="l" rtl="0">
              <a:spcBef>
                <a:spcPts val="0"/>
              </a:spcBef>
              <a:spcAft>
                <a:spcPts val="0"/>
              </a:spcAft>
              <a:buNone/>
            </a:pPr>
            <a:r>
              <a:rPr lang="en-US"/>
              <a:t>Presenters Note: If there is a different sport that you have experience with or would prefer to talk (e.g., golf) about feel free to adjust the metaphor to that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US"/>
              <a:t>Does anyone remember learning to skate? You probably started off pretty shaky, it probably felt hard to just stay standing upright in your skates when putting them on. And stepping onto the ice felt like such a slow process, it probably took you a long time. </a:t>
            </a:r>
            <a:endParaRPr/>
          </a:p>
          <a:p>
            <a:pPr marL="0" lvl="0" indent="0" algn="l" rtl="0">
              <a:spcBef>
                <a:spcPts val="0"/>
              </a:spcBef>
              <a:spcAft>
                <a:spcPts val="0"/>
              </a:spcAft>
              <a:buNone/>
            </a:pPr>
            <a:endParaRPr/>
          </a:p>
          <a:p>
            <a:pPr marL="0" lvl="0" indent="0" algn="l" rtl="0">
              <a:spcBef>
                <a:spcPts val="0"/>
              </a:spcBef>
              <a:spcAft>
                <a:spcPts val="0"/>
              </a:spcAft>
              <a:buNone/>
            </a:pPr>
            <a:r>
              <a:rPr lang="en-US"/>
              <a:t>For me, once I’m on the ice, all my focus on is skating. Speeding up or stopping feels impossible. </a:t>
            </a:r>
            <a:endParaRPr/>
          </a:p>
          <a:p>
            <a:pPr marL="0" lvl="0" indent="0" algn="l" rtl="0">
              <a:spcBef>
                <a:spcPts val="0"/>
              </a:spcBef>
              <a:spcAft>
                <a:spcPts val="0"/>
              </a:spcAft>
              <a:buNone/>
            </a:pPr>
            <a:r>
              <a:rPr lang="en-US"/>
              <a:t>For some of us, we likely stopped there. So anytime we go skating it feels really hard. </a:t>
            </a:r>
            <a:endParaRPr/>
          </a:p>
          <a:p>
            <a:pPr marL="0" lvl="0" indent="0" algn="l" rtl="0">
              <a:spcBef>
                <a:spcPts val="0"/>
              </a:spcBef>
              <a:spcAft>
                <a:spcPts val="0"/>
              </a:spcAft>
              <a:buNone/>
            </a:pPr>
            <a:endParaRPr/>
          </a:p>
          <a:p>
            <a:pPr marL="0" lvl="0" indent="0" algn="l" rtl="0">
              <a:spcBef>
                <a:spcPts val="0"/>
              </a:spcBef>
              <a:spcAft>
                <a:spcPts val="0"/>
              </a:spcAft>
              <a:buNone/>
            </a:pPr>
            <a:r>
              <a:rPr lang="en-US"/>
              <a:t>But for others, maybe you went skating more often, maybe you even had parents who set up a rink in your backyard for you. </a:t>
            </a:r>
            <a:endParaRPr/>
          </a:p>
          <a:p>
            <a:pPr marL="0" lvl="0" indent="0" algn="l" rtl="0">
              <a:spcBef>
                <a:spcPts val="0"/>
              </a:spcBef>
              <a:spcAft>
                <a:spcPts val="0"/>
              </a:spcAft>
              <a:buNone/>
            </a:pPr>
            <a:endParaRPr/>
          </a:p>
          <a:p>
            <a:pPr marL="0" lvl="0" indent="0" algn="l" rtl="0">
              <a:spcBef>
                <a:spcPts val="0"/>
              </a:spcBef>
              <a:spcAft>
                <a:spcPts val="0"/>
              </a:spcAft>
              <a:buNone/>
            </a:pPr>
            <a:r>
              <a:rPr lang="en-US"/>
              <a:t>You’ve slated so much that you’re no longer even thinking about skating. It becomes automatic. Skating becomes like walking or breathing; you don’t have to give it conscious effort. </a:t>
            </a:r>
            <a:endParaRPr/>
          </a:p>
          <a:p>
            <a:pPr marL="0" lvl="0" indent="0" algn="l" rtl="0">
              <a:spcBef>
                <a:spcPts val="0"/>
              </a:spcBef>
              <a:spcAft>
                <a:spcPts val="0"/>
              </a:spcAft>
              <a:buNone/>
            </a:pPr>
            <a:r>
              <a:rPr lang="en-US"/>
              <a:t>Maybe now your focus has shifted to skating in a certain direction, or at a certain speed. </a:t>
            </a:r>
            <a:endParaRPr/>
          </a:p>
          <a:p>
            <a:pPr marL="0" lvl="0" indent="0" algn="l" rtl="0">
              <a:spcBef>
                <a:spcPts val="0"/>
              </a:spcBef>
              <a:spcAft>
                <a:spcPts val="0"/>
              </a:spcAft>
              <a:buNone/>
            </a:pPr>
            <a:r>
              <a:rPr lang="en-US"/>
              <a:t>You skated enough that you not only increased your abilities and skills, but your underlying belief about your ability to skate has changed. </a:t>
            </a:r>
            <a:endParaRPr/>
          </a:p>
          <a:p>
            <a:pPr marL="0" lvl="0" indent="0" algn="l" rtl="0">
              <a:spcBef>
                <a:spcPts val="0"/>
              </a:spcBef>
              <a:spcAft>
                <a:spcPts val="0"/>
              </a:spcAft>
              <a:buNone/>
            </a:pPr>
            <a:endParaRPr/>
          </a:p>
          <a:p>
            <a:pPr marL="0" lvl="0" indent="0" algn="l" rtl="0">
              <a:spcBef>
                <a:spcPts val="0"/>
              </a:spcBef>
              <a:spcAft>
                <a:spcPts val="0"/>
              </a:spcAft>
              <a:buNone/>
            </a:pPr>
            <a:r>
              <a:rPr lang="en-US"/>
              <a:t>The same is true in our work.</a:t>
            </a:r>
            <a:endParaRPr/>
          </a:p>
          <a:p>
            <a:pPr marL="0" lvl="0" indent="0" algn="l" rtl="0">
              <a:spcBef>
                <a:spcPts val="0"/>
              </a:spcBef>
              <a:spcAft>
                <a:spcPts val="0"/>
              </a:spcAft>
              <a:buNone/>
            </a:pPr>
            <a:endParaRPr/>
          </a:p>
          <a:p>
            <a:pPr marL="0" lvl="0" indent="0" algn="l" rtl="0">
              <a:spcBef>
                <a:spcPts val="0"/>
              </a:spcBef>
              <a:spcAft>
                <a:spcPts val="0"/>
              </a:spcAft>
              <a:buNone/>
            </a:pPr>
            <a:r>
              <a:rPr lang="en-US"/>
              <a:t>The automaticity of the practice won't come without the belief - but thinking this way repeatedly over time can help shift our beliefs.</a:t>
            </a:r>
            <a:endParaRPr/>
          </a:p>
        </p:txBody>
      </p:sp>
      <p:sp>
        <p:nvSpPr>
          <p:cNvPr id="1275" name="Google Shape;1275;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76" name="Google Shape;1276;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82" name="Google Shape;1282;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83" name="Google Shape;1283;p5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Historically, supporters have focused on solving problems for people with FASD and avoiding risks, which is important. But by doing that, we have missed parts of the story.  </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are looking to shift towards understanding the whole person…</a:t>
            </a:r>
            <a:endParaRPr/>
          </a:p>
        </p:txBody>
      </p:sp>
      <p:sp>
        <p:nvSpPr>
          <p:cNvPr id="1285" name="Google Shape;1285;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6" name="Google Shape;1286;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03" name="Google Shape;1303;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04" name="Google Shape;1304;p5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understand and support people with FASD, we must understand the whole person.</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do that, we can understand what it is they might need help with, and what goals they are working toward.</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This is what creates our shared understanding that we talked about earlier. </a:t>
            </a:r>
            <a:endParaRPr/>
          </a:p>
          <a:p>
            <a:pPr marL="0" lvl="0" indent="0" algn="l" rtl="0">
              <a:spcBef>
                <a:spcPts val="0"/>
              </a:spcBef>
              <a:spcAft>
                <a:spcPts val="0"/>
              </a:spcAft>
              <a:buNone/>
            </a:pPr>
            <a:endParaRPr/>
          </a:p>
          <a:p>
            <a:pPr marL="0" lvl="0" indent="0" algn="l" rtl="0">
              <a:spcBef>
                <a:spcPts val="0"/>
              </a:spcBef>
              <a:spcAft>
                <a:spcPts val="0"/>
              </a:spcAft>
              <a:buNone/>
            </a:pPr>
            <a:r>
              <a:rPr lang="en-US"/>
              <a:t>As we discussed in section 1, the Towards Healthy Outcomes framework helps us take a strengths-based approach that helps us to recognize strengths. </a:t>
            </a:r>
            <a:endParaRPr/>
          </a:p>
          <a:p>
            <a:pPr marL="0" lvl="0" indent="0" algn="l" rtl="0">
              <a:spcBef>
                <a:spcPts val="0"/>
              </a:spcBef>
              <a:spcAft>
                <a:spcPts val="0"/>
              </a:spcAft>
              <a:buNone/>
            </a:pPr>
            <a:r>
              <a:rPr lang="en-US"/>
              <a:t>We all have strengths, and our strengths are unique. For some people, that means we might overlook their strengths because they are different from what we might expect.</a:t>
            </a:r>
            <a:endParaRPr/>
          </a:p>
          <a:p>
            <a:pPr marL="0" lvl="0" indent="0" algn="l" rtl="0">
              <a:spcBef>
                <a:spcPts val="0"/>
              </a:spcBef>
              <a:spcAft>
                <a:spcPts val="0"/>
              </a:spcAft>
              <a:buNone/>
            </a:pPr>
            <a:endParaRPr/>
          </a:p>
          <a:p>
            <a:pPr marL="0" lvl="0" indent="0" algn="l" rtl="0">
              <a:spcBef>
                <a:spcPts val="0"/>
              </a:spcBef>
              <a:spcAft>
                <a:spcPts val="0"/>
              </a:spcAft>
              <a:buNone/>
            </a:pPr>
            <a:r>
              <a:rPr lang="en-US"/>
              <a:t>Strengths are not always “skills.” They may be the ways we relate to other people, our effort, curiosity, connection, or persistence. </a:t>
            </a:r>
            <a:endParaRPr/>
          </a:p>
          <a:p>
            <a:pPr marL="0" lvl="0" indent="0" algn="l" rtl="0">
              <a:spcBef>
                <a:spcPts val="0"/>
              </a:spcBef>
              <a:spcAft>
                <a:spcPts val="0"/>
              </a:spcAft>
              <a:buNone/>
            </a:pPr>
            <a:endParaRPr/>
          </a:p>
          <a:p>
            <a:pPr marL="0" lvl="0" indent="0" algn="l" rtl="0">
              <a:spcBef>
                <a:spcPts val="0"/>
              </a:spcBef>
              <a:spcAft>
                <a:spcPts val="0"/>
              </a:spcAft>
              <a:buNone/>
            </a:pPr>
            <a:r>
              <a:rPr lang="en-US"/>
              <a:t>Or strengths can show up in more obvious ways in how we live our lives. </a:t>
            </a:r>
            <a:endParaRPr/>
          </a:p>
          <a:p>
            <a:pPr marL="0" lvl="0" indent="0" algn="l" rtl="0">
              <a:spcBef>
                <a:spcPts val="0"/>
              </a:spcBef>
              <a:spcAft>
                <a:spcPts val="0"/>
              </a:spcAft>
              <a:buNone/>
            </a:pPr>
            <a:endParaRPr/>
          </a:p>
          <a:p>
            <a:pPr marL="0" lvl="0" indent="0" algn="l" rtl="0">
              <a:spcBef>
                <a:spcPts val="0"/>
              </a:spcBef>
              <a:spcAft>
                <a:spcPts val="0"/>
              </a:spcAft>
              <a:buNone/>
            </a:pPr>
            <a:r>
              <a:rPr lang="en-US"/>
              <a:t>What’s important is that we notice strengths because they give us clues about what supports may feel natural for the person. </a:t>
            </a:r>
            <a:endParaRPr/>
          </a:p>
          <a:p>
            <a:pPr marL="0" lvl="0" indent="0" algn="l" rtl="0">
              <a:spcBef>
                <a:spcPts val="0"/>
              </a:spcBef>
              <a:spcAft>
                <a:spcPts val="0"/>
              </a:spcAft>
              <a:buNone/>
            </a:pPr>
            <a:endParaRPr/>
          </a:p>
          <a:p>
            <a:pPr marL="0" lvl="0" indent="0" algn="l" rtl="0">
              <a:spcBef>
                <a:spcPts val="0"/>
              </a:spcBef>
              <a:spcAft>
                <a:spcPts val="0"/>
              </a:spcAft>
              <a:buNone/>
            </a:pPr>
            <a:r>
              <a:rPr lang="en-US"/>
              <a:t>Like we talked about earlier in our motivation slides, effective support comes from meaningful goals created together.  </a:t>
            </a:r>
            <a:endParaRPr/>
          </a:p>
          <a:p>
            <a:pPr marL="0" lvl="0" indent="0" algn="l" rtl="0">
              <a:spcBef>
                <a:spcPts val="0"/>
              </a:spcBef>
              <a:spcAft>
                <a:spcPts val="0"/>
              </a:spcAft>
              <a:buNone/>
            </a:pPr>
            <a:endParaRPr/>
          </a:p>
          <a:p>
            <a:pPr marL="0" lvl="0" indent="0" algn="l" rtl="0">
              <a:spcBef>
                <a:spcPts val="0"/>
              </a:spcBef>
              <a:spcAft>
                <a:spcPts val="0"/>
              </a:spcAft>
              <a:buNone/>
            </a:pPr>
            <a:r>
              <a:rPr lang="en-US"/>
              <a:t>When supports match each person’s strengths, progress becomes steadier and more predictable. </a:t>
            </a:r>
            <a:endParaRPr/>
          </a:p>
        </p:txBody>
      </p:sp>
      <p:sp>
        <p:nvSpPr>
          <p:cNvPr id="1306" name="Google Shape;1306;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07" name="Google Shape;1307;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5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25" name="Google Shape;1325;p5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26" name="Google Shape;1326;p5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5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do not support a person alone. We work with family, school, community, health care, and social services systems. The systems that work together are better set up to respond to challenges. </a:t>
            </a:r>
            <a:endParaRPr/>
          </a:p>
        </p:txBody>
      </p:sp>
      <p:sp>
        <p:nvSpPr>
          <p:cNvPr id="1328" name="Google Shape;1328;p5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29" name="Google Shape;1329;p5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5" name="Google Shape;195;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6" name="Google Shape;196;p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unpack mindset. </a:t>
            </a:r>
            <a:endParaRPr/>
          </a:p>
          <a:p>
            <a:pPr marL="0" lvl="0" indent="0" algn="l" rtl="0">
              <a:spcBef>
                <a:spcPts val="0"/>
              </a:spcBef>
              <a:spcAft>
                <a:spcPts val="0"/>
              </a:spcAft>
              <a:buNone/>
            </a:pPr>
            <a:endParaRPr/>
          </a:p>
          <a:p>
            <a:pPr marL="0" lvl="0" indent="0" algn="l" rtl="0">
              <a:spcBef>
                <a:spcPts val="0"/>
              </a:spcBef>
              <a:spcAft>
                <a:spcPts val="0"/>
              </a:spcAft>
              <a:buNone/>
            </a:pPr>
            <a:r>
              <a:rPr lang="en-US"/>
              <a:t>We all hold basic beliefs about what is important. These shape our priorities and interactions. </a:t>
            </a:r>
            <a:endParaRPr/>
          </a:p>
          <a:p>
            <a:pPr marL="0" lvl="0" indent="0" algn="l" rtl="0">
              <a:spcBef>
                <a:spcPts val="0"/>
              </a:spcBef>
              <a:spcAft>
                <a:spcPts val="0"/>
              </a:spcAft>
              <a:buNone/>
            </a:pPr>
            <a:r>
              <a:rPr lang="en-US"/>
              <a:t>We also hold beliefs about what we think behaviour means – this is what we refer to as behavioural interpretation. </a:t>
            </a:r>
            <a:endParaRPr/>
          </a:p>
          <a:p>
            <a:pPr marL="0" lvl="0" indent="0" algn="l" rtl="0">
              <a:spcBef>
                <a:spcPts val="0"/>
              </a:spcBef>
              <a:spcAft>
                <a:spcPts val="0"/>
              </a:spcAft>
              <a:buNone/>
            </a:pPr>
            <a:endParaRPr/>
          </a:p>
          <a:p>
            <a:pPr marL="0" lvl="0" indent="0" algn="l" rtl="0">
              <a:spcBef>
                <a:spcPts val="0"/>
              </a:spcBef>
              <a:spcAft>
                <a:spcPts val="0"/>
              </a:spcAft>
              <a:buNone/>
            </a:pPr>
            <a:r>
              <a:rPr lang="en-US"/>
              <a:t>This means that when we see someone’s behaviour, our brains automatically “make sense” of what we see. We assume something about the person (ex: “they’re rude” or “they don’t care) or something about the situation (ex: “they must be having a bad day, “maybe they didn’t notice me.”)</a:t>
            </a:r>
            <a:endParaRPr/>
          </a:p>
          <a:p>
            <a:pPr marL="0" lvl="0" indent="0" algn="l" rtl="0">
              <a:spcBef>
                <a:spcPts val="0"/>
              </a:spcBef>
              <a:spcAft>
                <a:spcPts val="0"/>
              </a:spcAft>
              <a:buNone/>
            </a:pPr>
            <a:r>
              <a:rPr lang="en-US"/>
              <a:t>We interpret what we see through the lens of our own experiences, our current mood or stress level, and often incomplete information. </a:t>
            </a:r>
            <a:endParaRPr/>
          </a:p>
          <a:p>
            <a:pPr marL="0" lvl="0" indent="0" algn="l" rtl="0">
              <a:spcBef>
                <a:spcPts val="0"/>
              </a:spcBef>
              <a:spcAft>
                <a:spcPts val="0"/>
              </a:spcAft>
              <a:buNone/>
            </a:pPr>
            <a:r>
              <a:rPr lang="en-US"/>
              <a:t>That process of making sense is guided by our mindset or the internal framework of beliefs, attitudes, and expectations that influence how we understand others. </a:t>
            </a:r>
            <a:endParaRPr/>
          </a:p>
          <a:p>
            <a:pPr marL="0" lvl="0" indent="0" algn="l" rtl="0">
              <a:spcBef>
                <a:spcPts val="0"/>
              </a:spcBef>
              <a:spcAft>
                <a:spcPts val="0"/>
              </a:spcAft>
              <a:buNone/>
            </a:pPr>
            <a:endParaRPr/>
          </a:p>
          <a:p>
            <a:pPr marL="0" lvl="0" indent="0" algn="l" rtl="0">
              <a:spcBef>
                <a:spcPts val="0"/>
              </a:spcBef>
              <a:spcAft>
                <a:spcPts val="0"/>
              </a:spcAft>
              <a:buNone/>
            </a:pPr>
            <a:r>
              <a:rPr lang="en-US"/>
              <a:t>For example, what sort of assumptions might we make when someone cuts us off in traffic? Or when a pedestrian yells at us about where we parked our car? </a:t>
            </a:r>
            <a:endParaRPr/>
          </a:p>
          <a:p>
            <a:pPr marL="0" lvl="0" indent="0" algn="l" rtl="0">
              <a:spcBef>
                <a:spcPts val="0"/>
              </a:spcBef>
              <a:spcAft>
                <a:spcPts val="0"/>
              </a:spcAft>
              <a:buNone/>
            </a:pPr>
            <a:r>
              <a:rPr lang="en-US"/>
              <a:t>Or when a friend cancels plans at the last minute, a neighbour ignores our wave, or a client doesn’t show up for their appointment? </a:t>
            </a:r>
            <a:endParaRPr/>
          </a:p>
          <a:p>
            <a:pPr marL="0" lvl="0" indent="0" algn="l" rtl="0">
              <a:spcBef>
                <a:spcPts val="0"/>
              </a:spcBef>
              <a:spcAft>
                <a:spcPts val="0"/>
              </a:spcAft>
              <a:buNone/>
            </a:pPr>
            <a:r>
              <a:rPr lang="en-US"/>
              <a:t>In each of these moments, our mindset is quietly at work - guiding how we interpret what’s happening. </a:t>
            </a:r>
            <a:endParaRPr/>
          </a:p>
          <a:p>
            <a:pPr marL="0" lvl="0" indent="0" algn="l" rtl="0">
              <a:spcBef>
                <a:spcPts val="0"/>
              </a:spcBef>
              <a:spcAft>
                <a:spcPts val="0"/>
              </a:spcAft>
              <a:buNone/>
            </a:pPr>
            <a:endParaRPr/>
          </a:p>
          <a:p>
            <a:pPr marL="0" lvl="0" indent="0" algn="l" rtl="0">
              <a:spcBef>
                <a:spcPts val="0"/>
              </a:spcBef>
              <a:spcAft>
                <a:spcPts val="0"/>
              </a:spcAft>
              <a:buNone/>
            </a:pPr>
            <a:r>
              <a:rPr lang="en-US"/>
              <a:t>Depending on how we think about the situation, we might feel angry, dismissed, understanding, or simply curious. </a:t>
            </a:r>
            <a:endParaRPr/>
          </a:p>
          <a:p>
            <a:pPr marL="0" lvl="0" indent="0" algn="l" rtl="0">
              <a:spcBef>
                <a:spcPts val="0"/>
              </a:spcBef>
              <a:spcAft>
                <a:spcPts val="0"/>
              </a:spcAft>
              <a:buNone/>
            </a:pPr>
            <a:endParaRPr/>
          </a:p>
          <a:p>
            <a:pPr marL="0" lvl="0" indent="0" algn="l" rtl="0">
              <a:spcBef>
                <a:spcPts val="0"/>
              </a:spcBef>
              <a:spcAft>
                <a:spcPts val="0"/>
              </a:spcAft>
              <a:buNone/>
            </a:pPr>
            <a:r>
              <a:rPr lang="en-US"/>
              <a:t>The situation doesn’t change, but how we understand it does. That changes how we feel and act.  </a:t>
            </a:r>
            <a:endParaRPr/>
          </a:p>
        </p:txBody>
      </p:sp>
      <p:sp>
        <p:nvSpPr>
          <p:cNvPr id="198" name="Google Shape;198;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9" name="Google Shape;199;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5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46" name="Google Shape;1346;p5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47" name="Google Shape;1347;p5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p5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With shared understanding of the unique person we are supporting, we set ourselves up to communicate with other supporters and systems in a brain-responsive way. </a:t>
            </a:r>
            <a:endParaRPr/>
          </a:p>
          <a:p>
            <a:pPr marL="0" lvl="0" indent="0" algn="l" rtl="0">
              <a:spcBef>
                <a:spcPts val="0"/>
              </a:spcBef>
              <a:spcAft>
                <a:spcPts val="0"/>
              </a:spcAft>
              <a:buNone/>
            </a:pPr>
            <a:endParaRPr/>
          </a:p>
          <a:p>
            <a:pPr marL="0" lvl="0" indent="0" algn="l" rtl="0">
              <a:spcBef>
                <a:spcPts val="0"/>
              </a:spcBef>
              <a:spcAft>
                <a:spcPts val="0"/>
              </a:spcAft>
              <a:buNone/>
            </a:pPr>
            <a:r>
              <a:rPr lang="en-US"/>
              <a:t>Relationships help reduce mixed messages and communication problems across systems, which creates clearer paths toward goals.</a:t>
            </a:r>
            <a:endParaRPr/>
          </a:p>
          <a:p>
            <a:pPr marL="0" lvl="0" indent="0" algn="l" rtl="0">
              <a:spcBef>
                <a:spcPts val="0"/>
              </a:spcBef>
              <a:spcAft>
                <a:spcPts val="0"/>
              </a:spcAft>
              <a:buNone/>
            </a:pPr>
            <a:endParaRPr/>
          </a:p>
          <a:p>
            <a:pPr marL="0" lvl="0" indent="0" algn="l" rtl="0">
              <a:spcBef>
                <a:spcPts val="0"/>
              </a:spcBef>
              <a:spcAft>
                <a:spcPts val="0"/>
              </a:spcAft>
              <a:buNone/>
            </a:pPr>
            <a:r>
              <a:rPr lang="en-US"/>
              <a:t>Instead of solving problems, the focus becomes navigating systems.  </a:t>
            </a:r>
            <a:endParaRPr/>
          </a:p>
          <a:p>
            <a:pPr marL="0" lvl="0" indent="0" algn="l" rtl="0">
              <a:spcBef>
                <a:spcPts val="0"/>
              </a:spcBef>
              <a:spcAft>
                <a:spcPts val="0"/>
              </a:spcAft>
              <a:buNone/>
            </a:pPr>
            <a:endParaRPr/>
          </a:p>
          <a:p>
            <a:pPr marL="0" lvl="0" indent="0" algn="l" rtl="0">
              <a:spcBef>
                <a:spcPts val="0"/>
              </a:spcBef>
              <a:spcAft>
                <a:spcPts val="0"/>
              </a:spcAft>
              <a:buNone/>
            </a:pPr>
            <a:r>
              <a:rPr lang="en-US"/>
              <a:t>When systems work separately or fail to share understanding, people can feel confused or overwhelmed. Systems that have a shared understanding can work together to help the person with FASD navigate their journey towards success. </a:t>
            </a:r>
            <a:endParaRPr/>
          </a:p>
        </p:txBody>
      </p:sp>
      <p:sp>
        <p:nvSpPr>
          <p:cNvPr id="1349" name="Google Shape;1349;p5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0" name="Google Shape;1350;p5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1" name="Google Shape;1371;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2" name="Google Shape;1372;p6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table offers strategies for challenging behaviours. It also gives some prompts to ask ourselves and the people we are working with to develop a relationship that builds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first column we have some behaviours that we might see in our work. </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middle column we have strategies that might be helpful to try in this situation.</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last column we have suggestions and questions we might ask to build relationship and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Presenters note: Read slide.</a:t>
            </a:r>
            <a:endParaRPr/>
          </a:p>
          <a:p>
            <a:pPr marL="0" lvl="0" indent="0" algn="l" rtl="0">
              <a:spcBef>
                <a:spcPts val="0"/>
              </a:spcBef>
              <a:spcAft>
                <a:spcPts val="0"/>
              </a:spcAft>
              <a:buNone/>
            </a:pPr>
            <a:endParaRPr/>
          </a:p>
          <a:p>
            <a:pPr marL="0" lvl="0" indent="0" algn="l" rtl="0">
              <a:spcBef>
                <a:spcPts val="0"/>
              </a:spcBef>
              <a:spcAft>
                <a:spcPts val="0"/>
              </a:spcAft>
              <a:buNone/>
            </a:pPr>
            <a:r>
              <a:rPr lang="en-US"/>
              <a:t>Depending on time, you could make this slide more conversational and accept suggestions for strategies and relationship building tools. </a:t>
            </a:r>
            <a:endParaRPr/>
          </a:p>
        </p:txBody>
      </p:sp>
      <p:sp>
        <p:nvSpPr>
          <p:cNvPr id="1374" name="Google Shape;1374;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5" name="Google Shape;1375;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3" name="Google Shape;1393;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94" name="Google Shape;1394;p6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5" name="Google Shape;1395;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If time allows, select activity from 4, 5, or 6 in the Activity Appendix doc. </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are going to work through a story. To respond to the discussion prompts, feel free to refer to your notes, the slides, or the decision-tree map. </a:t>
            </a:r>
            <a:endParaRPr/>
          </a:p>
        </p:txBody>
      </p:sp>
      <p:sp>
        <p:nvSpPr>
          <p:cNvPr id="1396" name="Google Shape;1396;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7" name="Google Shape;1397;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12" name="Google Shape;1412;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13" name="Google Shape;1413;p6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1415" name="Google Shape;1415;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6" name="Google Shape;1416;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31" name="Google Shape;1431;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32" name="Google Shape;1432;p6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1434" name="Google Shape;1434;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35" name="Google Shape;1435;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50" name="Google Shape;1450;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51" name="Google Shape;1451;p6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1453" name="Google Shape;1453;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54" name="Google Shape;1454;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9" name="Google Shape;1469;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70" name="Google Shape;1470;p6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1472" name="Google Shape;1472;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73" name="Google Shape;1473;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8" name="Google Shape;1488;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89" name="Google Shape;1489;p6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0" name="Google Shape;1490;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1491" name="Google Shape;1491;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92" name="Google Shape;1492;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7" name="Google Shape;1507;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8" name="Google Shape;1508;p6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Remove or Keep slide depending on selection from Activity Appendix. </a:t>
            </a:r>
            <a:endParaRPr/>
          </a:p>
        </p:txBody>
      </p:sp>
      <p:sp>
        <p:nvSpPr>
          <p:cNvPr id="1510" name="Google Shape;1510;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1" name="Google Shape;1511;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6" name="Google Shape;1526;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7" name="Google Shape;1527;p6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 Refer to Activity 7 in the Activity Appendix document.  </a:t>
            </a:r>
            <a:endParaRPr/>
          </a:p>
        </p:txBody>
      </p:sp>
      <p:sp>
        <p:nvSpPr>
          <p:cNvPr id="1529" name="Google Shape;1529;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30" name="Google Shape;1530;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8" name="Google Shape;218;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19" name="Google Shape;219;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Often in these situations, especially when we are frustrated, we assume a negative motive is behind the behaviour. This assumption of a negative motive changes the way we interpret the behaviour and how we see the person. So, because of the negative interpretation, we may view these people in a negative light.</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Presenter’s note: Read slide.</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assumptions then directly inform our interactions and relationships with those people. </a:t>
            </a:r>
            <a:endParaRPr/>
          </a:p>
        </p:txBody>
      </p:sp>
      <p:sp>
        <p:nvSpPr>
          <p:cNvPr id="221" name="Google Shape;221;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22" name="Google Shape;222;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5" name="Google Shape;1545;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46" name="Google Shape;1546;p6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Recall a client or individual with FASD that you worked with who was challenging for you. </a:t>
            </a:r>
            <a:endParaRPr/>
          </a:p>
          <a:p>
            <a:pPr marL="0" lvl="0" indent="0" algn="l" rtl="0">
              <a:spcBef>
                <a:spcPts val="0"/>
              </a:spcBef>
              <a:spcAft>
                <a:spcPts val="0"/>
              </a:spcAft>
              <a:buNone/>
            </a:pPr>
            <a:r>
              <a:rPr lang="en-US"/>
              <a:t>With the information presented today, how would your approach change?</a:t>
            </a:r>
            <a:endParaRPr/>
          </a:p>
          <a:p>
            <a:pPr marL="0" lvl="0" indent="0" algn="l" rtl="0">
              <a:spcBef>
                <a:spcPts val="0"/>
              </a:spcBef>
              <a:spcAft>
                <a:spcPts val="0"/>
              </a:spcAft>
              <a:buNone/>
            </a:pPr>
            <a:r>
              <a:rPr lang="en-US"/>
              <a:t>Reflect and answer the questions/prompts and please share if you feel comfortable. </a:t>
            </a:r>
            <a:endParaRPr/>
          </a:p>
        </p:txBody>
      </p:sp>
      <p:sp>
        <p:nvSpPr>
          <p:cNvPr id="1548" name="Google Shape;1548;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9" name="Google Shape;1549;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4" name="Google Shape;1564;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65" name="Google Shape;1565;p7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brings us to the end of this presentation.</a:t>
            </a:r>
            <a:endParaRPr/>
          </a:p>
          <a:p>
            <a:pPr marL="0" lvl="0" indent="0" algn="l" rtl="0">
              <a:spcBef>
                <a:spcPts val="0"/>
              </a:spcBef>
              <a:spcAft>
                <a:spcPts val="0"/>
              </a:spcAft>
              <a:buNone/>
            </a:pPr>
            <a:r>
              <a:rPr lang="en-US"/>
              <a:t>Are there any questions?</a:t>
            </a:r>
            <a:endParaRPr/>
          </a:p>
          <a:p>
            <a:pPr marL="0" lvl="0" indent="0" algn="l" rtl="0">
              <a:spcBef>
                <a:spcPts val="0"/>
              </a:spcBef>
              <a:spcAft>
                <a:spcPts val="0"/>
              </a:spcAft>
              <a:buNone/>
            </a:pPr>
            <a:r>
              <a:rPr lang="en-US"/>
              <a:t>Presenter Note: Provide resources and glossary of key terms if needed. </a:t>
            </a:r>
            <a:endParaRPr/>
          </a:p>
        </p:txBody>
      </p:sp>
      <p:sp>
        <p:nvSpPr>
          <p:cNvPr id="1567" name="Google Shape;1567;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8" name="Google Shape;1568;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7" name="Google Shape;247;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8" name="Google Shape;248;p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using simple, day to day examples. These examples show us that even small changes in how we think can make a big difference in how we support people.</a:t>
            </a:r>
            <a:endParaRPr/>
          </a:p>
          <a:p>
            <a:pPr marL="0" lvl="0" indent="0" algn="l" rtl="0">
              <a:spcBef>
                <a:spcPts val="0"/>
              </a:spcBef>
              <a:spcAft>
                <a:spcPts val="0"/>
              </a:spcAft>
              <a:buNone/>
            </a:pPr>
            <a:endParaRPr/>
          </a:p>
          <a:p>
            <a:pPr marL="0" lvl="0" indent="0" algn="l" rtl="0">
              <a:spcBef>
                <a:spcPts val="0"/>
              </a:spcBef>
              <a:spcAft>
                <a:spcPts val="0"/>
              </a:spcAft>
              <a:buNone/>
            </a:pPr>
            <a:r>
              <a:rPr lang="en-US"/>
              <a:t>This shift reminds us that everyone wants to move towards a clear path forward. Even when their actions do not make sense to us, we can understand that those actions were trying to meet a need.</a:t>
            </a:r>
            <a:endParaRPr/>
          </a:p>
          <a:p>
            <a:pPr marL="0" lvl="0" indent="0" algn="l" rtl="0">
              <a:spcBef>
                <a:spcPts val="0"/>
              </a:spcBef>
              <a:spcAft>
                <a:spcPts val="0"/>
              </a:spcAft>
              <a:buNone/>
            </a:pPr>
            <a:r>
              <a:rPr lang="en-US"/>
              <a:t>As we support individuals with FASD on their path to success, we need to understand that what we see (i.e., their behaviour) is not the end of the story. We are building relationships and these relationships become the heart of the support we provide.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The first step is to understand that all behaviour is functional. </a:t>
            </a:r>
            <a:endParaRPr/>
          </a:p>
        </p:txBody>
      </p:sp>
      <p:sp>
        <p:nvSpPr>
          <p:cNvPr id="250" name="Google Shape;250;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51" name="Google Shape;251;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9" name="Google Shape;269;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70" name="Google Shape;270;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It’s important that we understand that we can only see the behaviour; what is missing are the reasons behind the behaviour, and what that behaviour is trying to accomplish. </a:t>
            </a:r>
            <a:endParaRPr/>
          </a:p>
          <a:p>
            <a:pPr marL="0" lvl="0" indent="0" algn="l" rtl="0">
              <a:spcBef>
                <a:spcPts val="0"/>
              </a:spcBef>
              <a:spcAft>
                <a:spcPts val="0"/>
              </a:spcAft>
              <a:buNone/>
            </a:pPr>
            <a:endParaRPr/>
          </a:p>
          <a:p>
            <a:pPr marL="0" lvl="0" indent="0" algn="l" rtl="0">
              <a:spcBef>
                <a:spcPts val="0"/>
              </a:spcBef>
              <a:spcAft>
                <a:spcPts val="0"/>
              </a:spcAft>
              <a:buNone/>
            </a:pPr>
            <a:r>
              <a:rPr lang="en-US"/>
              <a:t>For example, we might not fully understand why someone is late to an appointment with us, or why a stranger yelled at us when we parked our car. But we definitely won’t understand if we do not consider the reasons behind the behaviour.  </a:t>
            </a:r>
            <a:endParaRPr/>
          </a:p>
        </p:txBody>
      </p:sp>
      <p:sp>
        <p:nvSpPr>
          <p:cNvPr id="272" name="Google Shape;272;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73" name="Google Shape;273;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7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7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1792288" y="612775"/>
            <a:ext cx="5486400" cy="4114800"/>
          </a:xfrm>
          <a:prstGeom prst="rect">
            <a:avLst/>
          </a:prstGeom>
          <a:noFill/>
          <a:ln>
            <a:noFill/>
          </a:ln>
        </p:spPr>
      </p:sp>
      <p:sp>
        <p:nvSpPr>
          <p:cNvPr id="68" name="Google Shape;68;p8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89" name="Google Shape;89;p1"/>
          <p:cNvGrpSpPr/>
          <p:nvPr/>
        </p:nvGrpSpPr>
        <p:grpSpPr>
          <a:xfrm>
            <a:off x="1880278" y="-558923"/>
            <a:ext cx="2302648" cy="7539771"/>
            <a:chOff x="0" y="-47625"/>
            <a:chExt cx="606459" cy="1985783"/>
          </a:xfrm>
        </p:grpSpPr>
        <p:sp>
          <p:nvSpPr>
            <p:cNvPr id="90" name="Google Shape;90;p1"/>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108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92" name="Google Shape;92;p1"/>
          <p:cNvCxnSpPr/>
          <p:nvPr/>
        </p:nvCxnSpPr>
        <p:spPr>
          <a:xfrm>
            <a:off x="4533761" y="5350516"/>
            <a:ext cx="7877207" cy="0"/>
          </a:xfrm>
          <a:prstGeom prst="straightConnector1">
            <a:avLst/>
          </a:prstGeom>
          <a:noFill/>
          <a:ln w="76200" cap="flat" cmpd="sng">
            <a:solidFill>
              <a:srgbClr val="E87BAD"/>
            </a:solidFill>
            <a:prstDash val="solid"/>
            <a:round/>
            <a:headEnd type="none" w="sm" len="sm"/>
            <a:tailEnd type="none" w="sm" len="sm"/>
          </a:ln>
        </p:spPr>
      </p:cxnSp>
      <p:grpSp>
        <p:nvGrpSpPr>
          <p:cNvPr id="93" name="Google Shape;93;p1"/>
          <p:cNvGrpSpPr/>
          <p:nvPr/>
        </p:nvGrpSpPr>
        <p:grpSpPr>
          <a:xfrm>
            <a:off x="14379513" y="8233036"/>
            <a:ext cx="4823538" cy="4823538"/>
            <a:chOff x="0" y="0"/>
            <a:chExt cx="812800" cy="812800"/>
          </a:xfrm>
        </p:grpSpPr>
        <p:sp>
          <p:nvSpPr>
            <p:cNvPr id="94" name="Google Shape;94;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1"/>
          <p:cNvGrpSpPr/>
          <p:nvPr/>
        </p:nvGrpSpPr>
        <p:grpSpPr>
          <a:xfrm>
            <a:off x="16791282" y="6846531"/>
            <a:ext cx="4823538" cy="4823538"/>
            <a:chOff x="0" y="0"/>
            <a:chExt cx="812800" cy="812800"/>
          </a:xfrm>
        </p:grpSpPr>
        <p:sp>
          <p:nvSpPr>
            <p:cNvPr id="97" name="Google Shape;9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9" name="Google Shape;99;p1"/>
          <p:cNvSpPr/>
          <p:nvPr/>
        </p:nvSpPr>
        <p:spPr>
          <a:xfrm>
            <a:off x="13445382" y="260575"/>
            <a:ext cx="4596719" cy="3688867"/>
          </a:xfrm>
          <a:custGeom>
            <a:avLst/>
            <a:gdLst/>
            <a:ahLst/>
            <a:cxnLst/>
            <a:rect l="l" t="t" r="r" b="b"/>
            <a:pathLst>
              <a:path w="4596719" h="3688867" extrusionOk="0">
                <a:moveTo>
                  <a:pt x="0" y="0"/>
                </a:moveTo>
                <a:lnTo>
                  <a:pt x="4596719" y="0"/>
                </a:lnTo>
                <a:lnTo>
                  <a:pt x="4596719" y="3688868"/>
                </a:lnTo>
                <a:lnTo>
                  <a:pt x="0" y="3688868"/>
                </a:lnTo>
                <a:lnTo>
                  <a:pt x="0" y="0"/>
                </a:lnTo>
                <a:close/>
              </a:path>
            </a:pathLst>
          </a:custGeom>
          <a:blipFill rotWithShape="1">
            <a:blip r:embed="rId4">
              <a:alphaModFix/>
            </a:blip>
            <a:stretch>
              <a:fillRect/>
            </a:stretch>
          </a:blipFill>
          <a:ln>
            <a:noFill/>
          </a:ln>
        </p:spPr>
        <p:txBody>
          <a:bodyPr/>
          <a:lstStyle/>
          <a:p>
            <a:endParaRPr lang="en-US"/>
          </a:p>
        </p:txBody>
      </p:sp>
      <p:sp>
        <p:nvSpPr>
          <p:cNvPr id="100" name="Google Shape;100;p1"/>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a:lstStyle/>
          <a:p>
            <a:endParaRPr lang="en-US"/>
          </a:p>
        </p:txBody>
      </p:sp>
      <p:sp>
        <p:nvSpPr>
          <p:cNvPr id="101" name="Google Shape;101;p1"/>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a:lstStyle/>
          <a:p>
            <a:endParaRPr lang="en-US"/>
          </a:p>
        </p:txBody>
      </p:sp>
      <p:sp>
        <p:nvSpPr>
          <p:cNvPr id="102" name="Google Shape;102;p1"/>
          <p:cNvSpPr txBox="1"/>
          <p:nvPr/>
        </p:nvSpPr>
        <p:spPr>
          <a:xfrm>
            <a:off x="4547281" y="4051645"/>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FOUNDATIONS TRAINING</a:t>
            </a:r>
            <a:endParaRPr/>
          </a:p>
        </p:txBody>
      </p:sp>
      <p:sp>
        <p:nvSpPr>
          <p:cNvPr id="103" name="Google Shape;103;p1"/>
          <p:cNvSpPr txBox="1"/>
          <p:nvPr/>
        </p:nvSpPr>
        <p:spPr>
          <a:xfrm>
            <a:off x="4547281" y="2641945"/>
            <a:ext cx="11538959" cy="1414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423" b="0" i="0" u="none" strike="noStrike" cap="none">
                <a:solidFill>
                  <a:srgbClr val="000000"/>
                </a:solidFill>
                <a:latin typeface="Roboto"/>
                <a:ea typeface="Roboto"/>
                <a:cs typeface="Roboto"/>
                <a:sym typeface="Roboto"/>
              </a:rPr>
              <a:t>PREVENTION CONVERSATION &amp; TOWARDS HEALTHY OUTCOMES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304" name="Google Shape;304;p10"/>
          <p:cNvCxnSpPr/>
          <p:nvPr/>
        </p:nvCxnSpPr>
        <p:spPr>
          <a:xfrm>
            <a:off x="1180253" y="2827775"/>
            <a:ext cx="5049618" cy="0"/>
          </a:xfrm>
          <a:prstGeom prst="straightConnector1">
            <a:avLst/>
          </a:prstGeom>
          <a:noFill/>
          <a:ln w="76200" cap="flat" cmpd="sng">
            <a:solidFill>
              <a:srgbClr val="E87BAD"/>
            </a:solidFill>
            <a:prstDash val="solid"/>
            <a:round/>
            <a:headEnd type="none" w="sm" len="sm"/>
            <a:tailEnd type="none" w="sm" len="sm"/>
          </a:ln>
        </p:spPr>
      </p:cxnSp>
      <p:grpSp>
        <p:nvGrpSpPr>
          <p:cNvPr id="305" name="Google Shape;305;p10"/>
          <p:cNvGrpSpPr/>
          <p:nvPr/>
        </p:nvGrpSpPr>
        <p:grpSpPr>
          <a:xfrm>
            <a:off x="1107009" y="847874"/>
            <a:ext cx="146488" cy="1856076"/>
            <a:chOff x="0" y="-47625"/>
            <a:chExt cx="38581" cy="488843"/>
          </a:xfrm>
        </p:grpSpPr>
        <p:sp>
          <p:nvSpPr>
            <p:cNvPr id="306" name="Google Shape;306;p1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307" name="Google Shape;307;p1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8" name="Google Shape;308;p10"/>
          <p:cNvGrpSpPr/>
          <p:nvPr/>
        </p:nvGrpSpPr>
        <p:grpSpPr>
          <a:xfrm>
            <a:off x="613200" y="2951600"/>
            <a:ext cx="9406470" cy="6672919"/>
            <a:chOff x="0" y="0"/>
            <a:chExt cx="12541959" cy="8897225"/>
          </a:xfrm>
        </p:grpSpPr>
        <p:grpSp>
          <p:nvGrpSpPr>
            <p:cNvPr id="309" name="Google Shape;309;p10"/>
            <p:cNvGrpSpPr/>
            <p:nvPr/>
          </p:nvGrpSpPr>
          <p:grpSpPr>
            <a:xfrm>
              <a:off x="0" y="0"/>
              <a:ext cx="3625518" cy="3625518"/>
              <a:chOff x="0" y="0"/>
              <a:chExt cx="812800" cy="812800"/>
            </a:xfrm>
          </p:grpSpPr>
          <p:sp>
            <p:nvSpPr>
              <p:cNvPr id="310" name="Google Shape;310;p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0"/>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b="0" i="0" u="none" strike="noStrike" cap="none">
                    <a:solidFill>
                      <a:srgbClr val="000000"/>
                    </a:solidFill>
                    <a:latin typeface="Poppins"/>
                    <a:ea typeface="Poppins"/>
                    <a:cs typeface="Poppins"/>
                    <a:sym typeface="Poppins"/>
                  </a:rPr>
                  <a:t>Intent of behaviour</a:t>
                </a:r>
                <a:endParaRPr/>
              </a:p>
            </p:txBody>
          </p:sp>
        </p:grpSp>
        <p:sp>
          <p:nvSpPr>
            <p:cNvPr id="312" name="Google Shape;312;p10"/>
            <p:cNvSpPr/>
            <p:nvPr/>
          </p:nvSpPr>
          <p:spPr>
            <a:xfrm>
              <a:off x="1249005" y="3895747"/>
              <a:ext cx="1104315" cy="1104315"/>
            </a:xfrm>
            <a:custGeom>
              <a:avLst/>
              <a:gdLst/>
              <a:ahLst/>
              <a:cxnLst/>
              <a:rect l="l" t="t" r="r" b="b"/>
              <a:pathLst>
                <a:path w="1104315" h="1104315" extrusionOk="0">
                  <a:moveTo>
                    <a:pt x="0" y="0"/>
                  </a:moveTo>
                  <a:lnTo>
                    <a:pt x="1104316" y="0"/>
                  </a:lnTo>
                  <a:lnTo>
                    <a:pt x="1104316" y="1104315"/>
                  </a:lnTo>
                  <a:lnTo>
                    <a:pt x="0" y="1104315"/>
                  </a:lnTo>
                  <a:lnTo>
                    <a:pt x="0" y="0"/>
                  </a:lnTo>
                  <a:close/>
                </a:path>
              </a:pathLst>
            </a:custGeom>
            <a:blipFill rotWithShape="1">
              <a:blip r:embed="rId4">
                <a:alphaModFix/>
              </a:blip>
              <a:stretch>
                <a:fillRect/>
              </a:stretch>
            </a:blipFill>
            <a:ln>
              <a:noFill/>
            </a:ln>
          </p:spPr>
          <p:txBody>
            <a:bodyPr/>
            <a:lstStyle/>
            <a:p>
              <a:endParaRPr lang="en-US"/>
            </a:p>
          </p:txBody>
        </p:sp>
        <p:grpSp>
          <p:nvGrpSpPr>
            <p:cNvPr id="313" name="Google Shape;313;p10"/>
            <p:cNvGrpSpPr/>
            <p:nvPr/>
          </p:nvGrpSpPr>
          <p:grpSpPr>
            <a:xfrm>
              <a:off x="0" y="5271707"/>
              <a:ext cx="3625518" cy="3625518"/>
              <a:chOff x="0" y="0"/>
              <a:chExt cx="812800" cy="812800"/>
            </a:xfrm>
          </p:grpSpPr>
          <p:sp>
            <p:nvSpPr>
              <p:cNvPr id="314" name="Google Shape;314;p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0"/>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b="0" i="0" u="none" strike="noStrike" cap="none">
                    <a:solidFill>
                      <a:srgbClr val="000000"/>
                    </a:solidFill>
                    <a:latin typeface="Poppins"/>
                    <a:ea typeface="Poppins"/>
                    <a:cs typeface="Poppins"/>
                    <a:sym typeface="Poppins"/>
                  </a:rPr>
                  <a:t>Utility of behaviour</a:t>
                </a:r>
                <a:endParaRPr/>
              </a:p>
            </p:txBody>
          </p:sp>
        </p:grpSp>
        <p:grpSp>
          <p:nvGrpSpPr>
            <p:cNvPr id="316" name="Google Shape;316;p10"/>
            <p:cNvGrpSpPr/>
            <p:nvPr/>
          </p:nvGrpSpPr>
          <p:grpSpPr>
            <a:xfrm>
              <a:off x="4723270" y="3707517"/>
              <a:ext cx="1480775" cy="1480775"/>
              <a:chOff x="0" y="0"/>
              <a:chExt cx="812800" cy="812800"/>
            </a:xfrm>
          </p:grpSpPr>
          <p:sp>
            <p:nvSpPr>
              <p:cNvPr id="317" name="Google Shape;317;p10"/>
              <p:cNvSpPr/>
              <p:nvPr/>
            </p:nvSpPr>
            <p:spPr>
              <a:xfrm>
                <a:off x="0" y="0"/>
                <a:ext cx="812800" cy="812800"/>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470A7"/>
              </a:solidFill>
              <a:ln>
                <a:noFill/>
              </a:ln>
            </p:spPr>
            <p:txBody>
              <a:bodyPr/>
              <a:lstStyle/>
              <a:p>
                <a:endParaRPr lang="en-US"/>
              </a:p>
            </p:txBody>
          </p:sp>
          <p:sp>
            <p:nvSpPr>
              <p:cNvPr id="318" name="Google Shape;318;p10"/>
              <p:cNvSpPr txBox="1"/>
              <p:nvPr/>
            </p:nvSpPr>
            <p:spPr>
              <a:xfrm>
                <a:off x="0" y="155575"/>
                <a:ext cx="711200"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85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9" name="Google Shape;319;p10"/>
            <p:cNvGrpSpPr/>
            <p:nvPr/>
          </p:nvGrpSpPr>
          <p:grpSpPr>
            <a:xfrm>
              <a:off x="6895951" y="1404263"/>
              <a:ext cx="5646008" cy="5778336"/>
              <a:chOff x="0" y="-19050"/>
              <a:chExt cx="812800" cy="831850"/>
            </a:xfrm>
          </p:grpSpPr>
          <p:sp>
            <p:nvSpPr>
              <p:cNvPr id="320" name="Google Shape;320;p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39993"/>
                  </a:lnSpc>
                  <a:spcBef>
                    <a:spcPts val="0"/>
                  </a:spcBef>
                  <a:spcAft>
                    <a:spcPts val="0"/>
                  </a:spcAft>
                  <a:buNone/>
                </a:pPr>
                <a:r>
                  <a:rPr lang="en-US" sz="3103" b="0" i="1" u="none" strike="noStrike" cap="none">
                    <a:solidFill>
                      <a:srgbClr val="000000"/>
                    </a:solidFill>
                    <a:latin typeface="Poppins"/>
                    <a:ea typeface="Poppins"/>
                    <a:cs typeface="Poppins"/>
                    <a:sym typeface="Poppins"/>
                  </a:rPr>
                  <a:t>Observed Behaviour</a:t>
                </a:r>
                <a:endParaRPr/>
              </a:p>
            </p:txBody>
          </p:sp>
        </p:grpSp>
      </p:grpSp>
      <p:sp>
        <p:nvSpPr>
          <p:cNvPr id="322" name="Google Shape;322;p10"/>
          <p:cNvSpPr txBox="1"/>
          <p:nvPr/>
        </p:nvSpPr>
        <p:spPr>
          <a:xfrm>
            <a:off x="1481599" y="1602775"/>
            <a:ext cx="5914265"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FUNCTIONAL</a:t>
            </a:r>
            <a:endParaRPr b="1" dirty="0"/>
          </a:p>
        </p:txBody>
      </p:sp>
      <p:sp>
        <p:nvSpPr>
          <p:cNvPr id="323" name="Google Shape;323;p10"/>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ALL BEHAVIOUR IS</a:t>
            </a:r>
            <a:endParaRPr/>
          </a:p>
        </p:txBody>
      </p:sp>
      <p:grpSp>
        <p:nvGrpSpPr>
          <p:cNvPr id="324" name="Google Shape;324;p10"/>
          <p:cNvGrpSpPr/>
          <p:nvPr/>
        </p:nvGrpSpPr>
        <p:grpSpPr>
          <a:xfrm>
            <a:off x="10019669" y="1334787"/>
            <a:ext cx="8268331" cy="8389808"/>
            <a:chOff x="0" y="0"/>
            <a:chExt cx="812800" cy="824741"/>
          </a:xfrm>
        </p:grpSpPr>
        <p:sp>
          <p:nvSpPr>
            <p:cNvPr id="325" name="Google Shape;325;p10"/>
            <p:cNvSpPr/>
            <p:nvPr/>
          </p:nvSpPr>
          <p:spPr>
            <a:xfrm>
              <a:off x="0" y="0"/>
              <a:ext cx="812800" cy="824741"/>
            </a:xfrm>
            <a:custGeom>
              <a:avLst/>
              <a:gdLst/>
              <a:ahLst/>
              <a:cxnLst/>
              <a:rect l="l" t="t" r="r" b="b"/>
              <a:pathLst>
                <a:path w="812800" h="824741" extrusionOk="0">
                  <a:moveTo>
                    <a:pt x="461490" y="0"/>
                  </a:moveTo>
                  <a:cubicBezTo>
                    <a:pt x="470405" y="0"/>
                    <a:pt x="479374" y="0"/>
                    <a:pt x="488272" y="0"/>
                  </a:cubicBezTo>
                  <a:cubicBezTo>
                    <a:pt x="559210" y="13780"/>
                    <a:pt x="603543" y="59650"/>
                    <a:pt x="623736" y="134708"/>
                  </a:cubicBezTo>
                  <a:cubicBezTo>
                    <a:pt x="742003" y="124699"/>
                    <a:pt x="827989" y="266623"/>
                    <a:pt x="775586" y="405915"/>
                  </a:cubicBezTo>
                  <a:cubicBezTo>
                    <a:pt x="793012" y="435185"/>
                    <a:pt x="807550" y="467925"/>
                    <a:pt x="812800" y="511869"/>
                  </a:cubicBezTo>
                  <a:cubicBezTo>
                    <a:pt x="812800" y="524457"/>
                    <a:pt x="812800" y="537015"/>
                    <a:pt x="812800" y="549601"/>
                  </a:cubicBezTo>
                  <a:cubicBezTo>
                    <a:pt x="797154" y="661443"/>
                    <a:pt x="729827" y="737018"/>
                    <a:pt x="619295" y="716672"/>
                  </a:cubicBezTo>
                  <a:cubicBezTo>
                    <a:pt x="590856" y="774098"/>
                    <a:pt x="540252" y="829288"/>
                    <a:pt x="461507" y="824443"/>
                  </a:cubicBezTo>
                  <a:cubicBezTo>
                    <a:pt x="420804" y="820674"/>
                    <a:pt x="392488" y="798837"/>
                    <a:pt x="367697" y="772308"/>
                  </a:cubicBezTo>
                  <a:cubicBezTo>
                    <a:pt x="341584" y="794360"/>
                    <a:pt x="313304" y="811667"/>
                    <a:pt x="272443" y="811857"/>
                  </a:cubicBezTo>
                  <a:cubicBezTo>
                    <a:pt x="177910" y="812184"/>
                    <a:pt x="114672" y="727225"/>
                    <a:pt x="113139" y="610690"/>
                  </a:cubicBezTo>
                  <a:cubicBezTo>
                    <a:pt x="52367" y="583429"/>
                    <a:pt x="11206" y="532541"/>
                    <a:pt x="0" y="445464"/>
                  </a:cubicBezTo>
                  <a:cubicBezTo>
                    <a:pt x="0" y="432878"/>
                    <a:pt x="0" y="420265"/>
                    <a:pt x="0" y="407732"/>
                  </a:cubicBezTo>
                  <a:cubicBezTo>
                    <a:pt x="12369" y="321446"/>
                    <a:pt x="51292" y="267246"/>
                    <a:pt x="116099" y="244270"/>
                  </a:cubicBezTo>
                  <a:cubicBezTo>
                    <a:pt x="112205" y="98712"/>
                    <a:pt x="241837" y="7758"/>
                    <a:pt x="348333" y="71884"/>
                  </a:cubicBezTo>
                  <a:cubicBezTo>
                    <a:pt x="373689" y="40174"/>
                    <a:pt x="409562" y="5588"/>
                    <a:pt x="461490" y="0"/>
                  </a:cubicBez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0"/>
            <p:cNvSpPr txBox="1"/>
            <p:nvPr/>
          </p:nvSpPr>
          <p:spPr>
            <a:xfrm>
              <a:off x="38100" y="89883"/>
              <a:ext cx="736600" cy="61730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7" name="Google Shape;327;p10"/>
          <p:cNvSpPr txBox="1"/>
          <p:nvPr/>
        </p:nvSpPr>
        <p:spPr>
          <a:xfrm>
            <a:off x="10818963" y="3227335"/>
            <a:ext cx="7165031" cy="19161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60" b="1" i="0" u="none" strike="noStrike" cap="none">
                <a:solidFill>
                  <a:srgbClr val="FFBD59"/>
                </a:solidFill>
                <a:latin typeface="League Spartan"/>
                <a:ea typeface="League Spartan"/>
                <a:cs typeface="League Spartan"/>
                <a:sym typeface="League Spartan"/>
              </a:rPr>
              <a:t>“WHAT DO I KNOW?”</a:t>
            </a:r>
            <a:endParaRPr/>
          </a:p>
        </p:txBody>
      </p:sp>
      <p:sp>
        <p:nvSpPr>
          <p:cNvPr id="328" name="Google Shape;328;p10"/>
          <p:cNvSpPr txBox="1"/>
          <p:nvPr/>
        </p:nvSpPr>
        <p:spPr>
          <a:xfrm>
            <a:off x="11217897" y="2468826"/>
            <a:ext cx="6367164" cy="482775"/>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743" b="1" i="0" u="none" strike="noStrike" cap="none">
                <a:solidFill>
                  <a:srgbClr val="FFBD59"/>
                </a:solidFill>
                <a:latin typeface="Roboto"/>
                <a:ea typeface="Roboto"/>
                <a:cs typeface="Roboto"/>
                <a:sym typeface="Roboto"/>
              </a:rPr>
              <a:t>ASK</a:t>
            </a:r>
            <a:endParaRPr/>
          </a:p>
        </p:txBody>
      </p:sp>
      <p:sp>
        <p:nvSpPr>
          <p:cNvPr id="329" name="Google Shape;329;p10"/>
          <p:cNvSpPr txBox="1"/>
          <p:nvPr/>
        </p:nvSpPr>
        <p:spPr>
          <a:xfrm>
            <a:off x="11444346" y="5409597"/>
            <a:ext cx="5914265"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1" i="1" u="none" strike="noStrike" cap="none">
                <a:solidFill>
                  <a:srgbClr val="FFBD59"/>
                </a:solidFill>
                <a:latin typeface="Roboto"/>
                <a:ea typeface="Roboto"/>
                <a:cs typeface="Roboto"/>
                <a:sym typeface="Roboto"/>
              </a:rPr>
              <a:t>BEFORE</a:t>
            </a:r>
            <a:endParaRPr/>
          </a:p>
        </p:txBody>
      </p:sp>
      <p:sp>
        <p:nvSpPr>
          <p:cNvPr id="330" name="Google Shape;330;p10"/>
          <p:cNvSpPr txBox="1"/>
          <p:nvPr/>
        </p:nvSpPr>
        <p:spPr>
          <a:xfrm>
            <a:off x="11444346" y="6364672"/>
            <a:ext cx="6140715" cy="19161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60" b="1" i="0" u="none" strike="noStrike" cap="none">
                <a:solidFill>
                  <a:srgbClr val="FFBD59"/>
                </a:solidFill>
                <a:latin typeface="League Spartan"/>
                <a:ea typeface="League Spartan"/>
                <a:cs typeface="League Spartan"/>
                <a:sym typeface="League Spartan"/>
              </a:rPr>
              <a:t>“WHAT DO I DO?”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340" name="Google Shape;340;p11"/>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341" name="Google Shape;341;p11"/>
          <p:cNvGrpSpPr/>
          <p:nvPr/>
        </p:nvGrpSpPr>
        <p:grpSpPr>
          <a:xfrm>
            <a:off x="1107009" y="847874"/>
            <a:ext cx="146488" cy="1856076"/>
            <a:chOff x="0" y="-47625"/>
            <a:chExt cx="38581" cy="488843"/>
          </a:xfrm>
        </p:grpSpPr>
        <p:sp>
          <p:nvSpPr>
            <p:cNvPr id="342" name="Google Shape;342;p1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343" name="Google Shape;343;p1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4" name="Google Shape;344;p11"/>
          <p:cNvGrpSpPr/>
          <p:nvPr/>
        </p:nvGrpSpPr>
        <p:grpSpPr>
          <a:xfrm rot="-5400000">
            <a:off x="1702668" y="8257018"/>
            <a:ext cx="146488" cy="1856076"/>
            <a:chOff x="0" y="-47625"/>
            <a:chExt cx="38581" cy="488843"/>
          </a:xfrm>
        </p:grpSpPr>
        <p:sp>
          <p:nvSpPr>
            <p:cNvPr id="345" name="Google Shape;345;p1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346" name="Google Shape;346;p1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7" name="Google Shape;347;p11"/>
          <p:cNvGrpSpPr/>
          <p:nvPr/>
        </p:nvGrpSpPr>
        <p:grpSpPr>
          <a:xfrm>
            <a:off x="10506976" y="-691078"/>
            <a:ext cx="8680400" cy="11669156"/>
            <a:chOff x="0" y="0"/>
            <a:chExt cx="3662687" cy="4923790"/>
          </a:xfrm>
        </p:grpSpPr>
        <p:sp>
          <p:nvSpPr>
            <p:cNvPr id="348" name="Google Shape;348;p11"/>
            <p:cNvSpPr/>
            <p:nvPr/>
          </p:nvSpPr>
          <p:spPr>
            <a:xfrm flipH="1">
              <a:off x="31750" y="31750"/>
              <a:ext cx="3600450" cy="4859020"/>
            </a:xfrm>
            <a:custGeom>
              <a:avLst/>
              <a:gdLst/>
              <a:ahLst/>
              <a:cxnLst/>
              <a:rect l="l" t="t" r="r" b="b"/>
              <a:pathLst>
                <a:path w="3600450" h="4859020" extrusionOk="0">
                  <a:moveTo>
                    <a:pt x="0" y="4499610"/>
                  </a:moveTo>
                  <a:cubicBezTo>
                    <a:pt x="0" y="4699000"/>
                    <a:pt x="161290" y="4859020"/>
                    <a:pt x="359410" y="4859020"/>
                  </a:cubicBezTo>
                  <a:lnTo>
                    <a:pt x="3241040" y="4859020"/>
                  </a:lnTo>
                  <a:cubicBezTo>
                    <a:pt x="3440430" y="4859020"/>
                    <a:pt x="3600450" y="4697730"/>
                    <a:pt x="3600450" y="4499610"/>
                  </a:cubicBezTo>
                  <a:lnTo>
                    <a:pt x="3600450" y="359410"/>
                  </a:lnTo>
                  <a:cubicBezTo>
                    <a:pt x="3600450" y="160020"/>
                    <a:pt x="3439160" y="0"/>
                    <a:pt x="3241040" y="0"/>
                  </a:cubicBezTo>
                  <a:lnTo>
                    <a:pt x="360680" y="0"/>
                  </a:lnTo>
                  <a:cubicBezTo>
                    <a:pt x="161290" y="0"/>
                    <a:pt x="1270" y="161290"/>
                    <a:pt x="1270" y="359410"/>
                  </a:cubicBezTo>
                  <a:lnTo>
                    <a:pt x="0" y="4499610"/>
                  </a:lnTo>
                  <a:close/>
                </a:path>
              </a:pathLst>
            </a:custGeom>
            <a:blipFill rotWithShape="1">
              <a:blip r:embed="rId4">
                <a:alphaModFix/>
              </a:blip>
              <a:stretch>
                <a:fillRect l="-54974" r="-4422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11"/>
          <p:cNvSpPr txBox="1"/>
          <p:nvPr/>
        </p:nvSpPr>
        <p:spPr>
          <a:xfrm>
            <a:off x="1481599" y="1602775"/>
            <a:ext cx="5914265"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MATTERS</a:t>
            </a:r>
            <a:endParaRPr b="1" dirty="0"/>
          </a:p>
        </p:txBody>
      </p:sp>
      <p:sp>
        <p:nvSpPr>
          <p:cNvPr id="351" name="Google Shape;351;p11"/>
          <p:cNvSpPr txBox="1"/>
          <p:nvPr/>
        </p:nvSpPr>
        <p:spPr>
          <a:xfrm>
            <a:off x="1481599" y="942975"/>
            <a:ext cx="655185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THE DIRECTION WE LOOK</a:t>
            </a:r>
            <a:endParaRPr/>
          </a:p>
        </p:txBody>
      </p:sp>
      <p:sp>
        <p:nvSpPr>
          <p:cNvPr id="352" name="Google Shape;352;p11"/>
          <p:cNvSpPr txBox="1"/>
          <p:nvPr/>
        </p:nvSpPr>
        <p:spPr>
          <a:xfrm>
            <a:off x="1028700" y="2946644"/>
            <a:ext cx="8949381"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We make assumptions based on behaviours. </a:t>
            </a:r>
            <a:endParaRPr/>
          </a:p>
        </p:txBody>
      </p:sp>
      <p:sp>
        <p:nvSpPr>
          <p:cNvPr id="353" name="Google Shape;353;p11"/>
          <p:cNvSpPr txBox="1"/>
          <p:nvPr/>
        </p:nvSpPr>
        <p:spPr>
          <a:xfrm>
            <a:off x="1028700" y="3710089"/>
            <a:ext cx="9182100" cy="5072158"/>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For example, what do you assume when...</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Someone cuts you off in traffic?</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pedestrian yells at you about where you parked your car?</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friend cancels plans last minute?</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a:t>
            </a:r>
            <a:r>
              <a:rPr lang="en-US" sz="2943" b="0" i="0" u="none" strike="noStrike" cap="none" dirty="0" err="1">
                <a:solidFill>
                  <a:srgbClr val="000000"/>
                </a:solidFill>
                <a:latin typeface="Poppins"/>
                <a:ea typeface="Poppins"/>
                <a:cs typeface="Poppins"/>
                <a:sym typeface="Poppins"/>
              </a:rPr>
              <a:t>neighbour</a:t>
            </a:r>
            <a:r>
              <a:rPr lang="en-US" sz="2943" b="0" i="0" u="none" strike="noStrike" cap="none" dirty="0">
                <a:solidFill>
                  <a:srgbClr val="000000"/>
                </a:solidFill>
                <a:latin typeface="Poppins"/>
                <a:ea typeface="Poppins"/>
                <a:cs typeface="Poppins"/>
                <a:sym typeface="Poppins"/>
              </a:rPr>
              <a:t> ignores you when you wave at them?</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client no shows an appointment with you?</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363" name="Google Shape;363;p12"/>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364" name="Google Shape;364;p12"/>
          <p:cNvGrpSpPr/>
          <p:nvPr/>
        </p:nvGrpSpPr>
        <p:grpSpPr>
          <a:xfrm>
            <a:off x="1107009" y="847874"/>
            <a:ext cx="146488" cy="1856076"/>
            <a:chOff x="0" y="-47625"/>
            <a:chExt cx="38581" cy="488843"/>
          </a:xfrm>
        </p:grpSpPr>
        <p:sp>
          <p:nvSpPr>
            <p:cNvPr id="365" name="Google Shape;365;p1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366" name="Google Shape;366;p1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7" name="Google Shape;367;p12"/>
          <p:cNvGrpSpPr/>
          <p:nvPr/>
        </p:nvGrpSpPr>
        <p:grpSpPr>
          <a:xfrm rot="-5400000">
            <a:off x="1702668" y="8257018"/>
            <a:ext cx="146488" cy="1856076"/>
            <a:chOff x="0" y="-47625"/>
            <a:chExt cx="38581" cy="488843"/>
          </a:xfrm>
        </p:grpSpPr>
        <p:sp>
          <p:nvSpPr>
            <p:cNvPr id="368" name="Google Shape;368;p1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369" name="Google Shape;369;p1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0" name="Google Shape;370;p12"/>
          <p:cNvGrpSpPr/>
          <p:nvPr/>
        </p:nvGrpSpPr>
        <p:grpSpPr>
          <a:xfrm>
            <a:off x="10506976" y="-691078"/>
            <a:ext cx="8680400" cy="11669156"/>
            <a:chOff x="0" y="0"/>
            <a:chExt cx="3662687" cy="4923790"/>
          </a:xfrm>
        </p:grpSpPr>
        <p:sp>
          <p:nvSpPr>
            <p:cNvPr id="371" name="Google Shape;371;p12"/>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2"/>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2"/>
          <p:cNvSpPr txBox="1"/>
          <p:nvPr/>
        </p:nvSpPr>
        <p:spPr>
          <a:xfrm>
            <a:off x="1481599" y="1602775"/>
            <a:ext cx="5914265"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MATTERS</a:t>
            </a:r>
            <a:endParaRPr b="1" dirty="0"/>
          </a:p>
        </p:txBody>
      </p:sp>
      <p:sp>
        <p:nvSpPr>
          <p:cNvPr id="374" name="Google Shape;374;p12"/>
          <p:cNvSpPr txBox="1"/>
          <p:nvPr/>
        </p:nvSpPr>
        <p:spPr>
          <a:xfrm>
            <a:off x="1481599" y="942975"/>
            <a:ext cx="655185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THE DIRECTION WE LOOK</a:t>
            </a:r>
            <a:endParaRPr/>
          </a:p>
        </p:txBody>
      </p:sp>
      <p:sp>
        <p:nvSpPr>
          <p:cNvPr id="375" name="Google Shape;375;p12"/>
          <p:cNvSpPr txBox="1"/>
          <p:nvPr/>
        </p:nvSpPr>
        <p:spPr>
          <a:xfrm>
            <a:off x="1028700" y="2971514"/>
            <a:ext cx="8752287"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We make assumptions based on behaviours. </a:t>
            </a:r>
            <a:endParaRPr/>
          </a:p>
        </p:txBody>
      </p:sp>
      <p:sp>
        <p:nvSpPr>
          <p:cNvPr id="376" name="Google Shape;376;p12"/>
          <p:cNvSpPr txBox="1"/>
          <p:nvPr/>
        </p:nvSpPr>
        <p:spPr>
          <a:xfrm>
            <a:off x="1028700" y="3763534"/>
            <a:ext cx="9182100" cy="5072158"/>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For example, what might you assume when...</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Someone cuts you off in traffic?</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pedestrian yells at you about where you parked your car?</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friend cancels plans last minute?</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a:t>
            </a:r>
            <a:r>
              <a:rPr lang="en-US" sz="2943" b="0" i="0" u="none" strike="noStrike" cap="none" dirty="0" err="1">
                <a:solidFill>
                  <a:srgbClr val="000000"/>
                </a:solidFill>
                <a:latin typeface="Poppins"/>
                <a:ea typeface="Poppins"/>
                <a:cs typeface="Poppins"/>
                <a:sym typeface="Poppins"/>
              </a:rPr>
              <a:t>neighbour</a:t>
            </a:r>
            <a:r>
              <a:rPr lang="en-US" sz="2943" b="0" i="0" u="none" strike="noStrike" cap="none" dirty="0">
                <a:solidFill>
                  <a:srgbClr val="000000"/>
                </a:solidFill>
                <a:latin typeface="Poppins"/>
                <a:ea typeface="Poppins"/>
                <a:cs typeface="Poppins"/>
                <a:sym typeface="Poppins"/>
              </a:rPr>
              <a:t> ignores you when you wave at them?</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client no shows an appointment with you?</a:t>
            </a:r>
            <a:endParaRPr dirty="0"/>
          </a:p>
        </p:txBody>
      </p:sp>
      <p:sp>
        <p:nvSpPr>
          <p:cNvPr id="377" name="Google Shape;377;p12"/>
          <p:cNvSpPr txBox="1"/>
          <p:nvPr/>
        </p:nvSpPr>
        <p:spPr>
          <a:xfrm>
            <a:off x="7334298" y="4245600"/>
            <a:ext cx="1617122"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3470A7"/>
                </a:solidFill>
                <a:latin typeface="Roboto"/>
                <a:ea typeface="Roboto"/>
                <a:cs typeface="Roboto"/>
                <a:sym typeface="Roboto"/>
              </a:rPr>
              <a:t>LATE</a:t>
            </a:r>
            <a:endParaRPr dirty="0"/>
          </a:p>
        </p:txBody>
      </p:sp>
      <p:sp>
        <p:nvSpPr>
          <p:cNvPr id="378" name="Google Shape;378;p12"/>
          <p:cNvSpPr txBox="1"/>
          <p:nvPr/>
        </p:nvSpPr>
        <p:spPr>
          <a:xfrm>
            <a:off x="8203759" y="6295960"/>
            <a:ext cx="2453164"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3470A7"/>
                </a:solidFill>
                <a:latin typeface="Roboto"/>
                <a:ea typeface="Roboto"/>
                <a:cs typeface="Roboto"/>
                <a:sym typeface="Roboto"/>
              </a:rPr>
              <a:t>EXHAUSTED</a:t>
            </a:r>
            <a:endParaRPr dirty="0"/>
          </a:p>
        </p:txBody>
      </p:sp>
      <p:sp>
        <p:nvSpPr>
          <p:cNvPr id="379" name="Google Shape;379;p12"/>
          <p:cNvSpPr txBox="1"/>
          <p:nvPr/>
        </p:nvSpPr>
        <p:spPr>
          <a:xfrm>
            <a:off x="2301680" y="7357196"/>
            <a:ext cx="6900170" cy="751499"/>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3470A7"/>
                </a:solidFill>
                <a:latin typeface="Roboto"/>
                <a:ea typeface="Roboto"/>
                <a:cs typeface="Roboto"/>
                <a:sym typeface="Roboto"/>
              </a:rPr>
              <a:t>WRAPPED UP IN THOUGHT</a:t>
            </a:r>
            <a:endParaRPr dirty="0"/>
          </a:p>
        </p:txBody>
      </p:sp>
      <p:sp>
        <p:nvSpPr>
          <p:cNvPr id="380" name="Google Shape;380;p12"/>
          <p:cNvSpPr txBox="1"/>
          <p:nvPr/>
        </p:nvSpPr>
        <p:spPr>
          <a:xfrm>
            <a:off x="7908202" y="8571578"/>
            <a:ext cx="1846897"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3470A7"/>
                </a:solidFill>
                <a:latin typeface="Roboto"/>
                <a:ea typeface="Roboto"/>
                <a:cs typeface="Roboto"/>
                <a:sym typeface="Roboto"/>
              </a:rPr>
              <a:t>ANXIOUS</a:t>
            </a:r>
            <a:endParaRPr dirty="0"/>
          </a:p>
        </p:txBody>
      </p:sp>
      <p:sp>
        <p:nvSpPr>
          <p:cNvPr id="381" name="Google Shape;381;p12"/>
          <p:cNvSpPr txBox="1"/>
          <p:nvPr/>
        </p:nvSpPr>
        <p:spPr>
          <a:xfrm>
            <a:off x="4438731" y="5544631"/>
            <a:ext cx="5492203"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3470A7"/>
                </a:solidFill>
                <a:latin typeface="Roboto"/>
                <a:ea typeface="Roboto"/>
                <a:cs typeface="Roboto"/>
                <a:sym typeface="Roboto"/>
              </a:rPr>
              <a:t>MOBILITY LIMITATIONS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391" name="Google Shape;391;p13"/>
          <p:cNvCxnSpPr/>
          <p:nvPr/>
        </p:nvCxnSpPr>
        <p:spPr>
          <a:xfrm>
            <a:off x="1783253" y="4646841"/>
            <a:ext cx="4596719" cy="0"/>
          </a:xfrm>
          <a:prstGeom prst="straightConnector1">
            <a:avLst/>
          </a:prstGeom>
          <a:noFill/>
          <a:ln w="76200" cap="flat" cmpd="sng">
            <a:solidFill>
              <a:srgbClr val="E87BAD"/>
            </a:solidFill>
            <a:prstDash val="solid"/>
            <a:round/>
            <a:headEnd type="none" w="sm" len="sm"/>
            <a:tailEnd type="none" w="sm" len="sm"/>
          </a:ln>
        </p:spPr>
      </p:cxnSp>
      <p:grpSp>
        <p:nvGrpSpPr>
          <p:cNvPr id="392" name="Google Shape;392;p13"/>
          <p:cNvGrpSpPr/>
          <p:nvPr/>
        </p:nvGrpSpPr>
        <p:grpSpPr>
          <a:xfrm>
            <a:off x="0" y="7020074"/>
            <a:ext cx="18288000" cy="3266926"/>
            <a:chOff x="0" y="-47625"/>
            <a:chExt cx="4816593" cy="860425"/>
          </a:xfrm>
        </p:grpSpPr>
        <p:sp>
          <p:nvSpPr>
            <p:cNvPr id="393" name="Google Shape;393;p13"/>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E87BAD"/>
            </a:solidFill>
            <a:ln>
              <a:noFill/>
            </a:ln>
          </p:spPr>
          <p:txBody>
            <a:bodyPr/>
            <a:lstStyle/>
            <a:p>
              <a:endParaRPr lang="en-US"/>
            </a:p>
          </p:txBody>
        </p:sp>
        <p:sp>
          <p:nvSpPr>
            <p:cNvPr id="394" name="Google Shape;394;p13"/>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5" name="Google Shape;395;p13"/>
          <p:cNvSpPr txBox="1"/>
          <p:nvPr/>
        </p:nvSpPr>
        <p:spPr>
          <a:xfrm>
            <a:off x="1783253" y="1485529"/>
            <a:ext cx="7360747" cy="132715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dirty="0">
                <a:solidFill>
                  <a:srgbClr val="000000"/>
                </a:solidFill>
                <a:latin typeface="League Spartan"/>
                <a:ea typeface="League Spartan"/>
                <a:cs typeface="League Spartan"/>
                <a:sym typeface="League Spartan"/>
              </a:rPr>
              <a:t>WHAT DO I DO?</a:t>
            </a:r>
            <a:endParaRPr b="1" dirty="0"/>
          </a:p>
        </p:txBody>
      </p:sp>
      <p:sp>
        <p:nvSpPr>
          <p:cNvPr id="396" name="Google Shape;396;p13"/>
          <p:cNvSpPr txBox="1"/>
          <p:nvPr/>
        </p:nvSpPr>
        <p:spPr>
          <a:xfrm>
            <a:off x="1783253" y="656479"/>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SHIFTING FROM</a:t>
            </a:r>
            <a:endParaRPr/>
          </a:p>
        </p:txBody>
      </p:sp>
      <p:sp>
        <p:nvSpPr>
          <p:cNvPr id="397" name="Google Shape;397;p13"/>
          <p:cNvSpPr txBox="1"/>
          <p:nvPr/>
        </p:nvSpPr>
        <p:spPr>
          <a:xfrm>
            <a:off x="1783253" y="3593640"/>
            <a:ext cx="10605393" cy="132715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dirty="0">
                <a:solidFill>
                  <a:srgbClr val="000000"/>
                </a:solidFill>
                <a:latin typeface="League Spartan"/>
                <a:ea typeface="League Spartan"/>
                <a:cs typeface="League Spartan"/>
                <a:sym typeface="League Spartan"/>
              </a:rPr>
              <a:t>WHAT DO I </a:t>
            </a:r>
            <a:r>
              <a:rPr lang="en-US" sz="6160" b="1" i="0" u="none" strike="noStrike" cap="none" dirty="0">
                <a:solidFill>
                  <a:srgbClr val="FFBD59"/>
                </a:solidFill>
                <a:latin typeface="League Spartan"/>
                <a:ea typeface="League Spartan"/>
                <a:cs typeface="League Spartan"/>
                <a:sym typeface="League Spartan"/>
              </a:rPr>
              <a:t>KNOW</a:t>
            </a:r>
            <a:r>
              <a:rPr lang="en-US" sz="6160" b="1" i="0" u="none" strike="noStrike" cap="none" dirty="0">
                <a:solidFill>
                  <a:srgbClr val="000000"/>
                </a:solidFill>
                <a:latin typeface="League Spartan"/>
                <a:ea typeface="League Spartan"/>
                <a:cs typeface="League Spartan"/>
                <a:sym typeface="League Spartan"/>
              </a:rPr>
              <a:t>?</a:t>
            </a:r>
            <a:endParaRPr b="1" dirty="0"/>
          </a:p>
        </p:txBody>
      </p:sp>
      <p:sp>
        <p:nvSpPr>
          <p:cNvPr id="398" name="Google Shape;398;p13"/>
          <p:cNvSpPr txBox="1"/>
          <p:nvPr/>
        </p:nvSpPr>
        <p:spPr>
          <a:xfrm>
            <a:off x="1783253" y="2710179"/>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TO</a:t>
            </a:r>
            <a:endParaRPr/>
          </a:p>
        </p:txBody>
      </p:sp>
      <p:sp>
        <p:nvSpPr>
          <p:cNvPr id="399" name="Google Shape;399;p13"/>
          <p:cNvSpPr txBox="1"/>
          <p:nvPr/>
        </p:nvSpPr>
        <p:spPr>
          <a:xfrm>
            <a:off x="1783253" y="4904016"/>
            <a:ext cx="15476047" cy="284111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0" i="0" u="none" strike="noStrike" cap="none">
                <a:solidFill>
                  <a:srgbClr val="000000"/>
                </a:solidFill>
                <a:latin typeface="Roboto"/>
                <a:ea typeface="Roboto"/>
                <a:cs typeface="Roboto"/>
                <a:sym typeface="Roboto"/>
              </a:rPr>
              <a:t>Allows us to engage </a:t>
            </a:r>
            <a:r>
              <a:rPr lang="en-US" sz="4020" b="1" i="0" u="none" strike="noStrike" cap="none">
                <a:solidFill>
                  <a:srgbClr val="000000"/>
                </a:solidFill>
                <a:latin typeface="Roboto"/>
                <a:ea typeface="Roboto"/>
                <a:cs typeface="Roboto"/>
                <a:sym typeface="Roboto"/>
              </a:rPr>
              <a:t>creatively </a:t>
            </a:r>
            <a:r>
              <a:rPr lang="en-US" sz="4020" b="0" i="0" u="none" strike="noStrike" cap="none">
                <a:solidFill>
                  <a:srgbClr val="000000"/>
                </a:solidFill>
                <a:latin typeface="Roboto"/>
                <a:ea typeface="Roboto"/>
                <a:cs typeface="Roboto"/>
                <a:sym typeface="Roboto"/>
              </a:rPr>
              <a:t>with the people with FASD we support. </a:t>
            </a:r>
            <a:endParaRPr/>
          </a:p>
          <a:p>
            <a:pPr marL="0" marR="0" lvl="0" indent="0" algn="l" rtl="0">
              <a:lnSpc>
                <a:spcPct val="140000"/>
              </a:lnSpc>
              <a:spcBef>
                <a:spcPts val="0"/>
              </a:spcBef>
              <a:spcAft>
                <a:spcPts val="0"/>
              </a:spcAft>
              <a:buNone/>
            </a:pPr>
            <a:endParaRPr sz="4020" b="0" i="0" u="none" strike="noStrike" cap="none">
              <a:solidFill>
                <a:srgbClr val="000000"/>
              </a:solidFill>
              <a:latin typeface="Roboto"/>
              <a:ea typeface="Roboto"/>
              <a:cs typeface="Roboto"/>
              <a:sym typeface="Roboto"/>
            </a:endParaRPr>
          </a:p>
          <a:p>
            <a:pPr marL="0" marR="0" lvl="0" indent="0" algn="l" rtl="0">
              <a:lnSpc>
                <a:spcPct val="140000"/>
              </a:lnSpc>
              <a:spcBef>
                <a:spcPts val="0"/>
              </a:spcBef>
              <a:spcAft>
                <a:spcPts val="0"/>
              </a:spcAft>
              <a:buNone/>
            </a:pPr>
            <a:r>
              <a:rPr lang="en-US" sz="4020" b="1" i="0" u="none" strike="noStrike" cap="none">
                <a:solidFill>
                  <a:srgbClr val="000000"/>
                </a:solidFill>
                <a:latin typeface="Roboto"/>
                <a:ea typeface="Roboto"/>
                <a:cs typeface="Roboto"/>
                <a:sym typeface="Roboto"/>
              </a:rPr>
              <a:t>With appropriate conditions, growth is possible.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409" name="Google Shape;409;p14"/>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410" name="Google Shape;410;p14"/>
          <p:cNvGrpSpPr/>
          <p:nvPr/>
        </p:nvGrpSpPr>
        <p:grpSpPr>
          <a:xfrm>
            <a:off x="0" y="7020074"/>
            <a:ext cx="18288000" cy="3266926"/>
            <a:chOff x="0" y="-47625"/>
            <a:chExt cx="4816593" cy="860425"/>
          </a:xfrm>
        </p:grpSpPr>
        <p:sp>
          <p:nvSpPr>
            <p:cNvPr id="411" name="Google Shape;411;p14"/>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a:lstStyle/>
            <a:p>
              <a:endParaRPr lang="en-US"/>
            </a:p>
          </p:txBody>
        </p:sp>
        <p:sp>
          <p:nvSpPr>
            <p:cNvPr id="412" name="Google Shape;412;p14"/>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13" name="Google Shape;413;p14"/>
          <p:cNvGrpSpPr/>
          <p:nvPr/>
        </p:nvGrpSpPr>
        <p:grpSpPr>
          <a:xfrm>
            <a:off x="10288059" y="459358"/>
            <a:ext cx="6968838" cy="9368284"/>
            <a:chOff x="0" y="0"/>
            <a:chExt cx="3662687" cy="4923790"/>
          </a:xfrm>
        </p:grpSpPr>
        <p:sp>
          <p:nvSpPr>
            <p:cNvPr id="414" name="Google Shape;414;p14"/>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4"/>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ACTIVITY</a:t>
            </a:r>
            <a:endParaRPr/>
          </a:p>
        </p:txBody>
      </p:sp>
      <p:sp>
        <p:nvSpPr>
          <p:cNvPr id="417" name="Google Shape;417;p14"/>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BREAK</a:t>
            </a:r>
            <a:endParaRPr/>
          </a:p>
        </p:txBody>
      </p:sp>
      <p:sp>
        <p:nvSpPr>
          <p:cNvPr id="418" name="Google Shape;418;p14"/>
          <p:cNvSpPr txBox="1"/>
          <p:nvPr/>
        </p:nvSpPr>
        <p:spPr>
          <a:xfrm>
            <a:off x="1028700" y="4411009"/>
            <a:ext cx="7882146"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Let’s use what we learned so far to complete this reflection activity.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428" name="Google Shape;428;p15"/>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429" name="Google Shape;429;p15"/>
          <p:cNvSpPr/>
          <p:nvPr/>
        </p:nvSpPr>
        <p:spPr>
          <a:xfrm>
            <a:off x="1067784" y="4060425"/>
            <a:ext cx="1175975" cy="1175975"/>
          </a:xfrm>
          <a:custGeom>
            <a:avLst/>
            <a:gdLst/>
            <a:ahLst/>
            <a:cxnLst/>
            <a:rect l="l" t="t" r="r" b="b"/>
            <a:pathLst>
              <a:path w="1175975" h="1175975" extrusionOk="0">
                <a:moveTo>
                  <a:pt x="0" y="0"/>
                </a:moveTo>
                <a:lnTo>
                  <a:pt x="1175975" y="0"/>
                </a:lnTo>
                <a:lnTo>
                  <a:pt x="1175975" y="1175975"/>
                </a:lnTo>
                <a:lnTo>
                  <a:pt x="0" y="1175975"/>
                </a:lnTo>
                <a:lnTo>
                  <a:pt x="0" y="0"/>
                </a:lnTo>
                <a:close/>
              </a:path>
            </a:pathLst>
          </a:custGeom>
          <a:blipFill rotWithShape="1">
            <a:blip r:embed="rId4">
              <a:alphaModFix/>
            </a:blip>
            <a:stretch>
              <a:fillRect/>
            </a:stretch>
          </a:blipFill>
          <a:ln>
            <a:noFill/>
          </a:ln>
        </p:spPr>
        <p:txBody>
          <a:bodyPr/>
          <a:lstStyle/>
          <a:p>
            <a:endParaRPr lang="en-US"/>
          </a:p>
        </p:txBody>
      </p:sp>
      <p:sp>
        <p:nvSpPr>
          <p:cNvPr id="430" name="Google Shape;430;p15"/>
          <p:cNvSpPr/>
          <p:nvPr/>
        </p:nvSpPr>
        <p:spPr>
          <a:xfrm>
            <a:off x="1182301" y="6187908"/>
            <a:ext cx="1277810" cy="1266629"/>
          </a:xfrm>
          <a:custGeom>
            <a:avLst/>
            <a:gdLst/>
            <a:ahLst/>
            <a:cxnLst/>
            <a:rect l="l" t="t" r="r" b="b"/>
            <a:pathLst>
              <a:path w="1277810" h="1266629" extrusionOk="0">
                <a:moveTo>
                  <a:pt x="0" y="0"/>
                </a:moveTo>
                <a:lnTo>
                  <a:pt x="1277810" y="0"/>
                </a:lnTo>
                <a:lnTo>
                  <a:pt x="1277810" y="1266629"/>
                </a:lnTo>
                <a:lnTo>
                  <a:pt x="0" y="1266629"/>
                </a:lnTo>
                <a:lnTo>
                  <a:pt x="0" y="0"/>
                </a:lnTo>
                <a:close/>
              </a:path>
            </a:pathLst>
          </a:custGeom>
          <a:blipFill rotWithShape="1">
            <a:blip r:embed="rId5">
              <a:alphaModFix/>
            </a:blip>
            <a:stretch>
              <a:fillRect/>
            </a:stretch>
          </a:blipFill>
          <a:ln>
            <a:noFill/>
          </a:ln>
        </p:spPr>
        <p:txBody>
          <a:bodyPr/>
          <a:lstStyle/>
          <a:p>
            <a:endParaRPr lang="en-US"/>
          </a:p>
        </p:txBody>
      </p:sp>
      <p:sp>
        <p:nvSpPr>
          <p:cNvPr id="431" name="Google Shape;431;p15"/>
          <p:cNvSpPr/>
          <p:nvPr/>
        </p:nvSpPr>
        <p:spPr>
          <a:xfrm>
            <a:off x="1359716" y="8506189"/>
            <a:ext cx="592112" cy="962783"/>
          </a:xfrm>
          <a:custGeom>
            <a:avLst/>
            <a:gdLst/>
            <a:ahLst/>
            <a:cxnLst/>
            <a:rect l="l" t="t" r="r" b="b"/>
            <a:pathLst>
              <a:path w="592112" h="962783" extrusionOk="0">
                <a:moveTo>
                  <a:pt x="0" y="0"/>
                </a:moveTo>
                <a:lnTo>
                  <a:pt x="592111" y="0"/>
                </a:lnTo>
                <a:lnTo>
                  <a:pt x="592111" y="962783"/>
                </a:lnTo>
                <a:lnTo>
                  <a:pt x="0" y="962783"/>
                </a:lnTo>
                <a:lnTo>
                  <a:pt x="0" y="0"/>
                </a:lnTo>
                <a:close/>
              </a:path>
            </a:pathLst>
          </a:custGeom>
          <a:blipFill rotWithShape="1">
            <a:blip r:embed="rId6">
              <a:alphaModFix/>
            </a:blip>
            <a:stretch>
              <a:fillRect/>
            </a:stretch>
          </a:blipFill>
          <a:ln>
            <a:noFill/>
          </a:ln>
        </p:spPr>
        <p:txBody>
          <a:bodyPr/>
          <a:lstStyle/>
          <a:p>
            <a:endParaRPr lang="en-US"/>
          </a:p>
        </p:txBody>
      </p:sp>
      <p:sp>
        <p:nvSpPr>
          <p:cNvPr id="432" name="Google Shape;432;p15"/>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b="0" i="0" u="none" strike="noStrike" cap="none">
                <a:solidFill>
                  <a:srgbClr val="000000"/>
                </a:solidFill>
                <a:latin typeface="League Spartan"/>
                <a:ea typeface="League Spartan"/>
                <a:cs typeface="League Spartan"/>
                <a:sym typeface="League Spartan"/>
              </a:rPr>
              <a:t>PAUSE, REFLECT, REFRAME</a:t>
            </a:r>
            <a:endParaRPr/>
          </a:p>
        </p:txBody>
      </p:sp>
      <p:sp>
        <p:nvSpPr>
          <p:cNvPr id="433" name="Google Shape;433;p15"/>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a:t>
            </a:r>
            <a:endParaRPr/>
          </a:p>
        </p:txBody>
      </p:sp>
      <p:sp>
        <p:nvSpPr>
          <p:cNvPr id="434" name="Google Shape;434;p15"/>
          <p:cNvSpPr txBox="1"/>
          <p:nvPr/>
        </p:nvSpPr>
        <p:spPr>
          <a:xfrm>
            <a:off x="617445" y="3362433"/>
            <a:ext cx="2076652"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PAUSE</a:t>
            </a:r>
            <a:endParaRPr/>
          </a:p>
        </p:txBody>
      </p:sp>
      <p:sp>
        <p:nvSpPr>
          <p:cNvPr id="435" name="Google Shape;435;p15"/>
          <p:cNvSpPr txBox="1"/>
          <p:nvPr/>
        </p:nvSpPr>
        <p:spPr>
          <a:xfrm>
            <a:off x="617445" y="5489916"/>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574874"/>
                </a:solidFill>
                <a:latin typeface="Roboto"/>
                <a:ea typeface="Roboto"/>
                <a:cs typeface="Roboto"/>
                <a:sym typeface="Roboto"/>
              </a:rPr>
              <a:t>REFLECT</a:t>
            </a:r>
            <a:endParaRPr/>
          </a:p>
        </p:txBody>
      </p:sp>
      <p:sp>
        <p:nvSpPr>
          <p:cNvPr id="436" name="Google Shape;436;p15"/>
          <p:cNvSpPr txBox="1"/>
          <p:nvPr/>
        </p:nvSpPr>
        <p:spPr>
          <a:xfrm>
            <a:off x="617445" y="7808197"/>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D49000"/>
                </a:solidFill>
                <a:latin typeface="Roboto"/>
                <a:ea typeface="Roboto"/>
                <a:cs typeface="Roboto"/>
                <a:sym typeface="Roboto"/>
              </a:rPr>
              <a:t>REFRAME</a:t>
            </a:r>
            <a:endParaRPr/>
          </a:p>
        </p:txBody>
      </p:sp>
      <p:sp>
        <p:nvSpPr>
          <p:cNvPr id="437" name="Google Shape;437;p15"/>
          <p:cNvSpPr txBox="1"/>
          <p:nvPr/>
        </p:nvSpPr>
        <p:spPr>
          <a:xfrm>
            <a:off x="3024966" y="3497727"/>
            <a:ext cx="14234334"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and identify initial thoughts or assumptions about the behaviour. These may include feelings of frustration or perceptions of disrespect. </a:t>
            </a:r>
            <a:endParaRPr/>
          </a:p>
        </p:txBody>
      </p:sp>
      <p:sp>
        <p:nvSpPr>
          <p:cNvPr id="438" name="Google Shape;438;p15"/>
          <p:cNvSpPr txBox="1"/>
          <p:nvPr/>
        </p:nvSpPr>
        <p:spPr>
          <a:xfrm>
            <a:off x="3024966" y="5518472"/>
            <a:ext cx="13823079"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and consider what else might be happening. Exploring how brain-based differences could influence the behaviour and what the person might be trying to communicate.</a:t>
            </a:r>
            <a:endParaRPr/>
          </a:p>
        </p:txBody>
      </p:sp>
      <p:sp>
        <p:nvSpPr>
          <p:cNvPr id="439" name="Google Shape;439;p15"/>
          <p:cNvSpPr txBox="1"/>
          <p:nvPr/>
        </p:nvSpPr>
        <p:spPr>
          <a:xfrm>
            <a:off x="3024966" y="7910692"/>
            <a:ext cx="13528305"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through developing alternative interpretations that view the behaviour as functional.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449" name="Google Shape;449;p16"/>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450" name="Google Shape;450;p16"/>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b="0" i="0" u="none" strike="noStrike" cap="none">
                <a:solidFill>
                  <a:srgbClr val="000000"/>
                </a:solidFill>
                <a:latin typeface="League Spartan"/>
                <a:ea typeface="League Spartan"/>
                <a:cs typeface="League Spartan"/>
                <a:sym typeface="League Spartan"/>
              </a:rPr>
              <a:t>PAUSE, REFLECT, REFRAME</a:t>
            </a:r>
            <a:endParaRPr/>
          </a:p>
        </p:txBody>
      </p:sp>
      <p:sp>
        <p:nvSpPr>
          <p:cNvPr id="451" name="Google Shape;451;p16"/>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EVAN’S STORY</a:t>
            </a:r>
            <a:endParaRPr/>
          </a:p>
        </p:txBody>
      </p:sp>
      <p:sp>
        <p:nvSpPr>
          <p:cNvPr id="452" name="Google Shape;452;p16"/>
          <p:cNvSpPr txBox="1"/>
          <p:nvPr/>
        </p:nvSpPr>
        <p:spPr>
          <a:xfrm>
            <a:off x="2232460" y="3724681"/>
            <a:ext cx="13823079" cy="5152566"/>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4143" b="0" i="0" u="none" strike="noStrike" cap="none">
                <a:solidFill>
                  <a:srgbClr val="000000"/>
                </a:solidFill>
                <a:latin typeface="Poppins"/>
                <a:ea typeface="Poppins"/>
                <a:cs typeface="Poppins"/>
                <a:sym typeface="Poppins"/>
              </a:rPr>
              <a:t>During math class, Evan (age 10) frequently calls out answers without raising his hand. He blurts out unrelated comments, interrupts classmates, and leaves his seat several times throughout the lesson. Although his teacher regularly reminds him to stay seated and wait for his turn, these behaviours continue to occur during classroom activities.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462" name="Google Shape;462;p17"/>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463" name="Google Shape;463;p17"/>
          <p:cNvSpPr/>
          <p:nvPr/>
        </p:nvSpPr>
        <p:spPr>
          <a:xfrm>
            <a:off x="1233218" y="4027741"/>
            <a:ext cx="1175975" cy="1175975"/>
          </a:xfrm>
          <a:custGeom>
            <a:avLst/>
            <a:gdLst/>
            <a:ahLst/>
            <a:cxnLst/>
            <a:rect l="l" t="t" r="r" b="b"/>
            <a:pathLst>
              <a:path w="1175975" h="1175975" extrusionOk="0">
                <a:moveTo>
                  <a:pt x="0" y="0"/>
                </a:moveTo>
                <a:lnTo>
                  <a:pt x="1175975" y="0"/>
                </a:lnTo>
                <a:lnTo>
                  <a:pt x="1175975" y="1175976"/>
                </a:lnTo>
                <a:lnTo>
                  <a:pt x="0" y="1175976"/>
                </a:lnTo>
                <a:lnTo>
                  <a:pt x="0" y="0"/>
                </a:lnTo>
                <a:close/>
              </a:path>
            </a:pathLst>
          </a:custGeom>
          <a:blipFill rotWithShape="1">
            <a:blip r:embed="rId4">
              <a:alphaModFix/>
            </a:blip>
            <a:stretch>
              <a:fillRect/>
            </a:stretch>
          </a:blipFill>
          <a:ln>
            <a:noFill/>
          </a:ln>
        </p:spPr>
        <p:txBody>
          <a:bodyPr/>
          <a:lstStyle/>
          <a:p>
            <a:endParaRPr lang="en-US"/>
          </a:p>
        </p:txBody>
      </p:sp>
      <p:sp>
        <p:nvSpPr>
          <p:cNvPr id="464" name="Google Shape;464;p17"/>
          <p:cNvSpPr/>
          <p:nvPr/>
        </p:nvSpPr>
        <p:spPr>
          <a:xfrm>
            <a:off x="1273838" y="5948660"/>
            <a:ext cx="1277810" cy="1266629"/>
          </a:xfrm>
          <a:custGeom>
            <a:avLst/>
            <a:gdLst/>
            <a:ahLst/>
            <a:cxnLst/>
            <a:rect l="l" t="t" r="r" b="b"/>
            <a:pathLst>
              <a:path w="1277810" h="1266629" extrusionOk="0">
                <a:moveTo>
                  <a:pt x="0" y="0"/>
                </a:moveTo>
                <a:lnTo>
                  <a:pt x="1277811" y="0"/>
                </a:lnTo>
                <a:lnTo>
                  <a:pt x="1277811" y="1266630"/>
                </a:lnTo>
                <a:lnTo>
                  <a:pt x="0" y="1266630"/>
                </a:lnTo>
                <a:lnTo>
                  <a:pt x="0" y="0"/>
                </a:lnTo>
                <a:close/>
              </a:path>
            </a:pathLst>
          </a:custGeom>
          <a:blipFill rotWithShape="1">
            <a:blip r:embed="rId5">
              <a:alphaModFix/>
            </a:blip>
            <a:stretch>
              <a:fillRect/>
            </a:stretch>
          </a:blipFill>
          <a:ln>
            <a:noFill/>
          </a:ln>
        </p:spPr>
        <p:txBody>
          <a:bodyPr/>
          <a:lstStyle/>
          <a:p>
            <a:endParaRPr lang="en-US"/>
          </a:p>
        </p:txBody>
      </p:sp>
      <p:sp>
        <p:nvSpPr>
          <p:cNvPr id="465" name="Google Shape;465;p17"/>
          <p:cNvSpPr/>
          <p:nvPr/>
        </p:nvSpPr>
        <p:spPr>
          <a:xfrm>
            <a:off x="1320632" y="8295517"/>
            <a:ext cx="592112" cy="962783"/>
          </a:xfrm>
          <a:custGeom>
            <a:avLst/>
            <a:gdLst/>
            <a:ahLst/>
            <a:cxnLst/>
            <a:rect l="l" t="t" r="r" b="b"/>
            <a:pathLst>
              <a:path w="592112" h="962783" extrusionOk="0">
                <a:moveTo>
                  <a:pt x="0" y="0"/>
                </a:moveTo>
                <a:lnTo>
                  <a:pt x="592111" y="0"/>
                </a:lnTo>
                <a:lnTo>
                  <a:pt x="592111" y="962783"/>
                </a:lnTo>
                <a:lnTo>
                  <a:pt x="0" y="962783"/>
                </a:lnTo>
                <a:lnTo>
                  <a:pt x="0" y="0"/>
                </a:lnTo>
                <a:close/>
              </a:path>
            </a:pathLst>
          </a:custGeom>
          <a:blipFill rotWithShape="1">
            <a:blip r:embed="rId6">
              <a:alphaModFix/>
            </a:blip>
            <a:stretch>
              <a:fillRect/>
            </a:stretch>
          </a:blipFill>
          <a:ln>
            <a:noFill/>
          </a:ln>
        </p:spPr>
        <p:txBody>
          <a:bodyPr/>
          <a:lstStyle/>
          <a:p>
            <a:endParaRPr lang="en-US"/>
          </a:p>
        </p:txBody>
      </p:sp>
      <p:sp>
        <p:nvSpPr>
          <p:cNvPr id="466" name="Google Shape;466;p17"/>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b="0" i="0" u="none" strike="noStrike" cap="none">
                <a:solidFill>
                  <a:srgbClr val="000000"/>
                </a:solidFill>
                <a:latin typeface="League Spartan"/>
                <a:ea typeface="League Spartan"/>
                <a:cs typeface="League Spartan"/>
                <a:sym typeface="League Spartan"/>
              </a:rPr>
              <a:t>PAUSE, REFLECT, REFRAME</a:t>
            </a:r>
            <a:endParaRPr/>
          </a:p>
        </p:txBody>
      </p:sp>
      <p:sp>
        <p:nvSpPr>
          <p:cNvPr id="467" name="Google Shape;467;p17"/>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DISCUSSION</a:t>
            </a:r>
            <a:endParaRPr/>
          </a:p>
        </p:txBody>
      </p:sp>
      <p:sp>
        <p:nvSpPr>
          <p:cNvPr id="468" name="Google Shape;468;p17"/>
          <p:cNvSpPr txBox="1"/>
          <p:nvPr/>
        </p:nvSpPr>
        <p:spPr>
          <a:xfrm>
            <a:off x="782879" y="3329749"/>
            <a:ext cx="2076652"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PAUSE</a:t>
            </a:r>
            <a:endParaRPr/>
          </a:p>
        </p:txBody>
      </p:sp>
      <p:sp>
        <p:nvSpPr>
          <p:cNvPr id="469" name="Google Shape;469;p17"/>
          <p:cNvSpPr txBox="1"/>
          <p:nvPr/>
        </p:nvSpPr>
        <p:spPr>
          <a:xfrm>
            <a:off x="617445" y="5250668"/>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574874"/>
                </a:solidFill>
                <a:latin typeface="Roboto"/>
                <a:ea typeface="Roboto"/>
                <a:cs typeface="Roboto"/>
                <a:sym typeface="Roboto"/>
              </a:rPr>
              <a:t>REFLECT</a:t>
            </a:r>
            <a:endParaRPr/>
          </a:p>
        </p:txBody>
      </p:sp>
      <p:sp>
        <p:nvSpPr>
          <p:cNvPr id="470" name="Google Shape;470;p17"/>
          <p:cNvSpPr txBox="1"/>
          <p:nvPr/>
        </p:nvSpPr>
        <p:spPr>
          <a:xfrm>
            <a:off x="617445" y="7568950"/>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D49000"/>
                </a:solidFill>
                <a:latin typeface="Roboto"/>
                <a:ea typeface="Roboto"/>
                <a:cs typeface="Roboto"/>
                <a:sym typeface="Roboto"/>
              </a:rPr>
              <a:t>REFRAME</a:t>
            </a:r>
            <a:endParaRPr/>
          </a:p>
        </p:txBody>
      </p:sp>
      <p:sp>
        <p:nvSpPr>
          <p:cNvPr id="471" name="Google Shape;471;p17"/>
          <p:cNvSpPr txBox="1"/>
          <p:nvPr/>
        </p:nvSpPr>
        <p:spPr>
          <a:xfrm>
            <a:off x="3483551" y="3942016"/>
            <a:ext cx="11320898"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was your first impression of Evan’s behaviour?</a:t>
            </a:r>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assumptions did you make about his intentions?</a:t>
            </a:r>
            <a:endParaRPr/>
          </a:p>
        </p:txBody>
      </p:sp>
      <p:sp>
        <p:nvSpPr>
          <p:cNvPr id="472" name="Google Shape;472;p17"/>
          <p:cNvSpPr txBox="1"/>
          <p:nvPr/>
        </p:nvSpPr>
        <p:spPr>
          <a:xfrm>
            <a:off x="3436221" y="5862935"/>
            <a:ext cx="13823079"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else might be going on for Evan (thoughts, feelings, sensations) that you might not have considered at first?</a:t>
            </a:r>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How could brain-based differences influence what we see?</a:t>
            </a:r>
            <a:endParaRPr/>
          </a:p>
        </p:txBody>
      </p:sp>
      <p:sp>
        <p:nvSpPr>
          <p:cNvPr id="473" name="Google Shape;473;p17"/>
          <p:cNvSpPr txBox="1"/>
          <p:nvPr/>
        </p:nvSpPr>
        <p:spPr>
          <a:xfrm>
            <a:off x="3436221" y="8055765"/>
            <a:ext cx="13528305"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How might this behaviour be functional from Evan’s perspective?</a:t>
            </a:r>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How could understanding his perspective change his teachers response?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483" name="Google Shape;483;p18"/>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484" name="Google Shape;484;p18"/>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b="0" i="0" u="none" strike="noStrike" cap="none">
                <a:solidFill>
                  <a:srgbClr val="000000"/>
                </a:solidFill>
                <a:latin typeface="League Spartan"/>
                <a:ea typeface="League Spartan"/>
                <a:cs typeface="League Spartan"/>
                <a:sym typeface="League Spartan"/>
              </a:rPr>
              <a:t>PAUSE, REFLECT, REFRAME</a:t>
            </a:r>
            <a:endParaRPr/>
          </a:p>
        </p:txBody>
      </p:sp>
      <p:sp>
        <p:nvSpPr>
          <p:cNvPr id="485" name="Google Shape;485;p18"/>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LEANNE’S STORY</a:t>
            </a:r>
            <a:endParaRPr/>
          </a:p>
        </p:txBody>
      </p:sp>
      <p:sp>
        <p:nvSpPr>
          <p:cNvPr id="486" name="Google Shape;486;p18"/>
          <p:cNvSpPr txBox="1"/>
          <p:nvPr/>
        </p:nvSpPr>
        <p:spPr>
          <a:xfrm>
            <a:off x="2232459" y="2841097"/>
            <a:ext cx="13823079" cy="5885991"/>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4143" b="0" i="0" u="none" strike="noStrike" cap="none" dirty="0">
                <a:solidFill>
                  <a:srgbClr val="000000"/>
                </a:solidFill>
                <a:latin typeface="Poppins"/>
                <a:ea typeface="Poppins"/>
                <a:cs typeface="Poppins"/>
                <a:sym typeface="Poppins"/>
              </a:rPr>
              <a:t>Leanne, age 22, has been working at a local grocery store for six months. She has been late for several shifts and sometimes missed the start of her scheduled hours. She often misplaces her work schedule and forgets her start times. When her supervisor asked about her being late, she explained, “</a:t>
            </a:r>
            <a:r>
              <a:rPr lang="en-US" sz="4143" b="0" i="1" u="none" strike="noStrike" cap="none" dirty="0">
                <a:solidFill>
                  <a:srgbClr val="000000"/>
                </a:solidFill>
                <a:latin typeface="Poppins"/>
                <a:ea typeface="Poppins"/>
                <a:cs typeface="Poppins"/>
                <a:sym typeface="Poppins"/>
              </a:rPr>
              <a:t>I didn’t think calling would help because I knew I was already in trouble.”</a:t>
            </a:r>
            <a:r>
              <a:rPr lang="en-US" sz="4143" b="0" i="0" u="none" strike="noStrike" cap="none" dirty="0">
                <a:solidFill>
                  <a:srgbClr val="000000"/>
                </a:solidFill>
                <a:latin typeface="Poppins"/>
                <a:ea typeface="Poppins"/>
                <a:cs typeface="Poppins"/>
                <a:sym typeface="Poppins"/>
              </a:rPr>
              <a:t>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496" name="Google Shape;496;p19"/>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497" name="Google Shape;497;p19"/>
          <p:cNvSpPr/>
          <p:nvPr/>
        </p:nvSpPr>
        <p:spPr>
          <a:xfrm>
            <a:off x="1067784" y="4060425"/>
            <a:ext cx="1175975" cy="1175975"/>
          </a:xfrm>
          <a:custGeom>
            <a:avLst/>
            <a:gdLst/>
            <a:ahLst/>
            <a:cxnLst/>
            <a:rect l="l" t="t" r="r" b="b"/>
            <a:pathLst>
              <a:path w="1175975" h="1175975" extrusionOk="0">
                <a:moveTo>
                  <a:pt x="0" y="0"/>
                </a:moveTo>
                <a:lnTo>
                  <a:pt x="1175975" y="0"/>
                </a:lnTo>
                <a:lnTo>
                  <a:pt x="1175975" y="1175975"/>
                </a:lnTo>
                <a:lnTo>
                  <a:pt x="0" y="1175975"/>
                </a:lnTo>
                <a:lnTo>
                  <a:pt x="0" y="0"/>
                </a:lnTo>
                <a:close/>
              </a:path>
            </a:pathLst>
          </a:custGeom>
          <a:blipFill rotWithShape="1">
            <a:blip r:embed="rId4">
              <a:alphaModFix/>
            </a:blip>
            <a:stretch>
              <a:fillRect/>
            </a:stretch>
          </a:blipFill>
          <a:ln>
            <a:noFill/>
          </a:ln>
        </p:spPr>
        <p:txBody>
          <a:bodyPr/>
          <a:lstStyle/>
          <a:p>
            <a:endParaRPr lang="en-US"/>
          </a:p>
        </p:txBody>
      </p:sp>
      <p:sp>
        <p:nvSpPr>
          <p:cNvPr id="498" name="Google Shape;498;p19"/>
          <p:cNvSpPr/>
          <p:nvPr/>
        </p:nvSpPr>
        <p:spPr>
          <a:xfrm>
            <a:off x="1157116" y="6218298"/>
            <a:ext cx="1277810" cy="1266629"/>
          </a:xfrm>
          <a:custGeom>
            <a:avLst/>
            <a:gdLst/>
            <a:ahLst/>
            <a:cxnLst/>
            <a:rect l="l" t="t" r="r" b="b"/>
            <a:pathLst>
              <a:path w="1277810" h="1266629" extrusionOk="0">
                <a:moveTo>
                  <a:pt x="0" y="0"/>
                </a:moveTo>
                <a:lnTo>
                  <a:pt x="1277811" y="0"/>
                </a:lnTo>
                <a:lnTo>
                  <a:pt x="1277811" y="1266630"/>
                </a:lnTo>
                <a:lnTo>
                  <a:pt x="0" y="1266630"/>
                </a:lnTo>
                <a:lnTo>
                  <a:pt x="0" y="0"/>
                </a:lnTo>
                <a:close/>
              </a:path>
            </a:pathLst>
          </a:custGeom>
          <a:blipFill rotWithShape="1">
            <a:blip r:embed="rId5">
              <a:alphaModFix/>
            </a:blip>
            <a:stretch>
              <a:fillRect/>
            </a:stretch>
          </a:blipFill>
          <a:ln>
            <a:noFill/>
          </a:ln>
        </p:spPr>
        <p:txBody>
          <a:bodyPr/>
          <a:lstStyle/>
          <a:p>
            <a:endParaRPr lang="en-US"/>
          </a:p>
        </p:txBody>
      </p:sp>
      <p:sp>
        <p:nvSpPr>
          <p:cNvPr id="499" name="Google Shape;499;p19"/>
          <p:cNvSpPr/>
          <p:nvPr/>
        </p:nvSpPr>
        <p:spPr>
          <a:xfrm>
            <a:off x="1499966" y="8524780"/>
            <a:ext cx="592112" cy="962783"/>
          </a:xfrm>
          <a:custGeom>
            <a:avLst/>
            <a:gdLst/>
            <a:ahLst/>
            <a:cxnLst/>
            <a:rect l="l" t="t" r="r" b="b"/>
            <a:pathLst>
              <a:path w="592112" h="962783" extrusionOk="0">
                <a:moveTo>
                  <a:pt x="0" y="0"/>
                </a:moveTo>
                <a:lnTo>
                  <a:pt x="592111" y="0"/>
                </a:lnTo>
                <a:lnTo>
                  <a:pt x="592111" y="962783"/>
                </a:lnTo>
                <a:lnTo>
                  <a:pt x="0" y="962783"/>
                </a:lnTo>
                <a:lnTo>
                  <a:pt x="0" y="0"/>
                </a:lnTo>
                <a:close/>
              </a:path>
            </a:pathLst>
          </a:custGeom>
          <a:blipFill rotWithShape="1">
            <a:blip r:embed="rId6">
              <a:alphaModFix/>
            </a:blip>
            <a:stretch>
              <a:fillRect/>
            </a:stretch>
          </a:blipFill>
          <a:ln>
            <a:noFill/>
          </a:ln>
        </p:spPr>
        <p:txBody>
          <a:bodyPr/>
          <a:lstStyle/>
          <a:p>
            <a:endParaRPr lang="en-US"/>
          </a:p>
        </p:txBody>
      </p:sp>
      <p:sp>
        <p:nvSpPr>
          <p:cNvPr id="500" name="Google Shape;500;p19"/>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b="0" i="0" u="none" strike="noStrike" cap="none" dirty="0">
                <a:solidFill>
                  <a:srgbClr val="000000"/>
                </a:solidFill>
                <a:latin typeface="League Spartan"/>
                <a:ea typeface="League Spartan"/>
                <a:cs typeface="League Spartan"/>
                <a:sym typeface="League Spartan"/>
              </a:rPr>
              <a:t>PAUSE, REFLECT, REFRAME</a:t>
            </a:r>
            <a:endParaRPr dirty="0"/>
          </a:p>
        </p:txBody>
      </p:sp>
      <p:sp>
        <p:nvSpPr>
          <p:cNvPr id="501" name="Google Shape;501;p19"/>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0" i="0" u="none" strike="noStrike" cap="none" dirty="0">
                <a:solidFill>
                  <a:srgbClr val="000000"/>
                </a:solidFill>
                <a:latin typeface="Roboto"/>
                <a:ea typeface="Roboto"/>
                <a:cs typeface="Roboto"/>
                <a:sym typeface="Roboto"/>
              </a:rPr>
              <a:t>DISCUSSION</a:t>
            </a:r>
            <a:endParaRPr dirty="0"/>
          </a:p>
        </p:txBody>
      </p:sp>
      <p:sp>
        <p:nvSpPr>
          <p:cNvPr id="502" name="Google Shape;502;p19"/>
          <p:cNvSpPr txBox="1"/>
          <p:nvPr/>
        </p:nvSpPr>
        <p:spPr>
          <a:xfrm>
            <a:off x="617445" y="3362433"/>
            <a:ext cx="2076652"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PAUSE</a:t>
            </a:r>
            <a:endParaRPr/>
          </a:p>
        </p:txBody>
      </p:sp>
      <p:sp>
        <p:nvSpPr>
          <p:cNvPr id="503" name="Google Shape;503;p19"/>
          <p:cNvSpPr txBox="1"/>
          <p:nvPr/>
        </p:nvSpPr>
        <p:spPr>
          <a:xfrm>
            <a:off x="592261" y="5508506"/>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574874"/>
                </a:solidFill>
                <a:latin typeface="Roboto"/>
                <a:ea typeface="Roboto"/>
                <a:cs typeface="Roboto"/>
                <a:sym typeface="Roboto"/>
              </a:rPr>
              <a:t>REFLECT</a:t>
            </a:r>
            <a:endParaRPr/>
          </a:p>
        </p:txBody>
      </p:sp>
      <p:sp>
        <p:nvSpPr>
          <p:cNvPr id="504" name="Google Shape;504;p19"/>
          <p:cNvSpPr txBox="1"/>
          <p:nvPr/>
        </p:nvSpPr>
        <p:spPr>
          <a:xfrm>
            <a:off x="592261" y="7826788"/>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i="0" u="none" strike="noStrike" cap="none">
                <a:solidFill>
                  <a:srgbClr val="D49000"/>
                </a:solidFill>
                <a:latin typeface="Roboto"/>
                <a:ea typeface="Roboto"/>
                <a:cs typeface="Roboto"/>
                <a:sym typeface="Roboto"/>
              </a:rPr>
              <a:t>REFRAME</a:t>
            </a:r>
            <a:endParaRPr/>
          </a:p>
        </p:txBody>
      </p:sp>
      <p:sp>
        <p:nvSpPr>
          <p:cNvPr id="505" name="Google Shape;505;p19"/>
          <p:cNvSpPr txBox="1"/>
          <p:nvPr/>
        </p:nvSpPr>
        <p:spPr>
          <a:xfrm>
            <a:off x="3411037" y="3993000"/>
            <a:ext cx="11320898"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was your first reaction to Leanne’s actions?</a:t>
            </a:r>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assumptions might the supervisor be making?</a:t>
            </a:r>
            <a:endParaRPr/>
          </a:p>
        </p:txBody>
      </p:sp>
      <p:sp>
        <p:nvSpPr>
          <p:cNvPr id="506" name="Google Shape;506;p19"/>
          <p:cNvSpPr txBox="1"/>
          <p:nvPr/>
        </p:nvSpPr>
        <p:spPr>
          <a:xfrm>
            <a:off x="3411037" y="6120773"/>
            <a:ext cx="13528305"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brain-based differences could explain her difficulties managing work responsibilities?</a:t>
            </a:r>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emotions might be contributing to her behaviours?</a:t>
            </a:r>
            <a:endParaRPr/>
          </a:p>
        </p:txBody>
      </p:sp>
      <p:sp>
        <p:nvSpPr>
          <p:cNvPr id="507" name="Google Shape;507;p19"/>
          <p:cNvSpPr txBox="1"/>
          <p:nvPr/>
        </p:nvSpPr>
        <p:spPr>
          <a:xfrm>
            <a:off x="3430087" y="8341821"/>
            <a:ext cx="13528305"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How might this behaviour be functional from Leanne’s perspective?</a:t>
            </a:r>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strategies might support her success?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13" name="Google Shape;113;p2"/>
          <p:cNvGrpSpPr/>
          <p:nvPr/>
        </p:nvGrpSpPr>
        <p:grpSpPr>
          <a:xfrm>
            <a:off x="1880278" y="-558923"/>
            <a:ext cx="2302648" cy="7539771"/>
            <a:chOff x="0" y="-47625"/>
            <a:chExt cx="606459" cy="1985783"/>
          </a:xfrm>
        </p:grpSpPr>
        <p:sp>
          <p:nvSpPr>
            <p:cNvPr id="114" name="Google Shape;114;p2"/>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108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16" name="Google Shape;116;p2"/>
          <p:cNvCxnSpPr/>
          <p:nvPr/>
        </p:nvCxnSpPr>
        <p:spPr>
          <a:xfrm>
            <a:off x="4547281" y="5192722"/>
            <a:ext cx="7877207" cy="0"/>
          </a:xfrm>
          <a:prstGeom prst="straightConnector1">
            <a:avLst/>
          </a:prstGeom>
          <a:noFill/>
          <a:ln w="76200" cap="flat" cmpd="sng">
            <a:solidFill>
              <a:srgbClr val="E87BAD"/>
            </a:solidFill>
            <a:prstDash val="solid"/>
            <a:round/>
            <a:headEnd type="none" w="sm" len="sm"/>
            <a:tailEnd type="none" w="sm" len="sm"/>
          </a:ln>
        </p:spPr>
      </p:cxnSp>
      <p:grpSp>
        <p:nvGrpSpPr>
          <p:cNvPr id="117" name="Google Shape;117;p2"/>
          <p:cNvGrpSpPr/>
          <p:nvPr/>
        </p:nvGrpSpPr>
        <p:grpSpPr>
          <a:xfrm>
            <a:off x="14379513" y="8233036"/>
            <a:ext cx="4823538" cy="4823538"/>
            <a:chOff x="0" y="0"/>
            <a:chExt cx="812800" cy="812800"/>
          </a:xfrm>
        </p:grpSpPr>
        <p:sp>
          <p:nvSpPr>
            <p:cNvPr id="118" name="Google Shape;118;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0" name="Google Shape;120;p2"/>
          <p:cNvGrpSpPr/>
          <p:nvPr/>
        </p:nvGrpSpPr>
        <p:grpSpPr>
          <a:xfrm>
            <a:off x="16791282" y="6846531"/>
            <a:ext cx="4823538" cy="4823538"/>
            <a:chOff x="0" y="0"/>
            <a:chExt cx="812800" cy="812800"/>
          </a:xfrm>
        </p:grpSpPr>
        <p:sp>
          <p:nvSpPr>
            <p:cNvPr id="121" name="Google Shape;12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 name="Google Shape;123;p2"/>
          <p:cNvSpPr/>
          <p:nvPr/>
        </p:nvSpPr>
        <p:spPr>
          <a:xfrm>
            <a:off x="13445382" y="260575"/>
            <a:ext cx="4596719" cy="3688867"/>
          </a:xfrm>
          <a:custGeom>
            <a:avLst/>
            <a:gdLst/>
            <a:ahLst/>
            <a:cxnLst/>
            <a:rect l="l" t="t" r="r" b="b"/>
            <a:pathLst>
              <a:path w="4596719" h="3688867" extrusionOk="0">
                <a:moveTo>
                  <a:pt x="0" y="0"/>
                </a:moveTo>
                <a:lnTo>
                  <a:pt x="4596719" y="0"/>
                </a:lnTo>
                <a:lnTo>
                  <a:pt x="4596719" y="3688868"/>
                </a:lnTo>
                <a:lnTo>
                  <a:pt x="0" y="3688868"/>
                </a:lnTo>
                <a:lnTo>
                  <a:pt x="0" y="0"/>
                </a:lnTo>
                <a:close/>
              </a:path>
            </a:pathLst>
          </a:custGeom>
          <a:blipFill rotWithShape="1">
            <a:blip r:embed="rId4">
              <a:alphaModFix/>
            </a:blip>
            <a:stretch>
              <a:fillRect/>
            </a:stretch>
          </a:blipFill>
          <a:ln>
            <a:noFill/>
          </a:ln>
        </p:spPr>
        <p:txBody>
          <a:bodyPr/>
          <a:lstStyle/>
          <a:p>
            <a:endParaRPr lang="en-US"/>
          </a:p>
        </p:txBody>
      </p:sp>
      <p:sp>
        <p:nvSpPr>
          <p:cNvPr id="124" name="Google Shape;124;p2"/>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a:lstStyle/>
          <a:p>
            <a:endParaRPr lang="en-US"/>
          </a:p>
        </p:txBody>
      </p:sp>
      <p:sp>
        <p:nvSpPr>
          <p:cNvPr id="125" name="Google Shape;125;p2"/>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a:lstStyle/>
          <a:p>
            <a:endParaRPr lang="en-US"/>
          </a:p>
        </p:txBody>
      </p:sp>
      <p:sp>
        <p:nvSpPr>
          <p:cNvPr id="126" name="Google Shape;126;p2"/>
          <p:cNvSpPr txBox="1"/>
          <p:nvPr/>
        </p:nvSpPr>
        <p:spPr>
          <a:xfrm>
            <a:off x="4547281" y="3971622"/>
            <a:ext cx="13494821" cy="1586268"/>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dirty="0">
                <a:solidFill>
                  <a:srgbClr val="000000"/>
                </a:solidFill>
                <a:latin typeface="League Spartan"/>
                <a:ea typeface="League Spartan"/>
                <a:cs typeface="League Spartan"/>
                <a:sym typeface="League Spartan"/>
              </a:rPr>
              <a:t>WE GO WHERE WE </a:t>
            </a:r>
            <a:r>
              <a:rPr lang="en-US" sz="7363" b="1" i="0" u="none" strike="noStrike" cap="none" dirty="0">
                <a:solidFill>
                  <a:srgbClr val="DBA43B"/>
                </a:solidFill>
                <a:latin typeface="League Spartan"/>
                <a:ea typeface="League Spartan"/>
                <a:cs typeface="League Spartan"/>
                <a:sym typeface="League Spartan"/>
              </a:rPr>
              <a:t>LOOK</a:t>
            </a:r>
            <a:endParaRPr b="1" dirty="0"/>
          </a:p>
        </p:txBody>
      </p:sp>
      <p:sp>
        <p:nvSpPr>
          <p:cNvPr id="127" name="Google Shape;127;p2"/>
          <p:cNvSpPr txBox="1"/>
          <p:nvPr/>
        </p:nvSpPr>
        <p:spPr>
          <a:xfrm>
            <a:off x="4547281" y="3020402"/>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TOWARDS HEALTHY OUTCOMES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517" name="Google Shape;517;p20"/>
          <p:cNvGrpSpPr/>
          <p:nvPr/>
        </p:nvGrpSpPr>
        <p:grpSpPr>
          <a:xfrm>
            <a:off x="1880278" y="-558923"/>
            <a:ext cx="2302648" cy="7539771"/>
            <a:chOff x="0" y="-47625"/>
            <a:chExt cx="606459" cy="1985783"/>
          </a:xfrm>
        </p:grpSpPr>
        <p:sp>
          <p:nvSpPr>
            <p:cNvPr id="518" name="Google Shape;518;p20"/>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20" name="Google Shape;520;p20"/>
          <p:cNvCxnSpPr/>
          <p:nvPr/>
        </p:nvCxnSpPr>
        <p:spPr>
          <a:xfrm>
            <a:off x="4547281" y="6605455"/>
            <a:ext cx="7877207" cy="0"/>
          </a:xfrm>
          <a:prstGeom prst="straightConnector1">
            <a:avLst/>
          </a:prstGeom>
          <a:noFill/>
          <a:ln w="76200" cap="flat" cmpd="sng">
            <a:solidFill>
              <a:srgbClr val="3470A7"/>
            </a:solidFill>
            <a:prstDash val="solid"/>
            <a:round/>
            <a:headEnd type="none" w="sm" len="sm"/>
            <a:tailEnd type="none" w="sm" len="sm"/>
          </a:ln>
        </p:spPr>
      </p:cxnSp>
      <p:grpSp>
        <p:nvGrpSpPr>
          <p:cNvPr id="521" name="Google Shape;521;p20"/>
          <p:cNvGrpSpPr/>
          <p:nvPr/>
        </p:nvGrpSpPr>
        <p:grpSpPr>
          <a:xfrm>
            <a:off x="14379513" y="8233036"/>
            <a:ext cx="4823538" cy="4823538"/>
            <a:chOff x="0" y="0"/>
            <a:chExt cx="812800" cy="812800"/>
          </a:xfrm>
        </p:grpSpPr>
        <p:sp>
          <p:nvSpPr>
            <p:cNvPr id="522" name="Google Shape;522;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4" name="Google Shape;524;p20"/>
          <p:cNvSpPr txBox="1"/>
          <p:nvPr/>
        </p:nvSpPr>
        <p:spPr>
          <a:xfrm>
            <a:off x="4547279" y="3484947"/>
            <a:ext cx="13494821" cy="317253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dirty="0">
                <a:solidFill>
                  <a:srgbClr val="000000"/>
                </a:solidFill>
                <a:latin typeface="League Spartan"/>
                <a:ea typeface="League Spartan"/>
                <a:cs typeface="League Spartan"/>
                <a:sym typeface="League Spartan"/>
              </a:rPr>
              <a:t>ESTABLISHING SHARED UNDERSTANDINGS</a:t>
            </a:r>
            <a:endParaRPr b="1" dirty="0"/>
          </a:p>
        </p:txBody>
      </p:sp>
      <p:sp>
        <p:nvSpPr>
          <p:cNvPr id="525" name="Google Shape;525;p20"/>
          <p:cNvSpPr txBox="1"/>
          <p:nvPr/>
        </p:nvSpPr>
        <p:spPr>
          <a:xfrm>
            <a:off x="4547280" y="2510141"/>
            <a:ext cx="13494821"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dirty="0">
                <a:solidFill>
                  <a:srgbClr val="000000"/>
                </a:solidFill>
                <a:latin typeface="Roboto"/>
                <a:ea typeface="Roboto"/>
                <a:cs typeface="Roboto"/>
                <a:sym typeface="Roboto"/>
              </a:rPr>
              <a:t>FETAL ALCOHOL SPECTRUM DISORDER</a:t>
            </a:r>
            <a:endParaRPr dirty="0"/>
          </a:p>
        </p:txBody>
      </p:sp>
      <p:grpSp>
        <p:nvGrpSpPr>
          <p:cNvPr id="526" name="Google Shape;526;p20"/>
          <p:cNvGrpSpPr/>
          <p:nvPr/>
        </p:nvGrpSpPr>
        <p:grpSpPr>
          <a:xfrm>
            <a:off x="16791282" y="6846531"/>
            <a:ext cx="4823538" cy="4823538"/>
            <a:chOff x="0" y="0"/>
            <a:chExt cx="812800" cy="812800"/>
          </a:xfrm>
        </p:grpSpPr>
        <p:sp>
          <p:nvSpPr>
            <p:cNvPr id="527" name="Google Shape;527;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538" name="Google Shape;538;p21"/>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539" name="Google Shape;539;p21"/>
          <p:cNvGrpSpPr/>
          <p:nvPr/>
        </p:nvGrpSpPr>
        <p:grpSpPr>
          <a:xfrm>
            <a:off x="1107009" y="847874"/>
            <a:ext cx="146488" cy="1856076"/>
            <a:chOff x="0" y="-47625"/>
            <a:chExt cx="38581" cy="488843"/>
          </a:xfrm>
        </p:grpSpPr>
        <p:sp>
          <p:nvSpPr>
            <p:cNvPr id="540" name="Google Shape;540;p2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541" name="Google Shape;541;p2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2" name="Google Shape;542;p21"/>
          <p:cNvGrpSpPr/>
          <p:nvPr/>
        </p:nvGrpSpPr>
        <p:grpSpPr>
          <a:xfrm rot="-5400000">
            <a:off x="1702668" y="8257018"/>
            <a:ext cx="146488" cy="1856076"/>
            <a:chOff x="0" y="-47625"/>
            <a:chExt cx="38581" cy="488843"/>
          </a:xfrm>
        </p:grpSpPr>
        <p:sp>
          <p:nvSpPr>
            <p:cNvPr id="543" name="Google Shape;543;p2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544" name="Google Shape;544;p2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45" name="Google Shape;545;p21"/>
          <p:cNvSpPr txBox="1"/>
          <p:nvPr/>
        </p:nvSpPr>
        <p:spPr>
          <a:xfrm>
            <a:off x="1481599" y="1602775"/>
            <a:ext cx="6833970"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FASD IS...</a:t>
            </a:r>
            <a:endParaRPr b="1" dirty="0"/>
          </a:p>
        </p:txBody>
      </p:sp>
      <p:sp>
        <p:nvSpPr>
          <p:cNvPr id="546" name="Google Shape;546;p21"/>
          <p:cNvSpPr txBox="1"/>
          <p:nvPr/>
        </p:nvSpPr>
        <p:spPr>
          <a:xfrm>
            <a:off x="1481599" y="942975"/>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FETAL ALCOHOL SPECTRUM DISORDER</a:t>
            </a:r>
            <a:endParaRPr/>
          </a:p>
        </p:txBody>
      </p:sp>
      <p:sp>
        <p:nvSpPr>
          <p:cNvPr id="547" name="Google Shape;547;p21"/>
          <p:cNvSpPr txBox="1"/>
          <p:nvPr/>
        </p:nvSpPr>
        <p:spPr>
          <a:xfrm>
            <a:off x="1047750" y="3111571"/>
            <a:ext cx="8730430" cy="5668820"/>
          </a:xfrm>
          <a:prstGeom prst="rect">
            <a:avLst/>
          </a:prstGeom>
          <a:noFill/>
          <a:ln>
            <a:noFill/>
          </a:ln>
        </p:spPr>
        <p:txBody>
          <a:bodyPr spcFirstLastPara="1" wrap="square" lIns="0" tIns="0" rIns="0" bIns="0" anchor="t" anchorCtr="0">
            <a:spAutoFit/>
          </a:bodyPr>
          <a:lstStyle/>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neurodevelopmental disorder that is caused by prenatal alcohol exposure (PAE). </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The most common cause of neurodevelopmental disability in Canada. It is estimated that 4% of people in Canada have FASD.</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Characterized by diverse cognitive, </a:t>
            </a:r>
            <a:r>
              <a:rPr lang="en-US" sz="2943" b="0" i="0" u="none" strike="noStrike" cap="none" dirty="0" err="1">
                <a:solidFill>
                  <a:srgbClr val="000000"/>
                </a:solidFill>
                <a:latin typeface="Poppins"/>
                <a:ea typeface="Poppins"/>
                <a:cs typeface="Poppins"/>
                <a:sym typeface="Poppins"/>
              </a:rPr>
              <a:t>behavioural</a:t>
            </a:r>
            <a:r>
              <a:rPr lang="en-US" sz="2943" b="0" i="0" u="none" strike="noStrike" cap="none" dirty="0">
                <a:solidFill>
                  <a:srgbClr val="000000"/>
                </a:solidFill>
                <a:latin typeface="Poppins"/>
                <a:ea typeface="Poppins"/>
                <a:cs typeface="Poppins"/>
                <a:sym typeface="Poppins"/>
              </a:rPr>
              <a:t>, and physical needs. </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Impacts people and families from all socioeconomic and ethnic backgrounds.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557" name="Google Shape;557;p22"/>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558" name="Google Shape;558;p22"/>
          <p:cNvGrpSpPr/>
          <p:nvPr/>
        </p:nvGrpSpPr>
        <p:grpSpPr>
          <a:xfrm>
            <a:off x="1107009" y="847874"/>
            <a:ext cx="146488" cy="1856076"/>
            <a:chOff x="0" y="-47625"/>
            <a:chExt cx="38581" cy="488843"/>
          </a:xfrm>
        </p:grpSpPr>
        <p:sp>
          <p:nvSpPr>
            <p:cNvPr id="559" name="Google Shape;559;p2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560" name="Google Shape;560;p2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61" name="Google Shape;561;p22"/>
          <p:cNvGrpSpPr/>
          <p:nvPr/>
        </p:nvGrpSpPr>
        <p:grpSpPr>
          <a:xfrm rot="-5400000">
            <a:off x="1702668" y="8257018"/>
            <a:ext cx="146488" cy="1856076"/>
            <a:chOff x="0" y="-47625"/>
            <a:chExt cx="38581" cy="488843"/>
          </a:xfrm>
        </p:grpSpPr>
        <p:sp>
          <p:nvSpPr>
            <p:cNvPr id="562" name="Google Shape;562;p2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563" name="Google Shape;563;p2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64" name="Google Shape;564;p22"/>
          <p:cNvCxnSpPr/>
          <p:nvPr/>
        </p:nvCxnSpPr>
        <p:spPr>
          <a:xfrm>
            <a:off x="9830802" y="4092566"/>
            <a:ext cx="2000390" cy="1034011"/>
          </a:xfrm>
          <a:prstGeom prst="straightConnector1">
            <a:avLst/>
          </a:prstGeom>
          <a:noFill/>
          <a:ln w="95250" cap="flat" cmpd="sng">
            <a:solidFill>
              <a:srgbClr val="3470A7"/>
            </a:solidFill>
            <a:prstDash val="dot"/>
            <a:round/>
            <a:headEnd type="none" w="sm" len="sm"/>
            <a:tailEnd type="stealth" w="med" len="med"/>
          </a:ln>
        </p:spPr>
      </p:cxnSp>
      <p:cxnSp>
        <p:nvCxnSpPr>
          <p:cNvPr id="565" name="Google Shape;565;p22"/>
          <p:cNvCxnSpPr/>
          <p:nvPr/>
        </p:nvCxnSpPr>
        <p:spPr>
          <a:xfrm rot="10800000" flipH="1">
            <a:off x="9856528" y="6947324"/>
            <a:ext cx="1775032" cy="1139380"/>
          </a:xfrm>
          <a:prstGeom prst="straightConnector1">
            <a:avLst/>
          </a:prstGeom>
          <a:noFill/>
          <a:ln w="95250" cap="flat" cmpd="sng">
            <a:solidFill>
              <a:srgbClr val="3470A7"/>
            </a:solidFill>
            <a:prstDash val="dot"/>
            <a:round/>
            <a:headEnd type="none" w="sm" len="sm"/>
            <a:tailEnd type="stealth" w="med" len="med"/>
          </a:ln>
        </p:spPr>
      </p:cxnSp>
      <p:grpSp>
        <p:nvGrpSpPr>
          <p:cNvPr id="566" name="Google Shape;566;p22"/>
          <p:cNvGrpSpPr/>
          <p:nvPr/>
        </p:nvGrpSpPr>
        <p:grpSpPr>
          <a:xfrm>
            <a:off x="12308150" y="4328623"/>
            <a:ext cx="5445842" cy="3798159"/>
            <a:chOff x="0" y="-76200"/>
            <a:chExt cx="1434296" cy="1000338"/>
          </a:xfrm>
        </p:grpSpPr>
        <p:sp>
          <p:nvSpPr>
            <p:cNvPr id="567" name="Google Shape;567;p22"/>
            <p:cNvSpPr/>
            <p:nvPr/>
          </p:nvSpPr>
          <p:spPr>
            <a:xfrm>
              <a:off x="0" y="0"/>
              <a:ext cx="1434296" cy="924138"/>
            </a:xfrm>
            <a:custGeom>
              <a:avLst/>
              <a:gdLst/>
              <a:ahLst/>
              <a:cxnLst/>
              <a:rect l="l" t="t" r="r" b="b"/>
              <a:pathLst>
                <a:path w="1434296" h="924138" extrusionOk="0">
                  <a:moveTo>
                    <a:pt x="72503" y="0"/>
                  </a:moveTo>
                  <a:lnTo>
                    <a:pt x="1361793" y="0"/>
                  </a:lnTo>
                  <a:cubicBezTo>
                    <a:pt x="1381022" y="0"/>
                    <a:pt x="1399463" y="7639"/>
                    <a:pt x="1413060" y="21236"/>
                  </a:cubicBezTo>
                  <a:cubicBezTo>
                    <a:pt x="1426657" y="34832"/>
                    <a:pt x="1434296" y="53274"/>
                    <a:pt x="1434296" y="72503"/>
                  </a:cubicBezTo>
                  <a:lnTo>
                    <a:pt x="1434296" y="851636"/>
                  </a:lnTo>
                  <a:cubicBezTo>
                    <a:pt x="1434296" y="891678"/>
                    <a:pt x="1401835" y="924138"/>
                    <a:pt x="1361793" y="924138"/>
                  </a:cubicBezTo>
                  <a:lnTo>
                    <a:pt x="72503" y="924138"/>
                  </a:lnTo>
                  <a:cubicBezTo>
                    <a:pt x="32461" y="924138"/>
                    <a:pt x="0" y="891678"/>
                    <a:pt x="0" y="851636"/>
                  </a:cubicBezTo>
                  <a:lnTo>
                    <a:pt x="0" y="72503"/>
                  </a:lnTo>
                  <a:cubicBezTo>
                    <a:pt x="0" y="32461"/>
                    <a:pt x="32461" y="0"/>
                    <a:pt x="72503" y="0"/>
                  </a:cubicBezTo>
                  <a:close/>
                </a:path>
              </a:pathLst>
            </a:custGeom>
            <a:solidFill>
              <a:srgbClr val="DBA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2"/>
            <p:cNvSpPr txBox="1"/>
            <p:nvPr/>
          </p:nvSpPr>
          <p:spPr>
            <a:xfrm>
              <a:off x="0" y="-76200"/>
              <a:ext cx="1434296" cy="1000338"/>
            </a:xfrm>
            <a:prstGeom prst="rect">
              <a:avLst/>
            </a:prstGeom>
            <a:noFill/>
            <a:ln>
              <a:noFill/>
            </a:ln>
          </p:spPr>
          <p:txBody>
            <a:bodyPr spcFirstLastPara="1" wrap="square" lIns="50800" tIns="50800" rIns="50800" bIns="50800" anchor="ctr" anchorCtr="0">
              <a:noAutofit/>
            </a:bodyPr>
            <a:lstStyle/>
            <a:p>
              <a:pPr marL="0" marR="0" lvl="0" indent="0" algn="ctr" rtl="0">
                <a:lnSpc>
                  <a:spcPct val="140013"/>
                </a:lnSpc>
                <a:spcBef>
                  <a:spcPts val="0"/>
                </a:spcBef>
                <a:spcAft>
                  <a:spcPts val="0"/>
                </a:spcAft>
                <a:buNone/>
              </a:pPr>
              <a:r>
                <a:rPr lang="en-US" sz="2899" b="0" i="0" u="none" strike="noStrike" cap="none">
                  <a:solidFill>
                    <a:srgbClr val="000000"/>
                  </a:solidFill>
                  <a:latin typeface="Poppins"/>
                  <a:ea typeface="Poppins"/>
                  <a:cs typeface="Poppins"/>
                  <a:sym typeface="Poppins"/>
                </a:rPr>
                <a:t>People with FASD experience a wide range of potential strengths &amp; needs in day to day functioning</a:t>
              </a:r>
              <a:endParaRPr/>
            </a:p>
          </p:txBody>
        </p:sp>
      </p:grpSp>
      <p:sp>
        <p:nvSpPr>
          <p:cNvPr id="569" name="Google Shape;569;p22"/>
          <p:cNvSpPr txBox="1"/>
          <p:nvPr/>
        </p:nvSpPr>
        <p:spPr>
          <a:xfrm>
            <a:off x="1481599" y="1602775"/>
            <a:ext cx="6833970"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FASD IS...</a:t>
            </a:r>
            <a:endParaRPr b="1" dirty="0"/>
          </a:p>
        </p:txBody>
      </p:sp>
      <p:sp>
        <p:nvSpPr>
          <p:cNvPr id="570" name="Google Shape;570;p22"/>
          <p:cNvSpPr txBox="1"/>
          <p:nvPr/>
        </p:nvSpPr>
        <p:spPr>
          <a:xfrm>
            <a:off x="1481599" y="942975"/>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FETAL ALCOHOL SPECTRUM DISORDER</a:t>
            </a:r>
            <a:endParaRPr/>
          </a:p>
        </p:txBody>
      </p:sp>
      <p:sp>
        <p:nvSpPr>
          <p:cNvPr id="571" name="Google Shape;571;p22"/>
          <p:cNvSpPr txBox="1"/>
          <p:nvPr/>
        </p:nvSpPr>
        <p:spPr>
          <a:xfrm>
            <a:off x="1028700" y="3138362"/>
            <a:ext cx="8730430" cy="5668820"/>
          </a:xfrm>
          <a:prstGeom prst="rect">
            <a:avLst/>
          </a:prstGeom>
          <a:noFill/>
          <a:ln>
            <a:noFill/>
          </a:ln>
        </p:spPr>
        <p:txBody>
          <a:bodyPr spcFirstLastPara="1" wrap="square" lIns="0" tIns="0" rIns="0" bIns="0" anchor="t" anchorCtr="0">
            <a:spAutoFit/>
          </a:bodyPr>
          <a:lstStyle/>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neurodevelopmental disorder that is caused by prenatal alcohol exposure (PAE).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The most common cause of neurodevelopmental disability in Canada. It is estimated that 4% of people in Canada have FASD.</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Characterized by diverse cognitive, behavioural, and physical needs.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Impacts people and families from all socioeconomic and ethnic backgrounds.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581" name="Google Shape;581;p23"/>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582" name="Google Shape;582;p23"/>
          <p:cNvGrpSpPr/>
          <p:nvPr/>
        </p:nvGrpSpPr>
        <p:grpSpPr>
          <a:xfrm>
            <a:off x="1107009" y="847874"/>
            <a:ext cx="146488" cy="1856076"/>
            <a:chOff x="0" y="-47625"/>
            <a:chExt cx="38581" cy="488843"/>
          </a:xfrm>
        </p:grpSpPr>
        <p:sp>
          <p:nvSpPr>
            <p:cNvPr id="583" name="Google Shape;583;p2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584" name="Google Shape;584;p2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85" name="Google Shape;585;p23"/>
          <p:cNvGrpSpPr/>
          <p:nvPr/>
        </p:nvGrpSpPr>
        <p:grpSpPr>
          <a:xfrm>
            <a:off x="10518743" y="3383703"/>
            <a:ext cx="2885674" cy="2980324"/>
            <a:chOff x="0" y="0"/>
            <a:chExt cx="6350000" cy="6558280"/>
          </a:xfrm>
        </p:grpSpPr>
        <p:sp>
          <p:nvSpPr>
            <p:cNvPr id="586" name="Google Shape;586;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l="-27421" r="-2742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23"/>
          <p:cNvGrpSpPr/>
          <p:nvPr/>
        </p:nvGrpSpPr>
        <p:grpSpPr>
          <a:xfrm>
            <a:off x="10518743" y="6944113"/>
            <a:ext cx="2885674" cy="2980324"/>
            <a:chOff x="0" y="0"/>
            <a:chExt cx="6350000" cy="6558280"/>
          </a:xfrm>
        </p:grpSpPr>
        <p:sp>
          <p:nvSpPr>
            <p:cNvPr id="589" name="Google Shape;589;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5">
                <a:alphaModFix/>
              </a:blip>
              <a:stretch>
                <a:fillRect l="-27567" r="-275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3"/>
          <p:cNvGrpSpPr/>
          <p:nvPr/>
        </p:nvGrpSpPr>
        <p:grpSpPr>
          <a:xfrm>
            <a:off x="4192048" y="3385302"/>
            <a:ext cx="2885674" cy="2980324"/>
            <a:chOff x="0" y="0"/>
            <a:chExt cx="6350000" cy="6558280"/>
          </a:xfrm>
        </p:grpSpPr>
        <p:sp>
          <p:nvSpPr>
            <p:cNvPr id="592" name="Google Shape;592;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6">
                <a:alphaModFix/>
              </a:blip>
              <a:stretch>
                <a:fillRect t="-14608" b="-1460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23"/>
          <p:cNvGrpSpPr/>
          <p:nvPr/>
        </p:nvGrpSpPr>
        <p:grpSpPr>
          <a:xfrm>
            <a:off x="7355396" y="3385302"/>
            <a:ext cx="2885674" cy="2980324"/>
            <a:chOff x="0" y="0"/>
            <a:chExt cx="6350000" cy="6558280"/>
          </a:xfrm>
        </p:grpSpPr>
        <p:sp>
          <p:nvSpPr>
            <p:cNvPr id="595" name="Google Shape;595;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7">
                <a:alphaModFix/>
              </a:blip>
              <a:stretch>
                <a:fillRect l="-1679" r="-167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3"/>
          <p:cNvGrpSpPr/>
          <p:nvPr/>
        </p:nvGrpSpPr>
        <p:grpSpPr>
          <a:xfrm>
            <a:off x="4192048" y="6944113"/>
            <a:ext cx="2885674" cy="2980324"/>
            <a:chOff x="0" y="0"/>
            <a:chExt cx="6350000" cy="6558280"/>
          </a:xfrm>
        </p:grpSpPr>
        <p:sp>
          <p:nvSpPr>
            <p:cNvPr id="598" name="Google Shape;598;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8">
                <a:alphaModFix/>
              </a:blip>
              <a:stretch>
                <a:fillRect l="-11249" r="-1124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3"/>
          <p:cNvGrpSpPr/>
          <p:nvPr/>
        </p:nvGrpSpPr>
        <p:grpSpPr>
          <a:xfrm>
            <a:off x="7355396" y="6944113"/>
            <a:ext cx="2885674" cy="2980324"/>
            <a:chOff x="0" y="0"/>
            <a:chExt cx="6350000" cy="6558280"/>
          </a:xfrm>
        </p:grpSpPr>
        <p:sp>
          <p:nvSpPr>
            <p:cNvPr id="601" name="Google Shape;601;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9">
                <a:alphaModFix/>
              </a:blip>
              <a:stretch>
                <a:fillRect l="-27567" r="-275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a:off x="1028700" y="3385302"/>
            <a:ext cx="2885674" cy="2980324"/>
            <a:chOff x="0" y="0"/>
            <a:chExt cx="6350000" cy="6558280"/>
          </a:xfrm>
        </p:grpSpPr>
        <p:sp>
          <p:nvSpPr>
            <p:cNvPr id="604" name="Google Shape;604;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0">
                <a:alphaModFix/>
              </a:blip>
              <a:stretch>
                <a:fillRect l="-35196" r="-35196" b="-255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a:off x="1028700" y="6944113"/>
            <a:ext cx="2885674" cy="2980324"/>
            <a:chOff x="0" y="0"/>
            <a:chExt cx="6350000" cy="6558280"/>
          </a:xfrm>
        </p:grpSpPr>
        <p:sp>
          <p:nvSpPr>
            <p:cNvPr id="607" name="Google Shape;607;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1">
                <a:alphaModFix/>
              </a:blip>
              <a:stretch>
                <a:fillRect l="-18907" r="-1890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3"/>
          <p:cNvGrpSpPr/>
          <p:nvPr/>
        </p:nvGrpSpPr>
        <p:grpSpPr>
          <a:xfrm>
            <a:off x="13682091" y="6944113"/>
            <a:ext cx="2885674" cy="2980324"/>
            <a:chOff x="0" y="0"/>
            <a:chExt cx="6350000" cy="6558280"/>
          </a:xfrm>
        </p:grpSpPr>
        <p:sp>
          <p:nvSpPr>
            <p:cNvPr id="610" name="Google Shape;610;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2">
                <a:alphaModFix/>
              </a:blip>
              <a:stretch>
                <a:fillRect l="-27567" r="-275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23"/>
          <p:cNvGrpSpPr/>
          <p:nvPr/>
        </p:nvGrpSpPr>
        <p:grpSpPr>
          <a:xfrm>
            <a:off x="13682091" y="3385302"/>
            <a:ext cx="2885674" cy="2980324"/>
            <a:chOff x="0" y="0"/>
            <a:chExt cx="6350000" cy="6558280"/>
          </a:xfrm>
        </p:grpSpPr>
        <p:sp>
          <p:nvSpPr>
            <p:cNvPr id="613" name="Google Shape;613;p23"/>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3">
                <a:alphaModFix/>
              </a:blip>
              <a:stretch>
                <a:fillRect l="-3484" r="-348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3"/>
          <p:cNvSpPr txBox="1"/>
          <p:nvPr/>
        </p:nvSpPr>
        <p:spPr>
          <a:xfrm>
            <a:off x="1481599" y="1602775"/>
            <a:ext cx="7478371"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BRAIN DOMAINS</a:t>
            </a:r>
            <a:endParaRPr b="1" dirty="0"/>
          </a:p>
        </p:txBody>
      </p:sp>
      <p:sp>
        <p:nvSpPr>
          <p:cNvPr id="616" name="Google Shape;616;p23"/>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FASD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626" name="Google Shape;626;p24"/>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627" name="Google Shape;627;p24"/>
          <p:cNvGrpSpPr/>
          <p:nvPr/>
        </p:nvGrpSpPr>
        <p:grpSpPr>
          <a:xfrm>
            <a:off x="1107009" y="847874"/>
            <a:ext cx="146488" cy="1856076"/>
            <a:chOff x="0" y="-47625"/>
            <a:chExt cx="38581" cy="488843"/>
          </a:xfrm>
        </p:grpSpPr>
        <p:sp>
          <p:nvSpPr>
            <p:cNvPr id="628" name="Google Shape;628;p2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629" name="Google Shape;629;p2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30" name="Google Shape;630;p24"/>
          <p:cNvSpPr txBox="1"/>
          <p:nvPr/>
        </p:nvSpPr>
        <p:spPr>
          <a:xfrm>
            <a:off x="1481599" y="1602775"/>
            <a:ext cx="9343265"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BRAIN DOMAINS</a:t>
            </a:r>
            <a:endParaRPr b="1" dirty="0"/>
          </a:p>
        </p:txBody>
      </p:sp>
      <p:sp>
        <p:nvSpPr>
          <p:cNvPr id="631" name="Google Shape;631;p24"/>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FASD</a:t>
            </a:r>
            <a:endParaRPr/>
          </a:p>
        </p:txBody>
      </p:sp>
      <p:sp>
        <p:nvSpPr>
          <p:cNvPr id="632" name="Google Shape;632;p24"/>
          <p:cNvSpPr txBox="1"/>
          <p:nvPr/>
        </p:nvSpPr>
        <p:spPr>
          <a:xfrm>
            <a:off x="1028700" y="4689302"/>
            <a:ext cx="3780966" cy="15455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Trouble driving or operating machinery.</a:t>
            </a:r>
            <a:endParaRPr/>
          </a:p>
        </p:txBody>
      </p:sp>
      <p:sp>
        <p:nvSpPr>
          <p:cNvPr id="633" name="Google Shape;633;p24"/>
          <p:cNvSpPr txBox="1"/>
          <p:nvPr/>
        </p:nvSpPr>
        <p:spPr>
          <a:xfrm>
            <a:off x="1050693" y="2916929"/>
            <a:ext cx="3934188"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What I might see...</a:t>
            </a:r>
            <a:endParaRPr/>
          </a:p>
        </p:txBody>
      </p:sp>
      <p:sp>
        <p:nvSpPr>
          <p:cNvPr id="634" name="Google Shape;634;p24"/>
          <p:cNvSpPr txBox="1"/>
          <p:nvPr/>
        </p:nvSpPr>
        <p:spPr>
          <a:xfrm>
            <a:off x="1050693" y="6594897"/>
            <a:ext cx="3780966"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Illegible writing or frequent spelling mistakes when writing.</a:t>
            </a:r>
            <a:endParaRPr/>
          </a:p>
        </p:txBody>
      </p:sp>
      <p:sp>
        <p:nvSpPr>
          <p:cNvPr id="635" name="Google Shape;635;p24"/>
          <p:cNvSpPr txBox="1"/>
          <p:nvPr/>
        </p:nvSpPr>
        <p:spPr>
          <a:xfrm>
            <a:off x="5841696" y="2916929"/>
            <a:ext cx="5461455"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Why I might be seeing this...</a:t>
            </a:r>
            <a:endParaRPr/>
          </a:p>
        </p:txBody>
      </p:sp>
      <p:sp>
        <p:nvSpPr>
          <p:cNvPr id="636" name="Google Shape;636;p24"/>
          <p:cNvSpPr txBox="1"/>
          <p:nvPr/>
        </p:nvSpPr>
        <p:spPr>
          <a:xfrm>
            <a:off x="11959554" y="2916929"/>
            <a:ext cx="5124531" cy="697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What can I do...</a:t>
            </a:r>
            <a:endParaRPr/>
          </a:p>
        </p:txBody>
      </p:sp>
      <p:sp>
        <p:nvSpPr>
          <p:cNvPr id="637" name="Google Shape;637;p24"/>
          <p:cNvSpPr txBox="1"/>
          <p:nvPr/>
        </p:nvSpPr>
        <p:spPr>
          <a:xfrm>
            <a:off x="5853555" y="4728963"/>
            <a:ext cx="4971309" cy="15455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Impacts of challenges with attention, focus, and hand eye coordination.</a:t>
            </a:r>
            <a:endParaRPr/>
          </a:p>
        </p:txBody>
      </p:sp>
      <p:sp>
        <p:nvSpPr>
          <p:cNvPr id="638" name="Google Shape;638;p24"/>
          <p:cNvSpPr txBox="1"/>
          <p:nvPr/>
        </p:nvSpPr>
        <p:spPr>
          <a:xfrm>
            <a:off x="11959554" y="4253096"/>
            <a:ext cx="4971309"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Follow-up around medical care and medication.</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Do they need help with transportation?</a:t>
            </a:r>
            <a:endParaRPr/>
          </a:p>
        </p:txBody>
      </p:sp>
      <p:sp>
        <p:nvSpPr>
          <p:cNvPr id="639" name="Google Shape;639;p24"/>
          <p:cNvSpPr txBox="1"/>
          <p:nvPr/>
        </p:nvSpPr>
        <p:spPr>
          <a:xfrm>
            <a:off x="5841696" y="6594897"/>
            <a:ext cx="4971309" cy="25742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Underdeveloped academic skills due to disrupted school experiences or specific learning disorders. </a:t>
            </a:r>
            <a:endParaRPr/>
          </a:p>
        </p:txBody>
      </p:sp>
      <p:sp>
        <p:nvSpPr>
          <p:cNvPr id="640" name="Google Shape;640;p24"/>
          <p:cNvSpPr txBox="1"/>
          <p:nvPr/>
        </p:nvSpPr>
        <p:spPr>
          <a:xfrm>
            <a:off x="11959554" y="6594897"/>
            <a:ext cx="4971309" cy="30886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Identify academic strengths.</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Do they need a referral for assessment?</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Develop accommodations for school/work.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650" name="Google Shape;650;p25"/>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651" name="Google Shape;651;p25"/>
          <p:cNvGrpSpPr/>
          <p:nvPr/>
        </p:nvGrpSpPr>
        <p:grpSpPr>
          <a:xfrm>
            <a:off x="1107009" y="847874"/>
            <a:ext cx="146488" cy="1856076"/>
            <a:chOff x="0" y="-47625"/>
            <a:chExt cx="38581" cy="488843"/>
          </a:xfrm>
        </p:grpSpPr>
        <p:sp>
          <p:nvSpPr>
            <p:cNvPr id="652" name="Google Shape;652;p2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653" name="Google Shape;653;p2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54" name="Google Shape;654;p25"/>
          <p:cNvSpPr txBox="1"/>
          <p:nvPr/>
        </p:nvSpPr>
        <p:spPr>
          <a:xfrm>
            <a:off x="1481599" y="1602775"/>
            <a:ext cx="9343265"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BRAIN DOMAINS</a:t>
            </a:r>
            <a:endParaRPr b="1" dirty="0"/>
          </a:p>
        </p:txBody>
      </p:sp>
      <p:sp>
        <p:nvSpPr>
          <p:cNvPr id="655" name="Google Shape;655;p25"/>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FASD</a:t>
            </a:r>
            <a:endParaRPr/>
          </a:p>
        </p:txBody>
      </p:sp>
      <p:sp>
        <p:nvSpPr>
          <p:cNvPr id="656" name="Google Shape;656;p25"/>
          <p:cNvSpPr txBox="1"/>
          <p:nvPr/>
        </p:nvSpPr>
        <p:spPr>
          <a:xfrm>
            <a:off x="1028700" y="2916929"/>
            <a:ext cx="4011539"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What I might see...</a:t>
            </a:r>
            <a:endParaRPr/>
          </a:p>
        </p:txBody>
      </p:sp>
      <p:sp>
        <p:nvSpPr>
          <p:cNvPr id="657" name="Google Shape;657;p25"/>
          <p:cNvSpPr txBox="1"/>
          <p:nvPr/>
        </p:nvSpPr>
        <p:spPr>
          <a:xfrm>
            <a:off x="951424" y="5041375"/>
            <a:ext cx="4011539"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Not following instructions. </a:t>
            </a:r>
            <a:endParaRPr/>
          </a:p>
        </p:txBody>
      </p:sp>
      <p:sp>
        <p:nvSpPr>
          <p:cNvPr id="658" name="Google Shape;658;p25"/>
          <p:cNvSpPr txBox="1"/>
          <p:nvPr/>
        </p:nvSpPr>
        <p:spPr>
          <a:xfrm>
            <a:off x="5053636" y="2920687"/>
            <a:ext cx="5964621"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Why I might be seeing this...</a:t>
            </a:r>
            <a:endParaRPr/>
          </a:p>
        </p:txBody>
      </p:sp>
      <p:sp>
        <p:nvSpPr>
          <p:cNvPr id="659" name="Google Shape;659;p25"/>
          <p:cNvSpPr txBox="1"/>
          <p:nvPr/>
        </p:nvSpPr>
        <p:spPr>
          <a:xfrm>
            <a:off x="11027782" y="2971741"/>
            <a:ext cx="5124531" cy="697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i="0" u="none" strike="noStrike" cap="none">
                <a:solidFill>
                  <a:srgbClr val="252857"/>
                </a:solidFill>
                <a:latin typeface="Roboto"/>
                <a:ea typeface="Roboto"/>
                <a:cs typeface="Roboto"/>
                <a:sym typeface="Roboto"/>
              </a:rPr>
              <a:t>What can I do...</a:t>
            </a:r>
            <a:endParaRPr/>
          </a:p>
        </p:txBody>
      </p:sp>
      <p:sp>
        <p:nvSpPr>
          <p:cNvPr id="660" name="Google Shape;660;p25"/>
          <p:cNvSpPr txBox="1"/>
          <p:nvPr/>
        </p:nvSpPr>
        <p:spPr>
          <a:xfrm>
            <a:off x="1028700" y="7615581"/>
            <a:ext cx="3856986"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Breaching probation.</a:t>
            </a:r>
            <a:endParaRPr/>
          </a:p>
        </p:txBody>
      </p:sp>
      <p:sp>
        <p:nvSpPr>
          <p:cNvPr id="661" name="Google Shape;661;p25"/>
          <p:cNvSpPr txBox="1"/>
          <p:nvPr/>
        </p:nvSpPr>
        <p:spPr>
          <a:xfrm>
            <a:off x="5053636" y="7101231"/>
            <a:ext cx="4753305"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Memory impairment that makes it hard for them to transfer new learning into action.</a:t>
            </a:r>
            <a:endParaRPr/>
          </a:p>
        </p:txBody>
      </p:sp>
      <p:sp>
        <p:nvSpPr>
          <p:cNvPr id="662" name="Google Shape;662;p25"/>
          <p:cNvSpPr txBox="1"/>
          <p:nvPr/>
        </p:nvSpPr>
        <p:spPr>
          <a:xfrm>
            <a:off x="5053636" y="4527025"/>
            <a:ext cx="4753305"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Impaired communication skills.</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Hearing or visual impairment.</a:t>
            </a:r>
            <a:endParaRPr/>
          </a:p>
        </p:txBody>
      </p:sp>
      <p:sp>
        <p:nvSpPr>
          <p:cNvPr id="663" name="Google Shape;663;p25"/>
          <p:cNvSpPr txBox="1"/>
          <p:nvPr/>
        </p:nvSpPr>
        <p:spPr>
          <a:xfrm>
            <a:off x="11027782" y="4012675"/>
            <a:ext cx="6231518" cy="25742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Is there a communication barrier?</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Present information strategically. </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Encourage them to ask for clarification.</a:t>
            </a:r>
            <a:endParaRPr/>
          </a:p>
        </p:txBody>
      </p:sp>
      <p:sp>
        <p:nvSpPr>
          <p:cNvPr id="664" name="Google Shape;664;p25"/>
          <p:cNvSpPr txBox="1"/>
          <p:nvPr/>
        </p:nvSpPr>
        <p:spPr>
          <a:xfrm>
            <a:off x="11027782" y="7002291"/>
            <a:ext cx="6231518" cy="25742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How can I help them remember important tasks/information? </a:t>
            </a:r>
            <a:endParaRPr/>
          </a:p>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Use concrete language to regularly review information, one piece at a time.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2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674" name="Google Shape;674;p26"/>
          <p:cNvGrpSpPr/>
          <p:nvPr/>
        </p:nvGrpSpPr>
        <p:grpSpPr>
          <a:xfrm>
            <a:off x="1880278" y="-558923"/>
            <a:ext cx="2302648" cy="7539771"/>
            <a:chOff x="0" y="-47625"/>
            <a:chExt cx="606459" cy="1985783"/>
          </a:xfrm>
        </p:grpSpPr>
        <p:sp>
          <p:nvSpPr>
            <p:cNvPr id="675" name="Google Shape;675;p26"/>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D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677" name="Google Shape;677;p26"/>
          <p:cNvCxnSpPr/>
          <p:nvPr/>
        </p:nvCxnSpPr>
        <p:spPr>
          <a:xfrm>
            <a:off x="4547281" y="6605455"/>
            <a:ext cx="7877207" cy="0"/>
          </a:xfrm>
          <a:prstGeom prst="straightConnector1">
            <a:avLst/>
          </a:prstGeom>
          <a:noFill/>
          <a:ln w="76200" cap="flat" cmpd="sng">
            <a:solidFill>
              <a:srgbClr val="DBA43B"/>
            </a:solidFill>
            <a:prstDash val="solid"/>
            <a:round/>
            <a:headEnd type="none" w="sm" len="sm"/>
            <a:tailEnd type="none" w="sm" len="sm"/>
          </a:ln>
        </p:spPr>
      </p:cxnSp>
      <p:grpSp>
        <p:nvGrpSpPr>
          <p:cNvPr id="678" name="Google Shape;678;p26"/>
          <p:cNvGrpSpPr/>
          <p:nvPr/>
        </p:nvGrpSpPr>
        <p:grpSpPr>
          <a:xfrm>
            <a:off x="14379513" y="8233036"/>
            <a:ext cx="4823538" cy="4823538"/>
            <a:chOff x="0" y="0"/>
            <a:chExt cx="812800" cy="812800"/>
          </a:xfrm>
        </p:grpSpPr>
        <p:sp>
          <p:nvSpPr>
            <p:cNvPr id="679" name="Google Shape;679;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1" name="Google Shape;681;p26"/>
          <p:cNvSpPr txBox="1"/>
          <p:nvPr/>
        </p:nvSpPr>
        <p:spPr>
          <a:xfrm>
            <a:off x="4547281" y="2670064"/>
            <a:ext cx="13494821" cy="3043269"/>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None/>
            </a:pPr>
            <a:r>
              <a:rPr lang="en-US" sz="7063" b="1" i="0" u="none" strike="noStrike" cap="none" dirty="0">
                <a:solidFill>
                  <a:srgbClr val="000000"/>
                </a:solidFill>
                <a:latin typeface="League Spartan"/>
                <a:ea typeface="League Spartan"/>
                <a:cs typeface="League Spartan"/>
                <a:sym typeface="League Spartan"/>
              </a:rPr>
              <a:t>USING SHARED UNDERSTANDING TO PURSUE GOALS</a:t>
            </a:r>
            <a:endParaRPr b="1" dirty="0"/>
          </a:p>
        </p:txBody>
      </p:sp>
      <p:sp>
        <p:nvSpPr>
          <p:cNvPr id="682" name="Google Shape;682;p26"/>
          <p:cNvSpPr txBox="1"/>
          <p:nvPr/>
        </p:nvSpPr>
        <p:spPr>
          <a:xfrm>
            <a:off x="4547281" y="1674349"/>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dirty="0">
                <a:solidFill>
                  <a:srgbClr val="000000"/>
                </a:solidFill>
                <a:latin typeface="Roboto"/>
                <a:ea typeface="Roboto"/>
                <a:cs typeface="Roboto"/>
                <a:sym typeface="Roboto"/>
              </a:rPr>
              <a:t>TOWARDS HEALTHY OUTCOMES</a:t>
            </a:r>
            <a:endParaRPr dirty="0"/>
          </a:p>
        </p:txBody>
      </p:sp>
      <p:grpSp>
        <p:nvGrpSpPr>
          <p:cNvPr id="683" name="Google Shape;683;p26"/>
          <p:cNvGrpSpPr/>
          <p:nvPr/>
        </p:nvGrpSpPr>
        <p:grpSpPr>
          <a:xfrm>
            <a:off x="16791282" y="6846531"/>
            <a:ext cx="4823538" cy="4823538"/>
            <a:chOff x="0" y="0"/>
            <a:chExt cx="812800" cy="812800"/>
          </a:xfrm>
        </p:grpSpPr>
        <p:sp>
          <p:nvSpPr>
            <p:cNvPr id="684" name="Google Shape;684;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2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sp>
        <p:nvSpPr>
          <p:cNvPr id="695" name="Google Shape;695;p27"/>
          <p:cNvSpPr/>
          <p:nvPr/>
        </p:nvSpPr>
        <p:spPr>
          <a:xfrm>
            <a:off x="4569067" y="0"/>
            <a:ext cx="8425581" cy="10537222"/>
          </a:xfrm>
          <a:custGeom>
            <a:avLst/>
            <a:gdLst/>
            <a:ahLst/>
            <a:cxnLst/>
            <a:rect l="l" t="t" r="r" b="b"/>
            <a:pathLst>
              <a:path w="8425581" h="10537222" extrusionOk="0">
                <a:moveTo>
                  <a:pt x="0" y="0"/>
                </a:moveTo>
                <a:lnTo>
                  <a:pt x="8425582" y="0"/>
                </a:lnTo>
                <a:lnTo>
                  <a:pt x="8425582" y="10537222"/>
                </a:lnTo>
                <a:lnTo>
                  <a:pt x="0" y="10537222"/>
                </a:lnTo>
                <a:lnTo>
                  <a:pt x="0" y="0"/>
                </a:lnTo>
                <a:close/>
              </a:path>
            </a:pathLst>
          </a:custGeom>
          <a:blipFill rotWithShape="1">
            <a:blip r:embed="rId4">
              <a:alphaModFix/>
            </a:blip>
            <a:stretch>
              <a:fillRect t="-566" b="-2941"/>
            </a:stretch>
          </a:blipFill>
          <a:ln>
            <a:noFill/>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28"/>
          <p:cNvSpPr/>
          <p:nvPr/>
        </p:nvSpPr>
        <p:spPr>
          <a:xfrm rot="708000">
            <a:off x="-858589" y="-1761216"/>
            <a:ext cx="20005178" cy="13809433"/>
          </a:xfrm>
          <a:custGeom>
            <a:avLst/>
            <a:gdLst/>
            <a:ahLst/>
            <a:cxnLst/>
            <a:rect l="l" t="t" r="r" b="b"/>
            <a:pathLst>
              <a:path w="20005178" h="13809433" extrusionOk="0">
                <a:moveTo>
                  <a:pt x="0" y="3739823"/>
                </a:moveTo>
                <a:lnTo>
                  <a:pt x="17901527" y="0"/>
                </a:lnTo>
                <a:lnTo>
                  <a:pt x="20005178" y="10069609"/>
                </a:lnTo>
                <a:lnTo>
                  <a:pt x="2103651" y="13809432"/>
                </a:lnTo>
                <a:lnTo>
                  <a:pt x="0" y="3739823"/>
                </a:lnTo>
                <a:close/>
              </a:path>
            </a:pathLst>
          </a:custGeom>
          <a:blipFill rotWithShape="1">
            <a:blip r:embed="rId3">
              <a:alphaModFix/>
            </a:blip>
            <a:stretch>
              <a:fillRect l="-13095" t="-9551" r="-17227" b="-32044"/>
            </a:stretch>
          </a:blipFill>
          <a:ln>
            <a:noFill/>
          </a:ln>
        </p:spPr>
        <p:txBody>
          <a:bodyPr/>
          <a:lstStyle/>
          <a:p>
            <a:endParaRPr lang="en-US"/>
          </a:p>
        </p:txBody>
      </p:sp>
      <p:cxnSp>
        <p:nvCxnSpPr>
          <p:cNvPr id="705" name="Google Shape;705;p28"/>
          <p:cNvCxnSpPr/>
          <p:nvPr/>
        </p:nvCxnSpPr>
        <p:spPr>
          <a:xfrm>
            <a:off x="1028700" y="2346512"/>
            <a:ext cx="5049618" cy="0"/>
          </a:xfrm>
          <a:prstGeom prst="straightConnector1">
            <a:avLst/>
          </a:prstGeom>
          <a:noFill/>
          <a:ln w="76200" cap="flat" cmpd="sng">
            <a:solidFill>
              <a:srgbClr val="D49000"/>
            </a:solidFill>
            <a:prstDash val="solid"/>
            <a:round/>
            <a:headEnd type="none" w="sm" len="sm"/>
            <a:tailEnd type="none" w="sm" len="sm"/>
          </a:ln>
        </p:spPr>
      </p:cxnSp>
      <p:grpSp>
        <p:nvGrpSpPr>
          <p:cNvPr id="706" name="Google Shape;706;p28"/>
          <p:cNvGrpSpPr/>
          <p:nvPr/>
        </p:nvGrpSpPr>
        <p:grpSpPr>
          <a:xfrm>
            <a:off x="1028700" y="366611"/>
            <a:ext cx="146488" cy="1856076"/>
            <a:chOff x="0" y="-47625"/>
            <a:chExt cx="38581" cy="488843"/>
          </a:xfrm>
        </p:grpSpPr>
        <p:sp>
          <p:nvSpPr>
            <p:cNvPr id="707" name="Google Shape;707;p2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08" name="Google Shape;708;p2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9" name="Google Shape;709;p28"/>
          <p:cNvGrpSpPr/>
          <p:nvPr/>
        </p:nvGrpSpPr>
        <p:grpSpPr>
          <a:xfrm rot="-5400000">
            <a:off x="1702668" y="8257018"/>
            <a:ext cx="146488" cy="1856076"/>
            <a:chOff x="0" y="-47625"/>
            <a:chExt cx="38581" cy="488843"/>
          </a:xfrm>
        </p:grpSpPr>
        <p:sp>
          <p:nvSpPr>
            <p:cNvPr id="710" name="Google Shape;710;p2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11" name="Google Shape;711;p2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2" name="Google Shape;712;p28"/>
          <p:cNvSpPr txBox="1"/>
          <p:nvPr/>
        </p:nvSpPr>
        <p:spPr>
          <a:xfrm>
            <a:off x="1403290" y="1121511"/>
            <a:ext cx="12646941"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UNDERLYING PHILOSOPHIES</a:t>
            </a:r>
            <a:endParaRPr b="1" dirty="0"/>
          </a:p>
        </p:txBody>
      </p:sp>
      <p:sp>
        <p:nvSpPr>
          <p:cNvPr id="713" name="Google Shape;713;p28"/>
          <p:cNvSpPr txBox="1"/>
          <p:nvPr/>
        </p:nvSpPr>
        <p:spPr>
          <a:xfrm>
            <a:off x="1403290" y="461712"/>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TOWARDS HEALTHY OUTCOMES</a:t>
            </a:r>
            <a:endParaRPr/>
          </a:p>
        </p:txBody>
      </p:sp>
      <p:grpSp>
        <p:nvGrpSpPr>
          <p:cNvPr id="714" name="Google Shape;714;p28"/>
          <p:cNvGrpSpPr/>
          <p:nvPr/>
        </p:nvGrpSpPr>
        <p:grpSpPr>
          <a:xfrm>
            <a:off x="4132269" y="1028700"/>
            <a:ext cx="10928213" cy="10889903"/>
            <a:chOff x="0" y="0"/>
            <a:chExt cx="14570950" cy="14519870"/>
          </a:xfrm>
        </p:grpSpPr>
        <p:sp>
          <p:nvSpPr>
            <p:cNvPr id="715" name="Google Shape;715;p28"/>
            <p:cNvSpPr/>
            <p:nvPr/>
          </p:nvSpPr>
          <p:spPr>
            <a:xfrm rot="-2500770">
              <a:off x="1978351" y="2264605"/>
              <a:ext cx="10614248" cy="9990661"/>
            </a:xfrm>
            <a:custGeom>
              <a:avLst/>
              <a:gdLst/>
              <a:ahLst/>
              <a:cxnLst/>
              <a:rect l="l" t="t" r="r" b="b"/>
              <a:pathLst>
                <a:path w="10614248" h="9990661" extrusionOk="0">
                  <a:moveTo>
                    <a:pt x="0" y="0"/>
                  </a:moveTo>
                  <a:lnTo>
                    <a:pt x="10614248" y="0"/>
                  </a:lnTo>
                  <a:lnTo>
                    <a:pt x="10614248" y="9990661"/>
                  </a:lnTo>
                  <a:lnTo>
                    <a:pt x="0" y="9990661"/>
                  </a:lnTo>
                  <a:lnTo>
                    <a:pt x="0" y="0"/>
                  </a:lnTo>
                  <a:close/>
                </a:path>
              </a:pathLst>
            </a:custGeom>
            <a:blipFill rotWithShape="1">
              <a:blip r:embed="rId4">
                <a:alphaModFix/>
              </a:blip>
              <a:stretch>
                <a:fillRect/>
              </a:stretch>
            </a:blipFill>
            <a:ln>
              <a:noFill/>
            </a:ln>
          </p:spPr>
          <p:txBody>
            <a:bodyPr/>
            <a:lstStyle/>
            <a:p>
              <a:endParaRPr lang="en-US"/>
            </a:p>
          </p:txBody>
        </p:sp>
        <p:sp>
          <p:nvSpPr>
            <p:cNvPr id="716" name="Google Shape;716;p28"/>
            <p:cNvSpPr txBox="1"/>
            <p:nvPr/>
          </p:nvSpPr>
          <p:spPr>
            <a:xfrm>
              <a:off x="5847574" y="2636040"/>
              <a:ext cx="3855551" cy="1672696"/>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59" b="1" i="0" u="none" strike="noStrike" cap="none">
                  <a:solidFill>
                    <a:srgbClr val="000000"/>
                  </a:solidFill>
                  <a:latin typeface="Poppins"/>
                  <a:ea typeface="Poppins"/>
                  <a:cs typeface="Poppins"/>
                  <a:sym typeface="Poppins"/>
                </a:rPr>
                <a:t>DEVELOPMENTAL LIFESPAN PERSPECTIVE</a:t>
              </a:r>
              <a:endParaRPr/>
            </a:p>
          </p:txBody>
        </p:sp>
        <p:sp>
          <p:nvSpPr>
            <p:cNvPr id="717" name="Google Shape;717;p28"/>
            <p:cNvSpPr txBox="1"/>
            <p:nvPr/>
          </p:nvSpPr>
          <p:spPr>
            <a:xfrm>
              <a:off x="7285475" y="9078760"/>
              <a:ext cx="3855551" cy="1672696"/>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59" b="1" i="0" u="none" strike="noStrike" cap="none">
                  <a:solidFill>
                    <a:srgbClr val="000000"/>
                  </a:solidFill>
                  <a:latin typeface="Poppins"/>
                  <a:ea typeface="Poppins"/>
                  <a:cs typeface="Poppins"/>
                  <a:sym typeface="Poppins"/>
                </a:rPr>
                <a:t>STRENGTHS-BASED &amp; EMPOWERED</a:t>
              </a:r>
              <a:endParaRPr/>
            </a:p>
          </p:txBody>
        </p:sp>
        <p:sp>
          <p:nvSpPr>
            <p:cNvPr id="718" name="Google Shape;718;p28"/>
            <p:cNvSpPr txBox="1"/>
            <p:nvPr/>
          </p:nvSpPr>
          <p:spPr>
            <a:xfrm>
              <a:off x="1549438" y="7173184"/>
              <a:ext cx="3855551" cy="1113896"/>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59" b="1" i="0" u="none" strike="noStrike" cap="none">
                  <a:solidFill>
                    <a:srgbClr val="000000"/>
                  </a:solidFill>
                  <a:latin typeface="Poppins"/>
                  <a:ea typeface="Poppins"/>
                  <a:cs typeface="Poppins"/>
                  <a:sym typeface="Poppins"/>
                </a:rPr>
                <a:t>INTERACTIVE SYSTEMS</a:t>
              </a:r>
              <a:endParaRPr/>
            </a:p>
          </p:txBody>
        </p:sp>
        <p:sp>
          <p:nvSpPr>
            <p:cNvPr id="719" name="Google Shape;719;p28"/>
            <p:cNvSpPr txBox="1"/>
            <p:nvPr/>
          </p:nvSpPr>
          <p:spPr>
            <a:xfrm>
              <a:off x="5536050" y="6227111"/>
              <a:ext cx="2575258" cy="1008849"/>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79" b="1" i="0" u="none" strike="noStrike" cap="none">
                  <a:solidFill>
                    <a:srgbClr val="000000"/>
                  </a:solidFill>
                  <a:latin typeface="Poppins"/>
                  <a:ea typeface="Poppins"/>
                  <a:cs typeface="Poppins"/>
                  <a:sym typeface="Poppins"/>
                </a:rPr>
                <a:t>All behaviour is functional</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2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729" name="Google Shape;729;p29"/>
          <p:cNvGrpSpPr/>
          <p:nvPr/>
        </p:nvGrpSpPr>
        <p:grpSpPr>
          <a:xfrm>
            <a:off x="1107009" y="847874"/>
            <a:ext cx="146488" cy="1856076"/>
            <a:chOff x="0" y="-47625"/>
            <a:chExt cx="38581" cy="488843"/>
          </a:xfrm>
        </p:grpSpPr>
        <p:sp>
          <p:nvSpPr>
            <p:cNvPr id="730" name="Google Shape;730;p2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31" name="Google Shape;731;p2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2" name="Google Shape;732;p29"/>
          <p:cNvGrpSpPr/>
          <p:nvPr/>
        </p:nvGrpSpPr>
        <p:grpSpPr>
          <a:xfrm rot="-5400000">
            <a:off x="1702668" y="8257018"/>
            <a:ext cx="146488" cy="1856076"/>
            <a:chOff x="0" y="-47625"/>
            <a:chExt cx="38581" cy="488843"/>
          </a:xfrm>
        </p:grpSpPr>
        <p:sp>
          <p:nvSpPr>
            <p:cNvPr id="733" name="Google Shape;733;p2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34" name="Google Shape;734;p2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5" name="Google Shape;735;p29"/>
          <p:cNvGrpSpPr/>
          <p:nvPr/>
        </p:nvGrpSpPr>
        <p:grpSpPr>
          <a:xfrm>
            <a:off x="10213705" y="-110528"/>
            <a:ext cx="8071512" cy="10850622"/>
            <a:chOff x="0" y="0"/>
            <a:chExt cx="3662687" cy="4923790"/>
          </a:xfrm>
        </p:grpSpPr>
        <p:sp>
          <p:nvSpPr>
            <p:cNvPr id="736" name="Google Shape;736;p2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38" name="Google Shape;738;p29"/>
          <p:cNvCxnSpPr/>
          <p:nvPr/>
        </p:nvCxnSpPr>
        <p:spPr>
          <a:xfrm rot="10800000" flipH="1">
            <a:off x="9685911" y="4659088"/>
            <a:ext cx="4271751" cy="484412"/>
          </a:xfrm>
          <a:prstGeom prst="straightConnector1">
            <a:avLst/>
          </a:prstGeom>
          <a:noFill/>
          <a:ln w="190500" cap="flat" cmpd="sng">
            <a:solidFill>
              <a:srgbClr val="FFBD59"/>
            </a:solidFill>
            <a:prstDash val="solid"/>
            <a:round/>
            <a:headEnd type="none" w="sm" len="sm"/>
            <a:tailEnd type="stealth" w="med" len="med"/>
          </a:ln>
        </p:spPr>
      </p:cxnSp>
      <p:cxnSp>
        <p:nvCxnSpPr>
          <p:cNvPr id="739" name="Google Shape;739;p29"/>
          <p:cNvCxnSpPr/>
          <p:nvPr/>
        </p:nvCxnSpPr>
        <p:spPr>
          <a:xfrm rot="10800000">
            <a:off x="15035161" y="4102567"/>
            <a:ext cx="0" cy="4297585"/>
          </a:xfrm>
          <a:prstGeom prst="straightConnector1">
            <a:avLst/>
          </a:prstGeom>
          <a:noFill/>
          <a:ln w="190500" cap="flat" cmpd="sng">
            <a:solidFill>
              <a:srgbClr val="FFBD59"/>
            </a:solidFill>
            <a:prstDash val="solid"/>
            <a:round/>
            <a:headEnd type="none" w="sm" len="sm"/>
            <a:tailEnd type="stealth" w="med" len="med"/>
          </a:ln>
        </p:spPr>
      </p:cxnSp>
      <p:sp>
        <p:nvSpPr>
          <p:cNvPr id="740" name="Google Shape;740;p29"/>
          <p:cNvSpPr txBox="1"/>
          <p:nvPr/>
        </p:nvSpPr>
        <p:spPr>
          <a:xfrm>
            <a:off x="1481599" y="1621825"/>
            <a:ext cx="10290323" cy="19968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60" b="1" i="0" u="none" strike="noStrike" cap="none">
                <a:solidFill>
                  <a:srgbClr val="000000"/>
                </a:solidFill>
                <a:latin typeface="League Spartan"/>
                <a:ea typeface="League Spartan"/>
                <a:cs typeface="League Spartan"/>
                <a:sym typeface="League Spartan"/>
              </a:rPr>
              <a:t>DEVELOPMENTAL LIFESPAN PERSPECTIVE</a:t>
            </a:r>
            <a:endParaRPr/>
          </a:p>
        </p:txBody>
      </p:sp>
      <p:sp>
        <p:nvSpPr>
          <p:cNvPr id="741" name="Google Shape;741;p29"/>
          <p:cNvSpPr txBox="1"/>
          <p:nvPr/>
        </p:nvSpPr>
        <p:spPr>
          <a:xfrm>
            <a:off x="1481599" y="942975"/>
            <a:ext cx="867886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TOWARDS HEALTHY OUTCOMES</a:t>
            </a:r>
            <a:endParaRPr/>
          </a:p>
        </p:txBody>
      </p:sp>
      <p:sp>
        <p:nvSpPr>
          <p:cNvPr id="742" name="Google Shape;742;p29"/>
          <p:cNvSpPr txBox="1"/>
          <p:nvPr/>
        </p:nvSpPr>
        <p:spPr>
          <a:xfrm>
            <a:off x="1189612" y="4026367"/>
            <a:ext cx="7180770"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A person’s past and future impact their functioning. </a:t>
            </a:r>
            <a:endParaRPr/>
          </a:p>
        </p:txBody>
      </p:sp>
      <p:sp>
        <p:nvSpPr>
          <p:cNvPr id="743" name="Google Shape;743;p29"/>
          <p:cNvSpPr txBox="1"/>
          <p:nvPr/>
        </p:nvSpPr>
        <p:spPr>
          <a:xfrm>
            <a:off x="1189612" y="5238583"/>
            <a:ext cx="7180770" cy="5168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Intervention is a </a:t>
            </a:r>
            <a:r>
              <a:rPr lang="en-US" sz="2900" b="1" i="0" u="none" strike="noStrike" cap="none">
                <a:solidFill>
                  <a:srgbClr val="000000"/>
                </a:solidFill>
                <a:latin typeface="Poppins"/>
                <a:ea typeface="Poppins"/>
                <a:cs typeface="Poppins"/>
                <a:sym typeface="Poppins"/>
              </a:rPr>
              <a:t>lifelong </a:t>
            </a:r>
            <a:r>
              <a:rPr lang="en-US" sz="2900" b="0" i="0" u="none" strike="noStrike" cap="none">
                <a:solidFill>
                  <a:srgbClr val="000000"/>
                </a:solidFill>
                <a:latin typeface="Poppins"/>
                <a:ea typeface="Poppins"/>
                <a:cs typeface="Poppins"/>
                <a:sym typeface="Poppins"/>
              </a:rPr>
              <a:t>process. </a:t>
            </a:r>
            <a:endParaRPr/>
          </a:p>
        </p:txBody>
      </p:sp>
      <p:sp>
        <p:nvSpPr>
          <p:cNvPr id="744" name="Google Shape;744;p29"/>
          <p:cNvSpPr txBox="1"/>
          <p:nvPr/>
        </p:nvSpPr>
        <p:spPr>
          <a:xfrm>
            <a:off x="1107009" y="6002662"/>
            <a:ext cx="7180770"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Intervention goals are based on an individual’s strengths &amp; challenges. </a:t>
            </a:r>
            <a:endParaRPr/>
          </a:p>
        </p:txBody>
      </p:sp>
      <p:sp>
        <p:nvSpPr>
          <p:cNvPr id="745" name="Google Shape;745;p29"/>
          <p:cNvSpPr txBox="1"/>
          <p:nvPr/>
        </p:nvSpPr>
        <p:spPr>
          <a:xfrm rot="-84344">
            <a:off x="8375762" y="4757666"/>
            <a:ext cx="1533907" cy="666925"/>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None/>
            </a:pPr>
            <a:r>
              <a:rPr lang="en-US" sz="3743" b="1" i="0" u="none" strike="noStrike" cap="none">
                <a:solidFill>
                  <a:srgbClr val="D49000"/>
                </a:solidFill>
                <a:latin typeface="Poppins"/>
                <a:ea typeface="Poppins"/>
                <a:cs typeface="Poppins"/>
                <a:sym typeface="Poppins"/>
              </a:rPr>
              <a:t>AGES</a:t>
            </a:r>
            <a:endParaRPr/>
          </a:p>
        </p:txBody>
      </p:sp>
      <p:sp>
        <p:nvSpPr>
          <p:cNvPr id="746" name="Google Shape;746;p29"/>
          <p:cNvSpPr txBox="1"/>
          <p:nvPr/>
        </p:nvSpPr>
        <p:spPr>
          <a:xfrm rot="-84344">
            <a:off x="12530743" y="8306276"/>
            <a:ext cx="5006266" cy="1324150"/>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743" b="1" i="0" u="none" strike="noStrike" cap="none">
                <a:solidFill>
                  <a:srgbClr val="FFBD59"/>
                </a:solidFill>
                <a:latin typeface="Poppins"/>
                <a:ea typeface="Poppins"/>
                <a:cs typeface="Poppins"/>
                <a:sym typeface="Poppins"/>
              </a:rPr>
              <a:t>DEVELOPMENTAL TRAJECTORY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37" name="Google Shape;137;p3"/>
          <p:cNvGrpSpPr/>
          <p:nvPr/>
        </p:nvGrpSpPr>
        <p:grpSpPr>
          <a:xfrm>
            <a:off x="1880278" y="-558923"/>
            <a:ext cx="2302648" cy="7539771"/>
            <a:chOff x="0" y="-47625"/>
            <a:chExt cx="606459" cy="1985783"/>
          </a:xfrm>
        </p:grpSpPr>
        <p:sp>
          <p:nvSpPr>
            <p:cNvPr id="138" name="Google Shape;138;p3"/>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0" name="Google Shape;140;p3"/>
          <p:cNvGrpSpPr/>
          <p:nvPr/>
        </p:nvGrpSpPr>
        <p:grpSpPr>
          <a:xfrm>
            <a:off x="14379513" y="8233036"/>
            <a:ext cx="4823538" cy="4823538"/>
            <a:chOff x="0" y="0"/>
            <a:chExt cx="812800" cy="812800"/>
          </a:xfrm>
        </p:grpSpPr>
        <p:sp>
          <p:nvSpPr>
            <p:cNvPr id="141" name="Google Shape;141;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3" name="Google Shape;143;p3"/>
          <p:cNvGrpSpPr/>
          <p:nvPr/>
        </p:nvGrpSpPr>
        <p:grpSpPr>
          <a:xfrm>
            <a:off x="16791282" y="6846531"/>
            <a:ext cx="4823538" cy="4823538"/>
            <a:chOff x="0" y="0"/>
            <a:chExt cx="812800" cy="812800"/>
          </a:xfrm>
        </p:grpSpPr>
        <p:sp>
          <p:nvSpPr>
            <p:cNvPr id="144" name="Google Shape;144;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 name="Google Shape;146;p3"/>
          <p:cNvSpPr/>
          <p:nvPr/>
        </p:nvSpPr>
        <p:spPr>
          <a:xfrm>
            <a:off x="5674475" y="0"/>
            <a:ext cx="6939049" cy="10287000"/>
          </a:xfrm>
          <a:custGeom>
            <a:avLst/>
            <a:gdLst/>
            <a:ahLst/>
            <a:cxnLst/>
            <a:rect l="l" t="t" r="r" b="b"/>
            <a:pathLst>
              <a:path w="6939049" h="10287000" extrusionOk="0">
                <a:moveTo>
                  <a:pt x="0" y="0"/>
                </a:moveTo>
                <a:lnTo>
                  <a:pt x="6939050" y="0"/>
                </a:lnTo>
                <a:lnTo>
                  <a:pt x="6939050" y="10287000"/>
                </a:lnTo>
                <a:lnTo>
                  <a:pt x="0" y="10287000"/>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3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756" name="Google Shape;756;p30"/>
          <p:cNvGrpSpPr/>
          <p:nvPr/>
        </p:nvGrpSpPr>
        <p:grpSpPr>
          <a:xfrm>
            <a:off x="1107009" y="847874"/>
            <a:ext cx="146488" cy="1856076"/>
            <a:chOff x="0" y="-47625"/>
            <a:chExt cx="38581" cy="488843"/>
          </a:xfrm>
        </p:grpSpPr>
        <p:sp>
          <p:nvSpPr>
            <p:cNvPr id="757" name="Google Shape;757;p3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58" name="Google Shape;758;p3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9" name="Google Shape;759;p30"/>
          <p:cNvGrpSpPr/>
          <p:nvPr/>
        </p:nvGrpSpPr>
        <p:grpSpPr>
          <a:xfrm rot="-5400000">
            <a:off x="1702668" y="8257018"/>
            <a:ext cx="146488" cy="1856076"/>
            <a:chOff x="0" y="-47625"/>
            <a:chExt cx="38581" cy="488843"/>
          </a:xfrm>
        </p:grpSpPr>
        <p:sp>
          <p:nvSpPr>
            <p:cNvPr id="760" name="Google Shape;760;p3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61" name="Google Shape;761;p3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62" name="Google Shape;762;p30"/>
          <p:cNvGrpSpPr/>
          <p:nvPr/>
        </p:nvGrpSpPr>
        <p:grpSpPr>
          <a:xfrm>
            <a:off x="10160461" y="-110528"/>
            <a:ext cx="8071512" cy="10850622"/>
            <a:chOff x="0" y="0"/>
            <a:chExt cx="3662687" cy="4923790"/>
          </a:xfrm>
        </p:grpSpPr>
        <p:sp>
          <p:nvSpPr>
            <p:cNvPr id="763" name="Google Shape;763;p30"/>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0"/>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30"/>
          <p:cNvSpPr txBox="1"/>
          <p:nvPr/>
        </p:nvSpPr>
        <p:spPr>
          <a:xfrm>
            <a:off x="1481599" y="1621825"/>
            <a:ext cx="8678862" cy="124098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60" b="1" i="0" u="none" strike="noStrike" cap="none" dirty="0">
                <a:solidFill>
                  <a:srgbClr val="000000"/>
                </a:solidFill>
                <a:latin typeface="League Spartan"/>
                <a:ea typeface="League Spartan"/>
                <a:cs typeface="League Spartan"/>
                <a:sym typeface="League Spartan"/>
              </a:rPr>
              <a:t>INTERACTIVE SYSTEMS</a:t>
            </a:r>
            <a:endParaRPr b="1" dirty="0"/>
          </a:p>
        </p:txBody>
      </p:sp>
      <p:sp>
        <p:nvSpPr>
          <p:cNvPr id="766" name="Google Shape;766;p30"/>
          <p:cNvSpPr txBox="1"/>
          <p:nvPr/>
        </p:nvSpPr>
        <p:spPr>
          <a:xfrm>
            <a:off x="1481599" y="942975"/>
            <a:ext cx="867886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TOWARDS HEALTHY OUTCOMES</a:t>
            </a:r>
            <a:endParaRPr/>
          </a:p>
        </p:txBody>
      </p:sp>
      <p:sp>
        <p:nvSpPr>
          <p:cNvPr id="767" name="Google Shape;767;p30"/>
          <p:cNvSpPr txBox="1"/>
          <p:nvPr/>
        </p:nvSpPr>
        <p:spPr>
          <a:xfrm>
            <a:off x="1167791" y="4026367"/>
            <a:ext cx="7141133"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The influence of systems across the lifespan is </a:t>
            </a:r>
            <a:r>
              <a:rPr lang="en-US" sz="2900" b="1" i="0" u="none" strike="noStrike" cap="none">
                <a:solidFill>
                  <a:srgbClr val="000000"/>
                </a:solidFill>
                <a:latin typeface="Poppins"/>
                <a:ea typeface="Poppins"/>
                <a:cs typeface="Poppins"/>
                <a:sym typeface="Poppins"/>
              </a:rPr>
              <a:t>interactive </a:t>
            </a:r>
            <a:r>
              <a:rPr lang="en-US" sz="2900" b="0" i="0" u="none" strike="noStrike" cap="none">
                <a:solidFill>
                  <a:srgbClr val="000000"/>
                </a:solidFill>
                <a:latin typeface="Poppins"/>
                <a:ea typeface="Poppins"/>
                <a:cs typeface="Poppins"/>
                <a:sym typeface="Poppins"/>
              </a:rPr>
              <a:t>and </a:t>
            </a:r>
            <a:r>
              <a:rPr lang="en-US" sz="2900" b="1" i="0" u="none" strike="noStrike" cap="none">
                <a:solidFill>
                  <a:srgbClr val="000000"/>
                </a:solidFill>
                <a:latin typeface="Poppins"/>
                <a:ea typeface="Poppins"/>
                <a:cs typeface="Poppins"/>
                <a:sym typeface="Poppins"/>
              </a:rPr>
              <a:t>additive</a:t>
            </a:r>
            <a:r>
              <a:rPr lang="en-US" sz="2900" b="0" i="0" u="none" strike="noStrike" cap="none">
                <a:solidFill>
                  <a:srgbClr val="000000"/>
                </a:solidFill>
                <a:latin typeface="Poppins"/>
                <a:ea typeface="Poppins"/>
                <a:cs typeface="Poppins"/>
                <a:sym typeface="Poppins"/>
              </a:rPr>
              <a:t>. </a:t>
            </a:r>
            <a:endParaRPr/>
          </a:p>
        </p:txBody>
      </p:sp>
      <p:sp>
        <p:nvSpPr>
          <p:cNvPr id="768" name="Google Shape;768;p30"/>
          <p:cNvSpPr txBox="1"/>
          <p:nvPr/>
        </p:nvSpPr>
        <p:spPr>
          <a:xfrm>
            <a:off x="1189156" y="5238583"/>
            <a:ext cx="7141133"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Areas of support must interact fluidly and flexibly. </a:t>
            </a:r>
            <a:endParaRPr/>
          </a:p>
        </p:txBody>
      </p:sp>
      <p:sp>
        <p:nvSpPr>
          <p:cNvPr id="769" name="Google Shape;769;p30"/>
          <p:cNvSpPr txBox="1"/>
          <p:nvPr/>
        </p:nvSpPr>
        <p:spPr>
          <a:xfrm>
            <a:off x="1107009" y="6450337"/>
            <a:ext cx="7141133"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Meaningful collaboration and responsivity is necessary. </a:t>
            </a:r>
            <a:endParaRPr/>
          </a:p>
        </p:txBody>
      </p:sp>
      <p:cxnSp>
        <p:nvCxnSpPr>
          <p:cNvPr id="770" name="Google Shape;770;p30"/>
          <p:cNvCxnSpPr/>
          <p:nvPr/>
        </p:nvCxnSpPr>
        <p:spPr>
          <a:xfrm rot="10800000" flipH="1">
            <a:off x="9575431" y="2782901"/>
            <a:ext cx="4392981" cy="2964980"/>
          </a:xfrm>
          <a:prstGeom prst="straightConnector1">
            <a:avLst/>
          </a:prstGeom>
          <a:noFill/>
          <a:ln w="190500" cap="flat" cmpd="sng">
            <a:solidFill>
              <a:srgbClr val="FFBD59"/>
            </a:solidFill>
            <a:prstDash val="solid"/>
            <a:round/>
            <a:headEnd type="none" w="sm" len="sm"/>
            <a:tailEnd type="stealth" w="med" len="med"/>
          </a:ln>
        </p:spPr>
      </p:cxnSp>
      <p:sp>
        <p:nvSpPr>
          <p:cNvPr id="771" name="Google Shape;771;p30"/>
          <p:cNvSpPr txBox="1"/>
          <p:nvPr/>
        </p:nvSpPr>
        <p:spPr>
          <a:xfrm rot="-84344">
            <a:off x="6987918" y="5673861"/>
            <a:ext cx="2682171" cy="1324150"/>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743" b="1" i="0" u="none" strike="noStrike" cap="none">
                <a:solidFill>
                  <a:srgbClr val="D49000"/>
                </a:solidFill>
                <a:latin typeface="Poppins"/>
                <a:ea typeface="Poppins"/>
                <a:cs typeface="Poppins"/>
                <a:sym typeface="Poppins"/>
              </a:rPr>
              <a:t>LAYERS OF COLOURS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3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781" name="Google Shape;781;p31"/>
          <p:cNvGrpSpPr/>
          <p:nvPr/>
        </p:nvGrpSpPr>
        <p:grpSpPr>
          <a:xfrm>
            <a:off x="1107009" y="847874"/>
            <a:ext cx="146488" cy="1856076"/>
            <a:chOff x="0" y="-47625"/>
            <a:chExt cx="38581" cy="488843"/>
          </a:xfrm>
        </p:grpSpPr>
        <p:sp>
          <p:nvSpPr>
            <p:cNvPr id="782" name="Google Shape;782;p3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83" name="Google Shape;783;p3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4" name="Google Shape;784;p31"/>
          <p:cNvGrpSpPr/>
          <p:nvPr/>
        </p:nvGrpSpPr>
        <p:grpSpPr>
          <a:xfrm rot="-5400000">
            <a:off x="1702668" y="8257018"/>
            <a:ext cx="146488" cy="1856076"/>
            <a:chOff x="0" y="-47625"/>
            <a:chExt cx="38581" cy="488843"/>
          </a:xfrm>
        </p:grpSpPr>
        <p:sp>
          <p:nvSpPr>
            <p:cNvPr id="785" name="Google Shape;785;p3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786" name="Google Shape;786;p3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7" name="Google Shape;787;p31"/>
          <p:cNvGrpSpPr/>
          <p:nvPr/>
        </p:nvGrpSpPr>
        <p:grpSpPr>
          <a:xfrm>
            <a:off x="10213705" y="-110528"/>
            <a:ext cx="8071512" cy="10850622"/>
            <a:chOff x="0" y="0"/>
            <a:chExt cx="3662687" cy="4923790"/>
          </a:xfrm>
        </p:grpSpPr>
        <p:sp>
          <p:nvSpPr>
            <p:cNvPr id="788" name="Google Shape;788;p3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31"/>
          <p:cNvSpPr txBox="1"/>
          <p:nvPr/>
        </p:nvSpPr>
        <p:spPr>
          <a:xfrm>
            <a:off x="1481599" y="1621825"/>
            <a:ext cx="10290323" cy="248196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60" b="1" i="0" u="none" strike="noStrike" cap="none" dirty="0">
                <a:solidFill>
                  <a:srgbClr val="000000"/>
                </a:solidFill>
                <a:latin typeface="League Spartan"/>
                <a:ea typeface="League Spartan"/>
                <a:cs typeface="League Spartan"/>
                <a:sym typeface="League Spartan"/>
              </a:rPr>
              <a:t>STRENGTHS-BASED &amp; EMPOWERED</a:t>
            </a:r>
            <a:endParaRPr b="1" dirty="0"/>
          </a:p>
        </p:txBody>
      </p:sp>
      <p:sp>
        <p:nvSpPr>
          <p:cNvPr id="791" name="Google Shape;791;p31"/>
          <p:cNvSpPr txBox="1"/>
          <p:nvPr/>
        </p:nvSpPr>
        <p:spPr>
          <a:xfrm>
            <a:off x="1481599" y="942975"/>
            <a:ext cx="867886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TOWARDS HEALTHY OUTCOMES</a:t>
            </a:r>
            <a:endParaRPr/>
          </a:p>
        </p:txBody>
      </p:sp>
      <p:sp>
        <p:nvSpPr>
          <p:cNvPr id="792" name="Google Shape;792;p31"/>
          <p:cNvSpPr txBox="1"/>
          <p:nvPr/>
        </p:nvSpPr>
        <p:spPr>
          <a:xfrm>
            <a:off x="1180253" y="4026367"/>
            <a:ext cx="7963747"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Mitigate challenges while ALSO </a:t>
            </a:r>
            <a:r>
              <a:rPr lang="en-US" sz="2900" b="1" i="0" u="none" strike="noStrike" cap="none">
                <a:solidFill>
                  <a:srgbClr val="000000"/>
                </a:solidFill>
                <a:latin typeface="Poppins"/>
                <a:ea typeface="Poppins"/>
                <a:cs typeface="Poppins"/>
                <a:sym typeface="Poppins"/>
              </a:rPr>
              <a:t>promoting strengths</a:t>
            </a:r>
            <a:r>
              <a:rPr lang="en-US" sz="2900" b="0" i="0" u="none" strike="noStrike" cap="none">
                <a:solidFill>
                  <a:srgbClr val="000000"/>
                </a:solidFill>
                <a:latin typeface="Poppins"/>
                <a:ea typeface="Poppins"/>
                <a:cs typeface="Poppins"/>
                <a:sym typeface="Poppins"/>
              </a:rPr>
              <a:t>. </a:t>
            </a:r>
            <a:endParaRPr/>
          </a:p>
        </p:txBody>
      </p:sp>
      <p:sp>
        <p:nvSpPr>
          <p:cNvPr id="793" name="Google Shape;793;p31"/>
          <p:cNvSpPr txBox="1"/>
          <p:nvPr/>
        </p:nvSpPr>
        <p:spPr>
          <a:xfrm>
            <a:off x="1180253" y="5238583"/>
            <a:ext cx="7963747" cy="15455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Combination of individual strengths and engagement with support systems creates conditions for success. </a:t>
            </a:r>
            <a:endParaRPr/>
          </a:p>
        </p:txBody>
      </p:sp>
      <p:sp>
        <p:nvSpPr>
          <p:cNvPr id="794" name="Google Shape;794;p31"/>
          <p:cNvSpPr txBox="1"/>
          <p:nvPr/>
        </p:nvSpPr>
        <p:spPr>
          <a:xfrm>
            <a:off x="1180253" y="6898012"/>
            <a:ext cx="6367164"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Co-create success alongside individuals with FASD. </a:t>
            </a:r>
            <a:endParaRPr/>
          </a:p>
        </p:txBody>
      </p:sp>
      <p:cxnSp>
        <p:nvCxnSpPr>
          <p:cNvPr id="795" name="Google Shape;795;p31"/>
          <p:cNvCxnSpPr/>
          <p:nvPr/>
        </p:nvCxnSpPr>
        <p:spPr>
          <a:xfrm rot="10800000" flipH="1">
            <a:off x="9630679" y="6223481"/>
            <a:ext cx="4282484" cy="1823841"/>
          </a:xfrm>
          <a:prstGeom prst="straightConnector1">
            <a:avLst/>
          </a:prstGeom>
          <a:noFill/>
          <a:ln w="190500" cap="flat" cmpd="sng">
            <a:solidFill>
              <a:srgbClr val="FFBD59"/>
            </a:solidFill>
            <a:prstDash val="solid"/>
            <a:round/>
            <a:headEnd type="none" w="sm" len="sm"/>
            <a:tailEnd type="stealth" w="med" len="med"/>
          </a:ln>
        </p:spPr>
      </p:cxnSp>
      <p:sp>
        <p:nvSpPr>
          <p:cNvPr id="796" name="Google Shape;796;p31"/>
          <p:cNvSpPr txBox="1"/>
          <p:nvPr/>
        </p:nvSpPr>
        <p:spPr>
          <a:xfrm rot="-84344">
            <a:off x="6648013" y="7824853"/>
            <a:ext cx="3195984" cy="1981375"/>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743" b="1" i="0" u="none" strike="noStrike" cap="none">
                <a:solidFill>
                  <a:srgbClr val="D49000"/>
                </a:solidFill>
                <a:latin typeface="Poppins"/>
                <a:ea typeface="Poppins"/>
                <a:cs typeface="Poppins"/>
                <a:sym typeface="Poppins"/>
              </a:rPr>
              <a:t>INDIVIDUAL IS AT THE CENTER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806" name="Google Shape;806;p32"/>
          <p:cNvCxnSpPr/>
          <p:nvPr/>
        </p:nvCxnSpPr>
        <p:spPr>
          <a:xfrm>
            <a:off x="1107009" y="2827775"/>
            <a:ext cx="5049618" cy="0"/>
          </a:xfrm>
          <a:prstGeom prst="straightConnector1">
            <a:avLst/>
          </a:prstGeom>
          <a:noFill/>
          <a:ln w="76200" cap="flat" cmpd="sng">
            <a:solidFill>
              <a:srgbClr val="DBA43B"/>
            </a:solidFill>
            <a:prstDash val="solid"/>
            <a:round/>
            <a:headEnd type="none" w="sm" len="sm"/>
            <a:tailEnd type="none" w="sm" len="sm"/>
          </a:ln>
        </p:spPr>
      </p:cxnSp>
      <p:grpSp>
        <p:nvGrpSpPr>
          <p:cNvPr id="807" name="Google Shape;807;p32"/>
          <p:cNvGrpSpPr/>
          <p:nvPr/>
        </p:nvGrpSpPr>
        <p:grpSpPr>
          <a:xfrm>
            <a:off x="1107009" y="847874"/>
            <a:ext cx="146488" cy="1856076"/>
            <a:chOff x="0" y="-47625"/>
            <a:chExt cx="38581" cy="488843"/>
          </a:xfrm>
        </p:grpSpPr>
        <p:sp>
          <p:nvSpPr>
            <p:cNvPr id="808" name="Google Shape;808;p3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BA43B"/>
            </a:solidFill>
            <a:ln>
              <a:noFill/>
            </a:ln>
          </p:spPr>
          <p:txBody>
            <a:bodyPr/>
            <a:lstStyle/>
            <a:p>
              <a:endParaRPr lang="en-US"/>
            </a:p>
          </p:txBody>
        </p:sp>
        <p:sp>
          <p:nvSpPr>
            <p:cNvPr id="809" name="Google Shape;809;p3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10" name="Google Shape;810;p32"/>
          <p:cNvGrpSpPr/>
          <p:nvPr/>
        </p:nvGrpSpPr>
        <p:grpSpPr>
          <a:xfrm>
            <a:off x="10787943" y="3674785"/>
            <a:ext cx="2757253" cy="2847691"/>
            <a:chOff x="0" y="0"/>
            <a:chExt cx="6350000" cy="6558280"/>
          </a:xfrm>
        </p:grpSpPr>
        <p:sp>
          <p:nvSpPr>
            <p:cNvPr id="811" name="Google Shape;811;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l="-27421" r="-2742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32"/>
          <p:cNvGrpSpPr/>
          <p:nvPr/>
        </p:nvGrpSpPr>
        <p:grpSpPr>
          <a:xfrm>
            <a:off x="10787943" y="7076746"/>
            <a:ext cx="2757253" cy="2847691"/>
            <a:chOff x="0" y="0"/>
            <a:chExt cx="6350000" cy="6558280"/>
          </a:xfrm>
        </p:grpSpPr>
        <p:sp>
          <p:nvSpPr>
            <p:cNvPr id="814" name="Google Shape;814;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5">
                <a:alphaModFix/>
              </a:blip>
              <a:stretch>
                <a:fillRect l="-27567" r="-275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32"/>
          <p:cNvGrpSpPr/>
          <p:nvPr/>
        </p:nvGrpSpPr>
        <p:grpSpPr>
          <a:xfrm>
            <a:off x="4742804" y="3676313"/>
            <a:ext cx="2757253" cy="2847691"/>
            <a:chOff x="0" y="0"/>
            <a:chExt cx="6350000" cy="6558280"/>
          </a:xfrm>
        </p:grpSpPr>
        <p:sp>
          <p:nvSpPr>
            <p:cNvPr id="817" name="Google Shape;817;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6">
                <a:alphaModFix/>
              </a:blip>
              <a:stretch>
                <a:fillRect t="-14608" b="-1460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32"/>
          <p:cNvGrpSpPr/>
          <p:nvPr/>
        </p:nvGrpSpPr>
        <p:grpSpPr>
          <a:xfrm>
            <a:off x="7765374" y="3676313"/>
            <a:ext cx="2757253" cy="2847691"/>
            <a:chOff x="0" y="0"/>
            <a:chExt cx="6350000" cy="6558280"/>
          </a:xfrm>
        </p:grpSpPr>
        <p:sp>
          <p:nvSpPr>
            <p:cNvPr id="820" name="Google Shape;820;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7">
                <a:alphaModFix/>
              </a:blip>
              <a:stretch>
                <a:fillRect l="-1679" r="-167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2"/>
          <p:cNvGrpSpPr/>
          <p:nvPr/>
        </p:nvGrpSpPr>
        <p:grpSpPr>
          <a:xfrm>
            <a:off x="4742804" y="7076746"/>
            <a:ext cx="2757253" cy="2847691"/>
            <a:chOff x="0" y="0"/>
            <a:chExt cx="6350000" cy="6558280"/>
          </a:xfrm>
        </p:grpSpPr>
        <p:sp>
          <p:nvSpPr>
            <p:cNvPr id="823" name="Google Shape;823;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8">
                <a:alphaModFix/>
              </a:blip>
              <a:stretch>
                <a:fillRect l="-11249" r="-1124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32"/>
          <p:cNvGrpSpPr/>
          <p:nvPr/>
        </p:nvGrpSpPr>
        <p:grpSpPr>
          <a:xfrm>
            <a:off x="7765374" y="7076746"/>
            <a:ext cx="2757253" cy="2847691"/>
            <a:chOff x="0" y="0"/>
            <a:chExt cx="6350000" cy="6558280"/>
          </a:xfrm>
        </p:grpSpPr>
        <p:sp>
          <p:nvSpPr>
            <p:cNvPr id="826" name="Google Shape;826;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9">
                <a:alphaModFix/>
              </a:blip>
              <a:stretch>
                <a:fillRect l="-27567" r="-275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2"/>
          <p:cNvGrpSpPr/>
          <p:nvPr/>
        </p:nvGrpSpPr>
        <p:grpSpPr>
          <a:xfrm>
            <a:off x="1720235" y="3676313"/>
            <a:ext cx="2757253" cy="2847691"/>
            <a:chOff x="0" y="0"/>
            <a:chExt cx="6350000" cy="6558280"/>
          </a:xfrm>
        </p:grpSpPr>
        <p:sp>
          <p:nvSpPr>
            <p:cNvPr id="829" name="Google Shape;829;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0">
                <a:alphaModFix/>
              </a:blip>
              <a:stretch>
                <a:fillRect l="-35196" r="-35196" b="-255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2"/>
          <p:cNvGrpSpPr/>
          <p:nvPr/>
        </p:nvGrpSpPr>
        <p:grpSpPr>
          <a:xfrm>
            <a:off x="1720235" y="7076746"/>
            <a:ext cx="2757253" cy="2847691"/>
            <a:chOff x="0" y="0"/>
            <a:chExt cx="6350000" cy="6558280"/>
          </a:xfrm>
        </p:grpSpPr>
        <p:sp>
          <p:nvSpPr>
            <p:cNvPr id="832" name="Google Shape;832;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1">
                <a:alphaModFix/>
              </a:blip>
              <a:stretch>
                <a:fillRect l="-18907" r="-1890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32"/>
          <p:cNvGrpSpPr/>
          <p:nvPr/>
        </p:nvGrpSpPr>
        <p:grpSpPr>
          <a:xfrm>
            <a:off x="13810512" y="7076746"/>
            <a:ext cx="2757253" cy="2847691"/>
            <a:chOff x="0" y="0"/>
            <a:chExt cx="6350000" cy="6558280"/>
          </a:xfrm>
        </p:grpSpPr>
        <p:sp>
          <p:nvSpPr>
            <p:cNvPr id="835" name="Google Shape;835;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2">
                <a:alphaModFix/>
              </a:blip>
              <a:stretch>
                <a:fillRect l="-27567" r="-275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32"/>
          <p:cNvGrpSpPr/>
          <p:nvPr/>
        </p:nvGrpSpPr>
        <p:grpSpPr>
          <a:xfrm>
            <a:off x="13810512" y="3676313"/>
            <a:ext cx="2757253" cy="2847691"/>
            <a:chOff x="0" y="0"/>
            <a:chExt cx="6350000" cy="6558280"/>
          </a:xfrm>
        </p:grpSpPr>
        <p:sp>
          <p:nvSpPr>
            <p:cNvPr id="838" name="Google Shape;838;p3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3">
                <a:alphaModFix/>
              </a:blip>
              <a:stretch>
                <a:fillRect l="-3484" r="-348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32"/>
          <p:cNvSpPr txBox="1"/>
          <p:nvPr/>
        </p:nvSpPr>
        <p:spPr>
          <a:xfrm>
            <a:off x="1481599" y="1602775"/>
            <a:ext cx="7478371"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BRAIN DOMAINS</a:t>
            </a:r>
            <a:endParaRPr b="1" dirty="0"/>
          </a:p>
        </p:txBody>
      </p:sp>
      <p:sp>
        <p:nvSpPr>
          <p:cNvPr id="841" name="Google Shape;841;p32"/>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a:solidFill>
                  <a:srgbClr val="000000"/>
                </a:solidFill>
                <a:latin typeface="Roboto"/>
                <a:ea typeface="Roboto"/>
                <a:cs typeface="Roboto"/>
                <a:sym typeface="Roboto"/>
              </a:rPr>
              <a:t>FASD DIAGNOSTIC</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sp>
        <p:nvSpPr>
          <p:cNvPr id="851" name="Google Shape;851;p33"/>
          <p:cNvSpPr/>
          <p:nvPr/>
        </p:nvSpPr>
        <p:spPr>
          <a:xfrm>
            <a:off x="4569067" y="0"/>
            <a:ext cx="8425581" cy="10537222"/>
          </a:xfrm>
          <a:custGeom>
            <a:avLst/>
            <a:gdLst/>
            <a:ahLst/>
            <a:cxnLst/>
            <a:rect l="l" t="t" r="r" b="b"/>
            <a:pathLst>
              <a:path w="8425581" h="10537222" extrusionOk="0">
                <a:moveTo>
                  <a:pt x="0" y="0"/>
                </a:moveTo>
                <a:lnTo>
                  <a:pt x="8425582" y="0"/>
                </a:lnTo>
                <a:lnTo>
                  <a:pt x="8425582" y="10537222"/>
                </a:lnTo>
                <a:lnTo>
                  <a:pt x="0" y="10537222"/>
                </a:lnTo>
                <a:lnTo>
                  <a:pt x="0" y="0"/>
                </a:lnTo>
                <a:close/>
              </a:path>
            </a:pathLst>
          </a:custGeom>
          <a:blipFill rotWithShape="1">
            <a:blip r:embed="rId4">
              <a:alphaModFix/>
            </a:blip>
            <a:stretch>
              <a:fillRect t="-566" b="-2941"/>
            </a:stretch>
          </a:blipFill>
          <a:ln>
            <a:noFill/>
          </a:ln>
        </p:spPr>
        <p:txBody>
          <a:bodyPr/>
          <a:lstStyle/>
          <a:p>
            <a:endParaRPr lang="en-US"/>
          </a:p>
        </p:txBody>
      </p:sp>
      <p:sp>
        <p:nvSpPr>
          <p:cNvPr id="852" name="Google Shape;852;p33"/>
          <p:cNvSpPr/>
          <p:nvPr/>
        </p:nvSpPr>
        <p:spPr>
          <a:xfrm>
            <a:off x="8781858" y="4094024"/>
            <a:ext cx="1517073" cy="2745834"/>
          </a:xfrm>
          <a:custGeom>
            <a:avLst/>
            <a:gdLst/>
            <a:ahLst/>
            <a:cxnLst/>
            <a:rect l="l" t="t" r="r" b="b"/>
            <a:pathLst>
              <a:path w="1517073" h="2745834" extrusionOk="0">
                <a:moveTo>
                  <a:pt x="0" y="0"/>
                </a:moveTo>
                <a:lnTo>
                  <a:pt x="1517073" y="0"/>
                </a:lnTo>
                <a:lnTo>
                  <a:pt x="1517073" y="2745835"/>
                </a:lnTo>
                <a:lnTo>
                  <a:pt x="0" y="2745835"/>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862" name="Google Shape;862;p34"/>
          <p:cNvGrpSpPr/>
          <p:nvPr/>
        </p:nvGrpSpPr>
        <p:grpSpPr>
          <a:xfrm>
            <a:off x="1880278" y="-558923"/>
            <a:ext cx="2302648" cy="7539771"/>
            <a:chOff x="0" y="-47625"/>
            <a:chExt cx="606459" cy="1985783"/>
          </a:xfrm>
        </p:grpSpPr>
        <p:sp>
          <p:nvSpPr>
            <p:cNvPr id="863" name="Google Shape;863;p34"/>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65" name="Google Shape;865;p34"/>
          <p:cNvCxnSpPr/>
          <p:nvPr/>
        </p:nvCxnSpPr>
        <p:spPr>
          <a:xfrm>
            <a:off x="4547281" y="6605455"/>
            <a:ext cx="7877207" cy="0"/>
          </a:xfrm>
          <a:prstGeom prst="straightConnector1">
            <a:avLst/>
          </a:prstGeom>
          <a:noFill/>
          <a:ln w="76200" cap="flat" cmpd="sng">
            <a:solidFill>
              <a:srgbClr val="B44073"/>
            </a:solidFill>
            <a:prstDash val="solid"/>
            <a:round/>
            <a:headEnd type="none" w="sm" len="sm"/>
            <a:tailEnd type="none" w="sm" len="sm"/>
          </a:ln>
        </p:spPr>
      </p:cxnSp>
      <p:grpSp>
        <p:nvGrpSpPr>
          <p:cNvPr id="866" name="Google Shape;866;p34"/>
          <p:cNvGrpSpPr/>
          <p:nvPr/>
        </p:nvGrpSpPr>
        <p:grpSpPr>
          <a:xfrm>
            <a:off x="14379513" y="8233036"/>
            <a:ext cx="4823538" cy="4823538"/>
            <a:chOff x="0" y="0"/>
            <a:chExt cx="812800" cy="812800"/>
          </a:xfrm>
        </p:grpSpPr>
        <p:sp>
          <p:nvSpPr>
            <p:cNvPr id="867" name="Google Shape;867;p3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69" name="Google Shape;869;p34"/>
          <p:cNvGrpSpPr/>
          <p:nvPr/>
        </p:nvGrpSpPr>
        <p:grpSpPr>
          <a:xfrm>
            <a:off x="16791282" y="6846531"/>
            <a:ext cx="4823538" cy="4823538"/>
            <a:chOff x="0" y="0"/>
            <a:chExt cx="812800" cy="812800"/>
          </a:xfrm>
        </p:grpSpPr>
        <p:sp>
          <p:nvSpPr>
            <p:cNvPr id="870" name="Google Shape;870;p3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2" name="Google Shape;872;p34"/>
          <p:cNvSpPr/>
          <p:nvPr/>
        </p:nvSpPr>
        <p:spPr>
          <a:xfrm>
            <a:off x="13446296" y="141498"/>
            <a:ext cx="4595806" cy="3688867"/>
          </a:xfrm>
          <a:custGeom>
            <a:avLst/>
            <a:gdLst/>
            <a:ahLst/>
            <a:cxnLst/>
            <a:rect l="l" t="t" r="r" b="b"/>
            <a:pathLst>
              <a:path w="4595806" h="3688867" extrusionOk="0">
                <a:moveTo>
                  <a:pt x="0" y="0"/>
                </a:moveTo>
                <a:lnTo>
                  <a:pt x="4595805" y="0"/>
                </a:lnTo>
                <a:lnTo>
                  <a:pt x="4595805" y="3688868"/>
                </a:lnTo>
                <a:lnTo>
                  <a:pt x="0" y="3688868"/>
                </a:lnTo>
                <a:lnTo>
                  <a:pt x="0" y="0"/>
                </a:lnTo>
                <a:close/>
              </a:path>
            </a:pathLst>
          </a:custGeom>
          <a:blipFill rotWithShape="1">
            <a:blip r:embed="rId4">
              <a:alphaModFix/>
            </a:blip>
            <a:stretch>
              <a:fillRect/>
            </a:stretch>
          </a:blipFill>
          <a:ln>
            <a:noFill/>
          </a:ln>
        </p:spPr>
        <p:txBody>
          <a:bodyPr/>
          <a:lstStyle/>
          <a:p>
            <a:endParaRPr lang="en-US"/>
          </a:p>
        </p:txBody>
      </p:sp>
      <p:sp>
        <p:nvSpPr>
          <p:cNvPr id="873" name="Google Shape;873;p34"/>
          <p:cNvSpPr txBox="1"/>
          <p:nvPr/>
        </p:nvSpPr>
        <p:spPr>
          <a:xfrm>
            <a:off x="4547281" y="3982766"/>
            <a:ext cx="13494821" cy="25656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THE DIRECTION WE </a:t>
            </a:r>
            <a:r>
              <a:rPr lang="en-US" sz="7363" b="1" i="0" u="none" strike="noStrike" cap="none">
                <a:solidFill>
                  <a:srgbClr val="D49000"/>
                </a:solidFill>
                <a:latin typeface="League Spartan"/>
                <a:ea typeface="League Spartan"/>
                <a:cs typeface="League Spartan"/>
                <a:sym typeface="League Spartan"/>
              </a:rPr>
              <a:t>MOVE </a:t>
            </a:r>
            <a:r>
              <a:rPr lang="en-US" sz="7363" b="0" i="0" u="none" strike="noStrike" cap="none">
                <a:solidFill>
                  <a:srgbClr val="000000"/>
                </a:solidFill>
                <a:latin typeface="League Spartan"/>
                <a:ea typeface="League Spartan"/>
                <a:cs typeface="League Spartan"/>
                <a:sym typeface="League Spartan"/>
              </a:rPr>
              <a:t>TOWARDS</a:t>
            </a:r>
            <a:endParaRPr/>
          </a:p>
        </p:txBody>
      </p:sp>
      <p:sp>
        <p:nvSpPr>
          <p:cNvPr id="874" name="Google Shape;874;p34"/>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a:lstStyle/>
          <a:p>
            <a:endParaRPr lang="en-US"/>
          </a:p>
        </p:txBody>
      </p:sp>
      <p:sp>
        <p:nvSpPr>
          <p:cNvPr id="875" name="Google Shape;875;p34"/>
          <p:cNvSpPr txBox="1"/>
          <p:nvPr/>
        </p:nvSpPr>
        <p:spPr>
          <a:xfrm>
            <a:off x="4547281" y="3196600"/>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TOWARDS HEALTHY OUTCOMES</a:t>
            </a:r>
            <a:endParaRPr/>
          </a:p>
        </p:txBody>
      </p:sp>
      <p:sp>
        <p:nvSpPr>
          <p:cNvPr id="876" name="Google Shape;876;p34"/>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sp>
        <p:nvSpPr>
          <p:cNvPr id="886" name="Google Shape;886;p35"/>
          <p:cNvSpPr/>
          <p:nvPr/>
        </p:nvSpPr>
        <p:spPr>
          <a:xfrm>
            <a:off x="1767466" y="201222"/>
            <a:ext cx="14753067" cy="9884555"/>
          </a:xfrm>
          <a:custGeom>
            <a:avLst/>
            <a:gdLst/>
            <a:ahLst/>
            <a:cxnLst/>
            <a:rect l="l" t="t" r="r" b="b"/>
            <a:pathLst>
              <a:path w="14753067" h="9884555" extrusionOk="0">
                <a:moveTo>
                  <a:pt x="0" y="0"/>
                </a:moveTo>
                <a:lnTo>
                  <a:pt x="14753068" y="0"/>
                </a:lnTo>
                <a:lnTo>
                  <a:pt x="14753068" y="9884556"/>
                </a:lnTo>
                <a:lnTo>
                  <a:pt x="0" y="9884556"/>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3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896" name="Google Shape;896;p36"/>
          <p:cNvCxnSpPr/>
          <p:nvPr/>
        </p:nvCxnSpPr>
        <p:spPr>
          <a:xfrm>
            <a:off x="1180253" y="3196572"/>
            <a:ext cx="5793274" cy="0"/>
          </a:xfrm>
          <a:prstGeom prst="straightConnector1">
            <a:avLst/>
          </a:prstGeom>
          <a:noFill/>
          <a:ln w="76200" cap="flat" cmpd="sng">
            <a:solidFill>
              <a:srgbClr val="E87BAD"/>
            </a:solidFill>
            <a:prstDash val="solid"/>
            <a:round/>
            <a:headEnd type="none" w="sm" len="sm"/>
            <a:tailEnd type="none" w="sm" len="sm"/>
          </a:ln>
        </p:spPr>
      </p:cxnSp>
      <p:grpSp>
        <p:nvGrpSpPr>
          <p:cNvPr id="897" name="Google Shape;897;p36"/>
          <p:cNvGrpSpPr/>
          <p:nvPr/>
        </p:nvGrpSpPr>
        <p:grpSpPr>
          <a:xfrm>
            <a:off x="1107009" y="847874"/>
            <a:ext cx="146488" cy="1856076"/>
            <a:chOff x="0" y="-47625"/>
            <a:chExt cx="38581" cy="488843"/>
          </a:xfrm>
        </p:grpSpPr>
        <p:sp>
          <p:nvSpPr>
            <p:cNvPr id="898" name="Google Shape;898;p3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899" name="Google Shape;899;p3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0" name="Google Shape;900;p36"/>
          <p:cNvGrpSpPr/>
          <p:nvPr/>
        </p:nvGrpSpPr>
        <p:grpSpPr>
          <a:xfrm rot="-5400000">
            <a:off x="1702668" y="8257018"/>
            <a:ext cx="146488" cy="1856076"/>
            <a:chOff x="0" y="-47625"/>
            <a:chExt cx="38581" cy="488843"/>
          </a:xfrm>
        </p:grpSpPr>
        <p:sp>
          <p:nvSpPr>
            <p:cNvPr id="901" name="Google Shape;901;p3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902" name="Google Shape;902;p3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3" name="Google Shape;903;p36"/>
          <p:cNvGrpSpPr/>
          <p:nvPr/>
        </p:nvGrpSpPr>
        <p:grpSpPr>
          <a:xfrm>
            <a:off x="9792730" y="-876195"/>
            <a:ext cx="8955808" cy="12039390"/>
            <a:chOff x="0" y="0"/>
            <a:chExt cx="3662687" cy="4923790"/>
          </a:xfrm>
        </p:grpSpPr>
        <p:sp>
          <p:nvSpPr>
            <p:cNvPr id="904" name="Google Shape;904;p36"/>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17476" r="-1747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6" name="Google Shape;906;p36"/>
          <p:cNvSpPr txBox="1"/>
          <p:nvPr/>
        </p:nvSpPr>
        <p:spPr>
          <a:xfrm>
            <a:off x="1481599" y="1798037"/>
            <a:ext cx="6802987" cy="1436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DESTINATION VS. DETOUR</a:t>
            </a:r>
            <a:endParaRPr/>
          </a:p>
        </p:txBody>
      </p:sp>
      <p:sp>
        <p:nvSpPr>
          <p:cNvPr id="907" name="Google Shape;907;p36"/>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a:solidFill>
                  <a:srgbClr val="000000"/>
                </a:solidFill>
                <a:latin typeface="Roboto"/>
                <a:ea typeface="Roboto"/>
                <a:cs typeface="Roboto"/>
                <a:sym typeface="Roboto"/>
              </a:rPr>
              <a:t>THE PATH TO SUCCESS</a:t>
            </a:r>
            <a:endParaRPr/>
          </a:p>
        </p:txBody>
      </p:sp>
      <p:sp>
        <p:nvSpPr>
          <p:cNvPr id="908" name="Google Shape;908;p36"/>
          <p:cNvSpPr txBox="1"/>
          <p:nvPr/>
        </p:nvSpPr>
        <p:spPr>
          <a:xfrm>
            <a:off x="1028700" y="3852124"/>
            <a:ext cx="8547786" cy="25827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40" b="0" i="0" u="none" strike="noStrike" cap="none">
                <a:solidFill>
                  <a:srgbClr val="000000"/>
                </a:solidFill>
                <a:latin typeface="Poppins"/>
                <a:ea typeface="Poppins"/>
                <a:cs typeface="Poppins"/>
                <a:sym typeface="Poppins"/>
              </a:rPr>
              <a:t>Success may be defined differently by each person. </a:t>
            </a:r>
            <a:endParaRPr/>
          </a:p>
          <a:p>
            <a:pPr marL="0" marR="0" lvl="0" indent="0" algn="l" rtl="0">
              <a:lnSpc>
                <a:spcPct val="140000"/>
              </a:lnSpc>
              <a:spcBef>
                <a:spcPts val="0"/>
              </a:spcBef>
              <a:spcAft>
                <a:spcPts val="0"/>
              </a:spcAft>
              <a:buNone/>
            </a:pPr>
            <a:endParaRPr sz="2940" b="0" i="0" u="none" strike="noStrike" cap="none">
              <a:solidFill>
                <a:srgbClr val="000000"/>
              </a:solidFill>
              <a:latin typeface="Poppins"/>
              <a:ea typeface="Poppins"/>
              <a:cs typeface="Poppins"/>
              <a:sym typeface="Poppins"/>
            </a:endParaRPr>
          </a:p>
          <a:p>
            <a:pPr marL="0" marR="0" lvl="0" indent="0" algn="l" rtl="0">
              <a:lnSpc>
                <a:spcPct val="140000"/>
              </a:lnSpc>
              <a:spcBef>
                <a:spcPts val="0"/>
              </a:spcBef>
              <a:spcAft>
                <a:spcPts val="0"/>
              </a:spcAft>
              <a:buNone/>
            </a:pPr>
            <a:r>
              <a:rPr lang="en-US" sz="2940" b="1" i="0" u="none" strike="noStrike" cap="none">
                <a:solidFill>
                  <a:srgbClr val="000000"/>
                </a:solidFill>
                <a:latin typeface="Poppins"/>
                <a:ea typeface="Poppins"/>
                <a:cs typeface="Poppins"/>
                <a:sym typeface="Poppins"/>
              </a:rPr>
              <a:t>Destination Goals:</a:t>
            </a:r>
            <a:r>
              <a:rPr lang="en-US" sz="2940" b="0" i="0" u="none" strike="noStrike" cap="none">
                <a:solidFill>
                  <a:srgbClr val="000000"/>
                </a:solidFill>
                <a:latin typeface="Poppins"/>
                <a:ea typeface="Poppins"/>
                <a:cs typeface="Poppins"/>
                <a:sym typeface="Poppins"/>
              </a:rPr>
              <a:t> Growth happens when goals fit the person.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3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918" name="Google Shape;918;p37"/>
          <p:cNvCxnSpPr/>
          <p:nvPr/>
        </p:nvCxnSpPr>
        <p:spPr>
          <a:xfrm>
            <a:off x="1180253" y="3196572"/>
            <a:ext cx="5793274" cy="0"/>
          </a:xfrm>
          <a:prstGeom prst="straightConnector1">
            <a:avLst/>
          </a:prstGeom>
          <a:noFill/>
          <a:ln w="76200" cap="flat" cmpd="sng">
            <a:solidFill>
              <a:srgbClr val="E87BAD"/>
            </a:solidFill>
            <a:prstDash val="solid"/>
            <a:round/>
            <a:headEnd type="none" w="sm" len="sm"/>
            <a:tailEnd type="none" w="sm" len="sm"/>
          </a:ln>
        </p:spPr>
      </p:cxnSp>
      <p:grpSp>
        <p:nvGrpSpPr>
          <p:cNvPr id="919" name="Google Shape;919;p37"/>
          <p:cNvGrpSpPr/>
          <p:nvPr/>
        </p:nvGrpSpPr>
        <p:grpSpPr>
          <a:xfrm>
            <a:off x="1107009" y="847874"/>
            <a:ext cx="146488" cy="1856076"/>
            <a:chOff x="0" y="-47625"/>
            <a:chExt cx="38581" cy="488843"/>
          </a:xfrm>
        </p:grpSpPr>
        <p:sp>
          <p:nvSpPr>
            <p:cNvPr id="920" name="Google Shape;920;p3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921" name="Google Shape;921;p3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22" name="Google Shape;922;p37"/>
          <p:cNvGrpSpPr/>
          <p:nvPr/>
        </p:nvGrpSpPr>
        <p:grpSpPr>
          <a:xfrm rot="-5400000">
            <a:off x="1702668" y="8257018"/>
            <a:ext cx="146488" cy="1856076"/>
            <a:chOff x="0" y="-47625"/>
            <a:chExt cx="38581" cy="488843"/>
          </a:xfrm>
        </p:grpSpPr>
        <p:sp>
          <p:nvSpPr>
            <p:cNvPr id="923" name="Google Shape;923;p3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924" name="Google Shape;924;p3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25" name="Google Shape;925;p37"/>
          <p:cNvSpPr/>
          <p:nvPr/>
        </p:nvSpPr>
        <p:spPr>
          <a:xfrm>
            <a:off x="5187462" y="3282297"/>
            <a:ext cx="7913077" cy="7200900"/>
          </a:xfrm>
          <a:custGeom>
            <a:avLst/>
            <a:gdLst/>
            <a:ahLst/>
            <a:cxnLst/>
            <a:rect l="l" t="t" r="r" b="b"/>
            <a:pathLst>
              <a:path w="7913077" h="7200900" extrusionOk="0">
                <a:moveTo>
                  <a:pt x="0" y="0"/>
                </a:moveTo>
                <a:lnTo>
                  <a:pt x="7913076" y="0"/>
                </a:lnTo>
                <a:lnTo>
                  <a:pt x="7913076" y="7200900"/>
                </a:lnTo>
                <a:lnTo>
                  <a:pt x="0" y="7200900"/>
                </a:lnTo>
                <a:lnTo>
                  <a:pt x="0" y="0"/>
                </a:lnTo>
                <a:close/>
              </a:path>
            </a:pathLst>
          </a:custGeom>
          <a:blipFill rotWithShape="1">
            <a:blip r:embed="rId4">
              <a:alphaModFix/>
            </a:blip>
            <a:stretch>
              <a:fillRect/>
            </a:stretch>
          </a:blipFill>
          <a:ln>
            <a:noFill/>
          </a:ln>
        </p:spPr>
        <p:txBody>
          <a:bodyPr/>
          <a:lstStyle/>
          <a:p>
            <a:endParaRPr lang="en-US"/>
          </a:p>
        </p:txBody>
      </p:sp>
      <p:sp>
        <p:nvSpPr>
          <p:cNvPr id="926" name="Google Shape;926;p37"/>
          <p:cNvSpPr txBox="1"/>
          <p:nvPr/>
        </p:nvSpPr>
        <p:spPr>
          <a:xfrm>
            <a:off x="1481599" y="1798037"/>
            <a:ext cx="6802987" cy="1436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DESTINATION VS. DETOUR</a:t>
            </a:r>
            <a:endParaRPr/>
          </a:p>
        </p:txBody>
      </p:sp>
      <p:sp>
        <p:nvSpPr>
          <p:cNvPr id="927" name="Google Shape;927;p37"/>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a:solidFill>
                  <a:srgbClr val="000000"/>
                </a:solidFill>
                <a:latin typeface="Roboto"/>
                <a:ea typeface="Roboto"/>
                <a:cs typeface="Roboto"/>
                <a:sym typeface="Roboto"/>
              </a:rPr>
              <a:t>THE PATH TO SUCCESS</a:t>
            </a:r>
            <a:endParaRPr/>
          </a:p>
        </p:txBody>
      </p:sp>
      <p:sp>
        <p:nvSpPr>
          <p:cNvPr id="928" name="Google Shape;928;p37"/>
          <p:cNvSpPr txBox="1"/>
          <p:nvPr/>
        </p:nvSpPr>
        <p:spPr>
          <a:xfrm>
            <a:off x="6661785" y="3885021"/>
            <a:ext cx="4964430" cy="3409950"/>
          </a:xfrm>
          <a:prstGeom prst="rect">
            <a:avLst/>
          </a:prstGeom>
          <a:noFill/>
          <a:ln>
            <a:noFill/>
          </a:ln>
        </p:spPr>
        <p:txBody>
          <a:bodyPr spcFirstLastPara="1" wrap="square" lIns="0" tIns="0" rIns="0" bIns="0" anchor="t" anchorCtr="0">
            <a:spAutoFit/>
          </a:bodyPr>
          <a:lstStyle/>
          <a:p>
            <a:pPr marL="0" marR="0" lvl="0" indent="0" algn="ctr" rtl="0">
              <a:lnSpc>
                <a:spcPct val="200000"/>
              </a:lnSpc>
              <a:spcBef>
                <a:spcPts val="0"/>
              </a:spcBef>
              <a:spcAft>
                <a:spcPts val="0"/>
              </a:spcAft>
              <a:buNone/>
            </a:pPr>
            <a:r>
              <a:rPr lang="en-US" sz="7500" b="1" i="0" u="none" strike="noStrike" cap="none">
                <a:solidFill>
                  <a:srgbClr val="000000"/>
                </a:solidFill>
                <a:latin typeface="Poppins"/>
                <a:ea typeface="Poppins"/>
                <a:cs typeface="Poppins"/>
                <a:sym typeface="Poppins"/>
              </a:rPr>
              <a:t>ADJUST </a:t>
            </a:r>
            <a:endParaRPr/>
          </a:p>
          <a:p>
            <a:pPr marL="0" marR="0" lvl="0" indent="0" algn="ctr" rtl="0">
              <a:lnSpc>
                <a:spcPct val="140000"/>
              </a:lnSpc>
              <a:spcBef>
                <a:spcPts val="0"/>
              </a:spcBef>
              <a:spcAft>
                <a:spcPts val="0"/>
              </a:spcAft>
              <a:buNone/>
            </a:pPr>
            <a:r>
              <a:rPr lang="en-US" sz="7500" b="1" i="0" u="none" strike="noStrike" cap="none">
                <a:solidFill>
                  <a:srgbClr val="000000"/>
                </a:solidFill>
                <a:latin typeface="Poppins"/>
                <a:ea typeface="Poppins"/>
                <a:cs typeface="Poppins"/>
                <a:sym typeface="Poppins"/>
              </a:rPr>
              <a:t>SUPPORTS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3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938" name="Google Shape;938;p38"/>
          <p:cNvGrpSpPr/>
          <p:nvPr/>
        </p:nvGrpSpPr>
        <p:grpSpPr>
          <a:xfrm>
            <a:off x="1880278" y="-558923"/>
            <a:ext cx="2302648" cy="7539771"/>
            <a:chOff x="0" y="-47625"/>
            <a:chExt cx="606459" cy="1985783"/>
          </a:xfrm>
        </p:grpSpPr>
        <p:sp>
          <p:nvSpPr>
            <p:cNvPr id="939" name="Google Shape;939;p38"/>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8"/>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941" name="Google Shape;941;p38"/>
          <p:cNvCxnSpPr/>
          <p:nvPr/>
        </p:nvCxnSpPr>
        <p:spPr>
          <a:xfrm>
            <a:off x="4547281" y="6605455"/>
            <a:ext cx="7877207" cy="0"/>
          </a:xfrm>
          <a:prstGeom prst="straightConnector1">
            <a:avLst/>
          </a:prstGeom>
          <a:noFill/>
          <a:ln w="76200" cap="flat" cmpd="sng">
            <a:solidFill>
              <a:srgbClr val="3470A7"/>
            </a:solidFill>
            <a:prstDash val="solid"/>
            <a:round/>
            <a:headEnd type="none" w="sm" len="sm"/>
            <a:tailEnd type="none" w="sm" len="sm"/>
          </a:ln>
        </p:spPr>
      </p:cxnSp>
      <p:grpSp>
        <p:nvGrpSpPr>
          <p:cNvPr id="942" name="Google Shape;942;p38"/>
          <p:cNvGrpSpPr/>
          <p:nvPr/>
        </p:nvGrpSpPr>
        <p:grpSpPr>
          <a:xfrm>
            <a:off x="14379513" y="8233036"/>
            <a:ext cx="4823538" cy="4823538"/>
            <a:chOff x="0" y="0"/>
            <a:chExt cx="812800" cy="812800"/>
          </a:xfrm>
        </p:grpSpPr>
        <p:sp>
          <p:nvSpPr>
            <p:cNvPr id="943" name="Google Shape;94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45" name="Google Shape;945;p38"/>
          <p:cNvSpPr txBox="1"/>
          <p:nvPr/>
        </p:nvSpPr>
        <p:spPr>
          <a:xfrm>
            <a:off x="4547281" y="3917839"/>
            <a:ext cx="13494821" cy="2449491"/>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None/>
            </a:pPr>
            <a:r>
              <a:rPr lang="en-US" sz="7063" b="0" i="0" u="none" strike="noStrike" cap="none">
                <a:solidFill>
                  <a:srgbClr val="000000"/>
                </a:solidFill>
                <a:latin typeface="League Spartan"/>
                <a:ea typeface="League Spartan"/>
                <a:cs typeface="League Spartan"/>
                <a:sym typeface="League Spartan"/>
              </a:rPr>
              <a:t>HOW WE MOVE TOWARDS GOALS</a:t>
            </a:r>
            <a:endParaRPr/>
          </a:p>
        </p:txBody>
      </p:sp>
      <p:sp>
        <p:nvSpPr>
          <p:cNvPr id="946" name="Google Shape;946;p38"/>
          <p:cNvSpPr txBox="1"/>
          <p:nvPr/>
        </p:nvSpPr>
        <p:spPr>
          <a:xfrm>
            <a:off x="4547281" y="2922124"/>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MOTIVATION &amp; READINESS</a:t>
            </a:r>
            <a:endParaRPr/>
          </a:p>
        </p:txBody>
      </p:sp>
      <p:grpSp>
        <p:nvGrpSpPr>
          <p:cNvPr id="947" name="Google Shape;947;p38"/>
          <p:cNvGrpSpPr/>
          <p:nvPr/>
        </p:nvGrpSpPr>
        <p:grpSpPr>
          <a:xfrm>
            <a:off x="16791282" y="6846531"/>
            <a:ext cx="4823538" cy="4823538"/>
            <a:chOff x="0" y="0"/>
            <a:chExt cx="812800" cy="812800"/>
          </a:xfrm>
        </p:grpSpPr>
        <p:sp>
          <p:nvSpPr>
            <p:cNvPr id="948" name="Google Shape;948;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7BAD">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959" name="Google Shape;959;p39"/>
          <p:cNvCxnSpPr/>
          <p:nvPr/>
        </p:nvCxnSpPr>
        <p:spPr>
          <a:xfrm>
            <a:off x="1107009" y="2877458"/>
            <a:ext cx="5793274" cy="0"/>
          </a:xfrm>
          <a:prstGeom prst="straightConnector1">
            <a:avLst/>
          </a:prstGeom>
          <a:noFill/>
          <a:ln w="76200" cap="flat" cmpd="sng">
            <a:solidFill>
              <a:srgbClr val="3470A7"/>
            </a:solidFill>
            <a:prstDash val="solid"/>
            <a:round/>
            <a:headEnd type="none" w="sm" len="sm"/>
            <a:tailEnd type="none" w="sm" len="sm"/>
          </a:ln>
        </p:spPr>
      </p:cxnSp>
      <p:grpSp>
        <p:nvGrpSpPr>
          <p:cNvPr id="960" name="Google Shape;960;p39"/>
          <p:cNvGrpSpPr/>
          <p:nvPr/>
        </p:nvGrpSpPr>
        <p:grpSpPr>
          <a:xfrm>
            <a:off x="1107009" y="847874"/>
            <a:ext cx="146488" cy="1856076"/>
            <a:chOff x="0" y="-47625"/>
            <a:chExt cx="38581" cy="488843"/>
          </a:xfrm>
        </p:grpSpPr>
        <p:sp>
          <p:nvSpPr>
            <p:cNvPr id="961" name="Google Shape;961;p3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962" name="Google Shape;962;p3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3" name="Google Shape;963;p39"/>
          <p:cNvGrpSpPr/>
          <p:nvPr/>
        </p:nvGrpSpPr>
        <p:grpSpPr>
          <a:xfrm rot="-5400000">
            <a:off x="1702668" y="8257018"/>
            <a:ext cx="146488" cy="1856076"/>
            <a:chOff x="0" y="-47625"/>
            <a:chExt cx="38581" cy="488843"/>
          </a:xfrm>
        </p:grpSpPr>
        <p:sp>
          <p:nvSpPr>
            <p:cNvPr id="964" name="Google Shape;964;p3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965" name="Google Shape;965;p3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66" name="Google Shape;966;p39"/>
          <p:cNvSpPr/>
          <p:nvPr/>
        </p:nvSpPr>
        <p:spPr>
          <a:xfrm>
            <a:off x="1253497" y="5191847"/>
            <a:ext cx="7315200" cy="3429000"/>
          </a:xfrm>
          <a:custGeom>
            <a:avLst/>
            <a:gdLst/>
            <a:ahLst/>
            <a:cxnLst/>
            <a:rect l="l" t="t" r="r" b="b"/>
            <a:pathLst>
              <a:path w="7315200" h="3429000" extrusionOk="0">
                <a:moveTo>
                  <a:pt x="0" y="0"/>
                </a:moveTo>
                <a:lnTo>
                  <a:pt x="7315200" y="0"/>
                </a:lnTo>
                <a:lnTo>
                  <a:pt x="7315200" y="3429000"/>
                </a:lnTo>
                <a:lnTo>
                  <a:pt x="0" y="3429000"/>
                </a:lnTo>
                <a:lnTo>
                  <a:pt x="0" y="0"/>
                </a:lnTo>
                <a:close/>
              </a:path>
            </a:pathLst>
          </a:custGeom>
          <a:blipFill rotWithShape="1">
            <a:blip r:embed="rId4">
              <a:alphaModFix/>
            </a:blip>
            <a:stretch>
              <a:fillRect/>
            </a:stretch>
          </a:blipFill>
          <a:ln>
            <a:noFill/>
          </a:ln>
        </p:spPr>
        <p:txBody>
          <a:bodyPr/>
          <a:lstStyle/>
          <a:p>
            <a:endParaRPr lang="en-US"/>
          </a:p>
        </p:txBody>
      </p:sp>
      <p:sp>
        <p:nvSpPr>
          <p:cNvPr id="967" name="Google Shape;967;p39"/>
          <p:cNvSpPr txBox="1"/>
          <p:nvPr/>
        </p:nvSpPr>
        <p:spPr>
          <a:xfrm>
            <a:off x="1481599" y="2107574"/>
            <a:ext cx="8285798"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FIXED VS. GROWTH</a:t>
            </a:r>
            <a:endParaRPr/>
          </a:p>
        </p:txBody>
      </p:sp>
      <p:sp>
        <p:nvSpPr>
          <p:cNvPr id="968" name="Google Shape;968;p39"/>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MINDSET MATTERS</a:t>
            </a:r>
            <a:endParaRPr/>
          </a:p>
        </p:txBody>
      </p:sp>
      <p:sp>
        <p:nvSpPr>
          <p:cNvPr id="969" name="Google Shape;969;p39"/>
          <p:cNvSpPr txBox="1"/>
          <p:nvPr/>
        </p:nvSpPr>
        <p:spPr>
          <a:xfrm>
            <a:off x="1028700" y="3809278"/>
            <a:ext cx="81153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Fixed mindset</a:t>
            </a:r>
            <a:r>
              <a:rPr lang="en-US" sz="2943" b="0" i="0" u="none" strike="noStrike" cap="none">
                <a:solidFill>
                  <a:srgbClr val="000000"/>
                </a:solidFill>
                <a:latin typeface="Poppins"/>
                <a:ea typeface="Poppins"/>
                <a:cs typeface="Poppins"/>
                <a:sym typeface="Poppins"/>
              </a:rPr>
              <a:t>: the car is the way it is and the path it is on cannot be changed.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ctr"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ctr"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p:txBody>
      </p:sp>
      <p:sp>
        <p:nvSpPr>
          <p:cNvPr id="970" name="Google Shape;970;p39"/>
          <p:cNvSpPr txBox="1"/>
          <p:nvPr/>
        </p:nvSpPr>
        <p:spPr>
          <a:xfrm>
            <a:off x="9144000" y="3809278"/>
            <a:ext cx="81153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Brain-Responsive Mindset</a:t>
            </a:r>
            <a:r>
              <a:rPr lang="en-US" sz="2943" b="0" i="0" u="none" strike="noStrike" cap="none">
                <a:solidFill>
                  <a:srgbClr val="000000"/>
                </a:solidFill>
                <a:latin typeface="Poppins"/>
                <a:ea typeface="Poppins"/>
                <a:cs typeface="Poppins"/>
                <a:sym typeface="Poppins"/>
              </a:rPr>
              <a:t>: understanding why the vehicle might run differently, and what it might need to keep going forwad.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Growth mindset:</a:t>
            </a:r>
            <a:r>
              <a:rPr lang="en-US" sz="2943" b="0" i="0" u="none" strike="noStrike" cap="none">
                <a:solidFill>
                  <a:srgbClr val="000000"/>
                </a:solidFill>
                <a:latin typeface="Poppins"/>
                <a:ea typeface="Poppins"/>
                <a:cs typeface="Poppins"/>
                <a:sym typeface="Poppins"/>
              </a:rPr>
              <a:t> barriers are opportunities for learning and possibility.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Relational Mindset</a:t>
            </a:r>
            <a:r>
              <a:rPr lang="en-US" sz="2943" b="0" i="0" u="none" strike="noStrike" cap="none">
                <a:solidFill>
                  <a:srgbClr val="000000"/>
                </a:solidFill>
                <a:latin typeface="Poppins"/>
                <a:ea typeface="Poppins"/>
                <a:cs typeface="Poppins"/>
                <a:sym typeface="Poppins"/>
              </a:rPr>
              <a:t>: to travel together, we need trust and shared understanding.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56" name="Google Shape;156;p4"/>
          <p:cNvCxnSpPr/>
          <p:nvPr/>
        </p:nvCxnSpPr>
        <p:spPr>
          <a:xfrm>
            <a:off x="12209682" y="2772136"/>
            <a:ext cx="5049618" cy="0"/>
          </a:xfrm>
          <a:prstGeom prst="straightConnector1">
            <a:avLst/>
          </a:prstGeom>
          <a:noFill/>
          <a:ln w="76200" cap="flat" cmpd="sng">
            <a:solidFill>
              <a:srgbClr val="3470A7"/>
            </a:solidFill>
            <a:prstDash val="solid"/>
            <a:round/>
            <a:headEnd type="none" w="sm" len="sm"/>
            <a:tailEnd type="none" w="sm" len="sm"/>
          </a:ln>
        </p:spPr>
      </p:cxnSp>
      <p:grpSp>
        <p:nvGrpSpPr>
          <p:cNvPr id="157" name="Google Shape;157;p4"/>
          <p:cNvGrpSpPr/>
          <p:nvPr/>
        </p:nvGrpSpPr>
        <p:grpSpPr>
          <a:xfrm>
            <a:off x="17112812" y="525534"/>
            <a:ext cx="146488" cy="1856076"/>
            <a:chOff x="0" y="-47625"/>
            <a:chExt cx="38581" cy="488843"/>
          </a:xfrm>
        </p:grpSpPr>
        <p:sp>
          <p:nvSpPr>
            <p:cNvPr id="158" name="Google Shape;158;p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a:lstStyle/>
            <a:p>
              <a:endParaRPr lang="en-US"/>
            </a:p>
          </p:txBody>
        </p:sp>
        <p:sp>
          <p:nvSpPr>
            <p:cNvPr id="159" name="Google Shape;159;p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0" name="Google Shape;160;p4"/>
          <p:cNvGrpSpPr/>
          <p:nvPr/>
        </p:nvGrpSpPr>
        <p:grpSpPr>
          <a:xfrm rot="-5400000">
            <a:off x="1204409" y="-634330"/>
            <a:ext cx="146488" cy="1856076"/>
            <a:chOff x="0" y="-47625"/>
            <a:chExt cx="38581" cy="488843"/>
          </a:xfrm>
        </p:grpSpPr>
        <p:sp>
          <p:nvSpPr>
            <p:cNvPr id="161" name="Google Shape;161;p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a:lstStyle/>
            <a:p>
              <a:endParaRPr lang="en-US"/>
            </a:p>
          </p:txBody>
        </p:sp>
        <p:sp>
          <p:nvSpPr>
            <p:cNvPr id="162" name="Google Shape;162;p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3" name="Google Shape;163;p4"/>
          <p:cNvGrpSpPr/>
          <p:nvPr/>
        </p:nvGrpSpPr>
        <p:grpSpPr>
          <a:xfrm>
            <a:off x="8712098" y="3410664"/>
            <a:ext cx="863804" cy="8796566"/>
            <a:chOff x="0" y="-47625"/>
            <a:chExt cx="227504" cy="2316791"/>
          </a:xfrm>
        </p:grpSpPr>
        <p:sp>
          <p:nvSpPr>
            <p:cNvPr id="164" name="Google Shape;164;p4"/>
            <p:cNvSpPr/>
            <p:nvPr/>
          </p:nvSpPr>
          <p:spPr>
            <a:xfrm>
              <a:off x="0" y="0"/>
              <a:ext cx="227504" cy="2269166"/>
            </a:xfrm>
            <a:custGeom>
              <a:avLst/>
              <a:gdLst/>
              <a:ahLst/>
              <a:cxnLst/>
              <a:rect l="l" t="t" r="r" b="b"/>
              <a:pathLst>
                <a:path w="227504" h="2269166" extrusionOk="0">
                  <a:moveTo>
                    <a:pt x="113752" y="0"/>
                  </a:moveTo>
                  <a:lnTo>
                    <a:pt x="113752" y="0"/>
                  </a:lnTo>
                  <a:cubicBezTo>
                    <a:pt x="176575" y="0"/>
                    <a:pt x="227504" y="50928"/>
                    <a:pt x="227504" y="113752"/>
                  </a:cubicBezTo>
                  <a:lnTo>
                    <a:pt x="227504" y="2155414"/>
                  </a:lnTo>
                  <a:cubicBezTo>
                    <a:pt x="227504" y="2185583"/>
                    <a:pt x="215519" y="2214516"/>
                    <a:pt x="194187" y="2235849"/>
                  </a:cubicBezTo>
                  <a:cubicBezTo>
                    <a:pt x="172854" y="2257182"/>
                    <a:pt x="143921" y="2269166"/>
                    <a:pt x="113752" y="2269166"/>
                  </a:cubicBezTo>
                  <a:lnTo>
                    <a:pt x="113752" y="2269166"/>
                  </a:lnTo>
                  <a:cubicBezTo>
                    <a:pt x="83583" y="2269166"/>
                    <a:pt x="54650" y="2257182"/>
                    <a:pt x="33317" y="2235849"/>
                  </a:cubicBezTo>
                  <a:cubicBezTo>
                    <a:pt x="11985" y="2214516"/>
                    <a:pt x="0" y="2185583"/>
                    <a:pt x="0" y="2155414"/>
                  </a:cubicBezTo>
                  <a:lnTo>
                    <a:pt x="0" y="113752"/>
                  </a:lnTo>
                  <a:cubicBezTo>
                    <a:pt x="0" y="83583"/>
                    <a:pt x="11985" y="54650"/>
                    <a:pt x="33317" y="33317"/>
                  </a:cubicBezTo>
                  <a:cubicBezTo>
                    <a:pt x="54650" y="11985"/>
                    <a:pt x="83583" y="0"/>
                    <a:pt x="113752" y="0"/>
                  </a:cubicBezTo>
                  <a:close/>
                </a:path>
              </a:pathLst>
            </a:custGeom>
            <a:solidFill>
              <a:srgbClr val="278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txBox="1"/>
            <p:nvPr/>
          </p:nvSpPr>
          <p:spPr>
            <a:xfrm>
              <a:off x="0" y="-47625"/>
              <a:ext cx="227504" cy="231679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6" name="Google Shape;166;p4"/>
          <p:cNvGrpSpPr/>
          <p:nvPr/>
        </p:nvGrpSpPr>
        <p:grpSpPr>
          <a:xfrm>
            <a:off x="-1141043" y="1461410"/>
            <a:ext cx="7687262" cy="7939404"/>
            <a:chOff x="0" y="0"/>
            <a:chExt cx="6350000" cy="6558280"/>
          </a:xfrm>
        </p:grpSpPr>
        <p:sp>
          <p:nvSpPr>
            <p:cNvPr id="167" name="Google Shape;167;p4"/>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t="-38093" r="-173329" b="-3809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278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4"/>
          <p:cNvSpPr txBox="1"/>
          <p:nvPr/>
        </p:nvSpPr>
        <p:spPr>
          <a:xfrm>
            <a:off x="11077209" y="1484445"/>
            <a:ext cx="5914265" cy="1391791"/>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OUTLINE</a:t>
            </a:r>
            <a:endParaRPr b="1" dirty="0"/>
          </a:p>
        </p:txBody>
      </p:sp>
      <p:sp>
        <p:nvSpPr>
          <p:cNvPr id="170" name="Google Shape;170;p4"/>
          <p:cNvSpPr txBox="1"/>
          <p:nvPr/>
        </p:nvSpPr>
        <p:spPr>
          <a:xfrm>
            <a:off x="12394755" y="763510"/>
            <a:ext cx="4596719" cy="697900"/>
          </a:xfrm>
          <a:prstGeom prst="rect">
            <a:avLst/>
          </a:prstGeom>
          <a:noFill/>
          <a:ln>
            <a:noFill/>
          </a:ln>
        </p:spPr>
        <p:txBody>
          <a:bodyPr spcFirstLastPara="1" wrap="square" lIns="0" tIns="0" rIns="0" bIns="0" anchor="t" anchorCtr="0">
            <a:spAutoFit/>
          </a:bodyPr>
          <a:lstStyle/>
          <a:p>
            <a:pPr marL="0" marR="0" lvl="0" indent="0" algn="r" rtl="0">
              <a:lnSpc>
                <a:spcPct val="140019"/>
              </a:lnSpc>
              <a:spcBef>
                <a:spcPts val="0"/>
              </a:spcBef>
              <a:spcAft>
                <a:spcPts val="0"/>
              </a:spcAft>
              <a:buNone/>
            </a:pPr>
            <a:r>
              <a:rPr lang="en-US" sz="4023" b="1" i="0" u="none" strike="noStrike" cap="none">
                <a:solidFill>
                  <a:srgbClr val="000000"/>
                </a:solidFill>
                <a:latin typeface="Roboto"/>
                <a:ea typeface="Roboto"/>
                <a:cs typeface="Roboto"/>
                <a:sym typeface="Roboto"/>
              </a:rPr>
              <a:t>PRESENTATION</a:t>
            </a:r>
            <a:endParaRPr/>
          </a:p>
        </p:txBody>
      </p:sp>
      <p:sp>
        <p:nvSpPr>
          <p:cNvPr id="171" name="Google Shape;171;p4"/>
          <p:cNvSpPr txBox="1"/>
          <p:nvPr/>
        </p:nvSpPr>
        <p:spPr>
          <a:xfrm>
            <a:off x="11077209" y="3962761"/>
            <a:ext cx="6557525" cy="3739177"/>
          </a:xfrm>
          <a:prstGeom prst="rect">
            <a:avLst/>
          </a:prstGeom>
          <a:noFill/>
          <a:ln>
            <a:noFill/>
          </a:ln>
        </p:spPr>
        <p:txBody>
          <a:bodyPr spcFirstLastPara="1" wrap="square" lIns="0" tIns="0" rIns="0" bIns="0" anchor="t" anchorCtr="0">
            <a:spAutoFit/>
          </a:bodyPr>
          <a:lstStyle/>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Mindset: The Direction We Look Towards</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Activity: Pause, Reflect, Reframe</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Establishing Shared Understandings</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Using Shared Understanding to Pursue Goals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4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980" name="Google Shape;980;p40"/>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981" name="Google Shape;981;p40"/>
          <p:cNvGrpSpPr/>
          <p:nvPr/>
        </p:nvGrpSpPr>
        <p:grpSpPr>
          <a:xfrm>
            <a:off x="1107009" y="847874"/>
            <a:ext cx="146488" cy="1856076"/>
            <a:chOff x="0" y="-47625"/>
            <a:chExt cx="38581" cy="488843"/>
          </a:xfrm>
        </p:grpSpPr>
        <p:sp>
          <p:nvSpPr>
            <p:cNvPr id="982" name="Google Shape;982;p4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983" name="Google Shape;983;p4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84" name="Google Shape;984;p40"/>
          <p:cNvSpPr txBox="1"/>
          <p:nvPr/>
        </p:nvSpPr>
        <p:spPr>
          <a:xfrm>
            <a:off x="1481599" y="1602775"/>
            <a:ext cx="9343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0" i="0" u="none" strike="noStrike" cap="none">
                <a:solidFill>
                  <a:srgbClr val="000000"/>
                </a:solidFill>
                <a:latin typeface="League Spartan"/>
                <a:ea typeface="League Spartan"/>
                <a:cs typeface="League Spartan"/>
                <a:sym typeface="League Spartan"/>
              </a:rPr>
              <a:t>MINDSET </a:t>
            </a:r>
            <a:endParaRPr/>
          </a:p>
        </p:txBody>
      </p:sp>
      <p:sp>
        <p:nvSpPr>
          <p:cNvPr id="985" name="Google Shape;985;p40"/>
          <p:cNvSpPr txBox="1"/>
          <p:nvPr/>
        </p:nvSpPr>
        <p:spPr>
          <a:xfrm>
            <a:off x="1481599" y="952500"/>
            <a:ext cx="7813908" cy="64718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770" b="0" i="0" u="none" strike="noStrike" cap="none">
                <a:solidFill>
                  <a:srgbClr val="000000"/>
                </a:solidFill>
                <a:latin typeface="Roboto"/>
                <a:ea typeface="Roboto"/>
                <a:cs typeface="Roboto"/>
                <a:sym typeface="Roboto"/>
              </a:rPr>
              <a:t>HOW TO SHIFT WHERE WE MOVE</a:t>
            </a:r>
            <a:endParaRPr/>
          </a:p>
        </p:txBody>
      </p:sp>
      <p:graphicFrame>
        <p:nvGraphicFramePr>
          <p:cNvPr id="986" name="Google Shape;986;p40"/>
          <p:cNvGraphicFramePr/>
          <p:nvPr/>
        </p:nvGraphicFramePr>
        <p:xfrm>
          <a:off x="1028700" y="2989700"/>
          <a:ext cx="3000000" cy="3000000"/>
        </p:xfrm>
        <a:graphic>
          <a:graphicData uri="http://schemas.openxmlformats.org/drawingml/2006/table">
            <a:tbl>
              <a:tblPr>
                <a:noFill/>
                <a:tableStyleId>{44ABB6C3-136D-469F-8654-426D3FBFA31C}</a:tableStyleId>
              </a:tblPr>
              <a:tblGrid>
                <a:gridCol w="5120900">
                  <a:extLst>
                    <a:ext uri="{9D8B030D-6E8A-4147-A177-3AD203B41FA5}">
                      <a16:colId xmlns:a16="http://schemas.microsoft.com/office/drawing/2014/main" val="20000"/>
                    </a:ext>
                  </a:extLst>
                </a:gridCol>
                <a:gridCol w="4892350">
                  <a:extLst>
                    <a:ext uri="{9D8B030D-6E8A-4147-A177-3AD203B41FA5}">
                      <a16:colId xmlns:a16="http://schemas.microsoft.com/office/drawing/2014/main" val="20001"/>
                    </a:ext>
                  </a:extLst>
                </a:gridCol>
                <a:gridCol w="6217350">
                  <a:extLst>
                    <a:ext uri="{9D8B030D-6E8A-4147-A177-3AD203B41FA5}">
                      <a16:colId xmlns:a16="http://schemas.microsoft.com/office/drawing/2014/main" val="20002"/>
                    </a:ext>
                  </a:extLst>
                </a:gridCol>
              </a:tblGrid>
              <a:tr h="1442950">
                <a:tc>
                  <a:txBody>
                    <a:bodyPr/>
                    <a:lstStyle/>
                    <a:p>
                      <a:pPr marL="0" marR="0" lvl="0" indent="0" algn="ctr" rtl="0">
                        <a:lnSpc>
                          <a:spcPct val="140000"/>
                        </a:lnSpc>
                        <a:spcBef>
                          <a:spcPts val="0"/>
                        </a:spcBef>
                        <a:spcAft>
                          <a:spcPts val="0"/>
                        </a:spcAft>
                        <a:buNone/>
                      </a:pPr>
                      <a:r>
                        <a:rPr lang="en-US" sz="3500" u="none" strike="noStrike" cap="none">
                          <a:solidFill>
                            <a:srgbClr val="FFFFFF"/>
                          </a:solidFill>
                          <a:latin typeface="Poppins"/>
                          <a:ea typeface="Poppins"/>
                          <a:cs typeface="Poppins"/>
                          <a:sym typeface="Poppins"/>
                        </a:rPr>
                        <a:t>Example Behaviour</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FFF"/>
                          </a:solidFill>
                          <a:latin typeface="Poppins"/>
                          <a:ea typeface="Poppins"/>
                          <a:cs typeface="Poppins"/>
                          <a:sym typeface="Poppins"/>
                        </a:rPr>
                        <a:t>Fixed Mindset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tc>
                  <a:txBody>
                    <a:bodyPr/>
                    <a:lstStyle/>
                    <a:p>
                      <a:pPr marL="0" marR="0" lvl="0" indent="0" algn="ctr" rtl="0">
                        <a:lnSpc>
                          <a:spcPct val="140000"/>
                        </a:lnSpc>
                        <a:spcBef>
                          <a:spcPts val="0"/>
                        </a:spcBef>
                        <a:spcAft>
                          <a:spcPts val="0"/>
                        </a:spcAft>
                        <a:buNone/>
                      </a:pPr>
                      <a:r>
                        <a:rPr lang="en-US" sz="3500" u="none" strike="noStrike" cap="none">
                          <a:solidFill>
                            <a:srgbClr val="FFFFFF"/>
                          </a:solidFill>
                          <a:latin typeface="Poppins"/>
                          <a:ea typeface="Poppins"/>
                          <a:cs typeface="Poppins"/>
                          <a:sym typeface="Poppins"/>
                        </a:rPr>
                        <a:t>Growth Mindset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extLst>
                  <a:ext uri="{0D108BD9-81ED-4DB2-BD59-A6C34878D82A}">
                    <a16:rowId xmlns:a16="http://schemas.microsoft.com/office/drawing/2014/main" val="10000"/>
                  </a:ext>
                </a:extLst>
              </a:tr>
              <a:tr h="2058850">
                <a:tc>
                  <a:txBody>
                    <a:bodyPr/>
                    <a:lstStyle/>
                    <a:p>
                      <a:pPr marL="0" marR="0" lvl="0" indent="0" algn="ctr" rtl="0">
                        <a:lnSpc>
                          <a:spcPct val="140000"/>
                        </a:lnSpc>
                        <a:spcBef>
                          <a:spcPts val="0"/>
                        </a:spcBef>
                        <a:spcAft>
                          <a:spcPts val="0"/>
                        </a:spcAft>
                        <a:buNone/>
                      </a:pPr>
                      <a:r>
                        <a:rPr lang="en-US" sz="2700" u="none" strike="noStrike" cap="none">
                          <a:solidFill>
                            <a:srgbClr val="000000"/>
                          </a:solidFill>
                          <a:latin typeface="Poppins"/>
                          <a:ea typeface="Poppins"/>
                          <a:cs typeface="Poppins"/>
                          <a:sym typeface="Poppins"/>
                        </a:rPr>
                        <a:t>A student fails several math quizzes.</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will never be good at math.</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need different strategies and supports to learn and apply the material.</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1"/>
                  </a:ext>
                </a:extLst>
              </a:tr>
              <a:tr h="2058850">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A client misses multiple appointments.</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do not care.</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There may be barriers to attendance we can problem-solve together. </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2"/>
                  </a:ext>
                </a:extLst>
              </a:tr>
              <a:tr h="1580050">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An individual gives up quickly on a work task. </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are lazy.</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may not yet have the skills or confidence to persist.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996" name="Google Shape;996;p41"/>
          <p:cNvGrpSpPr/>
          <p:nvPr/>
        </p:nvGrpSpPr>
        <p:grpSpPr>
          <a:xfrm>
            <a:off x="1880278" y="-558923"/>
            <a:ext cx="2302648" cy="7539771"/>
            <a:chOff x="0" y="-47625"/>
            <a:chExt cx="606459" cy="1985783"/>
          </a:xfrm>
        </p:grpSpPr>
        <p:sp>
          <p:nvSpPr>
            <p:cNvPr id="997" name="Google Shape;997;p41"/>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1"/>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999" name="Google Shape;999;p41"/>
          <p:cNvCxnSpPr/>
          <p:nvPr/>
        </p:nvCxnSpPr>
        <p:spPr>
          <a:xfrm>
            <a:off x="4547281" y="6605455"/>
            <a:ext cx="7877207" cy="0"/>
          </a:xfrm>
          <a:prstGeom prst="straightConnector1">
            <a:avLst/>
          </a:prstGeom>
          <a:noFill/>
          <a:ln w="76200" cap="flat" cmpd="sng">
            <a:solidFill>
              <a:srgbClr val="E87BAD"/>
            </a:solidFill>
            <a:prstDash val="solid"/>
            <a:round/>
            <a:headEnd type="none" w="sm" len="sm"/>
            <a:tailEnd type="none" w="sm" len="sm"/>
          </a:ln>
        </p:spPr>
      </p:cxnSp>
      <p:grpSp>
        <p:nvGrpSpPr>
          <p:cNvPr id="1000" name="Google Shape;1000;p41"/>
          <p:cNvGrpSpPr/>
          <p:nvPr/>
        </p:nvGrpSpPr>
        <p:grpSpPr>
          <a:xfrm>
            <a:off x="14379513" y="8233036"/>
            <a:ext cx="4823538" cy="4823538"/>
            <a:chOff x="0" y="0"/>
            <a:chExt cx="812800" cy="812800"/>
          </a:xfrm>
        </p:grpSpPr>
        <p:sp>
          <p:nvSpPr>
            <p:cNvPr id="1001" name="Google Shape;1001;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03" name="Google Shape;1003;p41"/>
          <p:cNvSpPr txBox="1"/>
          <p:nvPr/>
        </p:nvSpPr>
        <p:spPr>
          <a:xfrm>
            <a:off x="4547281" y="5106559"/>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GOAL ATTAINMENT</a:t>
            </a:r>
            <a:endParaRPr/>
          </a:p>
        </p:txBody>
      </p:sp>
      <p:sp>
        <p:nvSpPr>
          <p:cNvPr id="1004" name="Google Shape;1004;p41"/>
          <p:cNvSpPr txBox="1"/>
          <p:nvPr/>
        </p:nvSpPr>
        <p:spPr>
          <a:xfrm>
            <a:off x="4547281" y="4214460"/>
            <a:ext cx="14068984"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THE DIRECTION WE MOVE TOWARDS</a:t>
            </a:r>
            <a:endParaRPr/>
          </a:p>
        </p:txBody>
      </p:sp>
      <p:grpSp>
        <p:nvGrpSpPr>
          <p:cNvPr id="1005" name="Google Shape;1005;p41"/>
          <p:cNvGrpSpPr/>
          <p:nvPr/>
        </p:nvGrpSpPr>
        <p:grpSpPr>
          <a:xfrm>
            <a:off x="16791282" y="6846531"/>
            <a:ext cx="4823538" cy="4823538"/>
            <a:chOff x="0" y="0"/>
            <a:chExt cx="812800" cy="812800"/>
          </a:xfrm>
        </p:grpSpPr>
        <p:sp>
          <p:nvSpPr>
            <p:cNvPr id="1006" name="Google Shape;1006;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4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017" name="Google Shape;1017;p42"/>
          <p:cNvCxnSpPr/>
          <p:nvPr/>
        </p:nvCxnSpPr>
        <p:spPr>
          <a:xfrm>
            <a:off x="1253497" y="2781267"/>
            <a:ext cx="5793274" cy="0"/>
          </a:xfrm>
          <a:prstGeom prst="straightConnector1">
            <a:avLst/>
          </a:prstGeom>
          <a:noFill/>
          <a:ln w="76200" cap="flat" cmpd="sng">
            <a:solidFill>
              <a:srgbClr val="E87BAD"/>
            </a:solidFill>
            <a:prstDash val="solid"/>
            <a:round/>
            <a:headEnd type="none" w="sm" len="sm"/>
            <a:tailEnd type="none" w="sm" len="sm"/>
          </a:ln>
        </p:spPr>
      </p:cxnSp>
      <p:grpSp>
        <p:nvGrpSpPr>
          <p:cNvPr id="1018" name="Google Shape;1018;p42"/>
          <p:cNvGrpSpPr/>
          <p:nvPr/>
        </p:nvGrpSpPr>
        <p:grpSpPr>
          <a:xfrm>
            <a:off x="1107009" y="847874"/>
            <a:ext cx="146488" cy="1856076"/>
            <a:chOff x="0" y="-47625"/>
            <a:chExt cx="38581" cy="488843"/>
          </a:xfrm>
        </p:grpSpPr>
        <p:sp>
          <p:nvSpPr>
            <p:cNvPr id="1019" name="Google Shape;1019;p4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1020" name="Google Shape;1020;p4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1" name="Google Shape;1021;p42"/>
          <p:cNvGrpSpPr/>
          <p:nvPr/>
        </p:nvGrpSpPr>
        <p:grpSpPr>
          <a:xfrm rot="-5400000">
            <a:off x="1702668" y="8257018"/>
            <a:ext cx="146488" cy="1856076"/>
            <a:chOff x="0" y="-47625"/>
            <a:chExt cx="38581" cy="488843"/>
          </a:xfrm>
        </p:grpSpPr>
        <p:sp>
          <p:nvSpPr>
            <p:cNvPr id="1022" name="Google Shape;1022;p4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1023" name="Google Shape;1023;p4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4" name="Google Shape;1024;p42"/>
          <p:cNvGrpSpPr/>
          <p:nvPr/>
        </p:nvGrpSpPr>
        <p:grpSpPr>
          <a:xfrm>
            <a:off x="10453816" y="-876195"/>
            <a:ext cx="8955808" cy="12039390"/>
            <a:chOff x="0" y="0"/>
            <a:chExt cx="3662687" cy="4923790"/>
          </a:xfrm>
        </p:grpSpPr>
        <p:sp>
          <p:nvSpPr>
            <p:cNvPr id="1025" name="Google Shape;1025;p42"/>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15" r="-5121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2"/>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42"/>
          <p:cNvSpPr txBox="1"/>
          <p:nvPr/>
        </p:nvSpPr>
        <p:spPr>
          <a:xfrm>
            <a:off x="1481599" y="2011382"/>
            <a:ext cx="8285798"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CO-CREATING GOALS</a:t>
            </a:r>
            <a:endParaRPr/>
          </a:p>
        </p:txBody>
      </p:sp>
      <p:sp>
        <p:nvSpPr>
          <p:cNvPr id="1028" name="Google Shape;1028;p42"/>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COLLABORATION MATTERS</a:t>
            </a:r>
            <a:endParaRPr/>
          </a:p>
        </p:txBody>
      </p:sp>
      <p:sp>
        <p:nvSpPr>
          <p:cNvPr id="1029" name="Google Shape;1029;p42"/>
          <p:cNvSpPr txBox="1"/>
          <p:nvPr/>
        </p:nvSpPr>
        <p:spPr>
          <a:xfrm>
            <a:off x="1028700" y="3732799"/>
            <a:ext cx="9010908"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Co-created goals reflect the person and their environment.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Working together builds trust and shared understanding.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Person-centred goals are meaningful, achievable, and flexible. </a:t>
            </a:r>
            <a:endParaRPr/>
          </a:p>
          <a:p>
            <a:pPr marL="0" marR="0" lvl="0" indent="0" algn="l" rtl="0">
              <a:lnSpc>
                <a:spcPct val="139993"/>
              </a:lnSpc>
              <a:spcBef>
                <a:spcPts val="0"/>
              </a:spcBef>
              <a:spcAft>
                <a:spcPts val="0"/>
              </a:spcAft>
              <a:buNone/>
            </a:pPr>
            <a:endParaRPr sz="2943" b="1" i="0" u="none" strike="noStrike" cap="none">
              <a:solidFill>
                <a:srgbClr val="000000"/>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039" name="Google Shape;1039;p43"/>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1040" name="Google Shape;1040;p43"/>
          <p:cNvGrpSpPr/>
          <p:nvPr/>
        </p:nvGrpSpPr>
        <p:grpSpPr>
          <a:xfrm>
            <a:off x="0" y="7020074"/>
            <a:ext cx="18288000" cy="3266926"/>
            <a:chOff x="0" y="-47625"/>
            <a:chExt cx="4816593" cy="860425"/>
          </a:xfrm>
        </p:grpSpPr>
        <p:sp>
          <p:nvSpPr>
            <p:cNvPr id="1041" name="Google Shape;1041;p43"/>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a:lstStyle/>
            <a:p>
              <a:endParaRPr lang="en-US"/>
            </a:p>
          </p:txBody>
        </p:sp>
        <p:sp>
          <p:nvSpPr>
            <p:cNvPr id="1042" name="Google Shape;1042;p43"/>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43" name="Google Shape;1043;p43"/>
          <p:cNvGrpSpPr/>
          <p:nvPr/>
        </p:nvGrpSpPr>
        <p:grpSpPr>
          <a:xfrm>
            <a:off x="10288059" y="459358"/>
            <a:ext cx="6968838" cy="9368284"/>
            <a:chOff x="0" y="0"/>
            <a:chExt cx="3662687" cy="4923790"/>
          </a:xfrm>
        </p:grpSpPr>
        <p:sp>
          <p:nvSpPr>
            <p:cNvPr id="1044" name="Google Shape;1044;p43"/>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6" name="Google Shape;1046;p43"/>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ACTIVITY</a:t>
            </a:r>
            <a:endParaRPr/>
          </a:p>
        </p:txBody>
      </p:sp>
      <p:sp>
        <p:nvSpPr>
          <p:cNvPr id="1047" name="Google Shape;1047;p43"/>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BREAK</a:t>
            </a:r>
            <a:endParaRPr/>
          </a:p>
        </p:txBody>
      </p:sp>
      <p:sp>
        <p:nvSpPr>
          <p:cNvPr id="1048" name="Google Shape;1048;p43"/>
          <p:cNvSpPr txBox="1"/>
          <p:nvPr/>
        </p:nvSpPr>
        <p:spPr>
          <a:xfrm>
            <a:off x="1028700" y="4411009"/>
            <a:ext cx="8115300"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Let’s use what we learned so far to complete this reflection activity.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4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058" name="Google Shape;1058;p44"/>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059" name="Google Shape;1059;p44"/>
          <p:cNvGrpSpPr/>
          <p:nvPr/>
        </p:nvGrpSpPr>
        <p:grpSpPr>
          <a:xfrm>
            <a:off x="1107009" y="847874"/>
            <a:ext cx="146488" cy="1856076"/>
            <a:chOff x="0" y="-47625"/>
            <a:chExt cx="38581" cy="488843"/>
          </a:xfrm>
        </p:grpSpPr>
        <p:sp>
          <p:nvSpPr>
            <p:cNvPr id="1060" name="Google Shape;1060;p4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061" name="Google Shape;1061;p4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2" name="Google Shape;1062;p44"/>
          <p:cNvGrpSpPr/>
          <p:nvPr/>
        </p:nvGrpSpPr>
        <p:grpSpPr>
          <a:xfrm rot="-5400000">
            <a:off x="1702668" y="8257018"/>
            <a:ext cx="146488" cy="1856076"/>
            <a:chOff x="0" y="-47625"/>
            <a:chExt cx="38581" cy="488843"/>
          </a:xfrm>
        </p:grpSpPr>
        <p:sp>
          <p:nvSpPr>
            <p:cNvPr id="1063" name="Google Shape;1063;p4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064" name="Google Shape;1064;p4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65" name="Google Shape;1065;p44"/>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PURSUING GOALS: JORDAN’S STORY</a:t>
            </a:r>
            <a:endParaRPr/>
          </a:p>
        </p:txBody>
      </p:sp>
      <p:sp>
        <p:nvSpPr>
          <p:cNvPr id="1066" name="Google Shape;1066;p44"/>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BREAK</a:t>
            </a:r>
            <a:endParaRPr/>
          </a:p>
        </p:txBody>
      </p:sp>
      <p:sp>
        <p:nvSpPr>
          <p:cNvPr id="1067" name="Google Shape;1067;p44"/>
          <p:cNvSpPr txBox="1"/>
          <p:nvPr/>
        </p:nvSpPr>
        <p:spPr>
          <a:xfrm>
            <a:off x="2858451" y="3606982"/>
            <a:ext cx="12571099" cy="4274159"/>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3476" b="0" i="0" u="none" strike="noStrike" cap="none">
                <a:solidFill>
                  <a:srgbClr val="000000"/>
                </a:solidFill>
                <a:latin typeface="Poppins"/>
                <a:ea typeface="Poppins"/>
                <a:cs typeface="Poppins"/>
                <a:sym typeface="Poppins"/>
              </a:rPr>
              <a:t>Jordan (age 17) has recently started meeting with a youth employment program. He says he wants to get a job but hasn’t completed any applications yet. When asked about his progress, he shrugs and says, “It’s too much work, and they probably wouldn’t hire me anyway. Jordan attends meetings inconsistently and often forgets the paperwork he needs to bring.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077" name="Google Shape;1077;p45"/>
          <p:cNvCxnSpPr/>
          <p:nvPr/>
        </p:nvCxnSpPr>
        <p:spPr>
          <a:xfrm>
            <a:off x="1107009" y="2789675"/>
            <a:ext cx="5793274" cy="0"/>
          </a:xfrm>
          <a:prstGeom prst="straightConnector1">
            <a:avLst/>
          </a:prstGeom>
          <a:noFill/>
          <a:ln w="76200" cap="flat" cmpd="sng">
            <a:solidFill>
              <a:srgbClr val="D49000"/>
            </a:solidFill>
            <a:prstDash val="solid"/>
            <a:round/>
            <a:headEnd type="none" w="sm" len="sm"/>
            <a:tailEnd type="none" w="sm" len="sm"/>
          </a:ln>
        </p:spPr>
      </p:cxnSp>
      <p:grpSp>
        <p:nvGrpSpPr>
          <p:cNvPr id="1078" name="Google Shape;1078;p45"/>
          <p:cNvGrpSpPr/>
          <p:nvPr/>
        </p:nvGrpSpPr>
        <p:grpSpPr>
          <a:xfrm>
            <a:off x="1107009" y="847874"/>
            <a:ext cx="146488" cy="1856076"/>
            <a:chOff x="0" y="-47625"/>
            <a:chExt cx="38581" cy="488843"/>
          </a:xfrm>
        </p:grpSpPr>
        <p:sp>
          <p:nvSpPr>
            <p:cNvPr id="1079" name="Google Shape;1079;p4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080" name="Google Shape;1080;p4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81" name="Google Shape;1081;p45"/>
          <p:cNvGrpSpPr/>
          <p:nvPr/>
        </p:nvGrpSpPr>
        <p:grpSpPr>
          <a:xfrm rot="-5400000">
            <a:off x="1702668" y="8257018"/>
            <a:ext cx="146488" cy="1856076"/>
            <a:chOff x="0" y="-47625"/>
            <a:chExt cx="38581" cy="488843"/>
          </a:xfrm>
        </p:grpSpPr>
        <p:sp>
          <p:nvSpPr>
            <p:cNvPr id="1082" name="Google Shape;1082;p4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083" name="Google Shape;1083;p4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84" name="Google Shape;1084;p45"/>
          <p:cNvSpPr txBox="1"/>
          <p:nvPr/>
        </p:nvSpPr>
        <p:spPr>
          <a:xfrm>
            <a:off x="1481599" y="1771075"/>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JORDAN’S STORY</a:t>
            </a:r>
            <a:endParaRPr/>
          </a:p>
        </p:txBody>
      </p:sp>
      <p:sp>
        <p:nvSpPr>
          <p:cNvPr id="1085" name="Google Shape;1085;p45"/>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DISCUSSION</a:t>
            </a:r>
            <a:endParaRPr/>
          </a:p>
        </p:txBody>
      </p:sp>
      <p:sp>
        <p:nvSpPr>
          <p:cNvPr id="1086" name="Google Shape;1086;p45"/>
          <p:cNvSpPr txBox="1"/>
          <p:nvPr/>
        </p:nvSpPr>
        <p:spPr>
          <a:xfrm>
            <a:off x="1180253" y="3270596"/>
            <a:ext cx="16230600" cy="41257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Identify</a:t>
            </a:r>
            <a:r>
              <a:rPr lang="en-US" sz="2943" b="0" i="0" u="none" strike="noStrike" cap="none">
                <a:solidFill>
                  <a:srgbClr val="000000"/>
                </a:solidFill>
                <a:latin typeface="Poppins"/>
                <a:ea typeface="Poppins"/>
                <a:cs typeface="Poppins"/>
                <a:sym typeface="Poppins"/>
              </a:rPr>
              <a:t>: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main destination goal for Jordan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Strengths that could be leveraged</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One area in need of support</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Reflect</a:t>
            </a:r>
            <a:r>
              <a:rPr lang="en-US" sz="2943" b="0" i="1" u="none" strike="noStrike" cap="none">
                <a:solidFill>
                  <a:srgbClr val="000000"/>
                </a:solidFill>
                <a:latin typeface="Poppins"/>
                <a:ea typeface="Poppins"/>
                <a:cs typeface="Poppins"/>
                <a:sym typeface="Poppins"/>
              </a:rPr>
              <a:t>: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the definition of “success” vary between Jordan and the program staff?</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applying a growth mindset change how you approach goal-setting?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096" name="Google Shape;1096;p46"/>
          <p:cNvCxnSpPr/>
          <p:nvPr/>
        </p:nvCxnSpPr>
        <p:spPr>
          <a:xfrm>
            <a:off x="1180253" y="298590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097" name="Google Shape;1097;p46"/>
          <p:cNvGrpSpPr/>
          <p:nvPr/>
        </p:nvGrpSpPr>
        <p:grpSpPr>
          <a:xfrm>
            <a:off x="1107009" y="847874"/>
            <a:ext cx="146488" cy="1856076"/>
            <a:chOff x="0" y="-47625"/>
            <a:chExt cx="38581" cy="488843"/>
          </a:xfrm>
        </p:grpSpPr>
        <p:sp>
          <p:nvSpPr>
            <p:cNvPr id="1098" name="Google Shape;1098;p4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099" name="Google Shape;1099;p4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00" name="Google Shape;1100;p46"/>
          <p:cNvGrpSpPr/>
          <p:nvPr/>
        </p:nvGrpSpPr>
        <p:grpSpPr>
          <a:xfrm rot="-5400000">
            <a:off x="1702668" y="8257018"/>
            <a:ext cx="146488" cy="1856076"/>
            <a:chOff x="0" y="-47625"/>
            <a:chExt cx="38581" cy="488843"/>
          </a:xfrm>
        </p:grpSpPr>
        <p:sp>
          <p:nvSpPr>
            <p:cNvPr id="1101" name="Google Shape;1101;p4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102" name="Google Shape;1102;p4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03" name="Google Shape;1103;p46"/>
          <p:cNvSpPr txBox="1"/>
          <p:nvPr/>
        </p:nvSpPr>
        <p:spPr>
          <a:xfrm>
            <a:off x="1481599" y="2050816"/>
            <a:ext cx="14346304"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PURSUING GOALS: RENEE’S STORY</a:t>
            </a:r>
            <a:endParaRPr/>
          </a:p>
        </p:txBody>
      </p:sp>
      <p:sp>
        <p:nvSpPr>
          <p:cNvPr id="1104" name="Google Shape;1104;p46"/>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BREAK</a:t>
            </a:r>
            <a:endParaRPr/>
          </a:p>
        </p:txBody>
      </p:sp>
      <p:sp>
        <p:nvSpPr>
          <p:cNvPr id="1105" name="Google Shape;1105;p46"/>
          <p:cNvSpPr txBox="1"/>
          <p:nvPr/>
        </p:nvSpPr>
        <p:spPr>
          <a:xfrm>
            <a:off x="2873937" y="3556066"/>
            <a:ext cx="12540125" cy="4274159"/>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3476" b="0" i="0" u="none" strike="noStrike" cap="none">
                <a:solidFill>
                  <a:srgbClr val="000000"/>
                </a:solidFill>
                <a:latin typeface="Poppins"/>
                <a:ea typeface="Poppins"/>
                <a:cs typeface="Poppins"/>
                <a:sym typeface="Poppins"/>
              </a:rPr>
              <a:t>Renee is a parent working with a family-support team to create structure at home. She wants her mornings with her 9-year-old son to be calmer, saying “Every day starts with yelling - I just want peace.” Renee reports trying multiple strategies but gives up quickly when they don’t work right away. She often says things like “Nothing helps him. He’s just like his dad...stubborn.”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4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115" name="Google Shape;1115;p47"/>
          <p:cNvCxnSpPr/>
          <p:nvPr/>
        </p:nvCxnSpPr>
        <p:spPr>
          <a:xfrm>
            <a:off x="1180253" y="2789675"/>
            <a:ext cx="5793274" cy="0"/>
          </a:xfrm>
          <a:prstGeom prst="straightConnector1">
            <a:avLst/>
          </a:prstGeom>
          <a:noFill/>
          <a:ln w="76200" cap="flat" cmpd="sng">
            <a:solidFill>
              <a:srgbClr val="D49000"/>
            </a:solidFill>
            <a:prstDash val="solid"/>
            <a:round/>
            <a:headEnd type="none" w="sm" len="sm"/>
            <a:tailEnd type="none" w="sm" len="sm"/>
          </a:ln>
        </p:spPr>
      </p:cxnSp>
      <p:grpSp>
        <p:nvGrpSpPr>
          <p:cNvPr id="1116" name="Google Shape;1116;p47"/>
          <p:cNvGrpSpPr/>
          <p:nvPr/>
        </p:nvGrpSpPr>
        <p:grpSpPr>
          <a:xfrm>
            <a:off x="1107009" y="847874"/>
            <a:ext cx="146488" cy="1856076"/>
            <a:chOff x="0" y="-47625"/>
            <a:chExt cx="38581" cy="488843"/>
          </a:xfrm>
        </p:grpSpPr>
        <p:sp>
          <p:nvSpPr>
            <p:cNvPr id="1117" name="Google Shape;1117;p4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118" name="Google Shape;1118;p4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9" name="Google Shape;1119;p47"/>
          <p:cNvGrpSpPr/>
          <p:nvPr/>
        </p:nvGrpSpPr>
        <p:grpSpPr>
          <a:xfrm rot="-5400000">
            <a:off x="1702668" y="8257018"/>
            <a:ext cx="146488" cy="1856076"/>
            <a:chOff x="0" y="-47625"/>
            <a:chExt cx="38581" cy="488843"/>
          </a:xfrm>
        </p:grpSpPr>
        <p:sp>
          <p:nvSpPr>
            <p:cNvPr id="1120" name="Google Shape;1120;p4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121" name="Google Shape;1121;p4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22" name="Google Shape;1122;p47"/>
          <p:cNvSpPr txBox="1"/>
          <p:nvPr/>
        </p:nvSpPr>
        <p:spPr>
          <a:xfrm>
            <a:off x="1481599" y="1771075"/>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RENEE’S STORY</a:t>
            </a:r>
            <a:endParaRPr/>
          </a:p>
        </p:txBody>
      </p:sp>
      <p:sp>
        <p:nvSpPr>
          <p:cNvPr id="1123" name="Google Shape;1123;p47"/>
          <p:cNvSpPr txBox="1"/>
          <p:nvPr/>
        </p:nvSpPr>
        <p:spPr>
          <a:xfrm>
            <a:off x="1481599" y="1120801"/>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DISCUSSION</a:t>
            </a:r>
            <a:endParaRPr/>
          </a:p>
        </p:txBody>
      </p:sp>
      <p:sp>
        <p:nvSpPr>
          <p:cNvPr id="1124" name="Google Shape;1124;p47"/>
          <p:cNvSpPr txBox="1"/>
          <p:nvPr/>
        </p:nvSpPr>
        <p:spPr>
          <a:xfrm>
            <a:off x="1028700" y="3359509"/>
            <a:ext cx="16230600" cy="4125770"/>
          </a:xfrm>
          <a:prstGeom prst="rect">
            <a:avLst/>
          </a:prstGeom>
          <a:noFill/>
          <a:ln>
            <a:noFill/>
          </a:ln>
        </p:spPr>
        <p:txBody>
          <a:bodyPr spcFirstLastPara="1" wrap="square" lIns="0" tIns="0" rIns="0" bIns="0" anchor="t" anchorCtr="0">
            <a:spAutoFit/>
          </a:bodyPr>
          <a:lstStyle/>
          <a:p>
            <a:pPr marL="0" marR="0" lvl="0" indent="0" algn="just"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Identify</a:t>
            </a:r>
            <a:r>
              <a:rPr lang="en-US" sz="2943" b="0" i="0" u="none" strike="noStrike" cap="none">
                <a:solidFill>
                  <a:srgbClr val="000000"/>
                </a:solidFill>
                <a:latin typeface="Poppins"/>
                <a:ea typeface="Poppins"/>
                <a:cs typeface="Poppins"/>
                <a:sym typeface="Poppins"/>
              </a:rPr>
              <a:t>: </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main destination goal for Renee and her son</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Strengths - of Renee’s and her son’s - that could be leveraged</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One area in need of support</a:t>
            </a:r>
            <a:endParaRPr/>
          </a:p>
          <a:p>
            <a:pPr marL="0" marR="0" lvl="0" indent="0" algn="just"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just"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Reflect</a:t>
            </a:r>
            <a:r>
              <a:rPr lang="en-US" sz="2943" b="0" i="0" u="none" strike="noStrike" cap="none">
                <a:solidFill>
                  <a:srgbClr val="000000"/>
                </a:solidFill>
                <a:latin typeface="Poppins"/>
                <a:ea typeface="Poppins"/>
                <a:cs typeface="Poppins"/>
                <a:sym typeface="Poppins"/>
              </a:rPr>
              <a:t>: </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the definition of “success” vary between Renee and her support team?</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applying a growth mindset change how you approach goal-setting?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4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134" name="Google Shape;1134;p48"/>
          <p:cNvGrpSpPr/>
          <p:nvPr/>
        </p:nvGrpSpPr>
        <p:grpSpPr>
          <a:xfrm>
            <a:off x="1880278" y="-558923"/>
            <a:ext cx="2302648" cy="7539771"/>
            <a:chOff x="0" y="-47625"/>
            <a:chExt cx="606459" cy="1985783"/>
          </a:xfrm>
        </p:grpSpPr>
        <p:sp>
          <p:nvSpPr>
            <p:cNvPr id="1135" name="Google Shape;1135;p48"/>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5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137" name="Google Shape;1137;p48"/>
          <p:cNvCxnSpPr/>
          <p:nvPr/>
        </p:nvCxnSpPr>
        <p:spPr>
          <a:xfrm>
            <a:off x="4547281" y="6605455"/>
            <a:ext cx="7877207" cy="0"/>
          </a:xfrm>
          <a:prstGeom prst="straightConnector1">
            <a:avLst/>
          </a:prstGeom>
          <a:noFill/>
          <a:ln w="76200" cap="flat" cmpd="sng">
            <a:solidFill>
              <a:srgbClr val="252857"/>
            </a:solidFill>
            <a:prstDash val="solid"/>
            <a:round/>
            <a:headEnd type="none" w="sm" len="sm"/>
            <a:tailEnd type="none" w="sm" len="sm"/>
          </a:ln>
        </p:spPr>
      </p:cxnSp>
      <p:grpSp>
        <p:nvGrpSpPr>
          <p:cNvPr id="1138" name="Google Shape;1138;p48"/>
          <p:cNvGrpSpPr/>
          <p:nvPr/>
        </p:nvGrpSpPr>
        <p:grpSpPr>
          <a:xfrm>
            <a:off x="14379513" y="8233036"/>
            <a:ext cx="4823538" cy="4823538"/>
            <a:chOff x="0" y="0"/>
            <a:chExt cx="812800" cy="812800"/>
          </a:xfrm>
        </p:grpSpPr>
        <p:sp>
          <p:nvSpPr>
            <p:cNvPr id="1139" name="Google Shape;1139;p4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41" name="Google Shape;1141;p48"/>
          <p:cNvSpPr txBox="1"/>
          <p:nvPr/>
        </p:nvSpPr>
        <p:spPr>
          <a:xfrm>
            <a:off x="4547281" y="5106559"/>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MINDSET &amp; POSSIBILITY</a:t>
            </a:r>
            <a:endParaRPr/>
          </a:p>
        </p:txBody>
      </p:sp>
      <p:sp>
        <p:nvSpPr>
          <p:cNvPr id="1142" name="Google Shape;1142;p48"/>
          <p:cNvSpPr txBox="1"/>
          <p:nvPr/>
        </p:nvSpPr>
        <p:spPr>
          <a:xfrm>
            <a:off x="4547281" y="4214460"/>
            <a:ext cx="14068984"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A FRAMEWORK FOR ACTION</a:t>
            </a:r>
            <a:endParaRPr/>
          </a:p>
        </p:txBody>
      </p:sp>
      <p:grpSp>
        <p:nvGrpSpPr>
          <p:cNvPr id="1143" name="Google Shape;1143;p48"/>
          <p:cNvGrpSpPr/>
          <p:nvPr/>
        </p:nvGrpSpPr>
        <p:grpSpPr>
          <a:xfrm>
            <a:off x="16791282" y="6846531"/>
            <a:ext cx="4823538" cy="4823538"/>
            <a:chOff x="0" y="0"/>
            <a:chExt cx="812800" cy="812800"/>
          </a:xfrm>
        </p:grpSpPr>
        <p:sp>
          <p:nvSpPr>
            <p:cNvPr id="1144" name="Google Shape;1144;p4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4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sp>
        <p:nvSpPr>
          <p:cNvPr id="1155" name="Google Shape;1155;p49"/>
          <p:cNvSpPr/>
          <p:nvPr/>
        </p:nvSpPr>
        <p:spPr>
          <a:xfrm>
            <a:off x="1498040" y="180978"/>
            <a:ext cx="15291921" cy="9925045"/>
          </a:xfrm>
          <a:custGeom>
            <a:avLst/>
            <a:gdLst/>
            <a:ahLst/>
            <a:cxnLst/>
            <a:rect l="l" t="t" r="r" b="b"/>
            <a:pathLst>
              <a:path w="15291921" h="9925045" extrusionOk="0">
                <a:moveTo>
                  <a:pt x="0" y="0"/>
                </a:moveTo>
                <a:lnTo>
                  <a:pt x="15291920" y="0"/>
                </a:lnTo>
                <a:lnTo>
                  <a:pt x="15291920" y="9925044"/>
                </a:lnTo>
                <a:lnTo>
                  <a:pt x="0" y="9925044"/>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81" name="Google Shape;181;p5"/>
          <p:cNvGrpSpPr/>
          <p:nvPr/>
        </p:nvGrpSpPr>
        <p:grpSpPr>
          <a:xfrm>
            <a:off x="1880278" y="-558923"/>
            <a:ext cx="2302648" cy="7539771"/>
            <a:chOff x="0" y="-47625"/>
            <a:chExt cx="606459" cy="1985783"/>
          </a:xfrm>
        </p:grpSpPr>
        <p:sp>
          <p:nvSpPr>
            <p:cNvPr id="182" name="Google Shape;182;p5"/>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84" name="Google Shape;184;p5"/>
          <p:cNvCxnSpPr/>
          <p:nvPr/>
        </p:nvCxnSpPr>
        <p:spPr>
          <a:xfrm>
            <a:off x="4547281" y="6605455"/>
            <a:ext cx="7877207" cy="0"/>
          </a:xfrm>
          <a:prstGeom prst="straightConnector1">
            <a:avLst/>
          </a:prstGeom>
          <a:noFill/>
          <a:ln w="76200" cap="flat" cmpd="sng">
            <a:solidFill>
              <a:srgbClr val="E87BAD"/>
            </a:solidFill>
            <a:prstDash val="solid"/>
            <a:round/>
            <a:headEnd type="none" w="sm" len="sm"/>
            <a:tailEnd type="none" w="sm" len="sm"/>
          </a:ln>
        </p:spPr>
      </p:cxnSp>
      <p:grpSp>
        <p:nvGrpSpPr>
          <p:cNvPr id="185" name="Google Shape;185;p5"/>
          <p:cNvGrpSpPr/>
          <p:nvPr/>
        </p:nvGrpSpPr>
        <p:grpSpPr>
          <a:xfrm>
            <a:off x="14379513" y="8233036"/>
            <a:ext cx="4823538" cy="4823538"/>
            <a:chOff x="0" y="0"/>
            <a:chExt cx="812800" cy="812800"/>
          </a:xfrm>
        </p:grpSpPr>
        <p:sp>
          <p:nvSpPr>
            <p:cNvPr id="186" name="Google Shape;186;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8" name="Google Shape;188;p5"/>
          <p:cNvSpPr txBox="1"/>
          <p:nvPr/>
        </p:nvSpPr>
        <p:spPr>
          <a:xfrm>
            <a:off x="4547281" y="4047644"/>
            <a:ext cx="13494821" cy="25656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THE DIRECTION WE </a:t>
            </a:r>
            <a:r>
              <a:rPr lang="en-US" sz="7363" b="1" i="0" u="none" strike="noStrike" cap="none">
                <a:solidFill>
                  <a:srgbClr val="D49000"/>
                </a:solidFill>
                <a:latin typeface="League Spartan"/>
                <a:ea typeface="League Spartan"/>
                <a:cs typeface="League Spartan"/>
                <a:sym typeface="League Spartan"/>
              </a:rPr>
              <a:t>LOOK</a:t>
            </a:r>
            <a:r>
              <a:rPr lang="en-US" sz="7363" b="1" i="0" u="none" strike="noStrike" cap="none">
                <a:solidFill>
                  <a:srgbClr val="000000"/>
                </a:solidFill>
                <a:latin typeface="League Spartan"/>
                <a:ea typeface="League Spartan"/>
                <a:cs typeface="League Spartan"/>
                <a:sym typeface="League Spartan"/>
              </a:rPr>
              <a:t> TOWARDS</a:t>
            </a:r>
            <a:endParaRPr/>
          </a:p>
        </p:txBody>
      </p:sp>
      <p:sp>
        <p:nvSpPr>
          <p:cNvPr id="189" name="Google Shape;189;p5"/>
          <p:cNvSpPr txBox="1"/>
          <p:nvPr/>
        </p:nvSpPr>
        <p:spPr>
          <a:xfrm>
            <a:off x="4547281" y="3020402"/>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ATTITUDES &amp; PERCEPTIONS</a:t>
            </a:r>
            <a:endParaRPr/>
          </a:p>
        </p:txBody>
      </p:sp>
      <p:grpSp>
        <p:nvGrpSpPr>
          <p:cNvPr id="190" name="Google Shape;190;p5"/>
          <p:cNvGrpSpPr/>
          <p:nvPr/>
        </p:nvGrpSpPr>
        <p:grpSpPr>
          <a:xfrm>
            <a:off x="16791282" y="6846531"/>
            <a:ext cx="4823538" cy="4823538"/>
            <a:chOff x="0" y="0"/>
            <a:chExt cx="812800" cy="812800"/>
          </a:xfrm>
        </p:grpSpPr>
        <p:sp>
          <p:nvSpPr>
            <p:cNvPr id="191" name="Google Shape;191;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5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165" name="Google Shape;1165;p50"/>
          <p:cNvCxnSpPr/>
          <p:nvPr/>
        </p:nvCxnSpPr>
        <p:spPr>
          <a:xfrm>
            <a:off x="1191040" y="3585615"/>
            <a:ext cx="5793274" cy="0"/>
          </a:xfrm>
          <a:prstGeom prst="straightConnector1">
            <a:avLst/>
          </a:prstGeom>
          <a:noFill/>
          <a:ln w="76200" cap="flat" cmpd="sng">
            <a:solidFill>
              <a:srgbClr val="252857"/>
            </a:solidFill>
            <a:prstDash val="solid"/>
            <a:round/>
            <a:headEnd type="none" w="sm" len="sm"/>
            <a:tailEnd type="none" w="sm" len="sm"/>
          </a:ln>
        </p:spPr>
      </p:cxnSp>
      <p:grpSp>
        <p:nvGrpSpPr>
          <p:cNvPr id="1166" name="Google Shape;1166;p50"/>
          <p:cNvGrpSpPr/>
          <p:nvPr/>
        </p:nvGrpSpPr>
        <p:grpSpPr>
          <a:xfrm>
            <a:off x="1107009" y="847874"/>
            <a:ext cx="146488" cy="1856076"/>
            <a:chOff x="0" y="-47625"/>
            <a:chExt cx="38581" cy="488843"/>
          </a:xfrm>
        </p:grpSpPr>
        <p:sp>
          <p:nvSpPr>
            <p:cNvPr id="1167" name="Google Shape;1167;p5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168" name="Google Shape;1168;p5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69" name="Google Shape;1169;p50"/>
          <p:cNvGrpSpPr/>
          <p:nvPr/>
        </p:nvGrpSpPr>
        <p:grpSpPr>
          <a:xfrm rot="-5400000">
            <a:off x="1702668" y="8257018"/>
            <a:ext cx="146488" cy="1856076"/>
            <a:chOff x="0" y="-47625"/>
            <a:chExt cx="38581" cy="488843"/>
          </a:xfrm>
        </p:grpSpPr>
        <p:sp>
          <p:nvSpPr>
            <p:cNvPr id="1170" name="Google Shape;1170;p5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171" name="Google Shape;1171;p5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72" name="Google Shape;1172;p50"/>
          <p:cNvGrpSpPr/>
          <p:nvPr/>
        </p:nvGrpSpPr>
        <p:grpSpPr>
          <a:xfrm>
            <a:off x="9814106" y="-1061547"/>
            <a:ext cx="8955808" cy="12039390"/>
            <a:chOff x="0" y="0"/>
            <a:chExt cx="3662687" cy="4923790"/>
          </a:xfrm>
        </p:grpSpPr>
        <p:sp>
          <p:nvSpPr>
            <p:cNvPr id="1173" name="Google Shape;1173;p50"/>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81985" r="-1671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5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50"/>
          <p:cNvSpPr txBox="1"/>
          <p:nvPr/>
        </p:nvSpPr>
        <p:spPr>
          <a:xfrm>
            <a:off x="1481599" y="1588487"/>
            <a:ext cx="7925139" cy="171123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560" b="1" i="0" u="none" strike="noStrike" cap="none" dirty="0">
                <a:solidFill>
                  <a:srgbClr val="000000"/>
                </a:solidFill>
                <a:latin typeface="League Spartan"/>
                <a:ea typeface="League Spartan"/>
                <a:cs typeface="League Spartan"/>
                <a:sym typeface="League Spartan"/>
              </a:rPr>
              <a:t>RECOGNIZING BARRIERS</a:t>
            </a:r>
            <a:endParaRPr dirty="0"/>
          </a:p>
        </p:txBody>
      </p:sp>
      <p:sp>
        <p:nvSpPr>
          <p:cNvPr id="1176" name="Google Shape;1176;p50"/>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dirty="0">
                <a:solidFill>
                  <a:srgbClr val="000000"/>
                </a:solidFill>
                <a:latin typeface="Roboto"/>
                <a:ea typeface="Roboto"/>
                <a:cs typeface="Roboto"/>
                <a:sym typeface="Roboto"/>
              </a:rPr>
              <a:t>PAUSING WITH CURIOSITY</a:t>
            </a:r>
            <a:endParaRPr dirty="0"/>
          </a:p>
        </p:txBody>
      </p:sp>
      <p:sp>
        <p:nvSpPr>
          <p:cNvPr id="1177" name="Google Shape;1177;p50"/>
          <p:cNvSpPr txBox="1"/>
          <p:nvPr/>
        </p:nvSpPr>
        <p:spPr>
          <a:xfrm>
            <a:off x="1107009" y="3764619"/>
            <a:ext cx="8350633" cy="36114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Pause with curiosity - what caused these barriers? </a:t>
            </a:r>
            <a:endParaRPr dirty="0"/>
          </a:p>
          <a:p>
            <a:pPr marL="0" marR="0" lvl="0" indent="0" algn="l" rtl="0">
              <a:lnSpc>
                <a:spcPct val="139993"/>
              </a:lnSpc>
              <a:spcBef>
                <a:spcPts val="0"/>
              </a:spcBef>
              <a:spcAft>
                <a:spcPts val="0"/>
              </a:spcAft>
              <a:buNone/>
            </a:pPr>
            <a:endParaRPr sz="2943" b="0" i="0" u="none" strike="noStrike" cap="none" dirty="0">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Are the barriers:</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emotional, </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practical, or </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signs of disengagement?</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5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187" name="Google Shape;1187;p51"/>
          <p:cNvCxnSpPr/>
          <p:nvPr/>
        </p:nvCxnSpPr>
        <p:spPr>
          <a:xfrm>
            <a:off x="1253497" y="2790560"/>
            <a:ext cx="5793274" cy="0"/>
          </a:xfrm>
          <a:prstGeom prst="straightConnector1">
            <a:avLst/>
          </a:prstGeom>
          <a:noFill/>
          <a:ln w="76200" cap="flat" cmpd="sng">
            <a:solidFill>
              <a:srgbClr val="252857"/>
            </a:solidFill>
            <a:prstDash val="solid"/>
            <a:round/>
            <a:headEnd type="none" w="sm" len="sm"/>
            <a:tailEnd type="none" w="sm" len="sm"/>
          </a:ln>
        </p:spPr>
      </p:cxnSp>
      <p:grpSp>
        <p:nvGrpSpPr>
          <p:cNvPr id="1188" name="Google Shape;1188;p51"/>
          <p:cNvGrpSpPr/>
          <p:nvPr/>
        </p:nvGrpSpPr>
        <p:grpSpPr>
          <a:xfrm>
            <a:off x="1107009" y="847874"/>
            <a:ext cx="146488" cy="1856076"/>
            <a:chOff x="0" y="-47625"/>
            <a:chExt cx="38581" cy="488843"/>
          </a:xfrm>
        </p:grpSpPr>
        <p:sp>
          <p:nvSpPr>
            <p:cNvPr id="1189" name="Google Shape;1189;p5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190" name="Google Shape;1190;p5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91" name="Google Shape;1191;p51"/>
          <p:cNvGrpSpPr/>
          <p:nvPr/>
        </p:nvGrpSpPr>
        <p:grpSpPr>
          <a:xfrm rot="-5400000">
            <a:off x="1702668" y="8257018"/>
            <a:ext cx="146488" cy="1856076"/>
            <a:chOff x="0" y="-47625"/>
            <a:chExt cx="38581" cy="488843"/>
          </a:xfrm>
        </p:grpSpPr>
        <p:sp>
          <p:nvSpPr>
            <p:cNvPr id="1192" name="Google Shape;1192;p5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193" name="Google Shape;1193;p5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94" name="Google Shape;1194;p51"/>
          <p:cNvSpPr txBox="1"/>
          <p:nvPr/>
        </p:nvSpPr>
        <p:spPr>
          <a:xfrm>
            <a:off x="1515690" y="1980625"/>
            <a:ext cx="12440149"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dirty="0">
                <a:solidFill>
                  <a:srgbClr val="000000"/>
                </a:solidFill>
                <a:latin typeface="League Spartan"/>
                <a:ea typeface="League Spartan"/>
                <a:cs typeface="League Spartan"/>
                <a:sym typeface="League Spartan"/>
              </a:rPr>
              <a:t>STRENGTHEN READINESS</a:t>
            </a:r>
            <a:endParaRPr dirty="0"/>
          </a:p>
        </p:txBody>
      </p:sp>
      <p:sp>
        <p:nvSpPr>
          <p:cNvPr id="1195" name="Google Shape;1195;p51"/>
          <p:cNvSpPr txBox="1"/>
          <p:nvPr/>
        </p:nvSpPr>
        <p:spPr>
          <a:xfrm>
            <a:off x="1515690" y="942975"/>
            <a:ext cx="8360136"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dirty="0">
                <a:solidFill>
                  <a:srgbClr val="000000"/>
                </a:solidFill>
                <a:latin typeface="Roboto"/>
                <a:ea typeface="Roboto"/>
                <a:cs typeface="Roboto"/>
                <a:sym typeface="Roboto"/>
              </a:rPr>
              <a:t>ADJUSTING TO</a:t>
            </a:r>
            <a:endParaRPr dirty="0"/>
          </a:p>
        </p:txBody>
      </p:sp>
      <p:sp>
        <p:nvSpPr>
          <p:cNvPr id="1196" name="Google Shape;1196;p51"/>
          <p:cNvSpPr txBox="1"/>
          <p:nvPr/>
        </p:nvSpPr>
        <p:spPr>
          <a:xfrm>
            <a:off x="1028700" y="3809278"/>
            <a:ext cx="16230600" cy="36114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Emotional barriers ⟶ can be overcome with emotional support, extra time or breaks, emotion regulation strategies.</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Practical barriers ⟶ can be overcome with help planning, increased structure, regular routines.</a:t>
            </a:r>
            <a:endParaRPr/>
          </a:p>
          <a:p>
            <a:pPr marL="0" marR="0" lvl="0" indent="0" algn="ctr"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ctr" rtl="0">
              <a:lnSpc>
                <a:spcPct val="139993"/>
              </a:lnSpc>
              <a:spcBef>
                <a:spcPts val="0"/>
              </a:spcBef>
              <a:spcAft>
                <a:spcPts val="0"/>
              </a:spcAft>
              <a:buNone/>
            </a:pPr>
            <a:r>
              <a:rPr lang="en-US" sz="2943" b="1" i="0" u="none" strike="noStrike" cap="none">
                <a:solidFill>
                  <a:srgbClr val="000000"/>
                </a:solidFill>
                <a:latin typeface="Poppins"/>
                <a:ea typeface="Poppins"/>
                <a:cs typeface="Poppins"/>
                <a:sym typeface="Poppins"/>
              </a:rPr>
              <a:t>Adjustments create readiness and confidence to overcome barriers.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5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206" name="Google Shape;1206;p52"/>
          <p:cNvCxnSpPr/>
          <p:nvPr/>
        </p:nvCxnSpPr>
        <p:spPr>
          <a:xfrm>
            <a:off x="1107009" y="2933302"/>
            <a:ext cx="5793274" cy="0"/>
          </a:xfrm>
          <a:prstGeom prst="straightConnector1">
            <a:avLst/>
          </a:prstGeom>
          <a:noFill/>
          <a:ln w="76200" cap="flat" cmpd="sng">
            <a:solidFill>
              <a:srgbClr val="252857"/>
            </a:solidFill>
            <a:prstDash val="solid"/>
            <a:round/>
            <a:headEnd type="none" w="sm" len="sm"/>
            <a:tailEnd type="none" w="sm" len="sm"/>
          </a:ln>
        </p:spPr>
      </p:cxnSp>
      <p:grpSp>
        <p:nvGrpSpPr>
          <p:cNvPr id="1207" name="Google Shape;1207;p52"/>
          <p:cNvGrpSpPr/>
          <p:nvPr/>
        </p:nvGrpSpPr>
        <p:grpSpPr>
          <a:xfrm>
            <a:off x="1107009" y="847874"/>
            <a:ext cx="146488" cy="1856076"/>
            <a:chOff x="0" y="-47625"/>
            <a:chExt cx="38581" cy="488843"/>
          </a:xfrm>
        </p:grpSpPr>
        <p:sp>
          <p:nvSpPr>
            <p:cNvPr id="1208" name="Google Shape;1208;p5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209" name="Google Shape;1209;p5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10" name="Google Shape;1210;p52"/>
          <p:cNvGrpSpPr/>
          <p:nvPr/>
        </p:nvGrpSpPr>
        <p:grpSpPr>
          <a:xfrm rot="-5400000">
            <a:off x="1702668" y="8257018"/>
            <a:ext cx="146488" cy="1856076"/>
            <a:chOff x="0" y="-47625"/>
            <a:chExt cx="38581" cy="488843"/>
          </a:xfrm>
        </p:grpSpPr>
        <p:sp>
          <p:nvSpPr>
            <p:cNvPr id="1211" name="Google Shape;1211;p5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212" name="Google Shape;1212;p5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13" name="Google Shape;1213;p52"/>
          <p:cNvGrpSpPr/>
          <p:nvPr/>
        </p:nvGrpSpPr>
        <p:grpSpPr>
          <a:xfrm>
            <a:off x="10843122" y="-560638"/>
            <a:ext cx="8486337" cy="11408275"/>
            <a:chOff x="0" y="0"/>
            <a:chExt cx="3662687" cy="4923790"/>
          </a:xfrm>
        </p:grpSpPr>
        <p:sp>
          <p:nvSpPr>
            <p:cNvPr id="1214" name="Google Shape;1214;p52"/>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092" r="-5109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2"/>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5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6" name="Google Shape;1216;p52"/>
          <p:cNvSpPr txBox="1"/>
          <p:nvPr/>
        </p:nvSpPr>
        <p:spPr>
          <a:xfrm>
            <a:off x="1482097" y="1965174"/>
            <a:ext cx="9290388" cy="8556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dirty="0">
                <a:solidFill>
                  <a:srgbClr val="000000"/>
                </a:solidFill>
                <a:latin typeface="League Spartan"/>
                <a:ea typeface="League Spartan"/>
                <a:cs typeface="League Spartan"/>
                <a:sym typeface="League Spartan"/>
              </a:rPr>
              <a:t>REFRAMING THE CHALLENGE</a:t>
            </a:r>
            <a:endParaRPr dirty="0"/>
          </a:p>
        </p:txBody>
      </p:sp>
      <p:sp>
        <p:nvSpPr>
          <p:cNvPr id="1217" name="Google Shape;1217;p52"/>
          <p:cNvSpPr txBox="1"/>
          <p:nvPr/>
        </p:nvSpPr>
        <p:spPr>
          <a:xfrm>
            <a:off x="1482097" y="1007269"/>
            <a:ext cx="8360136"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a:solidFill>
                  <a:srgbClr val="000000"/>
                </a:solidFill>
                <a:latin typeface="Roboto"/>
                <a:ea typeface="Roboto"/>
                <a:cs typeface="Roboto"/>
                <a:sym typeface="Roboto"/>
              </a:rPr>
              <a:t>ADJUSTING THE GOAL</a:t>
            </a:r>
            <a:endParaRPr/>
          </a:p>
        </p:txBody>
      </p:sp>
      <p:sp>
        <p:nvSpPr>
          <p:cNvPr id="1218" name="Google Shape;1218;p52"/>
          <p:cNvSpPr txBox="1"/>
          <p:nvPr/>
        </p:nvSpPr>
        <p:spPr>
          <a:xfrm>
            <a:off x="1028700" y="3970885"/>
            <a:ext cx="9334450" cy="20683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Collaboratively adjust the timeline and/or approach. </a:t>
            </a:r>
            <a:endParaRPr dirty="0"/>
          </a:p>
          <a:p>
            <a:pPr marL="0" marR="0" lvl="0" indent="0" algn="l" rtl="0">
              <a:lnSpc>
                <a:spcPct val="139993"/>
              </a:lnSpc>
              <a:spcBef>
                <a:spcPts val="0"/>
              </a:spcBef>
              <a:spcAft>
                <a:spcPts val="0"/>
              </a:spcAft>
              <a:buNone/>
            </a:pPr>
            <a:endParaRPr sz="2943" b="0" i="0" u="none" strike="noStrike" cap="none" dirty="0">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Smaller steps sustain momentum. </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5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228" name="Google Shape;1228;p53"/>
          <p:cNvCxnSpPr/>
          <p:nvPr/>
        </p:nvCxnSpPr>
        <p:spPr>
          <a:xfrm>
            <a:off x="1481599" y="2567922"/>
            <a:ext cx="5793274" cy="0"/>
          </a:xfrm>
          <a:prstGeom prst="straightConnector1">
            <a:avLst/>
          </a:prstGeom>
          <a:noFill/>
          <a:ln w="76200" cap="flat" cmpd="sng">
            <a:solidFill>
              <a:srgbClr val="252857"/>
            </a:solidFill>
            <a:prstDash val="solid"/>
            <a:round/>
            <a:headEnd type="none" w="sm" len="sm"/>
            <a:tailEnd type="none" w="sm" len="sm"/>
          </a:ln>
        </p:spPr>
      </p:cxnSp>
      <p:grpSp>
        <p:nvGrpSpPr>
          <p:cNvPr id="1229" name="Google Shape;1229;p53"/>
          <p:cNvGrpSpPr/>
          <p:nvPr/>
        </p:nvGrpSpPr>
        <p:grpSpPr>
          <a:xfrm>
            <a:off x="1107009" y="847874"/>
            <a:ext cx="146488" cy="1856076"/>
            <a:chOff x="0" y="-47625"/>
            <a:chExt cx="38581" cy="488843"/>
          </a:xfrm>
        </p:grpSpPr>
        <p:sp>
          <p:nvSpPr>
            <p:cNvPr id="1230" name="Google Shape;1230;p5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231" name="Google Shape;1231;p5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32" name="Google Shape;1232;p53"/>
          <p:cNvGrpSpPr/>
          <p:nvPr/>
        </p:nvGrpSpPr>
        <p:grpSpPr>
          <a:xfrm rot="-5400000">
            <a:off x="1702668" y="8257018"/>
            <a:ext cx="146488" cy="1856076"/>
            <a:chOff x="0" y="-47625"/>
            <a:chExt cx="38581" cy="488843"/>
          </a:xfrm>
        </p:grpSpPr>
        <p:sp>
          <p:nvSpPr>
            <p:cNvPr id="1233" name="Google Shape;1233;p5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a:lstStyle/>
            <a:p>
              <a:endParaRPr lang="en-US"/>
            </a:p>
          </p:txBody>
        </p:sp>
        <p:sp>
          <p:nvSpPr>
            <p:cNvPr id="1234" name="Google Shape;1234;p5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35" name="Google Shape;1235;p53"/>
          <p:cNvGrpSpPr/>
          <p:nvPr/>
        </p:nvGrpSpPr>
        <p:grpSpPr>
          <a:xfrm>
            <a:off x="6566002" y="2951600"/>
            <a:ext cx="5154218" cy="6928872"/>
            <a:chOff x="0" y="0"/>
            <a:chExt cx="3662687" cy="4923790"/>
          </a:xfrm>
        </p:grpSpPr>
        <p:sp>
          <p:nvSpPr>
            <p:cNvPr id="1236" name="Google Shape;1236;p53"/>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8446" r="-9917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3"/>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5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53"/>
          <p:cNvSpPr txBox="1"/>
          <p:nvPr/>
        </p:nvSpPr>
        <p:spPr>
          <a:xfrm>
            <a:off x="1481599" y="1798037"/>
            <a:ext cx="13228501"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STEPPING BACK TO RE-ENGAGE</a:t>
            </a:r>
            <a:endParaRPr/>
          </a:p>
        </p:txBody>
      </p:sp>
      <p:sp>
        <p:nvSpPr>
          <p:cNvPr id="1239" name="Google Shape;1239;p53"/>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i="0" u="none" strike="noStrike" cap="none">
                <a:solidFill>
                  <a:srgbClr val="000000"/>
                </a:solidFill>
                <a:latin typeface="Roboto"/>
                <a:ea typeface="Roboto"/>
                <a:cs typeface="Roboto"/>
                <a:sym typeface="Roboto"/>
              </a:rPr>
              <a:t>TAKING A PAUSE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g3d5a58da08e_0_2"/>
          <p:cNvPicPr preferRelativeResize="0"/>
          <p:nvPr/>
        </p:nvPicPr>
        <p:blipFill>
          <a:blip r:embed="rId3">
            <a:alphaModFix/>
          </a:blip>
          <a:stretch>
            <a:fillRect/>
          </a:stretch>
        </p:blipFill>
        <p:spPr>
          <a:xfrm>
            <a:off x="-510000" y="-152400"/>
            <a:ext cx="18950400" cy="10659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5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255" name="Google Shape;1255;p54"/>
          <p:cNvGrpSpPr/>
          <p:nvPr/>
        </p:nvGrpSpPr>
        <p:grpSpPr>
          <a:xfrm>
            <a:off x="2034738" y="-558923"/>
            <a:ext cx="2302648" cy="7539771"/>
            <a:chOff x="0" y="-47625"/>
            <a:chExt cx="606459" cy="1985783"/>
          </a:xfrm>
        </p:grpSpPr>
        <p:sp>
          <p:nvSpPr>
            <p:cNvPr id="1256" name="Google Shape;1256;p54"/>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4"/>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258" name="Google Shape;1258;p54"/>
          <p:cNvCxnSpPr/>
          <p:nvPr/>
        </p:nvCxnSpPr>
        <p:spPr>
          <a:xfrm>
            <a:off x="4547281" y="5281636"/>
            <a:ext cx="7877207" cy="0"/>
          </a:xfrm>
          <a:prstGeom prst="straightConnector1">
            <a:avLst/>
          </a:prstGeom>
          <a:noFill/>
          <a:ln w="76200" cap="flat" cmpd="sng">
            <a:solidFill>
              <a:srgbClr val="B44073"/>
            </a:solidFill>
            <a:prstDash val="solid"/>
            <a:round/>
            <a:headEnd type="none" w="sm" len="sm"/>
            <a:tailEnd type="none" w="sm" len="sm"/>
          </a:ln>
        </p:spPr>
      </p:cxnSp>
      <p:grpSp>
        <p:nvGrpSpPr>
          <p:cNvPr id="1259" name="Google Shape;1259;p54"/>
          <p:cNvGrpSpPr/>
          <p:nvPr/>
        </p:nvGrpSpPr>
        <p:grpSpPr>
          <a:xfrm>
            <a:off x="14379513" y="8233036"/>
            <a:ext cx="4823538" cy="4823538"/>
            <a:chOff x="0" y="0"/>
            <a:chExt cx="812800" cy="812800"/>
          </a:xfrm>
        </p:grpSpPr>
        <p:sp>
          <p:nvSpPr>
            <p:cNvPr id="1260" name="Google Shape;1260;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62" name="Google Shape;1262;p54"/>
          <p:cNvGrpSpPr/>
          <p:nvPr/>
        </p:nvGrpSpPr>
        <p:grpSpPr>
          <a:xfrm>
            <a:off x="16791282" y="6846531"/>
            <a:ext cx="4823538" cy="4823538"/>
            <a:chOff x="0" y="0"/>
            <a:chExt cx="812800" cy="812800"/>
          </a:xfrm>
        </p:grpSpPr>
        <p:sp>
          <p:nvSpPr>
            <p:cNvPr id="1263" name="Google Shape;1263;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65" name="Google Shape;1265;p54"/>
          <p:cNvSpPr/>
          <p:nvPr/>
        </p:nvSpPr>
        <p:spPr>
          <a:xfrm>
            <a:off x="13446296" y="240769"/>
            <a:ext cx="4595806" cy="3688867"/>
          </a:xfrm>
          <a:custGeom>
            <a:avLst/>
            <a:gdLst/>
            <a:ahLst/>
            <a:cxnLst/>
            <a:rect l="l" t="t" r="r" b="b"/>
            <a:pathLst>
              <a:path w="4595806" h="3688867" extrusionOk="0">
                <a:moveTo>
                  <a:pt x="0" y="0"/>
                </a:moveTo>
                <a:lnTo>
                  <a:pt x="4595805" y="0"/>
                </a:lnTo>
                <a:lnTo>
                  <a:pt x="4595805" y="3688867"/>
                </a:lnTo>
                <a:lnTo>
                  <a:pt x="0" y="3688867"/>
                </a:lnTo>
                <a:lnTo>
                  <a:pt x="0" y="0"/>
                </a:lnTo>
                <a:close/>
              </a:path>
            </a:pathLst>
          </a:custGeom>
          <a:blipFill rotWithShape="1">
            <a:blip r:embed="rId4">
              <a:alphaModFix/>
            </a:blip>
            <a:stretch>
              <a:fillRect/>
            </a:stretch>
          </a:blipFill>
          <a:ln>
            <a:noFill/>
          </a:ln>
        </p:spPr>
        <p:txBody>
          <a:bodyPr/>
          <a:lstStyle/>
          <a:p>
            <a:endParaRPr lang="en-US"/>
          </a:p>
        </p:txBody>
      </p:sp>
      <p:sp>
        <p:nvSpPr>
          <p:cNvPr id="1266" name="Google Shape;1266;p54"/>
          <p:cNvSpPr/>
          <p:nvPr/>
        </p:nvSpPr>
        <p:spPr>
          <a:xfrm>
            <a:off x="203473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a:lstStyle/>
          <a:p>
            <a:endParaRPr lang="en-US"/>
          </a:p>
        </p:txBody>
      </p:sp>
      <p:sp>
        <p:nvSpPr>
          <p:cNvPr id="1267" name="Google Shape;1267;p54"/>
          <p:cNvSpPr txBox="1"/>
          <p:nvPr/>
        </p:nvSpPr>
        <p:spPr>
          <a:xfrm>
            <a:off x="4547281" y="3982766"/>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PUTTING IT ALL TOGETHER</a:t>
            </a:r>
            <a:endParaRPr/>
          </a:p>
        </p:txBody>
      </p:sp>
      <p:sp>
        <p:nvSpPr>
          <p:cNvPr id="1268" name="Google Shape;1268;p54"/>
          <p:cNvSpPr txBox="1"/>
          <p:nvPr/>
        </p:nvSpPr>
        <p:spPr>
          <a:xfrm>
            <a:off x="4547281" y="3196600"/>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TOWARDS HEALTHY OUTCOMES</a:t>
            </a:r>
            <a:endParaRPr/>
          </a:p>
        </p:txBody>
      </p:sp>
      <p:sp>
        <p:nvSpPr>
          <p:cNvPr id="1269" name="Google Shape;1269;p54"/>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5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sp>
        <p:nvSpPr>
          <p:cNvPr id="1279" name="Google Shape;1279;p55"/>
          <p:cNvSpPr/>
          <p:nvPr/>
        </p:nvSpPr>
        <p:spPr>
          <a:xfrm>
            <a:off x="1423925" y="0"/>
            <a:ext cx="15440150" cy="10287000"/>
          </a:xfrm>
          <a:custGeom>
            <a:avLst/>
            <a:gdLst/>
            <a:ahLst/>
            <a:cxnLst/>
            <a:rect l="l" t="t" r="r" b="b"/>
            <a:pathLst>
              <a:path w="15440150" h="10287000" extrusionOk="0">
                <a:moveTo>
                  <a:pt x="0" y="0"/>
                </a:moveTo>
                <a:lnTo>
                  <a:pt x="15440150" y="0"/>
                </a:lnTo>
                <a:lnTo>
                  <a:pt x="15440150" y="10287000"/>
                </a:lnTo>
                <a:lnTo>
                  <a:pt x="0" y="10287000"/>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289" name="Google Shape;1289;p56"/>
          <p:cNvGrpSpPr/>
          <p:nvPr/>
        </p:nvGrpSpPr>
        <p:grpSpPr>
          <a:xfrm>
            <a:off x="2244633" y="-322989"/>
            <a:ext cx="2302648" cy="7539771"/>
            <a:chOff x="0" y="-47625"/>
            <a:chExt cx="606459" cy="1985783"/>
          </a:xfrm>
        </p:grpSpPr>
        <p:sp>
          <p:nvSpPr>
            <p:cNvPr id="1290" name="Google Shape;1290;p56"/>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6"/>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292" name="Google Shape;1292;p56"/>
          <p:cNvCxnSpPr/>
          <p:nvPr/>
        </p:nvCxnSpPr>
        <p:spPr>
          <a:xfrm>
            <a:off x="4825308" y="6651439"/>
            <a:ext cx="7877207" cy="0"/>
          </a:xfrm>
          <a:prstGeom prst="straightConnector1">
            <a:avLst/>
          </a:prstGeom>
          <a:noFill/>
          <a:ln w="76200" cap="flat" cmpd="sng">
            <a:solidFill>
              <a:srgbClr val="E87BAD"/>
            </a:solidFill>
            <a:prstDash val="solid"/>
            <a:round/>
            <a:headEnd type="none" w="sm" len="sm"/>
            <a:tailEnd type="none" w="sm" len="sm"/>
          </a:ln>
        </p:spPr>
      </p:cxnSp>
      <p:grpSp>
        <p:nvGrpSpPr>
          <p:cNvPr id="1293" name="Google Shape;1293;p56"/>
          <p:cNvGrpSpPr/>
          <p:nvPr/>
        </p:nvGrpSpPr>
        <p:grpSpPr>
          <a:xfrm>
            <a:off x="14379513" y="8233036"/>
            <a:ext cx="4823538" cy="4823538"/>
            <a:chOff x="0" y="0"/>
            <a:chExt cx="812800" cy="812800"/>
          </a:xfrm>
        </p:grpSpPr>
        <p:sp>
          <p:nvSpPr>
            <p:cNvPr id="1294" name="Google Shape;1294;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6" name="Google Shape;1296;p56"/>
          <p:cNvSpPr txBox="1"/>
          <p:nvPr/>
        </p:nvSpPr>
        <p:spPr>
          <a:xfrm>
            <a:off x="4793179" y="4085744"/>
            <a:ext cx="13494821" cy="25656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0" i="0" u="none" strike="noStrike" cap="none">
                <a:solidFill>
                  <a:srgbClr val="000000"/>
                </a:solidFill>
                <a:latin typeface="League Spartan"/>
                <a:ea typeface="League Spartan"/>
                <a:cs typeface="League Spartan"/>
                <a:sym typeface="League Spartan"/>
              </a:rPr>
              <a:t>MOVING BEYOND BRAIN-BASED DIFFERENCES</a:t>
            </a:r>
            <a:endParaRPr/>
          </a:p>
        </p:txBody>
      </p:sp>
      <p:sp>
        <p:nvSpPr>
          <p:cNvPr id="1297" name="Google Shape;1297;p56"/>
          <p:cNvSpPr txBox="1"/>
          <p:nvPr/>
        </p:nvSpPr>
        <p:spPr>
          <a:xfrm>
            <a:off x="4793179" y="3020402"/>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TAKING A BALANCED PERSPECTIVE</a:t>
            </a:r>
            <a:endParaRPr/>
          </a:p>
        </p:txBody>
      </p:sp>
      <p:grpSp>
        <p:nvGrpSpPr>
          <p:cNvPr id="1298" name="Google Shape;1298;p56"/>
          <p:cNvGrpSpPr/>
          <p:nvPr/>
        </p:nvGrpSpPr>
        <p:grpSpPr>
          <a:xfrm>
            <a:off x="16791282" y="6846531"/>
            <a:ext cx="4823538" cy="4823538"/>
            <a:chOff x="0" y="0"/>
            <a:chExt cx="812800" cy="812800"/>
          </a:xfrm>
        </p:grpSpPr>
        <p:sp>
          <p:nvSpPr>
            <p:cNvPr id="1299" name="Google Shape;1299;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5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310" name="Google Shape;1310;p57"/>
          <p:cNvCxnSpPr/>
          <p:nvPr/>
        </p:nvCxnSpPr>
        <p:spPr>
          <a:xfrm>
            <a:off x="1191040" y="3585615"/>
            <a:ext cx="5793274" cy="0"/>
          </a:xfrm>
          <a:prstGeom prst="straightConnector1">
            <a:avLst/>
          </a:prstGeom>
          <a:noFill/>
          <a:ln w="76200" cap="flat" cmpd="sng">
            <a:solidFill>
              <a:srgbClr val="E87BAD"/>
            </a:solidFill>
            <a:prstDash val="solid"/>
            <a:round/>
            <a:headEnd type="none" w="sm" len="sm"/>
            <a:tailEnd type="none" w="sm" len="sm"/>
          </a:ln>
        </p:spPr>
      </p:cxnSp>
      <p:grpSp>
        <p:nvGrpSpPr>
          <p:cNvPr id="1311" name="Google Shape;1311;p57"/>
          <p:cNvGrpSpPr/>
          <p:nvPr/>
        </p:nvGrpSpPr>
        <p:grpSpPr>
          <a:xfrm>
            <a:off x="1107009" y="847874"/>
            <a:ext cx="146488" cy="1856076"/>
            <a:chOff x="0" y="-47625"/>
            <a:chExt cx="38581" cy="488843"/>
          </a:xfrm>
        </p:grpSpPr>
        <p:sp>
          <p:nvSpPr>
            <p:cNvPr id="1312" name="Google Shape;1312;p5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1313" name="Google Shape;1313;p5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14" name="Google Shape;1314;p57"/>
          <p:cNvGrpSpPr/>
          <p:nvPr/>
        </p:nvGrpSpPr>
        <p:grpSpPr>
          <a:xfrm rot="-5400000">
            <a:off x="1702668" y="8257018"/>
            <a:ext cx="146488" cy="1856076"/>
            <a:chOff x="0" y="-47625"/>
            <a:chExt cx="38581" cy="488843"/>
          </a:xfrm>
        </p:grpSpPr>
        <p:sp>
          <p:nvSpPr>
            <p:cNvPr id="1315" name="Google Shape;1315;p5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1316" name="Google Shape;1316;p5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17" name="Google Shape;1317;p57"/>
          <p:cNvGrpSpPr/>
          <p:nvPr/>
        </p:nvGrpSpPr>
        <p:grpSpPr>
          <a:xfrm>
            <a:off x="9709226" y="-876195"/>
            <a:ext cx="8955808" cy="12039390"/>
            <a:chOff x="0" y="0"/>
            <a:chExt cx="3662687" cy="4923790"/>
          </a:xfrm>
        </p:grpSpPr>
        <p:sp>
          <p:nvSpPr>
            <p:cNvPr id="1318" name="Google Shape;1318;p57"/>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7"/>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7"/>
          <p:cNvSpPr txBox="1"/>
          <p:nvPr/>
        </p:nvSpPr>
        <p:spPr>
          <a:xfrm>
            <a:off x="1481599" y="1588487"/>
            <a:ext cx="6802987"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STRENGTHS &amp; NEEDS</a:t>
            </a:r>
            <a:endParaRPr/>
          </a:p>
        </p:txBody>
      </p:sp>
      <p:sp>
        <p:nvSpPr>
          <p:cNvPr id="1321" name="Google Shape;1321;p57"/>
          <p:cNvSpPr txBox="1"/>
          <p:nvPr/>
        </p:nvSpPr>
        <p:spPr>
          <a:xfrm>
            <a:off x="1481599" y="942975"/>
            <a:ext cx="880252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 BALANCED PERSPECTIVE</a:t>
            </a:r>
            <a:endParaRPr/>
          </a:p>
        </p:txBody>
      </p:sp>
      <p:sp>
        <p:nvSpPr>
          <p:cNvPr id="1322" name="Google Shape;1322;p57"/>
          <p:cNvSpPr txBox="1"/>
          <p:nvPr/>
        </p:nvSpPr>
        <p:spPr>
          <a:xfrm>
            <a:off x="1191040" y="3764619"/>
            <a:ext cx="7710548"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To help the </a:t>
            </a:r>
            <a:r>
              <a:rPr lang="en-US" sz="2943" b="1" i="0" u="none" strike="noStrike" cap="none">
                <a:solidFill>
                  <a:srgbClr val="000000"/>
                </a:solidFill>
                <a:latin typeface="Poppins"/>
                <a:ea typeface="Poppins"/>
                <a:cs typeface="Poppins"/>
                <a:sym typeface="Poppins"/>
              </a:rPr>
              <a:t>whole person</a:t>
            </a:r>
            <a:r>
              <a:rPr lang="en-US" sz="2943" b="0" i="0" u="none" strike="noStrike" cap="none">
                <a:solidFill>
                  <a:srgbClr val="000000"/>
                </a:solidFill>
                <a:latin typeface="Poppins"/>
                <a:ea typeface="Poppins"/>
                <a:cs typeface="Poppins"/>
                <a:sym typeface="Poppins"/>
              </a:rPr>
              <a:t>, we need to understand what they are good at and what they are needing support with.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5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332" name="Google Shape;1332;p58"/>
          <p:cNvGrpSpPr/>
          <p:nvPr/>
        </p:nvGrpSpPr>
        <p:grpSpPr>
          <a:xfrm>
            <a:off x="1880278" y="-558923"/>
            <a:ext cx="2302648" cy="7539771"/>
            <a:chOff x="0" y="-47625"/>
            <a:chExt cx="606459" cy="1985783"/>
          </a:xfrm>
        </p:grpSpPr>
        <p:sp>
          <p:nvSpPr>
            <p:cNvPr id="1333" name="Google Shape;1333;p58"/>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8"/>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335" name="Google Shape;1335;p58"/>
          <p:cNvCxnSpPr/>
          <p:nvPr/>
        </p:nvCxnSpPr>
        <p:spPr>
          <a:xfrm>
            <a:off x="4547281" y="6539154"/>
            <a:ext cx="7877207" cy="0"/>
          </a:xfrm>
          <a:prstGeom prst="straightConnector1">
            <a:avLst/>
          </a:prstGeom>
          <a:noFill/>
          <a:ln w="76200" cap="flat" cmpd="sng">
            <a:solidFill>
              <a:srgbClr val="3470A7"/>
            </a:solidFill>
            <a:prstDash val="solid"/>
            <a:round/>
            <a:headEnd type="none" w="sm" len="sm"/>
            <a:tailEnd type="none" w="sm" len="sm"/>
          </a:ln>
        </p:spPr>
      </p:cxnSp>
      <p:grpSp>
        <p:nvGrpSpPr>
          <p:cNvPr id="1336" name="Google Shape;1336;p58"/>
          <p:cNvGrpSpPr/>
          <p:nvPr/>
        </p:nvGrpSpPr>
        <p:grpSpPr>
          <a:xfrm>
            <a:off x="14379513" y="8233036"/>
            <a:ext cx="4823538" cy="4823538"/>
            <a:chOff x="0" y="0"/>
            <a:chExt cx="812800" cy="812800"/>
          </a:xfrm>
        </p:grpSpPr>
        <p:sp>
          <p:nvSpPr>
            <p:cNvPr id="1337" name="Google Shape;1337;p5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39" name="Google Shape;1339;p58"/>
          <p:cNvSpPr txBox="1"/>
          <p:nvPr/>
        </p:nvSpPr>
        <p:spPr>
          <a:xfrm>
            <a:off x="4547281" y="5240283"/>
            <a:ext cx="13175398"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0" i="0" u="none" strike="noStrike" cap="none">
                <a:solidFill>
                  <a:srgbClr val="000000"/>
                </a:solidFill>
                <a:latin typeface="League Spartan"/>
                <a:ea typeface="League Spartan"/>
                <a:cs typeface="League Spartan"/>
                <a:sym typeface="League Spartan"/>
              </a:rPr>
              <a:t>BUILDING RELATIONSHIPS</a:t>
            </a:r>
            <a:endParaRPr/>
          </a:p>
        </p:txBody>
      </p:sp>
      <p:sp>
        <p:nvSpPr>
          <p:cNvPr id="1340" name="Google Shape;1340;p58"/>
          <p:cNvSpPr txBox="1"/>
          <p:nvPr/>
        </p:nvSpPr>
        <p:spPr>
          <a:xfrm>
            <a:off x="4547281" y="4214460"/>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b="0" i="0" u="none" strike="noStrike" cap="none">
                <a:solidFill>
                  <a:srgbClr val="000000"/>
                </a:solidFill>
                <a:latin typeface="Roboto"/>
                <a:ea typeface="Roboto"/>
                <a:cs typeface="Roboto"/>
                <a:sym typeface="Roboto"/>
              </a:rPr>
              <a:t>SYSTEMS &amp; ALLIED PROFESSIONALS</a:t>
            </a:r>
            <a:endParaRPr/>
          </a:p>
        </p:txBody>
      </p:sp>
      <p:grpSp>
        <p:nvGrpSpPr>
          <p:cNvPr id="1341" name="Google Shape;1341;p58"/>
          <p:cNvGrpSpPr/>
          <p:nvPr/>
        </p:nvGrpSpPr>
        <p:grpSpPr>
          <a:xfrm>
            <a:off x="16791282" y="6846531"/>
            <a:ext cx="4823538" cy="4823538"/>
            <a:chOff x="0" y="0"/>
            <a:chExt cx="812800" cy="812800"/>
          </a:xfrm>
        </p:grpSpPr>
        <p:sp>
          <p:nvSpPr>
            <p:cNvPr id="1342" name="Google Shape;1342;p5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202" name="Google Shape;202;p6"/>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203" name="Google Shape;203;p6"/>
          <p:cNvGrpSpPr/>
          <p:nvPr/>
        </p:nvGrpSpPr>
        <p:grpSpPr>
          <a:xfrm>
            <a:off x="1107009" y="415388"/>
            <a:ext cx="146488" cy="2288563"/>
            <a:chOff x="0" y="-47625"/>
            <a:chExt cx="38581" cy="602749"/>
          </a:xfrm>
        </p:grpSpPr>
        <p:sp>
          <p:nvSpPr>
            <p:cNvPr id="204" name="Google Shape;204;p6"/>
            <p:cNvSpPr/>
            <p:nvPr/>
          </p:nvSpPr>
          <p:spPr>
            <a:xfrm>
              <a:off x="0" y="0"/>
              <a:ext cx="38581" cy="555124"/>
            </a:xfrm>
            <a:custGeom>
              <a:avLst/>
              <a:gdLst/>
              <a:ahLst/>
              <a:cxnLst/>
              <a:rect l="l" t="t" r="r" b="b"/>
              <a:pathLst>
                <a:path w="38581" h="555124" extrusionOk="0">
                  <a:moveTo>
                    <a:pt x="0" y="0"/>
                  </a:moveTo>
                  <a:lnTo>
                    <a:pt x="38581" y="0"/>
                  </a:lnTo>
                  <a:lnTo>
                    <a:pt x="38581" y="555124"/>
                  </a:lnTo>
                  <a:lnTo>
                    <a:pt x="0" y="555124"/>
                  </a:lnTo>
                  <a:close/>
                </a:path>
              </a:pathLst>
            </a:custGeom>
            <a:solidFill>
              <a:srgbClr val="E87BAD"/>
            </a:solidFill>
            <a:ln>
              <a:noFill/>
            </a:ln>
          </p:spPr>
          <p:txBody>
            <a:bodyPr/>
            <a:lstStyle/>
            <a:p>
              <a:endParaRPr lang="en-US"/>
            </a:p>
          </p:txBody>
        </p:sp>
        <p:sp>
          <p:nvSpPr>
            <p:cNvPr id="205" name="Google Shape;205;p6"/>
            <p:cNvSpPr txBox="1"/>
            <p:nvPr/>
          </p:nvSpPr>
          <p:spPr>
            <a:xfrm>
              <a:off x="0" y="-47625"/>
              <a:ext cx="38581" cy="60274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6" name="Google Shape;206;p6"/>
          <p:cNvGrpSpPr/>
          <p:nvPr/>
        </p:nvGrpSpPr>
        <p:grpSpPr>
          <a:xfrm rot="-5400000">
            <a:off x="1702668" y="8257018"/>
            <a:ext cx="146488" cy="1856076"/>
            <a:chOff x="0" y="-47625"/>
            <a:chExt cx="38581" cy="488843"/>
          </a:xfrm>
        </p:grpSpPr>
        <p:sp>
          <p:nvSpPr>
            <p:cNvPr id="207" name="Google Shape;207;p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208" name="Google Shape;208;p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9" name="Google Shape;209;p6"/>
          <p:cNvGrpSpPr/>
          <p:nvPr/>
        </p:nvGrpSpPr>
        <p:grpSpPr>
          <a:xfrm>
            <a:off x="10506976" y="-691078"/>
            <a:ext cx="8680400" cy="11669156"/>
            <a:chOff x="0" y="0"/>
            <a:chExt cx="3662687" cy="4923790"/>
          </a:xfrm>
        </p:grpSpPr>
        <p:sp>
          <p:nvSpPr>
            <p:cNvPr id="210" name="Google Shape;210;p6"/>
            <p:cNvSpPr/>
            <p:nvPr/>
          </p:nvSpPr>
          <p:spPr>
            <a:xfrm flipH="1">
              <a:off x="31750" y="31750"/>
              <a:ext cx="3600450" cy="4859020"/>
            </a:xfrm>
            <a:custGeom>
              <a:avLst/>
              <a:gdLst/>
              <a:ahLst/>
              <a:cxnLst/>
              <a:rect l="l" t="t" r="r" b="b"/>
              <a:pathLst>
                <a:path w="3600450" h="4859020" extrusionOk="0">
                  <a:moveTo>
                    <a:pt x="0" y="4499610"/>
                  </a:moveTo>
                  <a:cubicBezTo>
                    <a:pt x="0" y="4699000"/>
                    <a:pt x="161290" y="4859020"/>
                    <a:pt x="359410" y="4859020"/>
                  </a:cubicBezTo>
                  <a:lnTo>
                    <a:pt x="3241040" y="4859020"/>
                  </a:lnTo>
                  <a:cubicBezTo>
                    <a:pt x="3440430" y="4859020"/>
                    <a:pt x="3600450" y="4697730"/>
                    <a:pt x="3600450" y="4499610"/>
                  </a:cubicBezTo>
                  <a:lnTo>
                    <a:pt x="3600450" y="359410"/>
                  </a:lnTo>
                  <a:cubicBezTo>
                    <a:pt x="3600450" y="160020"/>
                    <a:pt x="3439160" y="0"/>
                    <a:pt x="3241040" y="0"/>
                  </a:cubicBezTo>
                  <a:lnTo>
                    <a:pt x="360680" y="0"/>
                  </a:lnTo>
                  <a:cubicBezTo>
                    <a:pt x="161290" y="0"/>
                    <a:pt x="1270" y="161290"/>
                    <a:pt x="1270" y="359410"/>
                  </a:cubicBezTo>
                  <a:lnTo>
                    <a:pt x="0" y="4499610"/>
                  </a:lnTo>
                  <a:close/>
                </a:path>
              </a:pathLst>
            </a:custGeom>
            <a:blipFill rotWithShape="1">
              <a:blip r:embed="rId4">
                <a:alphaModFix/>
              </a:blip>
              <a:stretch>
                <a:fillRect l="-54974" r="-4422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6"/>
          <p:cNvSpPr txBox="1"/>
          <p:nvPr/>
        </p:nvSpPr>
        <p:spPr>
          <a:xfrm>
            <a:off x="1481599" y="1769269"/>
            <a:ext cx="9025377"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a:solidFill>
                  <a:srgbClr val="000000"/>
                </a:solidFill>
                <a:latin typeface="League Spartan"/>
                <a:ea typeface="League Spartan"/>
                <a:cs typeface="League Spartan"/>
                <a:sym typeface="League Spartan"/>
              </a:rPr>
              <a:t>MINDSET IN ACTION</a:t>
            </a:r>
            <a:endParaRPr/>
          </a:p>
        </p:txBody>
      </p:sp>
      <p:sp>
        <p:nvSpPr>
          <p:cNvPr id="213" name="Google Shape;213;p6"/>
          <p:cNvSpPr txBox="1"/>
          <p:nvPr/>
        </p:nvSpPr>
        <p:spPr>
          <a:xfrm>
            <a:off x="1481599" y="847918"/>
            <a:ext cx="9025377" cy="1045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23" b="0" i="0" u="none" strike="noStrike" cap="none">
                <a:solidFill>
                  <a:srgbClr val="000000"/>
                </a:solidFill>
                <a:latin typeface="Roboto"/>
                <a:ea typeface="Roboto"/>
                <a:cs typeface="Roboto"/>
                <a:sym typeface="Roboto"/>
              </a:rPr>
              <a:t>HOW OUR THINKING SHAPES OUR INTERACTIONS</a:t>
            </a:r>
            <a:endParaRPr/>
          </a:p>
        </p:txBody>
      </p:sp>
      <p:sp>
        <p:nvSpPr>
          <p:cNvPr id="214" name="Google Shape;214;p6"/>
          <p:cNvSpPr txBox="1"/>
          <p:nvPr/>
        </p:nvSpPr>
        <p:spPr>
          <a:xfrm>
            <a:off x="1028700" y="2998105"/>
            <a:ext cx="9134732"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We make assumptions based on behaviours. </a:t>
            </a:r>
            <a:endParaRPr/>
          </a:p>
        </p:txBody>
      </p:sp>
      <p:sp>
        <p:nvSpPr>
          <p:cNvPr id="215" name="Google Shape;215;p6"/>
          <p:cNvSpPr txBox="1"/>
          <p:nvPr/>
        </p:nvSpPr>
        <p:spPr>
          <a:xfrm>
            <a:off x="1028700" y="3612986"/>
            <a:ext cx="81153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For example, what do you assume when...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Someone cuts you off in traffic?</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pedestrian yells at you about where you parked your car?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friend cancels plans last minute?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neighbour ignores you when you wave at them?</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client no shows an appointment with you?</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5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353" name="Google Shape;1353;p59"/>
          <p:cNvCxnSpPr/>
          <p:nvPr/>
        </p:nvCxnSpPr>
        <p:spPr>
          <a:xfrm>
            <a:off x="1481599" y="2480715"/>
            <a:ext cx="5793274" cy="0"/>
          </a:xfrm>
          <a:prstGeom prst="straightConnector1">
            <a:avLst/>
          </a:prstGeom>
          <a:noFill/>
          <a:ln w="76200" cap="flat" cmpd="sng">
            <a:solidFill>
              <a:srgbClr val="3470A7"/>
            </a:solidFill>
            <a:prstDash val="solid"/>
            <a:round/>
            <a:headEnd type="none" w="sm" len="sm"/>
            <a:tailEnd type="none" w="sm" len="sm"/>
          </a:ln>
        </p:spPr>
      </p:cxnSp>
      <p:grpSp>
        <p:nvGrpSpPr>
          <p:cNvPr id="1354" name="Google Shape;1354;p59"/>
          <p:cNvGrpSpPr/>
          <p:nvPr/>
        </p:nvGrpSpPr>
        <p:grpSpPr>
          <a:xfrm>
            <a:off x="1107009" y="847874"/>
            <a:ext cx="146488" cy="1856076"/>
            <a:chOff x="0" y="-47625"/>
            <a:chExt cx="38581" cy="488843"/>
          </a:xfrm>
        </p:grpSpPr>
        <p:sp>
          <p:nvSpPr>
            <p:cNvPr id="1355" name="Google Shape;1355;p5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1356" name="Google Shape;1356;p5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57" name="Google Shape;1357;p59"/>
          <p:cNvGrpSpPr/>
          <p:nvPr/>
        </p:nvGrpSpPr>
        <p:grpSpPr>
          <a:xfrm rot="-5400000">
            <a:off x="1702668" y="8257018"/>
            <a:ext cx="146488" cy="1856076"/>
            <a:chOff x="0" y="-47625"/>
            <a:chExt cx="38581" cy="488843"/>
          </a:xfrm>
        </p:grpSpPr>
        <p:sp>
          <p:nvSpPr>
            <p:cNvPr id="1358" name="Google Shape;1358;p5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1359" name="Google Shape;1359;p5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60" name="Google Shape;1360;p59"/>
          <p:cNvSpPr/>
          <p:nvPr/>
        </p:nvSpPr>
        <p:spPr>
          <a:xfrm>
            <a:off x="4941596" y="2480715"/>
            <a:ext cx="8404807" cy="8226205"/>
          </a:xfrm>
          <a:custGeom>
            <a:avLst/>
            <a:gdLst/>
            <a:ahLst/>
            <a:cxnLst/>
            <a:rect l="l" t="t" r="r" b="b"/>
            <a:pathLst>
              <a:path w="8404807" h="8226205" extrusionOk="0">
                <a:moveTo>
                  <a:pt x="0" y="0"/>
                </a:moveTo>
                <a:lnTo>
                  <a:pt x="8404808" y="0"/>
                </a:lnTo>
                <a:lnTo>
                  <a:pt x="8404808" y="8226205"/>
                </a:lnTo>
                <a:lnTo>
                  <a:pt x="0" y="8226205"/>
                </a:lnTo>
                <a:lnTo>
                  <a:pt x="0" y="0"/>
                </a:lnTo>
                <a:close/>
              </a:path>
            </a:pathLst>
          </a:custGeom>
          <a:blipFill rotWithShape="1">
            <a:blip r:embed="rId4">
              <a:alphaModFix/>
            </a:blip>
            <a:stretch>
              <a:fillRect/>
            </a:stretch>
          </a:blipFill>
          <a:ln>
            <a:noFill/>
          </a:ln>
        </p:spPr>
        <p:txBody>
          <a:bodyPr/>
          <a:lstStyle/>
          <a:p>
            <a:endParaRPr lang="en-US"/>
          </a:p>
        </p:txBody>
      </p:sp>
      <p:sp>
        <p:nvSpPr>
          <p:cNvPr id="1361" name="Google Shape;1361;p59"/>
          <p:cNvSpPr/>
          <p:nvPr/>
        </p:nvSpPr>
        <p:spPr>
          <a:xfrm>
            <a:off x="10999013" y="6716299"/>
            <a:ext cx="1391378" cy="1391378"/>
          </a:xfrm>
          <a:custGeom>
            <a:avLst/>
            <a:gdLst/>
            <a:ahLst/>
            <a:cxnLst/>
            <a:rect l="l" t="t" r="r" b="b"/>
            <a:pathLst>
              <a:path w="1391378" h="1391378" extrusionOk="0">
                <a:moveTo>
                  <a:pt x="0" y="0"/>
                </a:moveTo>
                <a:lnTo>
                  <a:pt x="1391378" y="0"/>
                </a:lnTo>
                <a:lnTo>
                  <a:pt x="1391378" y="1391378"/>
                </a:lnTo>
                <a:lnTo>
                  <a:pt x="0" y="1391378"/>
                </a:lnTo>
                <a:lnTo>
                  <a:pt x="0" y="0"/>
                </a:lnTo>
                <a:close/>
              </a:path>
            </a:pathLst>
          </a:custGeom>
          <a:blipFill rotWithShape="1">
            <a:blip r:embed="rId5">
              <a:alphaModFix/>
            </a:blip>
            <a:stretch>
              <a:fillRect/>
            </a:stretch>
          </a:blipFill>
          <a:ln>
            <a:noFill/>
          </a:ln>
        </p:spPr>
        <p:txBody>
          <a:bodyPr/>
          <a:lstStyle/>
          <a:p>
            <a:endParaRPr lang="en-US"/>
          </a:p>
        </p:txBody>
      </p:sp>
      <p:sp>
        <p:nvSpPr>
          <p:cNvPr id="1362" name="Google Shape;1362;p59"/>
          <p:cNvSpPr txBox="1"/>
          <p:nvPr/>
        </p:nvSpPr>
        <p:spPr>
          <a:xfrm>
            <a:off x="1481599" y="1545625"/>
            <a:ext cx="13115414"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BUILDING RELATIONSHIPS</a:t>
            </a:r>
            <a:endParaRPr/>
          </a:p>
        </p:txBody>
      </p:sp>
      <p:sp>
        <p:nvSpPr>
          <p:cNvPr id="1363" name="Google Shape;1363;p59"/>
          <p:cNvSpPr txBox="1"/>
          <p:nvPr/>
        </p:nvSpPr>
        <p:spPr>
          <a:xfrm>
            <a:off x="1481599" y="942975"/>
            <a:ext cx="1090879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SYSTEMS &amp; ALLIED PROFESSIONALS</a:t>
            </a:r>
            <a:endParaRPr/>
          </a:p>
        </p:txBody>
      </p:sp>
      <p:sp>
        <p:nvSpPr>
          <p:cNvPr id="1364" name="Google Shape;1364;p59"/>
          <p:cNvSpPr txBox="1"/>
          <p:nvPr/>
        </p:nvSpPr>
        <p:spPr>
          <a:xfrm>
            <a:off x="8666688" y="7335788"/>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Strengths &amp; Needs</a:t>
            </a:r>
            <a:endParaRPr/>
          </a:p>
        </p:txBody>
      </p:sp>
      <p:sp>
        <p:nvSpPr>
          <p:cNvPr id="1365" name="Google Shape;1365;p59"/>
          <p:cNvSpPr txBox="1"/>
          <p:nvPr/>
        </p:nvSpPr>
        <p:spPr>
          <a:xfrm>
            <a:off x="6108710" y="9035612"/>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Growth Mindset</a:t>
            </a:r>
            <a:endParaRPr/>
          </a:p>
        </p:txBody>
      </p:sp>
      <p:sp>
        <p:nvSpPr>
          <p:cNvPr id="1366" name="Google Shape;1366;p59"/>
          <p:cNvSpPr txBox="1"/>
          <p:nvPr/>
        </p:nvSpPr>
        <p:spPr>
          <a:xfrm>
            <a:off x="7977837" y="8704580"/>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Relational Mindset</a:t>
            </a:r>
            <a:endParaRPr/>
          </a:p>
        </p:txBody>
      </p:sp>
      <p:sp>
        <p:nvSpPr>
          <p:cNvPr id="1367" name="Google Shape;1367;p59"/>
          <p:cNvSpPr txBox="1"/>
          <p:nvPr/>
        </p:nvSpPr>
        <p:spPr>
          <a:xfrm>
            <a:off x="9832850" y="9035612"/>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Brain Responsive</a:t>
            </a:r>
            <a:endParaRPr/>
          </a:p>
        </p:txBody>
      </p:sp>
      <p:sp>
        <p:nvSpPr>
          <p:cNvPr id="1368" name="Google Shape;1368;p59"/>
          <p:cNvSpPr txBox="1"/>
          <p:nvPr/>
        </p:nvSpPr>
        <p:spPr>
          <a:xfrm>
            <a:off x="7274873" y="3972711"/>
            <a:ext cx="3120461"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0" i="0" u="none" strike="noStrike" cap="none">
                <a:solidFill>
                  <a:srgbClr val="000000"/>
                </a:solidFill>
                <a:latin typeface="Poppins"/>
                <a:ea typeface="Poppins"/>
                <a:cs typeface="Poppins"/>
                <a:sym typeface="Poppins"/>
              </a:rPr>
              <a:t>Shared Understanding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6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378" name="Google Shape;1378;p60"/>
          <p:cNvCxnSpPr/>
          <p:nvPr/>
        </p:nvCxnSpPr>
        <p:spPr>
          <a:xfrm>
            <a:off x="1253497" y="3318221"/>
            <a:ext cx="5793274" cy="0"/>
          </a:xfrm>
          <a:prstGeom prst="straightConnector1">
            <a:avLst/>
          </a:prstGeom>
          <a:noFill/>
          <a:ln w="76200" cap="flat" cmpd="sng">
            <a:solidFill>
              <a:srgbClr val="3470A7"/>
            </a:solidFill>
            <a:prstDash val="solid"/>
            <a:round/>
            <a:headEnd type="none" w="sm" len="sm"/>
            <a:tailEnd type="none" w="sm" len="sm"/>
          </a:ln>
        </p:spPr>
      </p:cxnSp>
      <p:grpSp>
        <p:nvGrpSpPr>
          <p:cNvPr id="1379" name="Google Shape;1379;p60"/>
          <p:cNvGrpSpPr/>
          <p:nvPr/>
        </p:nvGrpSpPr>
        <p:grpSpPr>
          <a:xfrm>
            <a:off x="1107009" y="847874"/>
            <a:ext cx="146488" cy="1856076"/>
            <a:chOff x="0" y="-47625"/>
            <a:chExt cx="38581" cy="488843"/>
          </a:xfrm>
        </p:grpSpPr>
        <p:sp>
          <p:nvSpPr>
            <p:cNvPr id="1380" name="Google Shape;1380;p6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1381" name="Google Shape;1381;p6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82" name="Google Shape;1382;p60"/>
          <p:cNvGrpSpPr/>
          <p:nvPr/>
        </p:nvGrpSpPr>
        <p:grpSpPr>
          <a:xfrm rot="-5400000">
            <a:off x="1702668" y="8257018"/>
            <a:ext cx="146488" cy="1856076"/>
            <a:chOff x="0" y="-47625"/>
            <a:chExt cx="38581" cy="488843"/>
          </a:xfrm>
        </p:grpSpPr>
        <p:sp>
          <p:nvSpPr>
            <p:cNvPr id="1383" name="Google Shape;1383;p6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a:lstStyle/>
            <a:p>
              <a:endParaRPr lang="en-US"/>
            </a:p>
          </p:txBody>
        </p:sp>
        <p:sp>
          <p:nvSpPr>
            <p:cNvPr id="1384" name="Google Shape;1384;p6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85" name="Google Shape;1385;p60"/>
          <p:cNvGrpSpPr/>
          <p:nvPr/>
        </p:nvGrpSpPr>
        <p:grpSpPr>
          <a:xfrm>
            <a:off x="9709226" y="-876195"/>
            <a:ext cx="8955808" cy="12039390"/>
            <a:chOff x="0" y="0"/>
            <a:chExt cx="3662687" cy="4923790"/>
          </a:xfrm>
        </p:grpSpPr>
        <p:sp>
          <p:nvSpPr>
            <p:cNvPr id="1386" name="Google Shape;1386;p60"/>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62" r="-10168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0"/>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47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8" name="Google Shape;1388;p60"/>
          <p:cNvSpPr txBox="1"/>
          <p:nvPr/>
        </p:nvSpPr>
        <p:spPr>
          <a:xfrm>
            <a:off x="1481599" y="1545625"/>
            <a:ext cx="6802987"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NAVIGATING SYSTEMS</a:t>
            </a:r>
            <a:endParaRPr/>
          </a:p>
        </p:txBody>
      </p:sp>
      <p:sp>
        <p:nvSpPr>
          <p:cNvPr id="1389" name="Google Shape;1389;p60"/>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BUILDING RELATIONSHIPS</a:t>
            </a:r>
            <a:endParaRPr/>
          </a:p>
        </p:txBody>
      </p:sp>
      <p:sp>
        <p:nvSpPr>
          <p:cNvPr id="1390" name="Google Shape;1390;p60"/>
          <p:cNvSpPr txBox="1"/>
          <p:nvPr/>
        </p:nvSpPr>
        <p:spPr>
          <a:xfrm>
            <a:off x="1027818" y="3809278"/>
            <a:ext cx="7710548" cy="25827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What is expected may not align with the individual we are supporting.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Shared understanding between systems helps make navigating systems easier.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6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400" name="Google Shape;1400;p61"/>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1401" name="Google Shape;1401;p61"/>
          <p:cNvGrpSpPr/>
          <p:nvPr/>
        </p:nvGrpSpPr>
        <p:grpSpPr>
          <a:xfrm>
            <a:off x="0" y="7020074"/>
            <a:ext cx="18288000" cy="3266926"/>
            <a:chOff x="0" y="-47625"/>
            <a:chExt cx="4816593" cy="860425"/>
          </a:xfrm>
        </p:grpSpPr>
        <p:sp>
          <p:nvSpPr>
            <p:cNvPr id="1402" name="Google Shape;1402;p61"/>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a:lstStyle/>
            <a:p>
              <a:endParaRPr lang="en-US"/>
            </a:p>
          </p:txBody>
        </p:sp>
        <p:sp>
          <p:nvSpPr>
            <p:cNvPr id="1403" name="Google Shape;1403;p61"/>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04" name="Google Shape;1404;p61"/>
          <p:cNvGrpSpPr/>
          <p:nvPr/>
        </p:nvGrpSpPr>
        <p:grpSpPr>
          <a:xfrm>
            <a:off x="10288059" y="459358"/>
            <a:ext cx="6968838" cy="9368284"/>
            <a:chOff x="0" y="0"/>
            <a:chExt cx="3662687" cy="4923790"/>
          </a:xfrm>
        </p:grpSpPr>
        <p:sp>
          <p:nvSpPr>
            <p:cNvPr id="1405" name="Google Shape;1405;p6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7" name="Google Shape;1407;p61"/>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ACTIVITY</a:t>
            </a:r>
            <a:endParaRPr/>
          </a:p>
        </p:txBody>
      </p:sp>
      <p:sp>
        <p:nvSpPr>
          <p:cNvPr id="1408" name="Google Shape;1408;p61"/>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BREAK</a:t>
            </a:r>
            <a:endParaRPr/>
          </a:p>
        </p:txBody>
      </p:sp>
      <p:sp>
        <p:nvSpPr>
          <p:cNvPr id="1409" name="Google Shape;1409;p61"/>
          <p:cNvSpPr txBox="1"/>
          <p:nvPr/>
        </p:nvSpPr>
        <p:spPr>
          <a:xfrm>
            <a:off x="1028700" y="4411009"/>
            <a:ext cx="8115300"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Let’s use what we learned so far to complete this reflection activity.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6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419" name="Google Shape;1419;p62"/>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420" name="Google Shape;1420;p62"/>
          <p:cNvGrpSpPr/>
          <p:nvPr/>
        </p:nvGrpSpPr>
        <p:grpSpPr>
          <a:xfrm>
            <a:off x="1107009" y="847874"/>
            <a:ext cx="146488" cy="1856076"/>
            <a:chOff x="0" y="-47625"/>
            <a:chExt cx="38581" cy="488843"/>
          </a:xfrm>
        </p:grpSpPr>
        <p:sp>
          <p:nvSpPr>
            <p:cNvPr id="1421" name="Google Shape;1421;p6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22" name="Google Shape;1422;p6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3" name="Google Shape;1423;p62"/>
          <p:cNvGrpSpPr/>
          <p:nvPr/>
        </p:nvGrpSpPr>
        <p:grpSpPr>
          <a:xfrm rot="-5400000">
            <a:off x="1702668" y="8257018"/>
            <a:ext cx="146488" cy="1856076"/>
            <a:chOff x="0" y="-47625"/>
            <a:chExt cx="38581" cy="488843"/>
          </a:xfrm>
        </p:grpSpPr>
        <p:sp>
          <p:nvSpPr>
            <p:cNvPr id="1424" name="Google Shape;1424;p6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25" name="Google Shape;1425;p6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6" name="Google Shape;1426;p62"/>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0" i="0" u="none" strike="noStrike" cap="none">
                <a:solidFill>
                  <a:srgbClr val="000000"/>
                </a:solidFill>
                <a:latin typeface="League Spartan"/>
                <a:ea typeface="League Spartan"/>
                <a:cs typeface="League Spartan"/>
                <a:sym typeface="League Spartan"/>
              </a:rPr>
              <a:t>BRETT’S STORY</a:t>
            </a:r>
            <a:endParaRPr/>
          </a:p>
        </p:txBody>
      </p:sp>
      <p:sp>
        <p:nvSpPr>
          <p:cNvPr id="1427" name="Google Shape;1427;p62"/>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BREAK</a:t>
            </a:r>
            <a:endParaRPr/>
          </a:p>
        </p:txBody>
      </p:sp>
      <p:sp>
        <p:nvSpPr>
          <p:cNvPr id="1428" name="Google Shape;1428;p62"/>
          <p:cNvSpPr txBox="1"/>
          <p:nvPr/>
        </p:nvSpPr>
        <p:spPr>
          <a:xfrm>
            <a:off x="1028700" y="3100705"/>
            <a:ext cx="16230600" cy="6137275"/>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000000"/>
                </a:solidFill>
                <a:latin typeface="Poppins"/>
                <a:ea typeface="Poppins"/>
                <a:cs typeface="Poppins"/>
                <a:sym typeface="Poppins"/>
              </a:rPr>
              <a:t>Brett is 8-years old and is full of energy from the moment he wakes up in the morning. At school, he usually begins his day in a calm and curious space, especially when he is working with “hands-on” materials. As the classroom becomes louder and the routine is not as predictable, Brett has more difficulty keeping himself organized. When the class is asked to move from one activity to another, he may shout, throw materials off his desk, or kick his chair out of frustration. Brett also has difficulties socializing with his peers. For example, if a peer accidentally bumps him or tries to join his game without warning, he may respond by pushing or hitting them. </a:t>
            </a:r>
            <a:endParaRPr/>
          </a:p>
          <a:p>
            <a:pPr marL="0" marR="0" lvl="0" indent="0" algn="ctr" rtl="0">
              <a:lnSpc>
                <a:spcPct val="140016"/>
              </a:lnSpc>
              <a:spcBef>
                <a:spcPts val="0"/>
              </a:spcBef>
              <a:spcAft>
                <a:spcPts val="0"/>
              </a:spcAft>
              <a:buNone/>
            </a:pPr>
            <a:endParaRPr sz="2499" b="0" i="0" u="none" strike="noStrike" cap="none">
              <a:solidFill>
                <a:srgbClr val="000000"/>
              </a:solidFill>
              <a:latin typeface="Poppins"/>
              <a:ea typeface="Poppins"/>
              <a:cs typeface="Poppins"/>
              <a:sym typeface="Poppins"/>
            </a:endParaRPr>
          </a:p>
          <a:p>
            <a:pPr marL="0" marR="0" lvl="0" indent="0" algn="ctr" rtl="0">
              <a:lnSpc>
                <a:spcPct val="140016"/>
              </a:lnSpc>
              <a:spcBef>
                <a:spcPts val="0"/>
              </a:spcBef>
              <a:spcAft>
                <a:spcPts val="0"/>
              </a:spcAft>
              <a:buNone/>
            </a:pPr>
            <a:r>
              <a:rPr lang="en-US" sz="2499" b="0" i="0" u="none" strike="noStrike" cap="none">
                <a:solidFill>
                  <a:srgbClr val="000000"/>
                </a:solidFill>
                <a:latin typeface="Poppins"/>
                <a:ea typeface="Poppins"/>
                <a:cs typeface="Poppins"/>
                <a:sym typeface="Poppins"/>
              </a:rPr>
              <a:t>During recess, Brett often plays alone. He watches other children but is unsure how to join in. When he tries and it does not go well, he becomes upset and says that everyone is mean to him. At home, he sometimes cries after school and says he feels like he is always in trouble. His caregiver tries to understand what he needs but finds it difficult to predict when he will become overwhelmed. The school staff have been supportive, but rely mostly on reminders, consequences, and behaviour expectations which do not seem to change patterns.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6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438" name="Google Shape;1438;p63"/>
          <p:cNvGrpSpPr/>
          <p:nvPr/>
        </p:nvGrpSpPr>
        <p:grpSpPr>
          <a:xfrm rot="-5400000">
            <a:off x="1702668" y="8257018"/>
            <a:ext cx="146488" cy="1856076"/>
            <a:chOff x="0" y="-47625"/>
            <a:chExt cx="38581" cy="488843"/>
          </a:xfrm>
        </p:grpSpPr>
        <p:sp>
          <p:nvSpPr>
            <p:cNvPr id="1439" name="Google Shape;1439;p6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40" name="Google Shape;1440;p6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41" name="Google Shape;1441;p63"/>
          <p:cNvSpPr txBox="1"/>
          <p:nvPr/>
        </p:nvSpPr>
        <p:spPr>
          <a:xfrm>
            <a:off x="1107009" y="3249648"/>
            <a:ext cx="162306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In breakout rooms, you will:</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Identify at least two strengths and two needs demonstrated by Brett.</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Develop one meaningful destination goal for Brett.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Generate 2-3 strategies that can leverage Brett’s unique strengths and involve collaboration within their support team </a:t>
            </a:r>
            <a:endParaRPr/>
          </a:p>
        </p:txBody>
      </p:sp>
      <p:cxnSp>
        <p:nvCxnSpPr>
          <p:cNvPr id="1442" name="Google Shape;1442;p63"/>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443" name="Google Shape;1443;p63"/>
          <p:cNvGrpSpPr/>
          <p:nvPr/>
        </p:nvGrpSpPr>
        <p:grpSpPr>
          <a:xfrm>
            <a:off x="1107009" y="847874"/>
            <a:ext cx="146488" cy="1856076"/>
            <a:chOff x="0" y="-47625"/>
            <a:chExt cx="38581" cy="488843"/>
          </a:xfrm>
        </p:grpSpPr>
        <p:sp>
          <p:nvSpPr>
            <p:cNvPr id="1444" name="Google Shape;1444;p6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45" name="Google Shape;1445;p6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46" name="Google Shape;1446;p63"/>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0" i="0" u="none" strike="noStrike" cap="none">
                <a:solidFill>
                  <a:srgbClr val="000000"/>
                </a:solidFill>
                <a:latin typeface="League Spartan"/>
                <a:ea typeface="League Spartan"/>
                <a:cs typeface="League Spartan"/>
                <a:sym typeface="League Spartan"/>
              </a:rPr>
              <a:t>BRETT’S STORY</a:t>
            </a:r>
            <a:endParaRPr/>
          </a:p>
        </p:txBody>
      </p:sp>
      <p:sp>
        <p:nvSpPr>
          <p:cNvPr id="1447" name="Google Shape;1447;p63"/>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BREAK</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6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457" name="Google Shape;1457;p64"/>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458" name="Google Shape;1458;p64"/>
          <p:cNvGrpSpPr/>
          <p:nvPr/>
        </p:nvGrpSpPr>
        <p:grpSpPr>
          <a:xfrm>
            <a:off x="1107009" y="847874"/>
            <a:ext cx="146488" cy="1856076"/>
            <a:chOff x="0" y="-47625"/>
            <a:chExt cx="38581" cy="488843"/>
          </a:xfrm>
        </p:grpSpPr>
        <p:sp>
          <p:nvSpPr>
            <p:cNvPr id="1459" name="Google Shape;1459;p6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60" name="Google Shape;1460;p6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1" name="Google Shape;1461;p64"/>
          <p:cNvGrpSpPr/>
          <p:nvPr/>
        </p:nvGrpSpPr>
        <p:grpSpPr>
          <a:xfrm rot="-5400000">
            <a:off x="1702668" y="8257018"/>
            <a:ext cx="146488" cy="1856076"/>
            <a:chOff x="0" y="-47625"/>
            <a:chExt cx="38581" cy="488843"/>
          </a:xfrm>
        </p:grpSpPr>
        <p:sp>
          <p:nvSpPr>
            <p:cNvPr id="1462" name="Google Shape;1462;p6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63" name="Google Shape;1463;p6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4" name="Google Shape;1464;p64"/>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0" i="0" u="none" strike="noStrike" cap="none">
                <a:solidFill>
                  <a:srgbClr val="000000"/>
                </a:solidFill>
                <a:latin typeface="League Spartan"/>
                <a:ea typeface="League Spartan"/>
                <a:cs typeface="League Spartan"/>
                <a:sym typeface="League Spartan"/>
              </a:rPr>
              <a:t>MARISSA’S STORY</a:t>
            </a:r>
            <a:endParaRPr/>
          </a:p>
        </p:txBody>
      </p:sp>
      <p:sp>
        <p:nvSpPr>
          <p:cNvPr id="1465" name="Google Shape;1465;p64"/>
          <p:cNvSpPr txBox="1"/>
          <p:nvPr/>
        </p:nvSpPr>
        <p:spPr>
          <a:xfrm>
            <a:off x="150064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BREAK</a:t>
            </a:r>
            <a:endParaRPr/>
          </a:p>
        </p:txBody>
      </p:sp>
      <p:sp>
        <p:nvSpPr>
          <p:cNvPr id="1466" name="Google Shape;1466;p64"/>
          <p:cNvSpPr txBox="1"/>
          <p:nvPr/>
        </p:nvSpPr>
        <p:spPr>
          <a:xfrm>
            <a:off x="1028700" y="3434080"/>
            <a:ext cx="16230600" cy="5699125"/>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000000"/>
                </a:solidFill>
                <a:latin typeface="Poppins"/>
                <a:ea typeface="Poppins"/>
                <a:cs typeface="Poppins"/>
                <a:sym typeface="Poppins"/>
              </a:rPr>
              <a:t>Marissa has FASD and is 33 years old. She is a single mother, raising two children who are both in elementary school. She describes feeling pulled in many directions and often becomes overwhelmed by daily routines. On school mornings, she may misplace items, forget forms, or lose track of time, which sometimes results in the family running late. When her children ask for help at the same time, she becomes flustered and may respond sharply or shut down. Later, she feels guilty and wishes she could regulate her emotions and remain calm the way other parents seem to. </a:t>
            </a:r>
            <a:endParaRPr/>
          </a:p>
          <a:p>
            <a:pPr marL="0" marR="0" lvl="0" indent="0" algn="ctr" rtl="0">
              <a:lnSpc>
                <a:spcPct val="140016"/>
              </a:lnSpc>
              <a:spcBef>
                <a:spcPts val="0"/>
              </a:spcBef>
              <a:spcAft>
                <a:spcPts val="0"/>
              </a:spcAft>
              <a:buNone/>
            </a:pPr>
            <a:endParaRPr sz="2499" b="0" i="0" u="none" strike="noStrike" cap="none">
              <a:solidFill>
                <a:srgbClr val="000000"/>
              </a:solidFill>
              <a:latin typeface="Poppins"/>
              <a:ea typeface="Poppins"/>
              <a:cs typeface="Poppins"/>
              <a:sym typeface="Poppins"/>
            </a:endParaRPr>
          </a:p>
          <a:p>
            <a:pPr marL="0" marR="0" lvl="0" indent="0" algn="ctr" rtl="0">
              <a:lnSpc>
                <a:spcPct val="140016"/>
              </a:lnSpc>
              <a:spcBef>
                <a:spcPts val="0"/>
              </a:spcBef>
              <a:spcAft>
                <a:spcPts val="0"/>
              </a:spcAft>
              <a:buNone/>
            </a:pPr>
            <a:r>
              <a:rPr lang="en-US" sz="2499" b="0" i="0" u="none" strike="noStrike" cap="none">
                <a:solidFill>
                  <a:srgbClr val="000000"/>
                </a:solidFill>
                <a:latin typeface="Poppins"/>
                <a:ea typeface="Poppins"/>
                <a:cs typeface="Poppins"/>
                <a:sym typeface="Poppins"/>
              </a:rPr>
              <a:t>Marissa wants support, but often hesitates to reach out because previous experiences with services left her feeling judged. Some professionals have described her as inconsistent or hard to engage when she forgets appointments or has difficulty following through on multi-step plans. At the same time, she cares deeply about her children and is trying to understand what might help her feel more capable. She explains that when the world feels “too fast,” she becomes confused and embarrassed, which makes it harder for her to ask for guidance.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6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476" name="Google Shape;1476;p65"/>
          <p:cNvGrpSpPr/>
          <p:nvPr/>
        </p:nvGrpSpPr>
        <p:grpSpPr>
          <a:xfrm rot="-5400000">
            <a:off x="1702668" y="8257018"/>
            <a:ext cx="146488" cy="1856076"/>
            <a:chOff x="0" y="-47625"/>
            <a:chExt cx="38581" cy="488843"/>
          </a:xfrm>
        </p:grpSpPr>
        <p:sp>
          <p:nvSpPr>
            <p:cNvPr id="1477" name="Google Shape;1477;p6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78" name="Google Shape;1478;p6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9" name="Google Shape;1479;p65"/>
          <p:cNvSpPr txBox="1"/>
          <p:nvPr/>
        </p:nvSpPr>
        <p:spPr>
          <a:xfrm>
            <a:off x="1180253" y="3270596"/>
            <a:ext cx="162306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In breakout rooms, you will:</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Identify at least two strengths and two needs demonstrated by Marissa.</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Develop one meaningful destination goal for Marissa.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Generate 2-3 strategies that can leverage Marissa’s unique strengths and involve collaboration within their support team </a:t>
            </a:r>
            <a:endParaRPr/>
          </a:p>
        </p:txBody>
      </p:sp>
      <p:cxnSp>
        <p:nvCxnSpPr>
          <p:cNvPr id="1480" name="Google Shape;1480;p65"/>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481" name="Google Shape;1481;p65"/>
          <p:cNvGrpSpPr/>
          <p:nvPr/>
        </p:nvGrpSpPr>
        <p:grpSpPr>
          <a:xfrm>
            <a:off x="1107009" y="847874"/>
            <a:ext cx="146488" cy="1856076"/>
            <a:chOff x="0" y="-47625"/>
            <a:chExt cx="38581" cy="488843"/>
          </a:xfrm>
        </p:grpSpPr>
        <p:sp>
          <p:nvSpPr>
            <p:cNvPr id="1482" name="Google Shape;1482;p6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83" name="Google Shape;1483;p6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84" name="Google Shape;1484;p65"/>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0" i="0" u="none" strike="noStrike" cap="none">
                <a:solidFill>
                  <a:srgbClr val="000000"/>
                </a:solidFill>
                <a:latin typeface="League Spartan"/>
                <a:ea typeface="League Spartan"/>
                <a:cs typeface="League Spartan"/>
                <a:sym typeface="League Spartan"/>
              </a:rPr>
              <a:t>MARISSA’S STORY</a:t>
            </a:r>
            <a:endParaRPr/>
          </a:p>
        </p:txBody>
      </p:sp>
      <p:sp>
        <p:nvSpPr>
          <p:cNvPr id="1485" name="Google Shape;1485;p65"/>
          <p:cNvSpPr txBox="1"/>
          <p:nvPr/>
        </p:nvSpPr>
        <p:spPr>
          <a:xfrm>
            <a:off x="150064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BREAK</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6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495" name="Google Shape;1495;p66"/>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496" name="Google Shape;1496;p66"/>
          <p:cNvGrpSpPr/>
          <p:nvPr/>
        </p:nvGrpSpPr>
        <p:grpSpPr>
          <a:xfrm>
            <a:off x="1107009" y="847874"/>
            <a:ext cx="146488" cy="1856076"/>
            <a:chOff x="0" y="-47625"/>
            <a:chExt cx="38581" cy="488843"/>
          </a:xfrm>
        </p:grpSpPr>
        <p:sp>
          <p:nvSpPr>
            <p:cNvPr id="1497" name="Google Shape;1497;p6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498" name="Google Shape;1498;p6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9" name="Google Shape;1499;p66"/>
          <p:cNvGrpSpPr/>
          <p:nvPr/>
        </p:nvGrpSpPr>
        <p:grpSpPr>
          <a:xfrm rot="-5400000">
            <a:off x="1702668" y="8257018"/>
            <a:ext cx="146488" cy="1856076"/>
            <a:chOff x="0" y="-47625"/>
            <a:chExt cx="38581" cy="488843"/>
          </a:xfrm>
        </p:grpSpPr>
        <p:sp>
          <p:nvSpPr>
            <p:cNvPr id="1500" name="Google Shape;1500;p6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501" name="Google Shape;1501;p6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02" name="Google Shape;1502;p66"/>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0" i="0" u="none" strike="noStrike" cap="none">
                <a:solidFill>
                  <a:srgbClr val="000000"/>
                </a:solidFill>
                <a:latin typeface="League Spartan"/>
                <a:ea typeface="League Spartan"/>
                <a:cs typeface="League Spartan"/>
                <a:sym typeface="League Spartan"/>
              </a:rPr>
              <a:t>XANDER’S STORY</a:t>
            </a:r>
            <a:endParaRPr/>
          </a:p>
        </p:txBody>
      </p:sp>
      <p:sp>
        <p:nvSpPr>
          <p:cNvPr id="1503" name="Google Shape;1503;p66"/>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a:t>
            </a:r>
            <a:endParaRPr/>
          </a:p>
        </p:txBody>
      </p:sp>
      <p:sp>
        <p:nvSpPr>
          <p:cNvPr id="1504" name="Google Shape;1504;p66"/>
          <p:cNvSpPr txBox="1"/>
          <p:nvPr/>
        </p:nvSpPr>
        <p:spPr>
          <a:xfrm>
            <a:off x="1028700" y="3434080"/>
            <a:ext cx="16230600" cy="5260975"/>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000000"/>
                </a:solidFill>
                <a:latin typeface="Poppins"/>
                <a:ea typeface="Poppins"/>
                <a:cs typeface="Poppins"/>
                <a:sym typeface="Poppins"/>
              </a:rPr>
              <a:t>Xander is 19 and he recently moved out on his own. He was excited about being independent, but quickly found that managing daily tasks is more complicated than he expected. He misplaced essential documents, missed a rent deadline, and has received warnings from his landlord. He wants steady welding work and tries his best on the job, but often forgets instructions or becomes confused when several tasks are given at once. Employers have let him go from jobs with feedback such as that he needs too much direction. </a:t>
            </a:r>
            <a:endParaRPr/>
          </a:p>
          <a:p>
            <a:pPr marL="0" marR="0" lvl="0" indent="0" algn="ctr" rtl="0">
              <a:lnSpc>
                <a:spcPct val="140016"/>
              </a:lnSpc>
              <a:spcBef>
                <a:spcPts val="0"/>
              </a:spcBef>
              <a:spcAft>
                <a:spcPts val="0"/>
              </a:spcAft>
              <a:buNone/>
            </a:pPr>
            <a:endParaRPr sz="2499" b="0" i="0" u="none" strike="noStrike" cap="none">
              <a:solidFill>
                <a:srgbClr val="000000"/>
              </a:solidFill>
              <a:latin typeface="Poppins"/>
              <a:ea typeface="Poppins"/>
              <a:cs typeface="Poppins"/>
              <a:sym typeface="Poppins"/>
            </a:endParaRPr>
          </a:p>
          <a:p>
            <a:pPr marL="0" marR="0" lvl="0" indent="0" algn="ctr" rtl="0">
              <a:lnSpc>
                <a:spcPct val="140016"/>
              </a:lnSpc>
              <a:spcBef>
                <a:spcPts val="0"/>
              </a:spcBef>
              <a:spcAft>
                <a:spcPts val="0"/>
              </a:spcAft>
              <a:buNone/>
            </a:pPr>
            <a:r>
              <a:rPr lang="en-US" sz="2499" b="0" i="0" u="none" strike="noStrike" cap="none">
                <a:solidFill>
                  <a:srgbClr val="000000"/>
                </a:solidFill>
                <a:latin typeface="Poppins"/>
                <a:ea typeface="Poppins"/>
                <a:cs typeface="Poppins"/>
                <a:sym typeface="Poppins"/>
              </a:rPr>
              <a:t>Xander spends a lot of time trying to figure out how to organize his bills, groceries, and appointments, but he becomes overwhelmed and sometimes avoids dealing with them. He says he feels like he is letting people down and is afraid to ask for help because he does not want to seem incapable. He has dreams of having stable housing, a welding job he enjoys, and a sense of routine, but does not know how to get there. He explains that adulthood feels like a test that he keeps failing.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6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514" name="Google Shape;1514;p67"/>
          <p:cNvGrpSpPr/>
          <p:nvPr/>
        </p:nvGrpSpPr>
        <p:grpSpPr>
          <a:xfrm rot="-5400000">
            <a:off x="1702668" y="8257018"/>
            <a:ext cx="146488" cy="1856076"/>
            <a:chOff x="0" y="-47625"/>
            <a:chExt cx="38581" cy="488843"/>
          </a:xfrm>
        </p:grpSpPr>
        <p:sp>
          <p:nvSpPr>
            <p:cNvPr id="1515" name="Google Shape;1515;p6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516" name="Google Shape;1516;p6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17" name="Google Shape;1517;p67"/>
          <p:cNvSpPr txBox="1"/>
          <p:nvPr/>
        </p:nvSpPr>
        <p:spPr>
          <a:xfrm>
            <a:off x="1180253" y="3270596"/>
            <a:ext cx="162306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In breakout rooms, you will:</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Identify at least two strengths and two needs demonstrated by Xander.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Develop one meaningful destination goal for Xander.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Generate 2-3 strategies that can leverage Marissa’s unique strengths and involve collaboration within their support team </a:t>
            </a:r>
            <a:endParaRPr/>
          </a:p>
        </p:txBody>
      </p:sp>
      <p:cxnSp>
        <p:nvCxnSpPr>
          <p:cNvPr id="1518" name="Google Shape;1518;p67"/>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519" name="Google Shape;1519;p67"/>
          <p:cNvGrpSpPr/>
          <p:nvPr/>
        </p:nvGrpSpPr>
        <p:grpSpPr>
          <a:xfrm>
            <a:off x="1107009" y="847874"/>
            <a:ext cx="146488" cy="1856076"/>
            <a:chOff x="0" y="-47625"/>
            <a:chExt cx="38581" cy="488843"/>
          </a:xfrm>
        </p:grpSpPr>
        <p:sp>
          <p:nvSpPr>
            <p:cNvPr id="1520" name="Google Shape;1520;p6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521" name="Google Shape;1521;p6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22" name="Google Shape;1522;p67"/>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0" i="0" u="none" strike="noStrike" cap="none">
                <a:solidFill>
                  <a:srgbClr val="000000"/>
                </a:solidFill>
                <a:latin typeface="League Spartan"/>
                <a:ea typeface="League Spartan"/>
                <a:cs typeface="League Spartan"/>
                <a:sym typeface="League Spartan"/>
              </a:rPr>
              <a:t>XANDER’S STORY</a:t>
            </a:r>
            <a:endParaRPr/>
          </a:p>
        </p:txBody>
      </p:sp>
      <p:sp>
        <p:nvSpPr>
          <p:cNvPr id="1523" name="Google Shape;1523;p67"/>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ACTIVITY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6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533" name="Google Shape;1533;p68"/>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1534" name="Google Shape;1534;p68"/>
          <p:cNvGrpSpPr/>
          <p:nvPr/>
        </p:nvGrpSpPr>
        <p:grpSpPr>
          <a:xfrm>
            <a:off x="0" y="7020074"/>
            <a:ext cx="18288000" cy="3266926"/>
            <a:chOff x="0" y="-47625"/>
            <a:chExt cx="4816593" cy="860425"/>
          </a:xfrm>
        </p:grpSpPr>
        <p:sp>
          <p:nvSpPr>
            <p:cNvPr id="1535" name="Google Shape;1535;p68"/>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a:lstStyle/>
            <a:p>
              <a:endParaRPr lang="en-US"/>
            </a:p>
          </p:txBody>
        </p:sp>
        <p:sp>
          <p:nvSpPr>
            <p:cNvPr id="1536" name="Google Shape;1536;p68"/>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37" name="Google Shape;1537;p68"/>
          <p:cNvGrpSpPr/>
          <p:nvPr/>
        </p:nvGrpSpPr>
        <p:grpSpPr>
          <a:xfrm>
            <a:off x="10288059" y="459358"/>
            <a:ext cx="6968838" cy="9368284"/>
            <a:chOff x="0" y="0"/>
            <a:chExt cx="3662687" cy="4923790"/>
          </a:xfrm>
        </p:grpSpPr>
        <p:sp>
          <p:nvSpPr>
            <p:cNvPr id="1538" name="Google Shape;1538;p68"/>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68"/>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ACTIVITY</a:t>
            </a:r>
            <a:endParaRPr/>
          </a:p>
        </p:txBody>
      </p:sp>
      <p:sp>
        <p:nvSpPr>
          <p:cNvPr id="1541" name="Google Shape;1541;p68"/>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i="0" u="none" strike="noStrike" cap="none">
                <a:solidFill>
                  <a:srgbClr val="000000"/>
                </a:solidFill>
                <a:latin typeface="League Spartan"/>
                <a:ea typeface="League Spartan"/>
                <a:cs typeface="League Spartan"/>
                <a:sym typeface="League Spartan"/>
              </a:rPr>
              <a:t>BREAK</a:t>
            </a:r>
            <a:endParaRPr/>
          </a:p>
        </p:txBody>
      </p:sp>
      <p:sp>
        <p:nvSpPr>
          <p:cNvPr id="1542" name="Google Shape;1542;p68"/>
          <p:cNvSpPr txBox="1"/>
          <p:nvPr/>
        </p:nvSpPr>
        <p:spPr>
          <a:xfrm>
            <a:off x="1028700" y="4411009"/>
            <a:ext cx="8115300"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Let’s reflect on what we’ve learned together today...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225" name="Google Shape;225;p7"/>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226" name="Google Shape;226;p7"/>
          <p:cNvGrpSpPr/>
          <p:nvPr/>
        </p:nvGrpSpPr>
        <p:grpSpPr>
          <a:xfrm rot="-5400000">
            <a:off x="1702668" y="8257018"/>
            <a:ext cx="146488" cy="1856076"/>
            <a:chOff x="0" y="-47625"/>
            <a:chExt cx="38581" cy="488843"/>
          </a:xfrm>
        </p:grpSpPr>
        <p:sp>
          <p:nvSpPr>
            <p:cNvPr id="227" name="Google Shape;227;p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228" name="Google Shape;228;p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9" name="Google Shape;229;p7"/>
          <p:cNvGrpSpPr/>
          <p:nvPr/>
        </p:nvGrpSpPr>
        <p:grpSpPr>
          <a:xfrm>
            <a:off x="10506976" y="-691078"/>
            <a:ext cx="8680400" cy="11669156"/>
            <a:chOff x="0" y="0"/>
            <a:chExt cx="3662687" cy="4923790"/>
          </a:xfrm>
        </p:grpSpPr>
        <p:sp>
          <p:nvSpPr>
            <p:cNvPr id="230" name="Google Shape;230;p7"/>
            <p:cNvSpPr/>
            <p:nvPr/>
          </p:nvSpPr>
          <p:spPr>
            <a:xfrm flipH="1">
              <a:off x="31750" y="31750"/>
              <a:ext cx="3600450" cy="4859020"/>
            </a:xfrm>
            <a:custGeom>
              <a:avLst/>
              <a:gdLst/>
              <a:ahLst/>
              <a:cxnLst/>
              <a:rect l="l" t="t" r="r" b="b"/>
              <a:pathLst>
                <a:path w="3600450" h="4859020" extrusionOk="0">
                  <a:moveTo>
                    <a:pt x="0" y="4499610"/>
                  </a:moveTo>
                  <a:cubicBezTo>
                    <a:pt x="0" y="4699000"/>
                    <a:pt x="161290" y="4859020"/>
                    <a:pt x="359410" y="4859020"/>
                  </a:cubicBezTo>
                  <a:lnTo>
                    <a:pt x="3241040" y="4859020"/>
                  </a:lnTo>
                  <a:cubicBezTo>
                    <a:pt x="3440430" y="4859020"/>
                    <a:pt x="3600450" y="4697730"/>
                    <a:pt x="3600450" y="4499610"/>
                  </a:cubicBezTo>
                  <a:lnTo>
                    <a:pt x="3600450" y="359410"/>
                  </a:lnTo>
                  <a:cubicBezTo>
                    <a:pt x="3600450" y="160020"/>
                    <a:pt x="3439160" y="0"/>
                    <a:pt x="3241040" y="0"/>
                  </a:cubicBezTo>
                  <a:lnTo>
                    <a:pt x="360680" y="0"/>
                  </a:lnTo>
                  <a:cubicBezTo>
                    <a:pt x="161290" y="0"/>
                    <a:pt x="1270" y="161290"/>
                    <a:pt x="1270" y="359410"/>
                  </a:cubicBezTo>
                  <a:lnTo>
                    <a:pt x="0" y="4499610"/>
                  </a:lnTo>
                  <a:close/>
                </a:path>
              </a:pathLst>
            </a:custGeom>
            <a:blipFill rotWithShape="1">
              <a:blip r:embed="rId4">
                <a:alphaModFix/>
              </a:blip>
              <a:stretch>
                <a:fillRect l="-54974" r="-4422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7"/>
          <p:cNvSpPr txBox="1"/>
          <p:nvPr/>
        </p:nvSpPr>
        <p:spPr>
          <a:xfrm>
            <a:off x="1028700" y="2946644"/>
            <a:ext cx="9056245"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We make assumptions based on </a:t>
            </a:r>
            <a:r>
              <a:rPr lang="en-US" sz="2943" b="0" i="0" u="none" strike="noStrike" cap="none" dirty="0" err="1">
                <a:solidFill>
                  <a:srgbClr val="000000"/>
                </a:solidFill>
                <a:latin typeface="Poppins"/>
                <a:ea typeface="Poppins"/>
                <a:cs typeface="Poppins"/>
                <a:sym typeface="Poppins"/>
              </a:rPr>
              <a:t>behaviours</a:t>
            </a:r>
            <a:r>
              <a:rPr lang="en-US" sz="2943" b="0" i="0" u="none" strike="noStrike" cap="none" dirty="0">
                <a:solidFill>
                  <a:srgbClr val="000000"/>
                </a:solidFill>
                <a:latin typeface="Poppins"/>
                <a:ea typeface="Poppins"/>
                <a:cs typeface="Poppins"/>
                <a:sym typeface="Poppins"/>
              </a:rPr>
              <a:t>. </a:t>
            </a:r>
            <a:endParaRPr dirty="0"/>
          </a:p>
        </p:txBody>
      </p:sp>
      <p:sp>
        <p:nvSpPr>
          <p:cNvPr id="233" name="Google Shape;233;p7"/>
          <p:cNvSpPr txBox="1"/>
          <p:nvPr/>
        </p:nvSpPr>
        <p:spPr>
          <a:xfrm>
            <a:off x="1107009" y="3611451"/>
            <a:ext cx="9056244" cy="5072158"/>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dirty="0">
                <a:solidFill>
                  <a:srgbClr val="000000"/>
                </a:solidFill>
                <a:latin typeface="Poppins"/>
                <a:ea typeface="Poppins"/>
                <a:cs typeface="Poppins"/>
                <a:sym typeface="Poppins"/>
              </a:rPr>
              <a:t>For example, what do you assume when...</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Someone cuts you off in traffic?</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pedestrian yells at you about where you parked your car?</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friend cancels plans last minute?</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a:t>
            </a:r>
            <a:r>
              <a:rPr lang="en-US" sz="2943" b="0" i="0" u="none" strike="noStrike" cap="none" dirty="0" err="1">
                <a:solidFill>
                  <a:srgbClr val="000000"/>
                </a:solidFill>
                <a:latin typeface="Poppins"/>
                <a:ea typeface="Poppins"/>
                <a:cs typeface="Poppins"/>
                <a:sym typeface="Poppins"/>
              </a:rPr>
              <a:t>neighbour</a:t>
            </a:r>
            <a:r>
              <a:rPr lang="en-US" sz="2943" b="0" i="0" u="none" strike="noStrike" cap="none" dirty="0">
                <a:solidFill>
                  <a:srgbClr val="000000"/>
                </a:solidFill>
                <a:latin typeface="Poppins"/>
                <a:ea typeface="Poppins"/>
                <a:cs typeface="Poppins"/>
                <a:sym typeface="Poppins"/>
              </a:rPr>
              <a:t> ignores you when you wave at them?</a:t>
            </a:r>
            <a:endParaRPr dirty="0"/>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dirty="0">
                <a:solidFill>
                  <a:srgbClr val="000000"/>
                </a:solidFill>
                <a:latin typeface="Poppins"/>
                <a:ea typeface="Poppins"/>
                <a:cs typeface="Poppins"/>
                <a:sym typeface="Poppins"/>
              </a:rPr>
              <a:t>A client no shows an appointment with you?</a:t>
            </a:r>
            <a:endParaRPr dirty="0"/>
          </a:p>
        </p:txBody>
      </p:sp>
      <p:sp>
        <p:nvSpPr>
          <p:cNvPr id="234" name="Google Shape;234;p7"/>
          <p:cNvSpPr txBox="1"/>
          <p:nvPr/>
        </p:nvSpPr>
        <p:spPr>
          <a:xfrm>
            <a:off x="7433997" y="4163042"/>
            <a:ext cx="1546083"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FF2828"/>
                </a:solidFill>
                <a:latin typeface="Roboto"/>
                <a:ea typeface="Roboto"/>
                <a:cs typeface="Roboto"/>
                <a:sym typeface="Roboto"/>
              </a:rPr>
              <a:t>RUDE</a:t>
            </a:r>
            <a:endParaRPr dirty="0"/>
          </a:p>
        </p:txBody>
      </p:sp>
      <p:sp>
        <p:nvSpPr>
          <p:cNvPr id="235" name="Google Shape;235;p7"/>
          <p:cNvSpPr txBox="1"/>
          <p:nvPr/>
        </p:nvSpPr>
        <p:spPr>
          <a:xfrm>
            <a:off x="4863813" y="5512911"/>
            <a:ext cx="2290472"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FF2828"/>
                </a:solidFill>
                <a:latin typeface="Roboto"/>
                <a:ea typeface="Roboto"/>
                <a:cs typeface="Roboto"/>
                <a:sym typeface="Roboto"/>
              </a:rPr>
              <a:t>ENTITLED</a:t>
            </a:r>
            <a:endParaRPr dirty="0"/>
          </a:p>
        </p:txBody>
      </p:sp>
      <p:sp>
        <p:nvSpPr>
          <p:cNvPr id="236" name="Google Shape;236;p7"/>
          <p:cNvSpPr txBox="1"/>
          <p:nvPr/>
        </p:nvSpPr>
        <p:spPr>
          <a:xfrm>
            <a:off x="8337144" y="6147530"/>
            <a:ext cx="1305878"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FF2828"/>
                </a:solidFill>
                <a:latin typeface="Roboto"/>
                <a:ea typeface="Roboto"/>
                <a:cs typeface="Roboto"/>
                <a:sym typeface="Roboto"/>
              </a:rPr>
              <a:t>FLAKY</a:t>
            </a:r>
            <a:endParaRPr dirty="0"/>
          </a:p>
        </p:txBody>
      </p:sp>
      <p:sp>
        <p:nvSpPr>
          <p:cNvPr id="237" name="Google Shape;237;p7"/>
          <p:cNvSpPr txBox="1"/>
          <p:nvPr/>
        </p:nvSpPr>
        <p:spPr>
          <a:xfrm>
            <a:off x="3109897" y="7374233"/>
            <a:ext cx="1675130"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FF2828"/>
                </a:solidFill>
                <a:latin typeface="Roboto"/>
                <a:ea typeface="Roboto"/>
                <a:cs typeface="Roboto"/>
                <a:sym typeface="Roboto"/>
              </a:rPr>
              <a:t>SELFISH</a:t>
            </a:r>
            <a:endParaRPr dirty="0"/>
          </a:p>
        </p:txBody>
      </p:sp>
      <p:sp>
        <p:nvSpPr>
          <p:cNvPr id="238" name="Google Shape;238;p7"/>
          <p:cNvSpPr txBox="1"/>
          <p:nvPr/>
        </p:nvSpPr>
        <p:spPr>
          <a:xfrm>
            <a:off x="7059533" y="8453278"/>
            <a:ext cx="5166977" cy="4578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399" b="1" i="0" u="none" strike="noStrike" cap="none" dirty="0">
                <a:solidFill>
                  <a:srgbClr val="FF2828"/>
                </a:solidFill>
                <a:latin typeface="Roboto"/>
                <a:ea typeface="Roboto"/>
                <a:cs typeface="Roboto"/>
                <a:sym typeface="Roboto"/>
              </a:rPr>
              <a:t>DOES NOT CARE</a:t>
            </a:r>
            <a:endParaRPr dirty="0"/>
          </a:p>
        </p:txBody>
      </p:sp>
      <p:sp>
        <p:nvSpPr>
          <p:cNvPr id="239" name="Google Shape;239;p7"/>
          <p:cNvSpPr txBox="1"/>
          <p:nvPr/>
        </p:nvSpPr>
        <p:spPr>
          <a:xfrm>
            <a:off x="977518" y="9018491"/>
            <a:ext cx="9056245" cy="103967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2943" b="1" i="0" u="none" strike="noStrike" cap="none" dirty="0">
                <a:solidFill>
                  <a:srgbClr val="000000"/>
                </a:solidFill>
                <a:latin typeface="Poppins"/>
                <a:ea typeface="Poppins"/>
                <a:cs typeface="Poppins"/>
                <a:sym typeface="Poppins"/>
              </a:rPr>
              <a:t>Then we interact with others based on these assumptions.</a:t>
            </a:r>
            <a:endParaRPr dirty="0"/>
          </a:p>
        </p:txBody>
      </p:sp>
      <p:grpSp>
        <p:nvGrpSpPr>
          <p:cNvPr id="240" name="Google Shape;240;p7"/>
          <p:cNvGrpSpPr/>
          <p:nvPr/>
        </p:nvGrpSpPr>
        <p:grpSpPr>
          <a:xfrm>
            <a:off x="1107009" y="415388"/>
            <a:ext cx="146488" cy="2288563"/>
            <a:chOff x="0" y="-47625"/>
            <a:chExt cx="38581" cy="602749"/>
          </a:xfrm>
        </p:grpSpPr>
        <p:sp>
          <p:nvSpPr>
            <p:cNvPr id="241" name="Google Shape;241;p7"/>
            <p:cNvSpPr/>
            <p:nvPr/>
          </p:nvSpPr>
          <p:spPr>
            <a:xfrm>
              <a:off x="0" y="0"/>
              <a:ext cx="38581" cy="555124"/>
            </a:xfrm>
            <a:custGeom>
              <a:avLst/>
              <a:gdLst/>
              <a:ahLst/>
              <a:cxnLst/>
              <a:rect l="l" t="t" r="r" b="b"/>
              <a:pathLst>
                <a:path w="38581" h="555124" extrusionOk="0">
                  <a:moveTo>
                    <a:pt x="0" y="0"/>
                  </a:moveTo>
                  <a:lnTo>
                    <a:pt x="38581" y="0"/>
                  </a:lnTo>
                  <a:lnTo>
                    <a:pt x="38581" y="555124"/>
                  </a:lnTo>
                  <a:lnTo>
                    <a:pt x="0" y="555124"/>
                  </a:lnTo>
                  <a:close/>
                </a:path>
              </a:pathLst>
            </a:custGeom>
            <a:solidFill>
              <a:srgbClr val="E87BAD"/>
            </a:solidFill>
            <a:ln>
              <a:noFill/>
            </a:ln>
          </p:spPr>
          <p:txBody>
            <a:bodyPr/>
            <a:lstStyle/>
            <a:p>
              <a:endParaRPr lang="en-US"/>
            </a:p>
          </p:txBody>
        </p:sp>
        <p:sp>
          <p:nvSpPr>
            <p:cNvPr id="242" name="Google Shape;242;p7"/>
            <p:cNvSpPr txBox="1"/>
            <p:nvPr/>
          </p:nvSpPr>
          <p:spPr>
            <a:xfrm>
              <a:off x="0" y="-47625"/>
              <a:ext cx="38581" cy="60274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3" name="Google Shape;243;p7"/>
          <p:cNvSpPr txBox="1"/>
          <p:nvPr/>
        </p:nvSpPr>
        <p:spPr>
          <a:xfrm>
            <a:off x="1481599" y="1769269"/>
            <a:ext cx="9025377"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MINDSET IN ACTION</a:t>
            </a:r>
            <a:endParaRPr dirty="0"/>
          </a:p>
        </p:txBody>
      </p:sp>
      <p:sp>
        <p:nvSpPr>
          <p:cNvPr id="244" name="Google Shape;244;p7"/>
          <p:cNvSpPr txBox="1"/>
          <p:nvPr/>
        </p:nvSpPr>
        <p:spPr>
          <a:xfrm>
            <a:off x="1481599" y="847918"/>
            <a:ext cx="9025377" cy="1045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23" b="0" i="0" u="none" strike="noStrike" cap="none" dirty="0">
                <a:solidFill>
                  <a:srgbClr val="000000"/>
                </a:solidFill>
                <a:latin typeface="Roboto"/>
                <a:ea typeface="Roboto"/>
                <a:cs typeface="Roboto"/>
                <a:sym typeface="Roboto"/>
              </a:rPr>
              <a:t>HOW OUR THINKING SHAPES OUR  INTERACTIONS</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6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1552" name="Google Shape;1552;p69"/>
          <p:cNvCxnSpPr/>
          <p:nvPr/>
        </p:nvCxnSpPr>
        <p:spPr>
          <a:xfrm>
            <a:off x="1253497" y="2827775"/>
            <a:ext cx="5793274" cy="0"/>
          </a:xfrm>
          <a:prstGeom prst="straightConnector1">
            <a:avLst/>
          </a:prstGeom>
          <a:noFill/>
          <a:ln w="76200" cap="flat" cmpd="sng">
            <a:solidFill>
              <a:srgbClr val="D49000"/>
            </a:solidFill>
            <a:prstDash val="solid"/>
            <a:round/>
            <a:headEnd type="none" w="sm" len="sm"/>
            <a:tailEnd type="none" w="sm" len="sm"/>
          </a:ln>
        </p:spPr>
      </p:cxnSp>
      <p:grpSp>
        <p:nvGrpSpPr>
          <p:cNvPr id="1553" name="Google Shape;1553;p69"/>
          <p:cNvGrpSpPr/>
          <p:nvPr/>
        </p:nvGrpSpPr>
        <p:grpSpPr>
          <a:xfrm>
            <a:off x="1107009" y="847874"/>
            <a:ext cx="146488" cy="1856076"/>
            <a:chOff x="0" y="-47625"/>
            <a:chExt cx="38581" cy="488843"/>
          </a:xfrm>
        </p:grpSpPr>
        <p:sp>
          <p:nvSpPr>
            <p:cNvPr id="1554" name="Google Shape;1554;p6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555" name="Google Shape;1555;p6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6" name="Google Shape;1556;p69"/>
          <p:cNvGrpSpPr/>
          <p:nvPr/>
        </p:nvGrpSpPr>
        <p:grpSpPr>
          <a:xfrm rot="-5400000">
            <a:off x="1702668" y="8257018"/>
            <a:ext cx="146488" cy="1856076"/>
            <a:chOff x="0" y="-47625"/>
            <a:chExt cx="38581" cy="488843"/>
          </a:xfrm>
        </p:grpSpPr>
        <p:sp>
          <p:nvSpPr>
            <p:cNvPr id="1557" name="Google Shape;1557;p6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a:lstStyle/>
            <a:p>
              <a:endParaRPr lang="en-US"/>
            </a:p>
          </p:txBody>
        </p:sp>
        <p:sp>
          <p:nvSpPr>
            <p:cNvPr id="1558" name="Google Shape;1558;p6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59" name="Google Shape;1559;p69"/>
          <p:cNvSpPr txBox="1"/>
          <p:nvPr/>
        </p:nvSpPr>
        <p:spPr>
          <a:xfrm>
            <a:off x="1481599" y="1854585"/>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i="0" u="none" strike="noStrike" cap="none">
                <a:solidFill>
                  <a:srgbClr val="000000"/>
                </a:solidFill>
                <a:latin typeface="League Spartan"/>
                <a:ea typeface="League Spartan"/>
                <a:cs typeface="League Spartan"/>
                <a:sym typeface="League Spartan"/>
              </a:rPr>
              <a:t>YOUR STORY</a:t>
            </a:r>
            <a:endParaRPr/>
          </a:p>
        </p:txBody>
      </p:sp>
      <p:sp>
        <p:nvSpPr>
          <p:cNvPr id="1560" name="Google Shape;1560;p69"/>
          <p:cNvSpPr txBox="1"/>
          <p:nvPr/>
        </p:nvSpPr>
        <p:spPr>
          <a:xfrm>
            <a:off x="1481599" y="1120801"/>
            <a:ext cx="8678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PERSONAL REFLECTION ACTIVITY</a:t>
            </a:r>
            <a:endParaRPr/>
          </a:p>
        </p:txBody>
      </p:sp>
      <p:sp>
        <p:nvSpPr>
          <p:cNvPr id="1561" name="Google Shape;1561;p69"/>
          <p:cNvSpPr txBox="1"/>
          <p:nvPr/>
        </p:nvSpPr>
        <p:spPr>
          <a:xfrm>
            <a:off x="1180253" y="3270596"/>
            <a:ext cx="162306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Reflect by yourself about a client you worked with who was challenging. Based on what we’ve learned today, how would your approach change?</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What strengths did this person demonstrate?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What needs did I focus on at the time?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could I have improved upon my ability to integrate strengths into strategy planning?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What system/allied professional barriers were present and how could I have addressed them differently?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7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grpSp>
        <p:nvGrpSpPr>
          <p:cNvPr id="1571" name="Google Shape;1571;p70"/>
          <p:cNvGrpSpPr/>
          <p:nvPr/>
        </p:nvGrpSpPr>
        <p:grpSpPr>
          <a:xfrm>
            <a:off x="1880278" y="-558923"/>
            <a:ext cx="2302648" cy="7539771"/>
            <a:chOff x="0" y="-47625"/>
            <a:chExt cx="606459" cy="1985783"/>
          </a:xfrm>
        </p:grpSpPr>
        <p:sp>
          <p:nvSpPr>
            <p:cNvPr id="1572" name="Google Shape;1572;p70"/>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108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0"/>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574" name="Google Shape;1574;p70"/>
          <p:cNvCxnSpPr/>
          <p:nvPr/>
        </p:nvCxnSpPr>
        <p:spPr>
          <a:xfrm>
            <a:off x="4533761" y="5350516"/>
            <a:ext cx="7877207" cy="0"/>
          </a:xfrm>
          <a:prstGeom prst="straightConnector1">
            <a:avLst/>
          </a:prstGeom>
          <a:noFill/>
          <a:ln w="76200" cap="flat" cmpd="sng">
            <a:solidFill>
              <a:srgbClr val="E87BAD"/>
            </a:solidFill>
            <a:prstDash val="solid"/>
            <a:round/>
            <a:headEnd type="none" w="sm" len="sm"/>
            <a:tailEnd type="none" w="sm" len="sm"/>
          </a:ln>
        </p:spPr>
      </p:cxnSp>
      <p:grpSp>
        <p:nvGrpSpPr>
          <p:cNvPr id="1575" name="Google Shape;1575;p70"/>
          <p:cNvGrpSpPr/>
          <p:nvPr/>
        </p:nvGrpSpPr>
        <p:grpSpPr>
          <a:xfrm>
            <a:off x="14379513" y="8233036"/>
            <a:ext cx="4823538" cy="4823538"/>
            <a:chOff x="0" y="0"/>
            <a:chExt cx="812800" cy="812800"/>
          </a:xfrm>
        </p:grpSpPr>
        <p:sp>
          <p:nvSpPr>
            <p:cNvPr id="1576" name="Google Shape;1576;p7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7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78" name="Google Shape;1578;p70"/>
          <p:cNvGrpSpPr/>
          <p:nvPr/>
        </p:nvGrpSpPr>
        <p:grpSpPr>
          <a:xfrm>
            <a:off x="16791282" y="6846531"/>
            <a:ext cx="4823538" cy="4823538"/>
            <a:chOff x="0" y="0"/>
            <a:chExt cx="812800" cy="812800"/>
          </a:xfrm>
        </p:grpSpPr>
        <p:sp>
          <p:nvSpPr>
            <p:cNvPr id="1579" name="Google Shape;1579;p7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7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81" name="Google Shape;1581;p70"/>
          <p:cNvSpPr/>
          <p:nvPr/>
        </p:nvSpPr>
        <p:spPr>
          <a:xfrm>
            <a:off x="13445382" y="260575"/>
            <a:ext cx="4596719" cy="3688867"/>
          </a:xfrm>
          <a:custGeom>
            <a:avLst/>
            <a:gdLst/>
            <a:ahLst/>
            <a:cxnLst/>
            <a:rect l="l" t="t" r="r" b="b"/>
            <a:pathLst>
              <a:path w="4596719" h="3688867" extrusionOk="0">
                <a:moveTo>
                  <a:pt x="0" y="0"/>
                </a:moveTo>
                <a:lnTo>
                  <a:pt x="4596719" y="0"/>
                </a:lnTo>
                <a:lnTo>
                  <a:pt x="4596719" y="3688868"/>
                </a:lnTo>
                <a:lnTo>
                  <a:pt x="0" y="3688868"/>
                </a:lnTo>
                <a:lnTo>
                  <a:pt x="0" y="0"/>
                </a:lnTo>
                <a:close/>
              </a:path>
            </a:pathLst>
          </a:custGeom>
          <a:blipFill rotWithShape="1">
            <a:blip r:embed="rId4">
              <a:alphaModFix/>
            </a:blip>
            <a:stretch>
              <a:fillRect/>
            </a:stretch>
          </a:blipFill>
          <a:ln>
            <a:noFill/>
          </a:ln>
        </p:spPr>
        <p:txBody>
          <a:bodyPr/>
          <a:lstStyle/>
          <a:p>
            <a:endParaRPr lang="en-US"/>
          </a:p>
        </p:txBody>
      </p:sp>
      <p:sp>
        <p:nvSpPr>
          <p:cNvPr id="1582" name="Google Shape;1582;p70"/>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a:lstStyle/>
          <a:p>
            <a:endParaRPr lang="en-US"/>
          </a:p>
        </p:txBody>
      </p:sp>
      <p:sp>
        <p:nvSpPr>
          <p:cNvPr id="1583" name="Google Shape;1583;p70"/>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a:lstStyle/>
          <a:p>
            <a:endParaRPr lang="en-US"/>
          </a:p>
        </p:txBody>
      </p:sp>
      <p:sp>
        <p:nvSpPr>
          <p:cNvPr id="1584" name="Google Shape;1584;p70"/>
          <p:cNvSpPr txBox="1"/>
          <p:nvPr/>
        </p:nvSpPr>
        <p:spPr>
          <a:xfrm>
            <a:off x="4547281" y="4051645"/>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i="0" u="none" strike="noStrike" cap="none">
                <a:solidFill>
                  <a:srgbClr val="000000"/>
                </a:solidFill>
                <a:latin typeface="League Spartan"/>
                <a:ea typeface="League Spartan"/>
                <a:cs typeface="League Spartan"/>
                <a:sym typeface="League Spartan"/>
              </a:rPr>
              <a:t>FOUNDATIONS TRAINING</a:t>
            </a:r>
            <a:endParaRPr/>
          </a:p>
        </p:txBody>
      </p:sp>
      <p:sp>
        <p:nvSpPr>
          <p:cNvPr id="1585" name="Google Shape;1585;p70"/>
          <p:cNvSpPr txBox="1"/>
          <p:nvPr/>
        </p:nvSpPr>
        <p:spPr>
          <a:xfrm>
            <a:off x="4547281" y="2641945"/>
            <a:ext cx="11538959" cy="1414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423" b="0" i="0" u="none" strike="noStrike" cap="none">
                <a:solidFill>
                  <a:srgbClr val="000000"/>
                </a:solidFill>
                <a:latin typeface="Roboto"/>
                <a:ea typeface="Roboto"/>
                <a:cs typeface="Roboto"/>
                <a:sym typeface="Roboto"/>
              </a:rPr>
              <a:t>PREVENTION CONVERSATION &amp; TOWARDS HEALTHY OUTCOMES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254" name="Google Shape;254;p8"/>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255" name="Google Shape;255;p8"/>
          <p:cNvGrpSpPr/>
          <p:nvPr/>
        </p:nvGrpSpPr>
        <p:grpSpPr>
          <a:xfrm rot="-5400000">
            <a:off x="1702668" y="8257018"/>
            <a:ext cx="146488" cy="1856076"/>
            <a:chOff x="0" y="-47625"/>
            <a:chExt cx="38581" cy="488843"/>
          </a:xfrm>
        </p:grpSpPr>
        <p:sp>
          <p:nvSpPr>
            <p:cNvPr id="256" name="Google Shape;256;p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257" name="Google Shape;257;p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8" name="Google Shape;258;p8"/>
          <p:cNvGrpSpPr/>
          <p:nvPr/>
        </p:nvGrpSpPr>
        <p:grpSpPr>
          <a:xfrm>
            <a:off x="10506976" y="-691078"/>
            <a:ext cx="8680400" cy="11669156"/>
            <a:chOff x="0" y="0"/>
            <a:chExt cx="3662687" cy="4923790"/>
          </a:xfrm>
        </p:grpSpPr>
        <p:sp>
          <p:nvSpPr>
            <p:cNvPr id="259" name="Google Shape;259;p8"/>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8"/>
          <p:cNvSpPr txBox="1"/>
          <p:nvPr/>
        </p:nvSpPr>
        <p:spPr>
          <a:xfrm>
            <a:off x="1253497" y="3560268"/>
            <a:ext cx="8115300" cy="25827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When we focus on the negative, we don’t leave room for alternative ways forward. </a:t>
            </a:r>
            <a:endParaRPr/>
          </a:p>
          <a:p>
            <a:pPr marL="0" marR="0" lvl="0" indent="0" algn="l" rtl="0">
              <a:lnSpc>
                <a:spcPct val="139993"/>
              </a:lnSpc>
              <a:spcBef>
                <a:spcPts val="0"/>
              </a:spcBef>
              <a:spcAft>
                <a:spcPts val="0"/>
              </a:spcAft>
              <a:buNone/>
            </a:pPr>
            <a:endParaRPr sz="2943" b="0" i="0" u="none" strike="noStrike" cap="none">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0" i="0" u="none" strike="noStrike" cap="none">
                <a:solidFill>
                  <a:srgbClr val="000000"/>
                </a:solidFill>
                <a:latin typeface="Poppins"/>
                <a:ea typeface="Poppins"/>
                <a:cs typeface="Poppins"/>
                <a:sym typeface="Poppins"/>
              </a:rPr>
              <a:t>The behaviour we are seeing is </a:t>
            </a:r>
            <a:r>
              <a:rPr lang="en-US" sz="2943" b="1" i="0" u="none" strike="noStrike" cap="none">
                <a:solidFill>
                  <a:srgbClr val="000000"/>
                </a:solidFill>
                <a:latin typeface="Poppins"/>
                <a:ea typeface="Poppins"/>
                <a:cs typeface="Poppins"/>
                <a:sym typeface="Poppins"/>
              </a:rPr>
              <a:t>functional </a:t>
            </a:r>
            <a:r>
              <a:rPr lang="en-US" sz="2943" b="0" i="0" u="none" strike="noStrike" cap="none">
                <a:solidFill>
                  <a:srgbClr val="000000"/>
                </a:solidFill>
                <a:latin typeface="Poppins"/>
                <a:ea typeface="Poppins"/>
                <a:cs typeface="Poppins"/>
                <a:sym typeface="Poppins"/>
              </a:rPr>
              <a:t>- it serves a purpose.  </a:t>
            </a:r>
            <a:endParaRPr/>
          </a:p>
        </p:txBody>
      </p:sp>
      <p:grpSp>
        <p:nvGrpSpPr>
          <p:cNvPr id="262" name="Google Shape;262;p8"/>
          <p:cNvGrpSpPr/>
          <p:nvPr/>
        </p:nvGrpSpPr>
        <p:grpSpPr>
          <a:xfrm>
            <a:off x="1107009" y="415388"/>
            <a:ext cx="146488" cy="2288563"/>
            <a:chOff x="0" y="-47625"/>
            <a:chExt cx="38581" cy="602749"/>
          </a:xfrm>
        </p:grpSpPr>
        <p:sp>
          <p:nvSpPr>
            <p:cNvPr id="263" name="Google Shape;263;p8"/>
            <p:cNvSpPr/>
            <p:nvPr/>
          </p:nvSpPr>
          <p:spPr>
            <a:xfrm>
              <a:off x="0" y="0"/>
              <a:ext cx="38581" cy="555124"/>
            </a:xfrm>
            <a:custGeom>
              <a:avLst/>
              <a:gdLst/>
              <a:ahLst/>
              <a:cxnLst/>
              <a:rect l="l" t="t" r="r" b="b"/>
              <a:pathLst>
                <a:path w="38581" h="555124" extrusionOk="0">
                  <a:moveTo>
                    <a:pt x="0" y="0"/>
                  </a:moveTo>
                  <a:lnTo>
                    <a:pt x="38581" y="0"/>
                  </a:lnTo>
                  <a:lnTo>
                    <a:pt x="38581" y="555124"/>
                  </a:lnTo>
                  <a:lnTo>
                    <a:pt x="0" y="555124"/>
                  </a:lnTo>
                  <a:close/>
                </a:path>
              </a:pathLst>
            </a:custGeom>
            <a:solidFill>
              <a:srgbClr val="E87BAD"/>
            </a:solidFill>
            <a:ln>
              <a:noFill/>
            </a:ln>
          </p:spPr>
          <p:txBody>
            <a:bodyPr/>
            <a:lstStyle/>
            <a:p>
              <a:endParaRPr lang="en-US"/>
            </a:p>
          </p:txBody>
        </p:sp>
        <p:sp>
          <p:nvSpPr>
            <p:cNvPr id="264" name="Google Shape;264;p8"/>
            <p:cNvSpPr txBox="1"/>
            <p:nvPr/>
          </p:nvSpPr>
          <p:spPr>
            <a:xfrm>
              <a:off x="0" y="-47625"/>
              <a:ext cx="38581" cy="60274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5" name="Google Shape;265;p8"/>
          <p:cNvSpPr txBox="1"/>
          <p:nvPr/>
        </p:nvSpPr>
        <p:spPr>
          <a:xfrm>
            <a:off x="1481599" y="1769269"/>
            <a:ext cx="9025377"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a:solidFill>
                  <a:srgbClr val="000000"/>
                </a:solidFill>
                <a:latin typeface="League Spartan"/>
                <a:ea typeface="League Spartan"/>
                <a:cs typeface="League Spartan"/>
                <a:sym typeface="League Spartan"/>
              </a:rPr>
              <a:t>MINDSET IN ACTION</a:t>
            </a:r>
            <a:endParaRPr/>
          </a:p>
        </p:txBody>
      </p:sp>
      <p:sp>
        <p:nvSpPr>
          <p:cNvPr id="266" name="Google Shape;266;p8"/>
          <p:cNvSpPr txBox="1"/>
          <p:nvPr/>
        </p:nvSpPr>
        <p:spPr>
          <a:xfrm>
            <a:off x="1481599" y="847918"/>
            <a:ext cx="9025377" cy="1045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23" b="0" i="0" u="none" strike="noStrike" cap="none">
                <a:solidFill>
                  <a:srgbClr val="000000"/>
                </a:solidFill>
                <a:latin typeface="Roboto"/>
                <a:ea typeface="Roboto"/>
                <a:cs typeface="Roboto"/>
                <a:sym typeface="Roboto"/>
              </a:rPr>
              <a:t>HOW OUR THINKING SHAPES OUR INTERACTIONS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a:lstStyle/>
          <a:p>
            <a:endParaRPr lang="en-US"/>
          </a:p>
        </p:txBody>
      </p:sp>
      <p:cxnSp>
        <p:nvCxnSpPr>
          <p:cNvPr id="276" name="Google Shape;276;p9"/>
          <p:cNvCxnSpPr/>
          <p:nvPr/>
        </p:nvCxnSpPr>
        <p:spPr>
          <a:xfrm>
            <a:off x="1180253" y="2827775"/>
            <a:ext cx="5049618" cy="0"/>
          </a:xfrm>
          <a:prstGeom prst="straightConnector1">
            <a:avLst/>
          </a:prstGeom>
          <a:noFill/>
          <a:ln w="76200" cap="flat" cmpd="sng">
            <a:solidFill>
              <a:srgbClr val="E87BAD"/>
            </a:solidFill>
            <a:prstDash val="solid"/>
            <a:round/>
            <a:headEnd type="none" w="sm" len="sm"/>
            <a:tailEnd type="none" w="sm" len="sm"/>
          </a:ln>
        </p:spPr>
      </p:cxnSp>
      <p:grpSp>
        <p:nvGrpSpPr>
          <p:cNvPr id="277" name="Google Shape;277;p9"/>
          <p:cNvGrpSpPr/>
          <p:nvPr/>
        </p:nvGrpSpPr>
        <p:grpSpPr>
          <a:xfrm>
            <a:off x="1107009" y="847874"/>
            <a:ext cx="146488" cy="1856076"/>
            <a:chOff x="0" y="-47625"/>
            <a:chExt cx="38581" cy="488843"/>
          </a:xfrm>
        </p:grpSpPr>
        <p:sp>
          <p:nvSpPr>
            <p:cNvPr id="278" name="Google Shape;278;p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a:lstStyle/>
            <a:p>
              <a:endParaRPr lang="en-US"/>
            </a:p>
          </p:txBody>
        </p:sp>
        <p:sp>
          <p:nvSpPr>
            <p:cNvPr id="279" name="Google Shape;279;p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0" name="Google Shape;280;p9"/>
          <p:cNvGrpSpPr/>
          <p:nvPr/>
        </p:nvGrpSpPr>
        <p:grpSpPr>
          <a:xfrm>
            <a:off x="4628759" y="2951600"/>
            <a:ext cx="2719139" cy="2719139"/>
            <a:chOff x="0" y="0"/>
            <a:chExt cx="812800" cy="812800"/>
          </a:xfrm>
        </p:grpSpPr>
        <p:sp>
          <p:nvSpPr>
            <p:cNvPr id="281" name="Google Shape;28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b="0" i="0" u="none" strike="noStrike" cap="none">
                  <a:solidFill>
                    <a:srgbClr val="000000"/>
                  </a:solidFill>
                  <a:latin typeface="Poppins"/>
                  <a:ea typeface="Poppins"/>
                  <a:cs typeface="Poppins"/>
                  <a:sym typeface="Poppins"/>
                </a:rPr>
                <a:t>Intent of behaviour</a:t>
              </a:r>
              <a:endParaRPr/>
            </a:p>
          </p:txBody>
        </p:sp>
      </p:grpSp>
      <p:sp>
        <p:nvSpPr>
          <p:cNvPr id="283" name="Google Shape;283;p9"/>
          <p:cNvSpPr/>
          <p:nvPr/>
        </p:nvSpPr>
        <p:spPr>
          <a:xfrm>
            <a:off x="5565513" y="5873411"/>
            <a:ext cx="828236" cy="828236"/>
          </a:xfrm>
          <a:custGeom>
            <a:avLst/>
            <a:gdLst/>
            <a:ahLst/>
            <a:cxnLst/>
            <a:rect l="l" t="t" r="r" b="b"/>
            <a:pathLst>
              <a:path w="828236" h="828236" extrusionOk="0">
                <a:moveTo>
                  <a:pt x="0" y="0"/>
                </a:moveTo>
                <a:lnTo>
                  <a:pt x="828237" y="0"/>
                </a:lnTo>
                <a:lnTo>
                  <a:pt x="828237" y="828236"/>
                </a:lnTo>
                <a:lnTo>
                  <a:pt x="0" y="828236"/>
                </a:lnTo>
                <a:lnTo>
                  <a:pt x="0" y="0"/>
                </a:lnTo>
                <a:close/>
              </a:path>
            </a:pathLst>
          </a:custGeom>
          <a:blipFill rotWithShape="1">
            <a:blip r:embed="rId4">
              <a:alphaModFix/>
            </a:blip>
            <a:stretch>
              <a:fillRect/>
            </a:stretch>
          </a:blipFill>
          <a:ln>
            <a:noFill/>
          </a:ln>
        </p:spPr>
        <p:txBody>
          <a:bodyPr/>
          <a:lstStyle/>
          <a:p>
            <a:endParaRPr lang="en-US"/>
          </a:p>
        </p:txBody>
      </p:sp>
      <p:grpSp>
        <p:nvGrpSpPr>
          <p:cNvPr id="284" name="Google Shape;284;p9"/>
          <p:cNvGrpSpPr/>
          <p:nvPr/>
        </p:nvGrpSpPr>
        <p:grpSpPr>
          <a:xfrm>
            <a:off x="4628759" y="6905380"/>
            <a:ext cx="2719139" cy="2719139"/>
            <a:chOff x="0" y="0"/>
            <a:chExt cx="812800" cy="812800"/>
          </a:xfrm>
        </p:grpSpPr>
        <p:sp>
          <p:nvSpPr>
            <p:cNvPr id="285" name="Google Shape;285;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b="0" i="0" u="none" strike="noStrike" cap="none">
                  <a:solidFill>
                    <a:srgbClr val="000000"/>
                  </a:solidFill>
                  <a:latin typeface="Poppins"/>
                  <a:ea typeface="Poppins"/>
                  <a:cs typeface="Poppins"/>
                  <a:sym typeface="Poppins"/>
                </a:rPr>
                <a:t>Utility of behaviour</a:t>
              </a:r>
              <a:endParaRPr/>
            </a:p>
          </p:txBody>
        </p:sp>
      </p:grpSp>
      <p:grpSp>
        <p:nvGrpSpPr>
          <p:cNvPr id="287" name="Google Shape;287;p9"/>
          <p:cNvGrpSpPr/>
          <p:nvPr/>
        </p:nvGrpSpPr>
        <p:grpSpPr>
          <a:xfrm>
            <a:off x="8171212" y="5732238"/>
            <a:ext cx="1110581" cy="1110581"/>
            <a:chOff x="0" y="0"/>
            <a:chExt cx="812800" cy="812800"/>
          </a:xfrm>
        </p:grpSpPr>
        <p:sp>
          <p:nvSpPr>
            <p:cNvPr id="288" name="Google Shape;288;p9"/>
            <p:cNvSpPr/>
            <p:nvPr/>
          </p:nvSpPr>
          <p:spPr>
            <a:xfrm>
              <a:off x="0" y="0"/>
              <a:ext cx="812800" cy="812800"/>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252857"/>
            </a:solidFill>
            <a:ln>
              <a:noFill/>
            </a:ln>
          </p:spPr>
          <p:txBody>
            <a:bodyPr/>
            <a:lstStyle/>
            <a:p>
              <a:endParaRPr lang="en-US"/>
            </a:p>
          </p:txBody>
        </p:sp>
        <p:sp>
          <p:nvSpPr>
            <p:cNvPr id="289" name="Google Shape;289;p9"/>
            <p:cNvSpPr txBox="1"/>
            <p:nvPr/>
          </p:nvSpPr>
          <p:spPr>
            <a:xfrm>
              <a:off x="0" y="155575"/>
              <a:ext cx="711200"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85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0" name="Google Shape;290;p9"/>
          <p:cNvGrpSpPr/>
          <p:nvPr/>
        </p:nvGrpSpPr>
        <p:grpSpPr>
          <a:xfrm>
            <a:off x="9800722" y="4004798"/>
            <a:ext cx="4234506" cy="4333752"/>
            <a:chOff x="0" y="-19050"/>
            <a:chExt cx="812800" cy="831850"/>
          </a:xfrm>
        </p:grpSpPr>
        <p:sp>
          <p:nvSpPr>
            <p:cNvPr id="291" name="Google Shape;29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39993"/>
                </a:lnSpc>
                <a:spcBef>
                  <a:spcPts val="0"/>
                </a:spcBef>
                <a:spcAft>
                  <a:spcPts val="0"/>
                </a:spcAft>
                <a:buNone/>
              </a:pPr>
              <a:r>
                <a:rPr lang="en-US" sz="3103" b="0" i="1" u="none" strike="noStrike" cap="none">
                  <a:solidFill>
                    <a:srgbClr val="000000"/>
                  </a:solidFill>
                  <a:latin typeface="Poppins"/>
                  <a:ea typeface="Poppins"/>
                  <a:cs typeface="Poppins"/>
                  <a:sym typeface="Poppins"/>
                </a:rPr>
                <a:t>Observed Behaviour</a:t>
              </a:r>
              <a:endParaRPr/>
            </a:p>
          </p:txBody>
        </p:sp>
      </p:grpSp>
      <p:sp>
        <p:nvSpPr>
          <p:cNvPr id="293" name="Google Shape;293;p9"/>
          <p:cNvSpPr txBox="1"/>
          <p:nvPr/>
        </p:nvSpPr>
        <p:spPr>
          <a:xfrm>
            <a:off x="1481599" y="1602775"/>
            <a:ext cx="5914265" cy="1391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i="0" u="none" strike="noStrike" cap="none" dirty="0">
                <a:solidFill>
                  <a:srgbClr val="000000"/>
                </a:solidFill>
                <a:latin typeface="League Spartan"/>
                <a:ea typeface="League Spartan"/>
                <a:cs typeface="League Spartan"/>
                <a:sym typeface="League Spartan"/>
              </a:rPr>
              <a:t>FUNCTIONAL</a:t>
            </a:r>
            <a:endParaRPr b="1" dirty="0"/>
          </a:p>
        </p:txBody>
      </p:sp>
      <p:sp>
        <p:nvSpPr>
          <p:cNvPr id="294" name="Google Shape;294;p9"/>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0" i="0" u="none" strike="noStrike" cap="none">
                <a:solidFill>
                  <a:srgbClr val="000000"/>
                </a:solidFill>
                <a:latin typeface="Roboto"/>
                <a:ea typeface="Roboto"/>
                <a:cs typeface="Roboto"/>
                <a:sym typeface="Roboto"/>
              </a:rPr>
              <a:t>ALL BEHAVIOUR IS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9647</Words>
  <Application>Microsoft Macintosh PowerPoint</Application>
  <PresentationFormat>Custom</PresentationFormat>
  <Paragraphs>923</Paragraphs>
  <Slides>71</Slides>
  <Notes>71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Calibri</vt:lpstr>
      <vt:lpstr>League Spartan</vt:lpstr>
      <vt:lpstr>Poppins</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Lisa Rogozinsky</cp:lastModifiedBy>
  <cp:revision>2</cp:revision>
  <dcterms:created xsi:type="dcterms:W3CDTF">2006-08-16T00:00:00Z</dcterms:created>
  <dcterms:modified xsi:type="dcterms:W3CDTF">2026-04-16T13:58:35Z</dcterms:modified>
</cp:coreProperties>
</file>