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50"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51"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Lst>
  <p:sldSz cx="18288000" cy="10287000"/>
  <p:notesSz cx="6858000" cy="9144000"/>
  <p:embeddedFontLst>
    <p:embeddedFont>
      <p:font typeface="League Spartan" pitchFamily="2" charset="77"/>
      <p:regular r:id="rId99"/>
      <p:bold r:id="rId100"/>
    </p:embeddedFont>
    <p:embeddedFont>
      <p:font typeface="Poppins" pitchFamily="2" charset="77"/>
      <p:regular r:id="rId101"/>
      <p:bold r:id="rId102"/>
      <p:italic r:id="rId103"/>
      <p:boldItalic r:id="rId104"/>
    </p:embeddedFont>
    <p:embeddedFont>
      <p:font typeface="Roboto" panose="02000000000000000000" pitchFamily="2"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1" roundtripDataSignature="AMtx7mgXPqAYgJZ+5tqQ9Y14W3mJew/2u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BF97D3-750C-47BF-B666-EB634585C318}">
  <a:tblStyle styleId="{33BF97D3-750C-47BF-B666-EB634585C31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32278" autoAdjust="0"/>
  </p:normalViewPr>
  <p:slideViewPr>
    <p:cSldViewPr snapToGrid="0">
      <p:cViewPr varScale="1">
        <p:scale>
          <a:sx n="20" d="100"/>
          <a:sy n="20" d="100"/>
        </p:scale>
        <p:origin x="362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8.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Hello, welcome. </a:t>
            </a:r>
            <a:r>
              <a:rPr lang="en-US" i="1"/>
              <a:t>Presenters note: Introduce yourself. </a:t>
            </a:r>
            <a:endParaRPr/>
          </a:p>
        </p:txBody>
      </p:sp>
      <p:sp>
        <p:nvSpPr>
          <p:cNvPr id="87" name="Google Shape;87;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8" name="Google Shape;278;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79" name="Google Shape;279;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people with FASD we work with.</a:t>
            </a:r>
            <a:endParaRPr/>
          </a:p>
        </p:txBody>
      </p:sp>
      <p:sp>
        <p:nvSpPr>
          <p:cNvPr id="281" name="Google Shape;281;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2" name="Google Shape;282;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3" name="Google Shape;303;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04" name="Google Shape;304;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Let’s unpack mindset a bit more. </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all hold basic beliefs about what is important. These shape our priorities and interactions.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also hold beliefs about what different behaviours might mean or message to us – this is what we refer to as </a:t>
            </a:r>
            <a:r>
              <a:rPr lang="en-US" sz="1200" b="1" i="0" u="none" strike="noStrike">
                <a:solidFill>
                  <a:schemeClr val="dk1"/>
                </a:solidFill>
                <a:latin typeface="Calibri"/>
                <a:ea typeface="Calibri"/>
                <a:cs typeface="Calibri"/>
                <a:sym typeface="Calibri"/>
              </a:rPr>
              <a:t>behavioural interpretation.</a:t>
            </a:r>
            <a:r>
              <a:rPr lang="en-US" sz="1200" b="0" i="0" u="none" strike="noStrike">
                <a:solidFill>
                  <a:schemeClr val="dk1"/>
                </a:solidFill>
                <a:latin typeface="Calibri"/>
                <a:ea typeface="Calibri"/>
                <a:cs typeface="Calibri"/>
                <a:sym typeface="Calibri"/>
              </a:rPr>
              <a:t> </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means that when we interact with someone, or observe behaviour, our brains automatically “make sense” of what we see - assuming the interaction or behaviour occurred because of something about the person (ex: “they’re rude” or “they don’t care) or something about the situation (ex: “they must be having a bad day, “maybe they didn’t notice me.”)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interpret what we see through the lens of our own experiences, our current mood or stress level, and often incomplete information.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That process of making sense is guided by our mindset </a:t>
            </a:r>
            <a:r>
              <a:rPr lang="en-US" sz="1200" b="0" i="0" u="none" strike="noStrike">
                <a:solidFill>
                  <a:schemeClr val="dk1"/>
                </a:solidFill>
                <a:latin typeface="Calibri"/>
                <a:ea typeface="Calibri"/>
                <a:cs typeface="Calibri"/>
                <a:sym typeface="Calibri"/>
              </a:rPr>
              <a:t>or the internal framework of beliefs, attitudes, and expectations that influence how we understand others.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For example, what sort of assumptions might we make when someone cuts us off in traffic? Or when a pedestrian yells at us about where we parked our car?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Or when a friend cancels plans at the last minute, a neighbour ignores our wave, or a client doesn’t show up for their appointment?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 each of these moments, our mindset is quietly at work - guiding how we interpret what’s happening.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Depending on how we think about the situation, we might feel angry, dismissed, understanding, or simply curious.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situation doesn’t change, but our interpretation of it - and so does our emotional and behavioural response. </a:t>
            </a:r>
            <a:endParaRPr/>
          </a:p>
          <a:p>
            <a:pPr marL="0" lvl="0" indent="0" algn="l" rtl="0">
              <a:spcBef>
                <a:spcPts val="0"/>
              </a:spcBef>
              <a:spcAft>
                <a:spcPts val="0"/>
              </a:spcAft>
              <a:buNone/>
            </a:pPr>
            <a:br>
              <a:rPr lang="en-US"/>
            </a:br>
            <a:endParaRPr/>
          </a:p>
        </p:txBody>
      </p:sp>
      <p:sp>
        <p:nvSpPr>
          <p:cNvPr id="306" name="Google Shape;306;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7" name="Google Shape;307;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6" name="Google Shape;326;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27" name="Google Shape;327;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Often in these situations, especially when we are frustrated, we assume a negative motive is behind the behaviour, which changes the way we not only interpret the behaviour, but how we see the person. So as a result of the negative interpretation, we may view these people in a negative light.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Presenter’s note: Read slide.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assumptions then go on to directly inform our interactions and relationships with those people. </a:t>
            </a:r>
            <a:endParaRPr/>
          </a:p>
          <a:p>
            <a:pPr marL="0" lvl="0" indent="0" algn="l" rtl="0">
              <a:spcBef>
                <a:spcPts val="0"/>
              </a:spcBef>
              <a:spcAft>
                <a:spcPts val="0"/>
              </a:spcAft>
              <a:buNone/>
            </a:pPr>
            <a:endParaRPr/>
          </a:p>
        </p:txBody>
      </p:sp>
      <p:sp>
        <p:nvSpPr>
          <p:cNvPr id="329" name="Google Shape;329;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0" name="Google Shape;330;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5" name="Google Shape;355;p1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56" name="Google Shape;356;p1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we focus on the negative, we don’t leave room for different understandings or ways of thinking about the person’s behaviour. Reframing how we interpret behaviour can not only change our feelings about what happened but also how we think about the person.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Although we are using familiar, day to day examples, reframing the way we understand people’s actions can have a radical impact on the way we offer support.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fact, shifting our perspective in this way creates space for us to consider that everyone is trying to move towards the open road. If we believe that then we can ask what might be a barrier.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trying to understand why someone might be acting a certain way, try to understand that the behaviour seemed to help meet a need, even when it did not lead to the desired results.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If we want to walk alongside folks with FASD as they achieve success, we need to understand that what we see (i.e., their behaviour) is not the end of the story. By doing so, we are set up to build relationships with the people with FASD we are supporting. These relationships become the heart of the support we provide.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So the first step is to understand that all behaviour is functional. </a:t>
            </a:r>
            <a:endParaRPr/>
          </a:p>
        </p:txBody>
      </p:sp>
      <p:sp>
        <p:nvSpPr>
          <p:cNvPr id="358" name="Google Shape;358;p1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9" name="Google Shape;359;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was demonstrated by our earlier metaphor of the boy on his big boy bike. Where the mom saw him struggling and eventually making a mistake, what the boy experienced was different. He worked so hard to avoid making a mistake, he knew it was important to listen to his mom, he became more nervous as he heard her anxiety, and biologically, physically, his arms steered in the direction he looked.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other words, despite his best efforts – and maybe even because of his intention and efforts – his body took him in the direction of his focus.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What if instead, the mom had said “look straight ahead, pay attention to the road in front of you”, or even “look at how much space you have on the sidewalk”. What do you think would have been the outcome in that case? The boy’s attention might have been on the sidewalk and the path ahead rather than the car beside him. </a:t>
            </a:r>
            <a:endParaRPr/>
          </a:p>
          <a:p>
            <a:pPr marL="0" lvl="0" indent="0" algn="l" rtl="0">
              <a:spcBef>
                <a:spcPts val="0"/>
              </a:spcBef>
              <a:spcAft>
                <a:spcPts val="0"/>
              </a:spcAft>
              <a:buNone/>
            </a:pPr>
            <a:endParaRPr/>
          </a:p>
        </p:txBody>
      </p:sp>
      <p:sp>
        <p:nvSpPr>
          <p:cNvPr id="378" name="Google Shape;378;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3" name="Google Shape;393;p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94" name="Google Shape;394;p1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It’s important that we understand that we as other people can only see the observed behaviour; what is missing (usually) are the underlying intentions around the behaviour, along with its usefulness.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might not fully understand why someone is late to an appointment with us, or why a stranger yelled at us when we parked our car.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But we especially won’t be able to understand when we look at their behaviour and don’t consider what might be underlying it. </a:t>
            </a:r>
            <a:endParaRPr/>
          </a:p>
          <a:p>
            <a:pPr marL="0" lvl="0" indent="0" algn="l" rtl="0">
              <a:spcBef>
                <a:spcPts val="0"/>
              </a:spcBef>
              <a:spcAft>
                <a:spcPts val="0"/>
              </a:spcAft>
              <a:buNone/>
            </a:pPr>
            <a:br>
              <a:rPr lang="en-US"/>
            </a:br>
            <a:endParaRPr/>
          </a:p>
        </p:txBody>
      </p:sp>
      <p:sp>
        <p:nvSpPr>
          <p:cNvPr id="396" name="Google Shape;396;p1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7" name="Google Shape;397;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1" name="Google Shape;421;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22" name="Google Shape;422;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we certainly won’t be able to develop that understanding of the underlying causes of behaviour when we then jump right into thinking: What do I do? How do I solve this problem?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we do that, we are likely to miss two crucial underlying pieces of information:  </a:t>
            </a:r>
            <a:endParaRPr sz="1200" b="1" i="0" u="none" strike="noStrike">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The </a:t>
            </a:r>
            <a:r>
              <a:rPr lang="en-US" sz="1200" b="1" i="0" u="none" strike="noStrike">
                <a:solidFill>
                  <a:schemeClr val="dk1"/>
                </a:solidFill>
                <a:latin typeface="Calibri"/>
                <a:ea typeface="Calibri"/>
                <a:cs typeface="Calibri"/>
                <a:sym typeface="Calibri"/>
              </a:rPr>
              <a:t>underlying intention </a:t>
            </a:r>
            <a:r>
              <a:rPr lang="en-US" sz="1200" b="0" i="0" u="none" strike="noStrike">
                <a:solidFill>
                  <a:schemeClr val="dk1"/>
                </a:solidFill>
                <a:latin typeface="Calibri"/>
                <a:ea typeface="Calibri"/>
                <a:cs typeface="Calibri"/>
                <a:sym typeface="Calibri"/>
              </a:rPr>
              <a:t>or the “why” behind the behaviour and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The</a:t>
            </a:r>
            <a:r>
              <a:rPr lang="en-US" sz="1200" b="1" i="0" u="none" strike="noStrike">
                <a:solidFill>
                  <a:schemeClr val="dk1"/>
                </a:solidFill>
                <a:latin typeface="Calibri"/>
                <a:ea typeface="Calibri"/>
                <a:cs typeface="Calibri"/>
                <a:sym typeface="Calibri"/>
              </a:rPr>
              <a:t> function of the behaviour</a:t>
            </a:r>
            <a:r>
              <a:rPr lang="en-US" sz="1200" b="0" i="0" u="none" strike="noStrike">
                <a:solidFill>
                  <a:schemeClr val="dk1"/>
                </a:solidFill>
                <a:latin typeface="Calibri"/>
                <a:ea typeface="Calibri"/>
                <a:cs typeface="Calibri"/>
                <a:sym typeface="Calibri"/>
              </a:rPr>
              <a:t>, or the need the behaviour is meeting.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Understanding the underlying causes of behaviour makes our lives easier. We can take a moment to pause before moving into action and first ask ourselves, “What do I know” about this person, this situation, this behaviour?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gives us some space to understand the behaviour. It provides more information that will be super useful when it's time for us to begin considering solutions. </a:t>
            </a:r>
            <a:endParaRPr/>
          </a:p>
        </p:txBody>
      </p:sp>
      <p:sp>
        <p:nvSpPr>
          <p:cNvPr id="424" name="Google Shape;424;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5" name="Google Shape;425;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shifting our initial thinking from “</a:t>
            </a:r>
            <a:r>
              <a:rPr lang="en-US" sz="1200" b="0" i="1" u="none" strike="noStrike">
                <a:solidFill>
                  <a:schemeClr val="dk1"/>
                </a:solidFill>
                <a:latin typeface="Calibri"/>
                <a:ea typeface="Calibri"/>
                <a:cs typeface="Calibri"/>
                <a:sym typeface="Calibri"/>
              </a:rPr>
              <a:t>what do I do”</a:t>
            </a:r>
            <a:r>
              <a:rPr lang="en-US" sz="1200" b="0" i="0" u="none" strike="noStrike">
                <a:solidFill>
                  <a:schemeClr val="dk1"/>
                </a:solidFill>
                <a:latin typeface="Calibri"/>
                <a:ea typeface="Calibri"/>
                <a:cs typeface="Calibri"/>
                <a:sym typeface="Calibri"/>
              </a:rPr>
              <a:t> to “</a:t>
            </a:r>
            <a:r>
              <a:rPr lang="en-US" sz="1200" b="0" i="1" u="none" strike="noStrike">
                <a:solidFill>
                  <a:schemeClr val="dk1"/>
                </a:solidFill>
                <a:latin typeface="Calibri"/>
                <a:ea typeface="Calibri"/>
                <a:cs typeface="Calibri"/>
                <a:sym typeface="Calibri"/>
              </a:rPr>
              <a:t>what do I know”</a:t>
            </a:r>
            <a:r>
              <a:rPr lang="en-US" sz="1200" b="0" i="0" u="none" strike="noStrike">
                <a:solidFill>
                  <a:schemeClr val="dk1"/>
                </a:solidFill>
                <a:latin typeface="Calibri"/>
                <a:ea typeface="Calibri"/>
                <a:cs typeface="Calibri"/>
                <a:sym typeface="Calibri"/>
              </a:rPr>
              <a:t>, we are setting ourselves up to think about the situation from a mindset of curiosity and openness, which helps to inform our understanding and way forward, rather than jumping into judgment and action.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we can think of ourselves as explorers or scientists who are curious about what we are seeing, we can approach situations with openness and understanding. </a:t>
            </a:r>
            <a:endParaRPr/>
          </a:p>
          <a:p>
            <a:pPr marL="0" lvl="0" indent="0" algn="l" rtl="0">
              <a:spcBef>
                <a:spcPts val="0"/>
              </a:spcBef>
              <a:spcAft>
                <a:spcPts val="0"/>
              </a:spcAft>
              <a:buNone/>
            </a:pPr>
            <a:endParaRPr/>
          </a:p>
        </p:txBody>
      </p:sp>
      <p:sp>
        <p:nvSpPr>
          <p:cNvPr id="458" name="Google Shape;458;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3" name="Google Shape;473;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74" name="Google Shape;474;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 going back to our earlier examples with our new mindset of asking “What do I know?’, let’s revisit what we might assume about these people based on these observed behaviours.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Note for presenters: depending on time you can make this an open discussion and include responses from the audience. </a:t>
            </a:r>
            <a:endParaRPr/>
          </a:p>
          <a:p>
            <a:pPr marL="0" lvl="0" indent="0" algn="l" rtl="0">
              <a:spcBef>
                <a:spcPts val="0"/>
              </a:spcBef>
              <a:spcAft>
                <a:spcPts val="0"/>
              </a:spcAft>
              <a:buNone/>
            </a:pPr>
            <a:endParaRPr/>
          </a:p>
        </p:txBody>
      </p:sp>
      <p:sp>
        <p:nvSpPr>
          <p:cNvPr id="476" name="Google Shape;476;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7" name="Google Shape;477;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6" name="Google Shape;496;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97" name="Google Shape;497;p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discussed earlier with our bike metaphor, when we focus only on problems and challenges, it becomes much harder to see or think of anything else.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can always learn to look somewhere new, and sometimes all we need is to know that there is another way to look - we can get so stuck in our habits and ways of doing things that we forget that there are different options.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But when we do start looking at things differently, it becomes easier and easier over time.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growth becomes easier and easier to see.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So where we might have been feeling offended or even disrespected with our old assumptions, now we might be feeling more curious and open minded to the function of these behaviours.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99" name="Google Shape;499;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0" name="Google Shape;500;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8" name="Google Shape;108;p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 title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Today we are going to be learning about perspectives. Specifically, we will talk about mindset, or how the way in which we think about things, or ‘the direction we look in,’ often shapes ways we think and then act.</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Put practically, where we look is often where we go – physically but also in our interactions, planning and support provision. Our mindset sets our focus, and this sets the direction we invest our energies in moving towards. What is really interesting is that sometimes our mindset is shaped by fear or worry. As a result, we invest in focusing on or looking at risks in an effort to avoid risks.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Unfortunately, in doing so, we often fail to invest energy in those things that may actually protect us from risk or help us to avoid risk.</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other words, by focusing solely on fear, we may actually increase risk rather than move in a safer direction.</a:t>
            </a:r>
            <a:endParaRPr/>
          </a:p>
        </p:txBody>
      </p:sp>
      <p:sp>
        <p:nvSpPr>
          <p:cNvPr id="110" name="Google Shape;110;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1" name="Google Shape;111;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shift is a critical first step in working with folks with FASD.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making this shift towards “What do I know” we are better equipped to be able to think about the person we’re supporting from a more balanced perspective that allows us to consider both strengths and challenges.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Developing an understanding of the person we are supporting, including their unique areas of strength and weakness is necessary to walking alongside folks with FASD as they strive towards success.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Without a balanced understanding, it is much harder to identify the ideal conditions needed for growth and success for each person with FASD.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From this balanced position, we are better able to think in creative ways about solutions and leveraging strengths when supporting people with FASD. </a:t>
            </a:r>
            <a:endParaRPr/>
          </a:p>
          <a:p>
            <a:pPr marL="0" lvl="0" indent="0" algn="l" rtl="0">
              <a:spcBef>
                <a:spcPts val="0"/>
              </a:spcBef>
              <a:spcAft>
                <a:spcPts val="0"/>
              </a:spcAft>
              <a:buNone/>
            </a:pPr>
            <a:endParaRPr/>
          </a:p>
        </p:txBody>
      </p:sp>
      <p:sp>
        <p:nvSpPr>
          <p:cNvPr id="525" name="Google Shape;525;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best way to shift our mindset is to practice!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it’s time for a brief activity break to give us a chance to apply what we’ve been learning so far.</a:t>
            </a:r>
            <a:endParaRPr/>
          </a:p>
          <a:p>
            <a:pPr marL="0" lvl="0" indent="0" algn="l" rtl="0">
              <a:spcBef>
                <a:spcPts val="0"/>
              </a:spcBef>
              <a:spcAft>
                <a:spcPts val="0"/>
              </a:spcAft>
              <a:buNone/>
            </a:pPr>
            <a:endParaRPr/>
          </a:p>
        </p:txBody>
      </p:sp>
      <p:sp>
        <p:nvSpPr>
          <p:cNvPr id="540" name="Google Shape;540;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5" name="Google Shape;555;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56" name="Google Shape;556;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activity will give us a chance to put the “all behaviour is functional” perspective into practice.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Often, professionals working with individuals with FASD deal with situations where behaviour can feel confusing, frustrating, or even disrespectful.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activity is designed to help us support others in slowing that process down and practice using an FASD-informed lens before jumping to conclusions.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Depending on time, you can always shorten this activity only to include one story. Depending on your audience you could select the story that best fits their roles and then present that story and the corresponding discussion points.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We’re going to work through one or two short stories from everyday settings. For each, we’ll move through the three steps you see on the screen: Pause, Reflect, and Reframe.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First, we </a:t>
            </a:r>
            <a:r>
              <a:rPr lang="en-US" sz="1200" b="0" i="1" u="none" strike="noStrike">
                <a:solidFill>
                  <a:schemeClr val="dk1"/>
                </a:solidFill>
                <a:latin typeface="Calibri"/>
                <a:ea typeface="Calibri"/>
                <a:cs typeface="Calibri"/>
                <a:sym typeface="Calibri"/>
              </a:rPr>
              <a:t>pause </a:t>
            </a:r>
            <a:r>
              <a:rPr lang="en-US" sz="1200" b="0" i="0" u="none" strike="noStrike">
                <a:solidFill>
                  <a:schemeClr val="dk1"/>
                </a:solidFill>
                <a:latin typeface="Calibri"/>
                <a:ea typeface="Calibri"/>
                <a:cs typeface="Calibri"/>
                <a:sym typeface="Calibri"/>
              </a:rPr>
              <a:t>and notice our initial reactions to the behaviour(s). These reactions might include irritation, confusion, or assumptions about intent such as “they’re not trying” or “they’re being rude.”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Next, we </a:t>
            </a:r>
            <a:r>
              <a:rPr lang="en-US" sz="1200" b="0" i="1" u="none" strike="noStrike">
                <a:solidFill>
                  <a:schemeClr val="dk1"/>
                </a:solidFill>
                <a:latin typeface="Calibri"/>
                <a:ea typeface="Calibri"/>
                <a:cs typeface="Calibri"/>
                <a:sym typeface="Calibri"/>
              </a:rPr>
              <a:t>reflect </a:t>
            </a:r>
            <a:r>
              <a:rPr lang="en-US" sz="1200" b="0" i="0" u="none" strike="noStrike">
                <a:solidFill>
                  <a:schemeClr val="dk1"/>
                </a:solidFill>
                <a:latin typeface="Calibri"/>
                <a:ea typeface="Calibri"/>
                <a:cs typeface="Calibri"/>
                <a:sym typeface="Calibri"/>
              </a:rPr>
              <a:t>by asking, “What else might be going on?” We’ll consider how brain-based differences related to FASD, like difficulties with memory, regulation, or executive functioning, might be influencing the behaviours we are seeing.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Then we reframe by exploring an alternative interpretation. An interpretation that views the behaviour as functional or as an attempt to communicate a need.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final step helps us shift our thinking from judgment to understanding and allows us to imagine how </a:t>
            </a:r>
            <a:r>
              <a:rPr lang="en-US" sz="1200" b="0" i="1" u="none" strike="noStrike">
                <a:solidFill>
                  <a:schemeClr val="dk1"/>
                </a:solidFill>
                <a:latin typeface="Calibri"/>
                <a:ea typeface="Calibri"/>
                <a:cs typeface="Calibri"/>
                <a:sym typeface="Calibri"/>
              </a:rPr>
              <a:t>our </a:t>
            </a:r>
            <a:r>
              <a:rPr lang="en-US" sz="1200" b="0" i="0" u="none" strike="noStrike">
                <a:solidFill>
                  <a:schemeClr val="dk1"/>
                </a:solidFill>
                <a:latin typeface="Calibri"/>
                <a:ea typeface="Calibri"/>
                <a:cs typeface="Calibri"/>
                <a:sym typeface="Calibri"/>
              </a:rPr>
              <a:t>response might change with this new perspective.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goal here is NOT to excuse behaviour but instead to strengthen our ability to respond in ways that support regulation, dignity, and connection.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After we introduce each story, we’ll work together as a group to identify the brain-based differences that could be contributing to the observed behaviours, discuss what the person might be trying to communicate, and consider how this new understanding might change how we respond. </a:t>
            </a:r>
            <a:endParaRPr/>
          </a:p>
          <a:p>
            <a:pPr marL="0" lvl="0" indent="0" algn="l" rtl="0">
              <a:spcBef>
                <a:spcPts val="0"/>
              </a:spcBef>
              <a:spcAft>
                <a:spcPts val="0"/>
              </a:spcAft>
              <a:buNone/>
            </a:pPr>
            <a:endParaRPr/>
          </a:p>
        </p:txBody>
      </p:sp>
      <p:sp>
        <p:nvSpPr>
          <p:cNvPr id="558" name="Google Shape;558;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9" name="Google Shape;559;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6" name="Google Shape;576;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77" name="Google Shape;577;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Present Story on Slide</a:t>
            </a:r>
            <a:endParaRPr i="1"/>
          </a:p>
        </p:txBody>
      </p:sp>
      <p:sp>
        <p:nvSpPr>
          <p:cNvPr id="579" name="Google Shape;579;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0" name="Google Shape;580;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9" name="Google Shape;589;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90" name="Google Shape;590;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Present information on the slide and encourage the audience to answer the questions, either as a group or in smaller breakout groups.</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Potential prompts for discussion:</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What might Evan think of this behaviour? What might his reactions be to your prompts/reminders?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Have you ever interrupted someone before? If so, what was your rationale/reason? Presenter’s note: feel free to share some reasons you may have interrupted someone in the past.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What do you think Evan’s teacher might be thinking or feeling when trying to help Evan stay on task? (e.g., frustrated, overwhelmed, disrespected) How might these thoughts and feelings be impacting the teacher’s ability to adapt and respond to Evan’s needs?  </a:t>
            </a:r>
            <a:endParaRPr/>
          </a:p>
        </p:txBody>
      </p:sp>
      <p:sp>
        <p:nvSpPr>
          <p:cNvPr id="592" name="Google Shape;592;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3" name="Google Shape;593;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0" name="Google Shape;610;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11" name="Google Shape;611;p2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Present the story on the slide</a:t>
            </a:r>
            <a:endParaRPr/>
          </a:p>
        </p:txBody>
      </p:sp>
      <p:sp>
        <p:nvSpPr>
          <p:cNvPr id="613" name="Google Shape;613;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4" name="Google Shape;614;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3" name="Google Shape;623;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24" name="Google Shape;624;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Present information on the slide and encourage the audience to answer the questions, either as a group or in smaller break out groups.</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Potential prompts for discussion:</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It sounds like Leanne is aware of the problems that her being late causes, what might some of her feelings about this be? (e.g., negative, self-defeating, negative self-talk). Could those feelings be making it hard for her to be proactive or responsive when she is late?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What might be some potential roadblocks to Leanne being proactive to her difficulties with time management?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It is likely that if Leanne is late so often for work that this may be a pattern that presents in other parts of her life. How could you help work with Leanne’s employer to understand that her being late is not personal or specific to the job, but rather a reflection of the unique ways Leanne sees the world. What might be helpful reframes for the employer to understand when working with Leanne? What might be some roadblocks to Leanne being able to be proactive and start to implement strategies for time management? </a:t>
            </a:r>
            <a:endParaRPr/>
          </a:p>
        </p:txBody>
      </p:sp>
      <p:sp>
        <p:nvSpPr>
          <p:cNvPr id="626" name="Google Shape;626;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7" name="Google Shape;627;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that we have established the importance of reflecting on and being aware of the impacts of </a:t>
            </a:r>
            <a:r>
              <a:rPr lang="en-US" sz="1200" b="1" i="0" u="none" strike="noStrike">
                <a:solidFill>
                  <a:schemeClr val="dk1"/>
                </a:solidFill>
                <a:latin typeface="Calibri"/>
                <a:ea typeface="Calibri"/>
                <a:cs typeface="Calibri"/>
                <a:sym typeface="Calibri"/>
              </a:rPr>
              <a:t>HOW we know</a:t>
            </a:r>
            <a:r>
              <a:rPr lang="en-US" sz="1200" b="0" i="0" u="none" strike="noStrike">
                <a:solidFill>
                  <a:schemeClr val="dk1"/>
                </a:solidFill>
                <a:latin typeface="Calibri"/>
                <a:ea typeface="Calibri"/>
                <a:cs typeface="Calibri"/>
                <a:sym typeface="Calibri"/>
              </a:rPr>
              <a:t>, and ways our perceptions (mindset) have influence, let’s shift to building our knowledge base about FASD. The </a:t>
            </a:r>
            <a:r>
              <a:rPr lang="en-US" sz="1200" b="1" i="0" u="none" strike="noStrike">
                <a:solidFill>
                  <a:schemeClr val="dk1"/>
                </a:solidFill>
                <a:latin typeface="Calibri"/>
                <a:ea typeface="Calibri"/>
                <a:cs typeface="Calibri"/>
                <a:sym typeface="Calibri"/>
              </a:rPr>
              <a:t>WHAT we know</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establishing a shared understanding about what FASD is, and how it impacts brains and bodies, we can better understand impacts on daily living and ways in which we might help them strive towards healthy outcomes.  </a:t>
            </a:r>
            <a:endParaRPr/>
          </a:p>
          <a:p>
            <a:pPr marL="0" lvl="0" indent="0" algn="l" rtl="0">
              <a:spcBef>
                <a:spcPts val="0"/>
              </a:spcBef>
              <a:spcAft>
                <a:spcPts val="0"/>
              </a:spcAft>
              <a:buNone/>
            </a:pPr>
            <a:endParaRPr/>
          </a:p>
        </p:txBody>
      </p:sp>
      <p:sp>
        <p:nvSpPr>
          <p:cNvPr id="645" name="Google Shape;645;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2" name="Google Shape;662;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63" name="Google Shape;663;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FASD is a neurodevelopmental disorder that is caused by prenatal alcohol exposure. It is estimated that approximately 4% of people in Canada have FASD.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Prenatal alcohol exposure is the most common cause of neurodevelopmental disability in Canada, more common than Autism, cerebral palsy, down syndrome, and Tourette’s syndrome combined.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People with FASD are diverse</a:t>
            </a:r>
            <a:r>
              <a:rPr lang="en-US" sz="1200" b="0" i="0" u="none" strike="noStrike">
                <a:solidFill>
                  <a:schemeClr val="dk1"/>
                </a:solidFill>
                <a:latin typeface="Calibri"/>
                <a:ea typeface="Calibri"/>
                <a:cs typeface="Calibri"/>
                <a:sym typeface="Calibri"/>
              </a:rPr>
              <a:t>: multiple areas of cognitive, behavioural, and physical functioning can be impacted by prenatal alcohol exposure. How it affects each person is different = each person with FASD has unique strengths and needs.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People from all social, cultural, economic, and ethnic backgrounds can be affected by prenatal alcohol exposure. </a:t>
            </a:r>
            <a:endParaRPr/>
          </a:p>
        </p:txBody>
      </p:sp>
      <p:sp>
        <p:nvSpPr>
          <p:cNvPr id="665" name="Google Shape;665;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6" name="Google Shape;666;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1" name="Google Shape;681;p2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82" name="Google Shape;682;p2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2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Individuals with FASD, like all people, have a wide range of potential strengths that, when identified, can inform goal setting and supports. Success is easier when people are equipped to use their strengths within systems of support.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After receiving a diagnosis of FASD, people with FASD and their families are likely to have a wide range of thoughts and feelings, like feeling validated, empowerment, and increased understanding and support from others. They may also experience feelings of grief, worry, and concern for the future.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means that a diagnosis of FASD can also lead to many questions, as people with FASD and their families seek to understand how this will impact daily life.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This can be an opportunity </a:t>
            </a:r>
            <a:r>
              <a:rPr lang="en-US" sz="1200" b="0" i="0" u="none" strike="noStrike">
                <a:solidFill>
                  <a:schemeClr val="dk1"/>
                </a:solidFill>
                <a:latin typeface="Calibri"/>
                <a:ea typeface="Calibri"/>
                <a:cs typeface="Calibri"/>
                <a:sym typeface="Calibri"/>
              </a:rPr>
              <a:t>for supporters to help set goals and begin thinking broadly about what it means to work towards a happy and healthy future.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Supporters can be very helpful in finding ways to work together to offer help where it is needed, while drawing on the person’s unique strength.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Too often though, these questions are accompanied by strong feelings of fear and worry, so the focus may be how to address a potential risk. In many cases this risk is very significant and it leads us into </a:t>
            </a:r>
            <a:r>
              <a:rPr lang="en-US" sz="1200" b="1" i="0" u="none" strike="noStrike">
                <a:solidFill>
                  <a:schemeClr val="dk1"/>
                </a:solidFill>
                <a:latin typeface="Calibri"/>
                <a:ea typeface="Calibri"/>
                <a:cs typeface="Calibri"/>
                <a:sym typeface="Calibri"/>
              </a:rPr>
              <a:t>reactive responding </a:t>
            </a:r>
            <a:r>
              <a:rPr lang="en-US" sz="1200" b="0" i="0" u="none" strike="noStrike">
                <a:solidFill>
                  <a:schemeClr val="dk1"/>
                </a:solidFill>
                <a:latin typeface="Calibri"/>
                <a:ea typeface="Calibri"/>
                <a:cs typeface="Calibri"/>
                <a:sym typeface="Calibri"/>
              </a:rPr>
              <a:t>– where we overly lean into ensuring safety as a priority and ignore any other goals.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While safety is an important priority, this can sometimes set a pattern of focusing on risks rather than finding a balance between navigating risks and working towards goals.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t>
            </a:r>
            <a:r>
              <a:rPr lang="en-US" sz="1200" b="1" i="0" u="none" strike="noStrike">
                <a:solidFill>
                  <a:schemeClr val="dk1"/>
                </a:solidFill>
                <a:latin typeface="Calibri"/>
                <a:ea typeface="Calibri"/>
                <a:cs typeface="Calibri"/>
                <a:sym typeface="Calibri"/>
              </a:rPr>
              <a:t>mindset </a:t>
            </a:r>
            <a:r>
              <a:rPr lang="en-US" sz="1200" b="0" i="0" u="none" strike="noStrike">
                <a:solidFill>
                  <a:schemeClr val="dk1"/>
                </a:solidFill>
                <a:latin typeface="Calibri"/>
                <a:ea typeface="Calibri"/>
                <a:cs typeface="Calibri"/>
                <a:sym typeface="Calibri"/>
              </a:rPr>
              <a:t>shift we have been talking about is essential early steps in supporting individuals with FASD to achieve success, no matter your role. By understanding the unique brain-based differences that may be present for those with FASD, we may be poised to best address risk and identify and work towards meaningful goals. </a:t>
            </a:r>
            <a:endParaRPr/>
          </a:p>
          <a:p>
            <a:pPr marL="0" lvl="0" indent="0" algn="l" rtl="0">
              <a:spcBef>
                <a:spcPts val="0"/>
              </a:spcBef>
              <a:spcAft>
                <a:spcPts val="0"/>
              </a:spcAft>
              <a:buNone/>
            </a:pPr>
            <a:endParaRPr/>
          </a:p>
        </p:txBody>
      </p:sp>
      <p:sp>
        <p:nvSpPr>
          <p:cNvPr id="684" name="Google Shape;684;p2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5" name="Google Shape;685;p2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Let’s talk about this using an everyday example:</a:t>
            </a:r>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Note for presenters: if you are able, feel free to adjust this metaphor to a personal story/experience that you have had if it is a good fit here. Otherwise, please use the following example</a:t>
            </a:r>
            <a:r>
              <a:rPr lang="en-US" sz="1200" b="0" i="0" u="none" strike="noStrike">
                <a:solidFill>
                  <a:schemeClr val="dk1"/>
                </a:solidFill>
                <a:latin typeface="Calibri"/>
                <a:ea typeface="Calibri"/>
                <a:cs typeface="Calibri"/>
                <a:sym typeface="Calibri"/>
              </a:rPr>
              <a:t>.</a:t>
            </a:r>
            <a:r>
              <a:rPr lang="en-US" sz="1200" b="0" i="1" u="none" strike="noStrike">
                <a:solidFill>
                  <a:schemeClr val="dk1"/>
                </a:solidFill>
                <a:latin typeface="Calibri"/>
                <a:ea typeface="Calibri"/>
                <a:cs typeface="Calibri"/>
                <a:sym typeface="Calibri"/>
              </a:rPr>
              <a:t> You can adjust the words to fit your own style as needed.</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One day, a little boy is out riding on his bike with his parents. Helmet on and training wheels locked and loaded, he is excited to be riding his big boy bike all by himself!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 is riding his bike on the sidewalk while his parents walk behind him and watch his progress. There are lots of cars parked beside the sidewalk, close enough that the mom, who is watching her son’s excited and somewhat unsteady ride, is beginning to worry that he is going to hit one of the parked cars. So she decides to warn him by saying “watch out, don’t hit the cars!”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Her son hears her and begins to pay more attention to the parked cars. At first, the mom is relieved. But as she watches her son continue to bike along the sidewalk, her worry increases, as do her warnings: “watch out!” “Not so close!” “Look out for the cars!” “Don’t hit anything!”</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Despite the mom’s warnings and her son’s apparent concentration, he does eventually hit the car. Much to the mom’s dismay. When asked why he didn’t watch out for the car, the son says, frustratedly, “I did mom! I was watching the cars!”</a:t>
            </a:r>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It’s then the mom realizes her mistake:</a:t>
            </a:r>
            <a:r>
              <a:rPr lang="en-US" sz="1200" b="0" i="0" u="none" strike="noStrike">
                <a:solidFill>
                  <a:schemeClr val="dk1"/>
                </a:solidFill>
                <a:latin typeface="Calibri"/>
                <a:ea typeface="Calibri"/>
                <a:cs typeface="Calibri"/>
                <a:sym typeface="Calibri"/>
              </a:rPr>
              <a:t> In focusing so much of her and eventually her son’s attention on avoiding making a mistake – rather than highlighting the clear path ahead, she had limited his view. He became more focused on the cars than the clear path in front of him.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In focusing on avoiding risks, she had steered him right into one.</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same is true in other parts of life to:. </a:t>
            </a:r>
            <a:r>
              <a:rPr lang="en-US" sz="1200" b="1" i="0" u="none" strike="noStrike">
                <a:solidFill>
                  <a:schemeClr val="dk1"/>
                </a:solidFill>
                <a:latin typeface="Calibri"/>
                <a:ea typeface="Calibri"/>
                <a:cs typeface="Calibri"/>
                <a:sym typeface="Calibri"/>
              </a:rPr>
              <a:t>The direction we direct our attention and effort is the direction we move towards.</a:t>
            </a:r>
            <a:r>
              <a:rPr lang="en-US" sz="1200" b="0" i="0" u="none" strike="noStrike">
                <a:solidFill>
                  <a:schemeClr val="dk1"/>
                </a:solidFill>
                <a:latin typeface="Calibri"/>
                <a:ea typeface="Calibri"/>
                <a:cs typeface="Calibri"/>
                <a:sym typeface="Calibri"/>
              </a:rPr>
              <a:t> The way we set goals and view challenges shapes how we move forward.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it is fair to say that life is often not this simple, and the clear path is not so clear – and we cannot simply ignore the risks. But working from this example we simply highlight the risk of OVER focusing on the worry – rather than clearly defining the desired path.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Even in complicated spaces, like addiction, a clear definition of healthy living, healthy coping, self-care and/or stability, may help to reveal an alternative to the risk. It offers something to aim towards. And it gives us a way to consider how we support progress (remember those training wheels).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Also, and perhaps at a more basic level, it reminds all of us that there is something positive to work towards. There is </a:t>
            </a:r>
            <a:r>
              <a:rPr lang="en-US" sz="1200" b="0" i="1" u="none" strike="noStrike">
                <a:solidFill>
                  <a:schemeClr val="dk1"/>
                </a:solidFill>
                <a:latin typeface="Calibri"/>
                <a:ea typeface="Calibri"/>
                <a:cs typeface="Calibri"/>
                <a:sym typeface="Calibri"/>
              </a:rPr>
              <a:t>hope</a:t>
            </a:r>
            <a:r>
              <a:rPr lang="en-US" sz="1200" b="0" i="0" u="none" strike="noStrike">
                <a:solidFill>
                  <a:schemeClr val="dk1"/>
                </a:solidFill>
                <a:latin typeface="Calibri"/>
                <a:ea typeface="Calibri"/>
                <a:cs typeface="Calibri"/>
                <a:sym typeface="Calibri"/>
              </a:rPr>
              <a:t>. And although it may be a windy, and bumpy road, together we can navigate forward. This perspective can change the way we interact with others and the foundations we set for movement towards healthy outcomes.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Today we are going to talk about the impacts of where we look and how we can change where we look in two ways: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is the way we interpret behaviour and how we interact with other people, and </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2. is the way we set goals and plan for the future with the people with FASD we are working with alongside their support teams.</a:t>
            </a:r>
            <a:endParaRPr/>
          </a:p>
          <a:p>
            <a:pPr marL="457200" lvl="1"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32" name="Google Shape;132;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5" name="Google Shape;705;p3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06" name="Google Shape;706;p3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3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The pictures of the domains are in the same order as those listed below starting in the top left hand corner and then moving towards the right. The first picture on the top line represents academic achievement, and the first picture on the bottom line represents neuroanatomy. </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t>
            </a:r>
            <a:r>
              <a:rPr lang="en-US" sz="1200" b="1" i="0" u="none" strike="noStrike">
                <a:solidFill>
                  <a:schemeClr val="dk1"/>
                </a:solidFill>
                <a:latin typeface="Calibri"/>
                <a:ea typeface="Calibri"/>
                <a:cs typeface="Calibri"/>
                <a:sym typeface="Calibri"/>
              </a:rPr>
              <a:t>Canadian Guidelines for FASD Diagnosis </a:t>
            </a:r>
            <a:r>
              <a:rPr lang="en-US" sz="1200" b="0" i="0" u="none" strike="noStrike">
                <a:solidFill>
                  <a:schemeClr val="dk1"/>
                </a:solidFill>
                <a:latin typeface="Calibri"/>
                <a:ea typeface="Calibri"/>
                <a:cs typeface="Calibri"/>
                <a:sym typeface="Calibri"/>
              </a:rPr>
              <a:t>identify 10 brain domains that are affected by prenatal alcohol exposure. These are the areas of functioning that are assessed during the diagnostic process to gain an understanding of the unique needs of each individual with FASD. The areas assessed include academic achievement, attention, cognition, language, memory, neuroanatomy, executive functioning, adaptive behaviour, motor skills, and affect regulation. Although these are presented as individual domains, in reality, they are highly connected -</a:t>
            </a:r>
            <a:r>
              <a:rPr lang="en-US" sz="1200" b="1" i="0" u="none" strike="noStrike">
                <a:solidFill>
                  <a:schemeClr val="dk1"/>
                </a:solidFill>
                <a:latin typeface="Calibri"/>
                <a:ea typeface="Calibri"/>
                <a:cs typeface="Calibri"/>
                <a:sym typeface="Calibri"/>
              </a:rPr>
              <a:t> no part of the brain works on its own.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Clinicians know this and will often share information about patterns of functioning and how that may impact daily living. If you have access to this information it can be helpful. Often however, you will not see this information.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That means that you may have to use your knowledge of the brain domains, as shared here, as a way to generate possible explanations for the questions you may have. As we discuss the domains we will highlight how this knowledge can help you to imagine alternative ways to interpret behaviour, identify strengths, and offer meaningful support to individuals with FASD in a way that is </a:t>
            </a:r>
            <a:r>
              <a:rPr lang="en-US" sz="1200" b="1" i="0" u="none" strike="noStrike">
                <a:solidFill>
                  <a:schemeClr val="dk1"/>
                </a:solidFill>
                <a:latin typeface="Calibri"/>
                <a:ea typeface="Calibri"/>
                <a:cs typeface="Calibri"/>
                <a:sym typeface="Calibri"/>
              </a:rPr>
              <a:t>brain responsive</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short, your job as supporters is not to be able to identify which brain domain is directly responsible for a certain behaviour that we might be seeing. Rather, your job is to understand possible brain-based contributions that lead to the unique strengths and needs in each person with FASD to help you to modify your responses and build relationships. </a:t>
            </a:r>
            <a:endParaRPr/>
          </a:p>
          <a:p>
            <a:pPr marL="0" lvl="0" indent="0" algn="l" rtl="0">
              <a:spcBef>
                <a:spcPts val="0"/>
              </a:spcBef>
              <a:spcAft>
                <a:spcPts val="0"/>
              </a:spcAft>
              <a:buNone/>
            </a:pPr>
            <a:endParaRPr/>
          </a:p>
        </p:txBody>
      </p:sp>
      <p:sp>
        <p:nvSpPr>
          <p:cNvPr id="708" name="Google Shape;708;p3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9" name="Google Shape;709;p3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0" name="Google Shape;750;p3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51" name="Google Shape;751;p3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3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One way we have helped to bridge the gap between brain-based differences and daily living was to create some tables that help us to compare how brain responsive thinking sets us up to explore alternative supports and strategies.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Here you see three columns. The first </a:t>
            </a:r>
            <a:r>
              <a:rPr lang="en-US" sz="1200" b="0" i="1" u="none" strike="noStrike">
                <a:solidFill>
                  <a:schemeClr val="dk1"/>
                </a:solidFill>
                <a:latin typeface="Calibri"/>
                <a:ea typeface="Calibri"/>
                <a:cs typeface="Calibri"/>
                <a:sym typeface="Calibri"/>
              </a:rPr>
              <a:t>What I might see</a:t>
            </a:r>
            <a:r>
              <a:rPr lang="en-US" sz="1200" b="0" i="0" u="none" strike="noStrike">
                <a:solidFill>
                  <a:schemeClr val="dk1"/>
                </a:solidFill>
                <a:latin typeface="Calibri"/>
                <a:ea typeface="Calibri"/>
                <a:cs typeface="Calibri"/>
                <a:sym typeface="Calibri"/>
              </a:rPr>
              <a:t> describes some common stories we’ve heard from support workers that they have experience working alongside folks with FASD.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next, </a:t>
            </a:r>
            <a:r>
              <a:rPr lang="en-US" sz="1200" b="0" i="1" u="none" strike="noStrike">
                <a:solidFill>
                  <a:schemeClr val="dk1"/>
                </a:solidFill>
                <a:latin typeface="Calibri"/>
                <a:ea typeface="Calibri"/>
                <a:cs typeface="Calibri"/>
                <a:sym typeface="Calibri"/>
              </a:rPr>
              <a:t>why I might be seeing this</a:t>
            </a:r>
            <a:r>
              <a:rPr lang="en-US" sz="1200" b="0" i="0" u="none" strike="noStrike">
                <a:solidFill>
                  <a:schemeClr val="dk1"/>
                </a:solidFill>
                <a:latin typeface="Calibri"/>
                <a:ea typeface="Calibri"/>
                <a:cs typeface="Calibri"/>
                <a:sym typeface="Calibri"/>
              </a:rPr>
              <a:t>, lists some potential underlying brain-based differences that may account for what you are seeing.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Finally, the column </a:t>
            </a:r>
            <a:r>
              <a:rPr lang="en-US" sz="1200" b="0" i="1" u="none" strike="noStrike">
                <a:solidFill>
                  <a:schemeClr val="dk1"/>
                </a:solidFill>
                <a:latin typeface="Calibri"/>
                <a:ea typeface="Calibri"/>
                <a:cs typeface="Calibri"/>
                <a:sym typeface="Calibri"/>
              </a:rPr>
              <a:t>what can I do</a:t>
            </a:r>
            <a:r>
              <a:rPr lang="en-US" sz="1200" b="0" i="0" u="none" strike="noStrike">
                <a:solidFill>
                  <a:schemeClr val="dk1"/>
                </a:solidFill>
                <a:latin typeface="Calibri"/>
                <a:ea typeface="Calibri"/>
                <a:cs typeface="Calibri"/>
                <a:sym typeface="Calibri"/>
              </a:rPr>
              <a:t> offers some suggestions for discussion prompts and questions to ask the person you are working with.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through the slide, if time allows feel free to allow for conversation with the audience as you walk through these points.</a:t>
            </a:r>
            <a:endParaRPr/>
          </a:p>
        </p:txBody>
      </p:sp>
      <p:sp>
        <p:nvSpPr>
          <p:cNvPr id="753" name="Google Shape;753;p3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4" name="Google Shape;754;p3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4" name="Google Shape;774;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75" name="Google Shape;775;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through the content on the slide row by row (rather than going through each column). If time allows, feel free to make this slide more conversational and incorporate audience feedback.</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helps us to understand that the people with FASD we are supporting are likely to interact with the world in a different way than we do.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Brain-responsive approaches</a:t>
            </a:r>
            <a:r>
              <a:rPr lang="en-US" sz="1200" b="0" i="0" u="none" strike="noStrike">
                <a:solidFill>
                  <a:schemeClr val="dk1"/>
                </a:solidFill>
                <a:latin typeface="Calibri"/>
                <a:ea typeface="Calibri"/>
                <a:cs typeface="Calibri"/>
                <a:sym typeface="Calibri"/>
              </a:rPr>
              <a:t> encourage creative, and responsive solution finding as we navigate towards our goals.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will return to goals later.</a:t>
            </a:r>
            <a:endParaRPr/>
          </a:p>
          <a:p>
            <a:pPr marL="0" lvl="0" indent="0" algn="l" rtl="0">
              <a:spcBef>
                <a:spcPts val="0"/>
              </a:spcBef>
              <a:spcAft>
                <a:spcPts val="0"/>
              </a:spcAft>
              <a:buNone/>
            </a:pPr>
            <a:endParaRPr/>
          </a:p>
        </p:txBody>
      </p:sp>
      <p:sp>
        <p:nvSpPr>
          <p:cNvPr id="777" name="Google Shape;777;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8" name="Google Shape;778;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 far, we have been talking about how we might reflect on our attitudes and beliefs and apply knowledge of FASD to reframing our interpretations of behaviour – to create space for positive interactions with individuals with FASD.</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Such positive interactions can balance strengths alongside our understanding of brain-based differences within our interactions with people with FASD. This can shape the ways we provide supports.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we will shift our focus from one-on-one interactions, to consider broader thinking and planning – how we support individuals with FASD in goal setting in a way that makes sense for their unique strengths and needs.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framework, Towards Healthy Outcomes, highlights goals, including how to </a:t>
            </a:r>
            <a:r>
              <a:rPr lang="en-US" sz="1200" b="0" i="1" u="none" strike="noStrike">
                <a:solidFill>
                  <a:schemeClr val="dk1"/>
                </a:solidFill>
                <a:latin typeface="Calibri"/>
                <a:ea typeface="Calibri"/>
                <a:cs typeface="Calibri"/>
                <a:sym typeface="Calibri"/>
              </a:rPr>
              <a:t>identify </a:t>
            </a:r>
            <a:r>
              <a:rPr lang="en-US" sz="1200" b="0" i="0" u="none" strike="noStrike">
                <a:solidFill>
                  <a:schemeClr val="dk1"/>
                </a:solidFill>
                <a:latin typeface="Calibri"/>
                <a:ea typeface="Calibri"/>
                <a:cs typeface="Calibri"/>
                <a:sym typeface="Calibri"/>
              </a:rPr>
              <a:t>and set goals, and the ways we might modify strategies in a brain responsive way.</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Towards Healthy Outcomes framework, or the THO, offers a different approach to setting goals. It offers insights into how supports can help people with FASD, and suggestions for future planning – geared towards destination goals.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Towards Healthy Outcomes framework is meant to be a guide for supports, such as families, caregivers, service providers, and other professionals working to help individuals with FASD achieve healthy outcomes.</a:t>
            </a:r>
            <a:endParaRPr/>
          </a:p>
          <a:p>
            <a:pPr marL="0" lvl="0" indent="0" algn="l" rtl="0">
              <a:spcBef>
                <a:spcPts val="0"/>
              </a:spcBef>
              <a:spcAft>
                <a:spcPts val="0"/>
              </a:spcAft>
              <a:buNone/>
            </a:pPr>
            <a:endParaRPr/>
          </a:p>
        </p:txBody>
      </p:sp>
      <p:sp>
        <p:nvSpPr>
          <p:cNvPr id="799" name="Google Shape;799;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6" name="Google Shape;816;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17" name="Google Shape;817;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THO framework does this by offering a shared understanding of goals and pathways to success.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Notice we are using the word </a:t>
            </a:r>
            <a:r>
              <a:rPr lang="en-US" sz="1200" b="0" i="1" u="none" strike="noStrike" dirty="0">
                <a:solidFill>
                  <a:schemeClr val="dk1"/>
                </a:solidFill>
                <a:latin typeface="Calibri"/>
                <a:ea typeface="Calibri"/>
                <a:cs typeface="Calibri"/>
                <a:sym typeface="Calibri"/>
              </a:rPr>
              <a:t>shared</a:t>
            </a:r>
            <a:r>
              <a:rPr lang="en-US" sz="1200" b="0" i="0" u="none" strike="noStrike" dirty="0">
                <a:solidFill>
                  <a:schemeClr val="dk1"/>
                </a:solidFill>
                <a:latin typeface="Calibri"/>
                <a:ea typeface="Calibri"/>
                <a:cs typeface="Calibri"/>
                <a:sym typeface="Calibri"/>
              </a:rPr>
              <a:t>. Understanding needs to be more than a word. Understanding must be created through collaboration between the individual with FASD and their support team. Shared understanding can include knowing why an individual may be struggling, how they have experienced success and/or challenges.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Shared understanding creates space for creative and responsive support and goal setting tailored to the person’s unique strengths and needs. </a:t>
            </a:r>
            <a:endParaRPr dirty="0"/>
          </a:p>
          <a:p>
            <a:pPr marL="0" lvl="0" indent="0" algn="l" rtl="0">
              <a:spcBef>
                <a:spcPts val="0"/>
              </a:spcBef>
              <a:spcAft>
                <a:spcPts val="0"/>
              </a:spcAft>
              <a:buNone/>
            </a:pPr>
            <a:endParaRPr sz="1200" b="1"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Shared understanding includes a shared language that can be used by people with FASD, caregivers, and support workers to help create mutual understanding of not just FASD, but the unique people we are working to support.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With this shared understanding, THO provides a road map that can help service providers understand the unique developmental considerations that people with FASD experience, and potential areas for growth when planning for the future. </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THO helps guide our goal setting and planning: When we are thinking about navigating towards an outcome or goal within a system, what we are doing is stepping on to one of the 10 THO pathways.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Our brain responsive mindset sets up our readiness to navigate the THO pathways.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By shifting some of my foundational competencies, that is my mindset, I am better set up to meet my client on their particular pathway, and the framework helps me identify goals to navigate within THO. </a:t>
            </a: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Using a framework like THO allows for greater consistency among service providers. It can also act as a mechanism that can streamline the link between research evidence and community wisdom</a:t>
            </a:r>
            <a:endParaRPr dirty="0"/>
          </a:p>
          <a:p>
            <a:pPr marL="0" lvl="0" indent="0" algn="l" rtl="0">
              <a:spcBef>
                <a:spcPts val="0"/>
              </a:spcBef>
              <a:spcAft>
                <a:spcPts val="0"/>
              </a:spcAft>
              <a:buNone/>
            </a:pPr>
            <a:endParaRPr dirty="0"/>
          </a:p>
        </p:txBody>
      </p:sp>
      <p:sp>
        <p:nvSpPr>
          <p:cNvPr id="819" name="Google Shape;819;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20" name="Google Shape;820;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26" name="Google Shape;826;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27" name="Google Shape;827;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THO emphasizes quality of life! We are looking </a:t>
            </a:r>
            <a:r>
              <a:rPr lang="en-US" sz="1200" b="1" i="0" u="none" strike="noStrike">
                <a:solidFill>
                  <a:schemeClr val="dk1"/>
                </a:solidFill>
                <a:latin typeface="Calibri"/>
                <a:ea typeface="Calibri"/>
                <a:cs typeface="Calibri"/>
                <a:sym typeface="Calibri"/>
              </a:rPr>
              <a:t>beyond</a:t>
            </a:r>
            <a:r>
              <a:rPr lang="en-US" sz="1200" b="0" i="0" u="none" strike="noStrike">
                <a:solidFill>
                  <a:schemeClr val="dk1"/>
                </a:solidFill>
                <a:latin typeface="Calibri"/>
                <a:ea typeface="Calibri"/>
                <a:cs typeface="Calibri"/>
                <a:sym typeface="Calibri"/>
              </a:rPr>
              <a:t> worries and fears for the future, and instead focusing on our goals. Like the boy on his big boy bike, we are helping the people we are supporting focus on the road ahead, not the barriers around them. By shifting our mindset, we are set up to focus on growth, healthy living, and considering strengths.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setting goals focused on healthy outcomes, we must consider strengths and new ways of understanding needs.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That’s not to say we don’t consider needs and challenges, but they are not our focus. That’s why THO emphasizes appropriate expectations and goal setting. We must consider strengths alongside areas of need to understand the person with FASD we are supporting and help them move towards success.</a:t>
            </a:r>
            <a:endParaRPr/>
          </a:p>
        </p:txBody>
      </p:sp>
      <p:sp>
        <p:nvSpPr>
          <p:cNvPr id="829" name="Google Shape;829;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0" name="Google Shape;830;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0" name="Google Shape;850;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51" name="Google Shape;851;p3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three tenets guide the design and implementation of the THO framework.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the three bubbles</a:t>
            </a:r>
            <a:r>
              <a:rPr lang="en-US" sz="1200" b="0" i="0" u="none" strike="noStrike">
                <a:solidFill>
                  <a:schemeClr val="dk1"/>
                </a:solidFill>
                <a:latin typeface="Calibri"/>
                <a:ea typeface="Calibri"/>
                <a:cs typeface="Calibri"/>
                <a:sym typeface="Calibri"/>
              </a:rPr>
              <a:t>.</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the heart of these philosophies is the understanding that we have already developed that all behaviour is functional. So after today’s presentation we are all one step closer to implementing the THO.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the following few slides, we will review and explain these underlying philosophies. </a:t>
            </a:r>
            <a:endParaRPr/>
          </a:p>
        </p:txBody>
      </p:sp>
      <p:sp>
        <p:nvSpPr>
          <p:cNvPr id="853" name="Google Shape;853;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4" name="Google Shape;854;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4" name="Google Shape;874;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75" name="Google Shape;875;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represented by the figures in the middle of the framework, we move through developmental stages as we grow. This means we are influenced by the past while also looking towards the future. Our past and our future influence the way we are acting today.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Like all of us, people with FASD continue to grow and develop throughout their lives. The 10 THO </a:t>
            </a:r>
            <a:r>
              <a:rPr lang="en-US"/>
              <a:t>pathways </a:t>
            </a:r>
            <a:r>
              <a:rPr lang="en-US" sz="1200" b="0" i="0" u="none" strike="noStrike">
                <a:solidFill>
                  <a:schemeClr val="dk1"/>
                </a:solidFill>
                <a:latin typeface="Calibri"/>
                <a:ea typeface="Calibri"/>
                <a:cs typeface="Calibri"/>
                <a:sym typeface="Calibri"/>
              </a:rPr>
              <a:t>are also represented in an order across the lifespan, showing a developmental trajectory of intervention needs. This highlights that </a:t>
            </a:r>
            <a:r>
              <a:rPr lang="en-US" sz="1200" b="1" i="0" u="none" strike="noStrike">
                <a:solidFill>
                  <a:schemeClr val="dk1"/>
                </a:solidFill>
                <a:latin typeface="Calibri"/>
                <a:ea typeface="Calibri"/>
                <a:cs typeface="Calibri"/>
                <a:sym typeface="Calibri"/>
              </a:rPr>
              <a:t>intervention is lifelong</a:t>
            </a:r>
            <a:r>
              <a:rPr lang="en-US" sz="1200" b="0" i="0" u="none" strike="noStrike">
                <a:solidFill>
                  <a:schemeClr val="dk1"/>
                </a:solidFill>
                <a:latin typeface="Calibri"/>
                <a:ea typeface="Calibri"/>
                <a:cs typeface="Calibri"/>
                <a:sym typeface="Calibri"/>
              </a:rPr>
              <a:t>; it does not begin or end at any specific point.</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Recognizing this ongoing development, we must also base our goals on the unique strengths and needs that each person we are working with possesses. I wouldn’t set the same goals for myself as another person in this room, so why would we treat people with FASD any differently? </a:t>
            </a:r>
            <a:endParaRPr/>
          </a:p>
        </p:txBody>
      </p:sp>
      <p:sp>
        <p:nvSpPr>
          <p:cNvPr id="877" name="Google Shape;877;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8" name="Google Shape;878;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3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01" name="Google Shape;901;p3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02" name="Google Shape;902;p3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3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People with FASD often depend on multiple, complex systems over their lives. As they age, these systems can actually become more complex. The influence of these systems is crucial to consider, along with the understanding that each system is</a:t>
            </a:r>
            <a:r>
              <a:rPr lang="en-US" sz="1200" b="1" i="0" u="none" strike="noStrike">
                <a:solidFill>
                  <a:schemeClr val="dk1"/>
                </a:solidFill>
                <a:latin typeface="Calibri"/>
                <a:ea typeface="Calibri"/>
                <a:cs typeface="Calibri"/>
                <a:sym typeface="Calibri"/>
              </a:rPr>
              <a:t> connected </a:t>
            </a:r>
            <a:r>
              <a:rPr lang="en-US" sz="1200" b="0" i="0" u="none" strike="noStrike">
                <a:solidFill>
                  <a:schemeClr val="dk1"/>
                </a:solidFill>
                <a:latin typeface="Calibri"/>
                <a:ea typeface="Calibri"/>
                <a:cs typeface="Calibri"/>
                <a:sym typeface="Calibri"/>
              </a:rPr>
              <a:t>to both the individual as well as to other systems.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connections are often interactive; they impact each other . For example, someone who struggles with housing may interact with housing systems and mental health and medical systems.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the same time, housing requirements, mental health service delivery models and health systems often interact. When they work together see coordinated and brain responsive care, when they do not we often see people unhoused due to restrictions or conditions that impact mental health needs and ultimately compromise housing success.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Given the number and complexity of these systems, support workers need to try their best to work alongside those systems fluidly and flexibly. </a:t>
            </a:r>
            <a:endParaRPr/>
          </a:p>
        </p:txBody>
      </p:sp>
      <p:sp>
        <p:nvSpPr>
          <p:cNvPr id="904" name="Google Shape;904;p3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05" name="Google Shape;905;p3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6" name="Google Shape;926;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27" name="Google Shape;927;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strengths-based philosophy helps us think about areas of need AND strengths.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Like we have said earlier, our </a:t>
            </a:r>
            <a:r>
              <a:rPr lang="en-US" sz="1200" b="1" i="0" u="none" strike="noStrike">
                <a:solidFill>
                  <a:schemeClr val="dk1"/>
                </a:solidFill>
                <a:latin typeface="Calibri"/>
                <a:ea typeface="Calibri"/>
                <a:cs typeface="Calibri"/>
                <a:sym typeface="Calibri"/>
              </a:rPr>
              <a:t>mindset </a:t>
            </a:r>
            <a:r>
              <a:rPr lang="en-US" sz="1200" b="0" i="0" u="none" strike="noStrike">
                <a:solidFill>
                  <a:schemeClr val="dk1"/>
                </a:solidFill>
                <a:latin typeface="Calibri"/>
                <a:ea typeface="Calibri"/>
                <a:cs typeface="Calibri"/>
                <a:sym typeface="Calibri"/>
              </a:rPr>
              <a:t>- where we focus our attention and efforts, shapes the direction we move toward.</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Remember, everyone has access to different resources, abilities, and strengths, and these strengths can be used to support areas of need and difficulty.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strengths and empowered approach used by THO helps us recognize that all people want to achieve success, however we define that for ourselves.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also helps the client feel their voice is heard throughout the decision-making and intervention process. </a:t>
            </a:r>
            <a:endParaRPr/>
          </a:p>
        </p:txBody>
      </p:sp>
      <p:sp>
        <p:nvSpPr>
          <p:cNvPr id="929" name="Google Shape;929;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0" name="Google Shape;930;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 name="Google Shape;147;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8" name="Google Shape;148;p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outline</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the end of the presentation, participants will be able to: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Learn how our beliefs and attitudes can shape the interpretation of behaviours and decision-making in practice - what we believe matters!</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Be able to understand that all behaviour is a way of communicating what we need, or in other words, all behaviour is functional: how we act is a way of communicating what we need. This includes understanding the unique ways people with brain-based differences may show up in their day-to-day functioning.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Be able to describe the Towards Healthy Outcomes framework, otherwise referred to as THO throughout this presentation, and its </a:t>
            </a:r>
            <a:r>
              <a:rPr lang="en-US"/>
              <a:t>pathways </a:t>
            </a:r>
            <a:r>
              <a:rPr lang="en-US" sz="1200" b="0" i="0" u="none" strike="noStrike">
                <a:solidFill>
                  <a:schemeClr val="dk1"/>
                </a:solidFill>
                <a:latin typeface="Calibri"/>
                <a:ea typeface="Calibri"/>
                <a:cs typeface="Calibri"/>
                <a:sym typeface="Calibri"/>
              </a:rPr>
              <a:t>of healthy functioning.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Begin to apply principles of the towards healthy outcomes framework to their understanding of people with FASD. ’</a:t>
            </a:r>
            <a:endParaRPr/>
          </a:p>
          <a:p>
            <a:pPr marL="457200" lvl="1" indent="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section is about increasing our brain responsiveness, so that we can promote relationships with the people we are supporting that underlie our ability to provide supports. </a:t>
            </a:r>
            <a:endParaRPr/>
          </a:p>
        </p:txBody>
      </p:sp>
      <p:sp>
        <p:nvSpPr>
          <p:cNvPr id="150" name="Google Shape;150;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1" name="Google Shape;151;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1" name="Google Shape;951;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52" name="Google Shape;952;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we go back to these brain domains, you might notice that they are slightly different from the THO </a:t>
            </a:r>
            <a:r>
              <a:rPr lang="en-US"/>
              <a:t>pathways </a:t>
            </a:r>
            <a:r>
              <a:rPr lang="en-US" sz="1200" b="0" i="0" u="none" strike="noStrike">
                <a:solidFill>
                  <a:schemeClr val="dk1"/>
                </a:solidFill>
                <a:latin typeface="Calibri"/>
                <a:ea typeface="Calibri"/>
                <a:cs typeface="Calibri"/>
                <a:sym typeface="Calibri"/>
              </a:rPr>
              <a:t>in the previous slides. The goal today is not to map out which domain here exactly maps onto the THO </a:t>
            </a:r>
            <a:r>
              <a:rPr lang="en-US"/>
              <a:t>pathways</a:t>
            </a:r>
            <a:r>
              <a:rPr lang="en-US" sz="1200" b="0" i="0" u="none" strike="noStrike">
                <a:solidFill>
                  <a:schemeClr val="dk1"/>
                </a:solidFill>
                <a:latin typeface="Calibri"/>
                <a:ea typeface="Calibri"/>
                <a:cs typeface="Calibri"/>
                <a:sym typeface="Calibri"/>
              </a:rPr>
              <a:t>, because many domains intersect and overlap with one another.</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What these brain domains help us to do is to be </a:t>
            </a:r>
            <a:r>
              <a:rPr lang="en-US" sz="1200" b="1" i="0" u="none" strike="noStrike">
                <a:solidFill>
                  <a:schemeClr val="dk1"/>
                </a:solidFill>
                <a:latin typeface="Calibri"/>
                <a:ea typeface="Calibri"/>
                <a:cs typeface="Calibri"/>
                <a:sym typeface="Calibri"/>
              </a:rPr>
              <a:t>brain-responsive</a:t>
            </a:r>
            <a:r>
              <a:rPr lang="en-US" sz="1200" b="0" i="0" u="none" strike="noStrike">
                <a:solidFill>
                  <a:schemeClr val="dk1"/>
                </a:solidFill>
                <a:latin typeface="Calibri"/>
                <a:ea typeface="Calibri"/>
                <a:cs typeface="Calibri"/>
                <a:sym typeface="Calibri"/>
              </a:rPr>
              <a:t> in our interactions with people with FASD as they strive towards goals.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THO helps us to see how we might use a developmental and goal focused lens to support seeking and system connections. We go from looking inward - at our own attitudes and beliefs that make up our mindset - to looking outward at how this mindset informs how we work with others.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THO incorporates </a:t>
            </a:r>
            <a:r>
              <a:rPr lang="en-US" sz="1200" b="1" i="0" u="none" strike="noStrike">
                <a:solidFill>
                  <a:schemeClr val="dk1"/>
                </a:solidFill>
                <a:latin typeface="Calibri"/>
                <a:ea typeface="Calibri"/>
                <a:cs typeface="Calibri"/>
                <a:sym typeface="Calibri"/>
              </a:rPr>
              <a:t>brain-responsive</a:t>
            </a:r>
            <a:r>
              <a:rPr lang="en-US" sz="1200" b="0" i="0" u="none" strike="noStrike">
                <a:solidFill>
                  <a:schemeClr val="dk1"/>
                </a:solidFill>
                <a:latin typeface="Calibri"/>
                <a:ea typeface="Calibri"/>
                <a:cs typeface="Calibri"/>
                <a:sym typeface="Calibri"/>
              </a:rPr>
              <a:t> thinking by putting the person at the center of their lives within developmentally informed systems of support and offering service providers ways to expand their thinking to modify navigation of these systems as needed to be brain-responsive.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we said earlier, the goal for service providers is to understand that the ways people with FASD see and engage in the world around them is likely different from how you or I do those things. </a:t>
            </a:r>
            <a:endParaRPr/>
          </a:p>
        </p:txBody>
      </p:sp>
      <p:sp>
        <p:nvSpPr>
          <p:cNvPr id="954" name="Google Shape;954;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5" name="Google Shape;955;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96" name="Google Shape;996;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97" name="Google Shape;997;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want to encourage service providers like you to focus on the person we are supporting, and the unique way their brain-based differences impact the ways they engage with services.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Here we have pulled out our little stick figure from our visual to demonstrate that at the centre of this framework is a neurodiverse </a:t>
            </a:r>
            <a:r>
              <a:rPr lang="en-US" sz="1200" b="0" i="1" u="none" strike="noStrike">
                <a:solidFill>
                  <a:schemeClr val="dk1"/>
                </a:solidFill>
                <a:latin typeface="Calibri"/>
                <a:ea typeface="Calibri"/>
                <a:cs typeface="Calibri"/>
                <a:sym typeface="Calibri"/>
              </a:rPr>
              <a:t>person</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Because their brain is unique, the way they're moving towards these goals might be different from one we would use for ourselves, but it fits for them and their unique brain.</a:t>
            </a:r>
            <a:endParaRPr/>
          </a:p>
          <a:p>
            <a:pPr marL="0" lvl="0" indent="0" algn="l" rtl="0">
              <a:spcBef>
                <a:spcPts val="0"/>
              </a:spcBef>
              <a:spcAft>
                <a:spcPts val="0"/>
              </a:spcAft>
              <a:buNone/>
            </a:pPr>
            <a:endParaRPr/>
          </a:p>
        </p:txBody>
      </p:sp>
      <p:sp>
        <p:nvSpPr>
          <p:cNvPr id="999" name="Google Shape;999;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00" name="Google Shape;1000;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4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7" name="Google Shape;1007;p42: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4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0" name="Google Shape;1020;p43: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4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40" name="Google Shape;1040;p4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41" name="Google Shape;1041;p4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4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a:p>
            <a:pPr marL="0" lvl="0" indent="0" algn="l" rtl="0">
              <a:spcBef>
                <a:spcPts val="0"/>
              </a:spcBef>
              <a:spcAft>
                <a:spcPts val="0"/>
              </a:spcAft>
              <a:buNone/>
            </a:pPr>
            <a:endParaRPr sz="1200" b="1"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the end of this presentation section, participants will: </a:t>
            </a:r>
            <a:endParaRPr sz="1200" b="1"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Begin evaluating current goals, considering both strengths and areas in need of support across multiple interacting systems. </a:t>
            </a:r>
            <a:endParaRPr/>
          </a:p>
          <a:p>
            <a:pPr marL="628650" lvl="1" indent="-95250" algn="l" rtl="0">
              <a:spcBef>
                <a:spcPts val="0"/>
              </a:spcBef>
              <a:spcAft>
                <a:spcPts val="0"/>
              </a:spcAft>
              <a:buClr>
                <a:schemeClr val="dk1"/>
              </a:buClr>
              <a:buSzPts val="1200"/>
              <a:buFont typeface="Arial"/>
              <a:buNone/>
            </a:pPr>
            <a:endParaRPr sz="1200" b="1"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Be able to differentiate between a growth and a fixed mindset in the context of supporting goal attainment. Also increased understanding of different ways to define “success” and recognition that success is possible when we set meaningful, individualized goals.</a:t>
            </a:r>
            <a:endParaRPr/>
          </a:p>
          <a:p>
            <a:pPr marL="628650" lvl="1" indent="-95250" algn="l" rtl="0">
              <a:spcBef>
                <a:spcPts val="0"/>
              </a:spcBef>
              <a:spcAft>
                <a:spcPts val="0"/>
              </a:spcAft>
              <a:buClr>
                <a:schemeClr val="dk1"/>
              </a:buClr>
              <a:buSzPts val="1200"/>
              <a:buFont typeface="Arial"/>
              <a:buNone/>
            </a:pPr>
            <a:endParaRPr sz="1200" b="1"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Consider the role of collaboration alongside the person being supported in co-creating and pursuing goals.</a:t>
            </a:r>
            <a:endParaRPr sz="1200" b="1"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Prepare to design meaningful, uniquely tailored goals that are feasible, useful, and impactful for the individual, moving beyond the limitations of standard SMART goals. </a:t>
            </a:r>
            <a:endParaRPr/>
          </a:p>
          <a:p>
            <a:pPr marL="457200" lvl="1"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section builds on our new mindset and the brain-responsive approach to help us build meaningful relationships that shape the ways we as supporters work together with people with FASD to set achievable, destination goals. </a:t>
            </a:r>
            <a:endParaRPr/>
          </a:p>
        </p:txBody>
      </p:sp>
      <p:sp>
        <p:nvSpPr>
          <p:cNvPr id="1043" name="Google Shape;1043;p4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44" name="Google Shape;1044;p4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4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5" name="Google Shape;1065;p4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66" name="Google Shape;1066;p4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4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Section 1, we focused on </a:t>
            </a:r>
            <a:r>
              <a:rPr lang="en-US" sz="1200" b="0" i="1" u="none" strike="noStrike">
                <a:solidFill>
                  <a:schemeClr val="dk1"/>
                </a:solidFill>
                <a:latin typeface="Calibri"/>
                <a:ea typeface="Calibri"/>
                <a:cs typeface="Calibri"/>
                <a:sym typeface="Calibri"/>
              </a:rPr>
              <a:t>where we look </a:t>
            </a:r>
            <a:r>
              <a:rPr lang="en-US" sz="1200" b="0" i="0" u="none" strike="noStrike">
                <a:solidFill>
                  <a:schemeClr val="dk1"/>
                </a:solidFill>
                <a:latin typeface="Calibri"/>
                <a:ea typeface="Calibri"/>
                <a:cs typeface="Calibri"/>
                <a:sym typeface="Calibri"/>
              </a:rPr>
              <a:t> - how our attitudes, beliefs, and perceptions shape our interpretation of behaviour. We introduced growth mindsets and brain responsive mindsets. And we offered some frameworks that might help us action these mindsets.</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we want to make it more applied.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 make that shift, we begin with the</a:t>
            </a:r>
            <a:r>
              <a:rPr lang="en-US" sz="1200" b="1" i="0" u="none" strike="noStrike">
                <a:solidFill>
                  <a:schemeClr val="dk1"/>
                </a:solidFill>
                <a:latin typeface="Calibri"/>
                <a:ea typeface="Calibri"/>
                <a:cs typeface="Calibri"/>
                <a:sym typeface="Calibri"/>
              </a:rPr>
              <a:t> relational mindset</a:t>
            </a:r>
            <a:r>
              <a:rPr lang="en-US" sz="1200" b="0" i="0" u="none" strike="noStrike">
                <a:solidFill>
                  <a:schemeClr val="dk1"/>
                </a:solidFill>
                <a:latin typeface="Calibri"/>
                <a:ea typeface="Calibri"/>
                <a:cs typeface="Calibri"/>
                <a:sym typeface="Calibri"/>
              </a:rPr>
              <a:t> - which is a collaborative way of seeing our work that shapes how we interpret, respond to, and engage with other people.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reflects how our beliefs and experiences influence the ways we connect, communicate, and collaborate.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can think of the </a:t>
            </a:r>
            <a:r>
              <a:rPr lang="en-US" sz="1200" b="1" i="0" u="none" strike="noStrike">
                <a:solidFill>
                  <a:schemeClr val="dk1"/>
                </a:solidFill>
                <a:latin typeface="Calibri"/>
                <a:ea typeface="Calibri"/>
                <a:cs typeface="Calibri"/>
                <a:sym typeface="Calibri"/>
              </a:rPr>
              <a:t>relational mindset</a:t>
            </a:r>
            <a:r>
              <a:rPr lang="en-US" sz="1200" b="0" i="0" u="none" strike="noStrike">
                <a:solidFill>
                  <a:schemeClr val="dk1"/>
                </a:solidFill>
                <a:latin typeface="Calibri"/>
                <a:ea typeface="Calibri"/>
                <a:cs typeface="Calibri"/>
                <a:sym typeface="Calibri"/>
              </a:rPr>
              <a:t> as the foundation for two systems that work together: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1. </a:t>
            </a:r>
            <a:r>
              <a:rPr lang="en-US" sz="1200" b="1" i="0" u="none" strike="noStrike">
                <a:solidFill>
                  <a:schemeClr val="dk1"/>
                </a:solidFill>
                <a:latin typeface="Calibri"/>
                <a:ea typeface="Calibri"/>
                <a:cs typeface="Calibri"/>
                <a:sym typeface="Calibri"/>
              </a:rPr>
              <a:t>a brain-responsive mindset</a:t>
            </a:r>
            <a:r>
              <a:rPr lang="en-US" sz="1200" b="0" i="0" u="none" strike="noStrike">
                <a:solidFill>
                  <a:schemeClr val="dk1"/>
                </a:solidFill>
                <a:latin typeface="Calibri"/>
                <a:ea typeface="Calibri"/>
                <a:cs typeface="Calibri"/>
                <a:sym typeface="Calibri"/>
              </a:rPr>
              <a:t> that helps us understand the “how” and “why” of behaviour, and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2. </a:t>
            </a:r>
            <a:r>
              <a:rPr lang="en-US" sz="1200" b="1" i="0" u="none" strike="noStrike">
                <a:solidFill>
                  <a:schemeClr val="dk1"/>
                </a:solidFill>
                <a:latin typeface="Calibri"/>
                <a:ea typeface="Calibri"/>
                <a:cs typeface="Calibri"/>
                <a:sym typeface="Calibri"/>
              </a:rPr>
              <a:t>a growth-oriented mindset</a:t>
            </a:r>
            <a:r>
              <a:rPr lang="en-US" sz="1200" b="0" i="0" u="none" strike="noStrike">
                <a:solidFill>
                  <a:schemeClr val="dk1"/>
                </a:solidFill>
                <a:latin typeface="Calibri"/>
                <a:ea typeface="Calibri"/>
                <a:cs typeface="Calibri"/>
                <a:sym typeface="Calibri"/>
              </a:rPr>
              <a:t> that informs our expectations for healthy outcomes and learning.</a:t>
            </a:r>
            <a:endParaRPr/>
          </a:p>
        </p:txBody>
      </p:sp>
      <p:sp>
        <p:nvSpPr>
          <p:cNvPr id="1068" name="Google Shape;1068;p4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9" name="Google Shape;1069;p4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87" name="Google Shape;1087;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88" name="Google Shape;1088;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Section 1, we used the bike metaphor to show that where we look shapes where we end up.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we are expanding that idea with a new metaphor: driving a car. This metaphor helps us talk about how people move toward healthy outcomes in different ways.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Destination = Growth Mindset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First, imagine the destination. Maybe it is Calgary. The destination represents our growth mindset: the direction we are aiming for and the belief that progress is possible. </a:t>
            </a:r>
            <a:endParaRPr sz="1200" b="1" i="1"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1"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Everyone is heading toward healthy outcomes, but each person’s route and pace will look different. </a:t>
            </a:r>
            <a:endParaRPr/>
          </a:p>
          <a:p>
            <a:pPr marL="457200" lvl="1"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Vehicle = Brain Responsive Mindset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consider the vehicle each person is driving. Some cars have quick accelerators. Some have soft brakes. Some can handle rough roads, and others need smoother roads.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vehicle represents our brain-responsive mindset. It reflects each person’s unique brain-based profile and the conditions they need to feel safe, capable, and regulated.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Understanding that the vehicle helps us adjust expectations. We are not judging the car. Instead, we are learning what kind of support it needs to drive well. </a:t>
            </a:r>
            <a:endParaRPr/>
          </a:p>
          <a:p>
            <a:pPr marL="457200" lvl="1"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Supports and Guidance = Relational Mindset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None of us drive alone. We use a GPS, we ask for directions, or sometimes we need </a:t>
            </a:r>
            <a:r>
              <a:rPr lang="en-US" sz="1200" b="1" i="0" u="none" strike="noStrike">
                <a:solidFill>
                  <a:schemeClr val="dk1"/>
                </a:solidFill>
                <a:latin typeface="Calibri"/>
                <a:ea typeface="Calibri"/>
                <a:cs typeface="Calibri"/>
                <a:sym typeface="Calibri"/>
              </a:rPr>
              <a:t>co-pilots</a:t>
            </a:r>
            <a:r>
              <a:rPr lang="en-US" sz="1200" b="0" i="0" u="none" strike="noStrike">
                <a:solidFill>
                  <a:schemeClr val="dk1"/>
                </a:solidFill>
                <a:latin typeface="Calibri"/>
                <a:ea typeface="Calibri"/>
                <a:cs typeface="Calibri"/>
                <a:sym typeface="Calibri"/>
              </a:rPr>
              <a:t>: someone who can point out turns, help track the route, or remind them to slow down.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Some people may need someone with an extra brake pedal or someone who can “step in” and  help when things feel overwhelming.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co-pilots represent our relational mindset. They are the supportive others, guides, and relationships that make the journey safer and more predictable.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strong relational mindset means understanding when to step in, when to guide, and when to share responsibility during the drive.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is not about better or worse vehicles. Instead, our hope is you will begin to recognize what each driver needs to stay safely on the road or move toward healthy outcomes. </a:t>
            </a:r>
            <a:endParaRPr/>
          </a:p>
        </p:txBody>
      </p:sp>
      <p:sp>
        <p:nvSpPr>
          <p:cNvPr id="1090" name="Google Shape;1090;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91" name="Google Shape;1091;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4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sz="1200" b="1"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Knowing the destination gives us direction, but every journey includes construction zones and detours.</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98" name="Google Shape;1098;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15" name="Google Shape;1115;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16" name="Google Shape;1116;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Progress isn’t straight —it depends on a person’s readiness, their access to supports, and the environment. That means the journey is just as important as the destination, and sometimes those journeys include barriers.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Success is not the same for everyone</a:t>
            </a:r>
            <a:r>
              <a:rPr lang="en-US" sz="1200" b="0" i="0" u="none" strike="noStrike">
                <a:solidFill>
                  <a:schemeClr val="dk1"/>
                </a:solidFill>
                <a:latin typeface="Calibri"/>
                <a:ea typeface="Calibri"/>
                <a:cs typeface="Calibri"/>
                <a:sym typeface="Calibri"/>
              </a:rPr>
              <a:t>: it looks different for each of us, and different than what the systems they’re involved in might expect.</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Growth happens when the goals fit the person, when they feel possible and meaningful. These are </a:t>
            </a:r>
            <a:r>
              <a:rPr lang="en-US" sz="1200" b="1" i="0" u="none" strike="noStrike">
                <a:solidFill>
                  <a:schemeClr val="dk1"/>
                </a:solidFill>
                <a:latin typeface="Calibri"/>
                <a:ea typeface="Calibri"/>
                <a:cs typeface="Calibri"/>
                <a:sym typeface="Calibri"/>
              </a:rPr>
              <a:t>destination goals</a:t>
            </a:r>
            <a:r>
              <a:rPr lang="en-US" sz="1200" b="0" i="0" u="none" strike="noStrike">
                <a:solidFill>
                  <a:schemeClr val="dk1"/>
                </a:solidFill>
                <a:latin typeface="Calibri"/>
                <a:ea typeface="Calibri"/>
                <a:cs typeface="Calibri"/>
                <a:sym typeface="Calibri"/>
              </a:rPr>
              <a:t>, they give us direction and the opportunity to grow.</a:t>
            </a:r>
            <a:endParaRPr sz="1200" b="1" i="0" u="none" strike="noStrike">
              <a:solidFill>
                <a:schemeClr val="dk1"/>
              </a:solidFill>
              <a:latin typeface="Calibri"/>
              <a:ea typeface="Calibri"/>
              <a:cs typeface="Calibri"/>
              <a:sym typeface="Calibri"/>
            </a:endParaRPr>
          </a:p>
        </p:txBody>
      </p:sp>
      <p:sp>
        <p:nvSpPr>
          <p:cNvPr id="1118" name="Google Shape;1118;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19" name="Google Shape;1119;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7" name="Google Shape;1137;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38" name="Google Shape;1138;p4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For people with FASD, barriers may need to be addressed with different timing, tools, or signs. </a:t>
            </a:r>
            <a:r>
              <a:rPr lang="en-US" sz="1200" b="1" i="0" u="none" strike="noStrike">
                <a:solidFill>
                  <a:schemeClr val="dk1"/>
                </a:solidFill>
                <a:latin typeface="Calibri"/>
                <a:ea typeface="Calibri"/>
                <a:cs typeface="Calibri"/>
                <a:sym typeface="Calibri"/>
              </a:rPr>
              <a:t>Barriers do not mean failure </a:t>
            </a:r>
            <a:r>
              <a:rPr lang="en-US" sz="1200" b="0" i="0" u="none" strike="noStrike">
                <a:solidFill>
                  <a:schemeClr val="dk1"/>
                </a:solidFill>
                <a:latin typeface="Calibri"/>
                <a:ea typeface="Calibri"/>
                <a:cs typeface="Calibri"/>
                <a:sym typeface="Calibri"/>
              </a:rPr>
              <a:t>- they show us when supports need to be adjusted to move towards success. </a:t>
            </a:r>
            <a:endParaRPr/>
          </a:p>
        </p:txBody>
      </p:sp>
      <p:sp>
        <p:nvSpPr>
          <p:cNvPr id="1140" name="Google Shape;1140;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41" name="Google Shape;1141;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Our attitudes and beliefs are the foundation for our thinking, or </a:t>
            </a:r>
            <a:r>
              <a:rPr lang="en-US" sz="1200" b="1" i="0" u="none" strike="noStrike">
                <a:solidFill>
                  <a:schemeClr val="dk1"/>
                </a:solidFill>
                <a:latin typeface="Calibri"/>
                <a:ea typeface="Calibri"/>
                <a:cs typeface="Calibri"/>
                <a:sym typeface="Calibri"/>
              </a:rPr>
              <a:t>mindset</a:t>
            </a:r>
            <a:r>
              <a:rPr lang="en-US" sz="1200" b="0" i="0" u="none" strike="noStrike">
                <a:solidFill>
                  <a:schemeClr val="dk1"/>
                </a:solidFill>
                <a:latin typeface="Calibri"/>
                <a:ea typeface="Calibri"/>
                <a:cs typeface="Calibri"/>
                <a:sym typeface="Calibri"/>
              </a:rPr>
              <a:t>. They influence the way we think about or make sense of others – and in doing so what we focus our attention on, and then how we interact with others.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Our attitudes and beliefs can be considered “me” factors in our interactions with others. This means that our attitudes and beliefs reside in each of us and are shaped by our experiences, values and learning, creating the foundation for our mindset.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Mindset </a:t>
            </a:r>
            <a:r>
              <a:rPr lang="en-US" sz="1200" b="0" i="0" u="none" strike="noStrike">
                <a:solidFill>
                  <a:schemeClr val="dk1"/>
                </a:solidFill>
                <a:latin typeface="Calibri"/>
                <a:ea typeface="Calibri"/>
                <a:cs typeface="Calibri"/>
                <a:sym typeface="Calibri"/>
              </a:rPr>
              <a:t>is the direction we look towards. </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reflecting on our mindsets we become more aware of how our beliefs influence our thinking and in turn our behaviour – which impacts our interactions with others.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reflective process helps us to explore how subtle shifts to our thinking may create opportunities in our work with others.</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recognizing that our mindset guides what we notice and how we make sense of behaviour, we open the door to exploring ways that changing our thinking may impact how we interact with others, and ultimately support their success. </a:t>
            </a:r>
            <a:endParaRPr/>
          </a:p>
          <a:p>
            <a:pPr marL="0" lvl="0" indent="0" algn="l" rtl="0">
              <a:spcBef>
                <a:spcPts val="0"/>
              </a:spcBef>
              <a:spcAft>
                <a:spcPts val="0"/>
              </a:spcAft>
              <a:buNone/>
            </a:pPr>
            <a:endParaRPr/>
          </a:p>
        </p:txBody>
      </p:sp>
      <p:sp>
        <p:nvSpPr>
          <p:cNvPr id="173" name="Google Shape;173;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5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Mindsets shape what we believe we are capable of. As supporters, we need to invest time, create space, and detour as needed when working towards a goal. Our mindset helps us do that.</a:t>
            </a:r>
            <a:endParaRPr/>
          </a:p>
        </p:txBody>
      </p:sp>
      <p:sp>
        <p:nvSpPr>
          <p:cNvPr id="1158" name="Google Shape;1158;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5" name="Google Shape;1175;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76" name="Google Shape;1176;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7" name="Google Shape;1177;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fixed mindset frames abilities and people as hard to change.</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Different mindsets help us think about the journey, the people we work with, and the barriers we meet differently:</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 </a:t>
            </a:r>
            <a:r>
              <a:rPr lang="en-US" sz="1200" b="1" i="0" u="none" strike="noStrike">
                <a:solidFill>
                  <a:schemeClr val="dk1"/>
                </a:solidFill>
                <a:latin typeface="Calibri"/>
                <a:ea typeface="Calibri"/>
                <a:cs typeface="Calibri"/>
                <a:sym typeface="Calibri"/>
              </a:rPr>
              <a:t>brain-responsive mindset </a:t>
            </a:r>
            <a:r>
              <a:rPr lang="en-US" sz="1200" b="0" i="0" u="none" strike="noStrike">
                <a:solidFill>
                  <a:schemeClr val="dk1"/>
                </a:solidFill>
                <a:latin typeface="Calibri"/>
                <a:ea typeface="Calibri"/>
                <a:cs typeface="Calibri"/>
                <a:sym typeface="Calibri"/>
              </a:rPr>
              <a:t>helps us understand why the vehicle may be slowing down or moving too fast. It gives us insight into the vehicle’s unique needs.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 </a:t>
            </a:r>
            <a:r>
              <a:rPr lang="en-US" sz="1200" b="1" i="0" u="none" strike="noStrike">
                <a:solidFill>
                  <a:schemeClr val="dk1"/>
                </a:solidFill>
                <a:latin typeface="Calibri"/>
                <a:ea typeface="Calibri"/>
                <a:cs typeface="Calibri"/>
                <a:sym typeface="Calibri"/>
              </a:rPr>
              <a:t>growth mindset </a:t>
            </a:r>
            <a:r>
              <a:rPr lang="en-US" sz="1200" b="0" i="0" u="none" strike="noStrike">
                <a:solidFill>
                  <a:schemeClr val="dk1"/>
                </a:solidFill>
                <a:latin typeface="Calibri"/>
                <a:ea typeface="Calibri"/>
                <a:cs typeface="Calibri"/>
                <a:sym typeface="Calibri"/>
              </a:rPr>
              <a:t>gives us a destination to move toward, it gives us hope. It helps us see </a:t>
            </a:r>
            <a:r>
              <a:rPr lang="en-US" sz="1200" b="0" i="1" u="none" strike="noStrike">
                <a:solidFill>
                  <a:schemeClr val="dk1"/>
                </a:solidFill>
                <a:latin typeface="Calibri"/>
                <a:ea typeface="Calibri"/>
                <a:cs typeface="Calibri"/>
                <a:sym typeface="Calibri"/>
              </a:rPr>
              <a:t>potential </a:t>
            </a:r>
            <a:r>
              <a:rPr lang="en-US" sz="1200" b="0" i="0" u="none" strike="noStrike">
                <a:solidFill>
                  <a:schemeClr val="dk1"/>
                </a:solidFill>
                <a:latin typeface="Calibri"/>
                <a:ea typeface="Calibri"/>
                <a:cs typeface="Calibri"/>
                <a:sym typeface="Calibri"/>
              </a:rPr>
              <a:t>- that skills can be developed with effort, support, and reliable conditions. A growth mindset helps us see barriers as opportunities for learning and helps us to think about possibilities instead of limitations.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 </a:t>
            </a:r>
            <a:r>
              <a:rPr lang="en-US" sz="1200" b="1" i="0" u="none" strike="noStrike">
                <a:solidFill>
                  <a:schemeClr val="dk1"/>
                </a:solidFill>
                <a:latin typeface="Calibri"/>
                <a:ea typeface="Calibri"/>
                <a:cs typeface="Calibri"/>
                <a:sym typeface="Calibri"/>
              </a:rPr>
              <a:t>relational mindset </a:t>
            </a:r>
            <a:r>
              <a:rPr lang="en-US" sz="1200" b="0" i="0" u="none" strike="noStrike">
                <a:solidFill>
                  <a:schemeClr val="dk1"/>
                </a:solidFill>
                <a:latin typeface="Calibri"/>
                <a:ea typeface="Calibri"/>
                <a:cs typeface="Calibri"/>
                <a:sym typeface="Calibri"/>
              </a:rPr>
              <a:t>shapes how we travel together. It is the part of the journey that involves trust, shared understanding, and creating space for detours when needed. It reminds us to invest time, adjust goals, and celebrate small, but meaningful accomplishments.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we use these mindsets together, we focus on movement, not perfection. Every safe turn, every pause to rest, and every small adjustment along the journey is a success. </a:t>
            </a:r>
            <a:endParaRPr/>
          </a:p>
        </p:txBody>
      </p:sp>
      <p:sp>
        <p:nvSpPr>
          <p:cNvPr id="1178" name="Google Shape;1178;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9" name="Google Shape;1179;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96" name="Google Shape;1196;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97" name="Google Shape;1197;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slide gives examples of how the same behaviour can be understood differently depending on our mindset.</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If a student fails a few math quizzes, a fixed mindset might conclude that they will never be good at math. A growth mindset, on the other hand, sees that with the right strategies and support, students can learn and apply the material more effectively.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a client misses appointments, a fixed mindset might lead to the assumption that they do not care. A growth mindset looks deeper, asking whether barriers are getting in the way, and how we might problem-solve together.</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someone gives up quickly on a work task, a fixed mindset might label them as lazy. A growth mindset recognizes that they may not yet have the skills or confidence to persist and that these can be developed over time.</a:t>
            </a:r>
            <a:endParaRPr/>
          </a:p>
          <a:p>
            <a:pPr marL="0" lvl="0" indent="0" algn="l" rtl="0">
              <a:spcBef>
                <a:spcPts val="0"/>
              </a:spcBef>
              <a:spcAft>
                <a:spcPts val="0"/>
              </a:spcAft>
              <a:buNone/>
            </a:pPr>
            <a:endParaRPr/>
          </a:p>
        </p:txBody>
      </p:sp>
      <p:sp>
        <p:nvSpPr>
          <p:cNvPr id="1199" name="Google Shape;1199;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00" name="Google Shape;1200;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2" name="Google Shape;1212;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13" name="Google Shape;1213;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slide gives us two more examples of how mindset can shape interpretation.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an adult becomes frustrated during therapy, a fixed mindset might say they will never be able to regulate their emotions. A growth mindset reframes it.</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With the right support, they can learn new ways to manage frustration.</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a parent resists new recommendations, a fixed mindset might assume they are unwilling to change. A growth-oriented mindset helps us recognize that they may need more time, trust, or clarity before they feel ready to take the next step.</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examples show how shifting from fixed to growth helps us see possibilities for progress, support, and growth.</a:t>
            </a:r>
            <a:endParaRPr/>
          </a:p>
        </p:txBody>
      </p:sp>
      <p:sp>
        <p:nvSpPr>
          <p:cNvPr id="1215" name="Google Shape;1215;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6" name="Google Shape;1216;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Aside from mindset, other theories of motivation can help us understand how people move towards goals.</a:t>
            </a:r>
          </a:p>
          <a:p>
            <a:r>
              <a:rPr lang="en-US"/>
              <a:t> </a:t>
            </a:r>
          </a:p>
          <a:p>
            <a:r>
              <a:rPr lang="en-US"/>
              <a:t>Before we talk about a couple of theories of motivation, it is important to know that motivation does not happen by itself. Our environment, relationships, and supports shape our motivation. </a:t>
            </a:r>
          </a:p>
          <a:p>
            <a:endParaRPr lang="en-US"/>
          </a:p>
          <a:p>
            <a:r>
              <a:rPr lang="en-US"/>
              <a:t>Motivation is also informed by our mindsets about ability, behaviour, and growth. </a:t>
            </a:r>
          </a:p>
          <a:p>
            <a:r>
              <a:rPr lang="en-US"/>
              <a:t>A mindset-informed approach helps shift how we look at motivation. Instead of asking, “why aren’t they motivated?”, we begin to ask, “what do they need to feel motivated?”</a:t>
            </a:r>
          </a:p>
          <a:p>
            <a:endParaRPr lang="en-US"/>
          </a:p>
          <a:p>
            <a:r>
              <a:rPr lang="en-US"/>
              <a:t>Our role as supporters is to create the conditions that make movement toward goals possible. This means investing time, adjusting expectations, and allowing for detours. Motivation becomes about supporting meaningful, achievable progress.</a:t>
            </a:r>
          </a:p>
          <a:p>
            <a:endParaRPr lang="en-US"/>
          </a:p>
          <a:p>
            <a:r>
              <a:rPr lang="en-US"/>
              <a:t>The theories we are about to review help us understand how motivation develops and how we can support it. In the context of FASD, we must apply these theories with a flexible, brain-responsive lens.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28" name="Google Shape;1228;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29" name="Google Shape;1229;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Aside from mindset, other theories of </a:t>
            </a:r>
            <a:r>
              <a:rPr lang="en-US" sz="1200" b="1" i="0" u="none" strike="noStrike">
                <a:solidFill>
                  <a:schemeClr val="dk1"/>
                </a:solidFill>
                <a:latin typeface="Calibri"/>
                <a:ea typeface="Calibri"/>
                <a:cs typeface="Calibri"/>
                <a:sym typeface="Calibri"/>
              </a:rPr>
              <a:t>motivation </a:t>
            </a:r>
            <a:r>
              <a:rPr lang="en-US" sz="1200" b="0" i="0" u="none" strike="noStrike">
                <a:solidFill>
                  <a:schemeClr val="dk1"/>
                </a:solidFill>
                <a:latin typeface="Calibri"/>
                <a:ea typeface="Calibri"/>
                <a:cs typeface="Calibri"/>
                <a:sym typeface="Calibri"/>
              </a:rPr>
              <a:t>can help us understand how people move towards goals.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One theory, </a:t>
            </a:r>
            <a:r>
              <a:rPr lang="en-US" sz="1200" b="1" i="0" u="none" strike="noStrike">
                <a:solidFill>
                  <a:schemeClr val="dk1"/>
                </a:solidFill>
                <a:latin typeface="Calibri"/>
                <a:ea typeface="Calibri"/>
                <a:cs typeface="Calibri"/>
                <a:sym typeface="Calibri"/>
              </a:rPr>
              <a:t>self-determination theory,</a:t>
            </a:r>
            <a:r>
              <a:rPr lang="en-US" sz="1200" b="0" i="0" u="none" strike="noStrike">
                <a:solidFill>
                  <a:schemeClr val="dk1"/>
                </a:solidFill>
                <a:latin typeface="Calibri"/>
                <a:ea typeface="Calibri"/>
                <a:cs typeface="Calibri"/>
                <a:sym typeface="Calibri"/>
              </a:rPr>
              <a:t> explains that people are more motivated when their actions feel like they come from </a:t>
            </a:r>
            <a:r>
              <a:rPr lang="en-US" sz="1200" b="0" i="1" u="none" strike="noStrike">
                <a:solidFill>
                  <a:schemeClr val="dk1"/>
                </a:solidFill>
                <a:latin typeface="Calibri"/>
                <a:ea typeface="Calibri"/>
                <a:cs typeface="Calibri"/>
                <a:sym typeface="Calibri"/>
              </a:rPr>
              <a:t>themselves, </a:t>
            </a:r>
            <a:r>
              <a:rPr lang="en-US" sz="1200" b="0" i="0" u="none" strike="noStrike">
                <a:solidFill>
                  <a:schemeClr val="dk1"/>
                </a:solidFill>
                <a:latin typeface="Calibri"/>
                <a:ea typeface="Calibri"/>
                <a:cs typeface="Calibri"/>
                <a:sym typeface="Calibri"/>
              </a:rPr>
              <a:t>not from outside pressure, rewards, or fear of consequences.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Having external motivators, like grades or money,</a:t>
            </a: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might get quick results; but external motivators do not help long-term.</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Goals must be meaningful and connected to what the person cares about. Their motivation increases when they are involved in decision-making.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Self-determination theory for people with FASD would include creating environments where choice is possible and relationships feel safe.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Self-determination keeps us moving forward over time, especially when goals feel big. </a:t>
            </a:r>
            <a:endParaRPr/>
          </a:p>
        </p:txBody>
      </p:sp>
      <p:sp>
        <p:nvSpPr>
          <p:cNvPr id="1231" name="Google Shape;1231;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32" name="Google Shape;1232;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48" name="Google Shape;1248;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49" name="Google Shape;1249;p5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Achievement goal theory </a:t>
            </a:r>
            <a:r>
              <a:rPr lang="en-US" sz="1200" b="0" i="0" u="none" strike="noStrike">
                <a:solidFill>
                  <a:schemeClr val="dk1"/>
                </a:solidFill>
                <a:latin typeface="Calibri"/>
                <a:ea typeface="Calibri"/>
                <a:cs typeface="Calibri"/>
                <a:sym typeface="Calibri"/>
              </a:rPr>
              <a:t>helps us understand what </a:t>
            </a:r>
            <a:r>
              <a:rPr lang="en-US" sz="1200" b="0" i="1" u="none" strike="noStrike">
                <a:solidFill>
                  <a:schemeClr val="dk1"/>
                </a:solidFill>
                <a:latin typeface="Calibri"/>
                <a:ea typeface="Calibri"/>
                <a:cs typeface="Calibri"/>
                <a:sym typeface="Calibri"/>
              </a:rPr>
              <a:t>drives </a:t>
            </a:r>
            <a:r>
              <a:rPr lang="en-US" sz="1200" b="0" i="0" u="none" strike="noStrike">
                <a:solidFill>
                  <a:schemeClr val="dk1"/>
                </a:solidFill>
                <a:latin typeface="Calibri"/>
                <a:ea typeface="Calibri"/>
                <a:cs typeface="Calibri"/>
                <a:sym typeface="Calibri"/>
              </a:rPr>
              <a:t>motivation. This theory explains that people pursue goals in different ways, based on how capable they think they are. It describes capability in two ways: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Mastery</a:t>
            </a:r>
            <a:r>
              <a:rPr lang="en-US" sz="1200" b="0" i="0" u="none" strike="noStrike">
                <a:solidFill>
                  <a:schemeClr val="dk1"/>
                </a:solidFill>
                <a:latin typeface="Calibri"/>
                <a:ea typeface="Calibri"/>
                <a:cs typeface="Calibri"/>
                <a:sym typeface="Calibri"/>
              </a:rPr>
              <a:t>: Focusing on learning, improving, and building skills</a:t>
            </a:r>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Performance</a:t>
            </a:r>
            <a:r>
              <a:rPr lang="en-US" sz="1200" b="0" i="0" u="none" strike="noStrike">
                <a:solidFill>
                  <a:schemeClr val="dk1"/>
                </a:solidFill>
                <a:latin typeface="Calibri"/>
                <a:ea typeface="Calibri"/>
                <a:cs typeface="Calibri"/>
                <a:sym typeface="Calibri"/>
              </a:rPr>
              <a:t>: Focusing on how my performance compares to someone else.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Some people look to grow their skills, that is take a mastery approach, and others try to avoid mistakes or negative judgement, which is the performance avoidance approach.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t>
            </a:r>
            <a:r>
              <a:rPr lang="en-US" sz="1200" b="1" i="0" u="none" strike="noStrike">
                <a:solidFill>
                  <a:schemeClr val="dk1"/>
                </a:solidFill>
                <a:latin typeface="Calibri"/>
                <a:ea typeface="Calibri"/>
                <a:cs typeface="Calibri"/>
                <a:sym typeface="Calibri"/>
              </a:rPr>
              <a:t>Achievement Goal Theory </a:t>
            </a:r>
            <a:r>
              <a:rPr lang="en-US" sz="1200" b="0" i="0" u="none" strike="noStrike">
                <a:solidFill>
                  <a:schemeClr val="dk1"/>
                </a:solidFill>
                <a:latin typeface="Calibri"/>
                <a:ea typeface="Calibri"/>
                <a:cs typeface="Calibri"/>
                <a:sym typeface="Calibri"/>
              </a:rPr>
              <a:t>helps us understand that people with FASD likely experience many comparisons with others, and pressure from systems. It provides support for our brain-responsive approach, growth mindset and relational mindset we’ve been talking about so far.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mastery approach is a better fit when working with people with FASD. It helps shift away from comparison and toward practice and personal progress. </a:t>
            </a:r>
            <a:endParaRPr/>
          </a:p>
          <a:p>
            <a:pPr marL="0" lvl="0" indent="0" algn="l" rtl="0">
              <a:spcBef>
                <a:spcPts val="0"/>
              </a:spcBef>
              <a:spcAft>
                <a:spcPts val="0"/>
              </a:spcAft>
              <a:buNone/>
            </a:pPr>
            <a:endParaRPr/>
          </a:p>
        </p:txBody>
      </p:sp>
      <p:sp>
        <p:nvSpPr>
          <p:cNvPr id="1251" name="Google Shape;1251;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52" name="Google Shape;1252;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69" name="Google Shape;1269;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70" name="Google Shape;1270;p5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Up to this point, we have considered how goals give us purpose, how motivation shapes readiness, and how mindset influences what feels possible.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we shift to</a:t>
            </a:r>
            <a:r>
              <a:rPr lang="en-US" sz="1200" b="1" i="0" u="none" strike="noStrike">
                <a:solidFill>
                  <a:schemeClr val="dk1"/>
                </a:solidFill>
                <a:latin typeface="Calibri"/>
                <a:ea typeface="Calibri"/>
                <a:cs typeface="Calibri"/>
                <a:sym typeface="Calibri"/>
              </a:rPr>
              <a:t> goal attainment</a:t>
            </a:r>
            <a:r>
              <a:rPr lang="en-US" sz="1200" b="0" i="0" u="none" strike="noStrike">
                <a:solidFill>
                  <a:schemeClr val="dk1"/>
                </a:solidFill>
                <a:latin typeface="Calibri"/>
                <a:ea typeface="Calibri"/>
                <a:cs typeface="Calibri"/>
                <a:sym typeface="Calibri"/>
              </a:rPr>
              <a:t>. We focus on the practical aspects of moving forward: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setting goals that fit for the individual,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collaborating through the process, and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using tools to guide progress and adapt when things do not go as planned.</a:t>
            </a:r>
            <a:endParaRPr/>
          </a:p>
          <a:p>
            <a:pPr marL="457200" lvl="1"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shift takes us from thinking about goals to thinking </a:t>
            </a:r>
            <a:r>
              <a:rPr lang="en-US" sz="1200" b="0" i="1" u="none" strike="noStrike">
                <a:solidFill>
                  <a:schemeClr val="dk1"/>
                </a:solidFill>
                <a:latin typeface="Calibri"/>
                <a:ea typeface="Calibri"/>
                <a:cs typeface="Calibri"/>
                <a:sym typeface="Calibri"/>
              </a:rPr>
              <a:t>how </a:t>
            </a:r>
            <a:r>
              <a:rPr lang="en-US" sz="1200" b="0" i="0" u="none" strike="noStrike">
                <a:solidFill>
                  <a:schemeClr val="dk1"/>
                </a:solidFill>
                <a:latin typeface="Calibri"/>
                <a:ea typeface="Calibri"/>
                <a:cs typeface="Calibri"/>
                <a:sym typeface="Calibri"/>
              </a:rPr>
              <a:t>to move towards them.</a:t>
            </a:r>
            <a:endParaRPr/>
          </a:p>
        </p:txBody>
      </p:sp>
      <p:sp>
        <p:nvSpPr>
          <p:cNvPr id="1272" name="Google Shape;1272;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3" name="Google Shape;1273;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90" name="Google Shape;1290;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91" name="Google Shape;1291;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Goal setting is a first step in turning our mindset into action.</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we talked about with the motivation theories, goals are most effective when they are created </a:t>
            </a:r>
            <a:r>
              <a:rPr lang="en-US" sz="1200" b="0" i="1" u="none" strike="noStrike">
                <a:solidFill>
                  <a:schemeClr val="dk1"/>
                </a:solidFill>
                <a:latin typeface="Calibri"/>
                <a:ea typeface="Calibri"/>
                <a:cs typeface="Calibri"/>
                <a:sym typeface="Calibri"/>
              </a:rPr>
              <a:t>with </a:t>
            </a:r>
            <a:r>
              <a:rPr lang="en-US" sz="1200" b="0" i="0" u="none" strike="noStrike">
                <a:solidFill>
                  <a:schemeClr val="dk1"/>
                </a:solidFill>
                <a:latin typeface="Calibri"/>
                <a:ea typeface="Calibri"/>
                <a:cs typeface="Calibri"/>
                <a:sym typeface="Calibri"/>
              </a:rPr>
              <a:t>the individual, not for them. When we build goals together, we honour their experiences, preferences, and the realities of THEIR day-to-day life by setting goals that are </a:t>
            </a:r>
            <a:r>
              <a:rPr lang="en-US" sz="1200" b="1" i="0" u="none" strike="noStrike">
                <a:solidFill>
                  <a:schemeClr val="dk1"/>
                </a:solidFill>
                <a:latin typeface="Calibri"/>
                <a:ea typeface="Calibri"/>
                <a:cs typeface="Calibri"/>
                <a:sym typeface="Calibri"/>
              </a:rPr>
              <a:t>attainable </a:t>
            </a:r>
            <a:r>
              <a:rPr lang="en-US" sz="1200" b="0" i="0" u="none" strike="noStrike">
                <a:solidFill>
                  <a:schemeClr val="dk1"/>
                </a:solidFill>
                <a:latin typeface="Calibri"/>
                <a:ea typeface="Calibri"/>
                <a:cs typeface="Calibri"/>
                <a:sym typeface="Calibri"/>
              </a:rPr>
              <a:t>and </a:t>
            </a:r>
            <a:r>
              <a:rPr lang="en-US" sz="1200" b="1" i="0" u="none" strike="noStrike">
                <a:solidFill>
                  <a:schemeClr val="dk1"/>
                </a:solidFill>
                <a:latin typeface="Calibri"/>
                <a:ea typeface="Calibri"/>
                <a:cs typeface="Calibri"/>
                <a:sym typeface="Calibri"/>
              </a:rPr>
              <a:t>meaningful</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Co-created goals</a:t>
            </a:r>
            <a:r>
              <a:rPr lang="en-US" sz="1200" b="0" i="0" u="none" strike="noStrike">
                <a:solidFill>
                  <a:schemeClr val="dk1"/>
                </a:solidFill>
                <a:latin typeface="Calibri"/>
                <a:ea typeface="Calibri"/>
                <a:cs typeface="Calibri"/>
                <a:sym typeface="Calibri"/>
              </a:rPr>
              <a:t> - meaning goals that we create alongside the person with FASD we are supporting - reflect their unique experiences and goals, and the systems that shape their development.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Co-created goals are easier to sustain: When goals are built based on </a:t>
            </a:r>
            <a:r>
              <a:rPr lang="en-US" sz="1200" b="0" i="1" u="none" strike="noStrike">
                <a:solidFill>
                  <a:schemeClr val="dk1"/>
                </a:solidFill>
                <a:latin typeface="Calibri"/>
                <a:ea typeface="Calibri"/>
                <a:cs typeface="Calibri"/>
                <a:sym typeface="Calibri"/>
              </a:rPr>
              <a:t>shared understanding</a:t>
            </a:r>
            <a:r>
              <a:rPr lang="en-US" sz="1200" b="0" i="0" u="none" strike="noStrike">
                <a:solidFill>
                  <a:schemeClr val="dk1"/>
                </a:solidFill>
                <a:latin typeface="Calibri"/>
                <a:ea typeface="Calibri"/>
                <a:cs typeface="Calibri"/>
                <a:sym typeface="Calibri"/>
              </a:rPr>
              <a:t>, the individual is more likely to stay engaged, even when progress is slow or when plans need to be adjusted.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goals are person-centred, they become flexible, responsive, and tailored to what best suits the unique person we are supporting.</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we collaborate with setting goals, we are also building connections that will help us move forward in a meaningful way. </a:t>
            </a:r>
            <a:endParaRPr/>
          </a:p>
        </p:txBody>
      </p:sp>
      <p:sp>
        <p:nvSpPr>
          <p:cNvPr id="1293" name="Google Shape;1293;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94" name="Google Shape;1294;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5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2" name="Google Shape;1312;p5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313" name="Google Shape;1313;p5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5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Progress is easier to notice when we regularly look for it. Regular progress monitoring helps us decide if our goals are still realistic, useful, and meaningful.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Regular progress monitoring helps us notice when progress slows, so we can reflect on what may need to change: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Sometimes it is the goal itself,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sometimes the supports around the person, and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sometimes the way progress is being measured.</a:t>
            </a:r>
            <a:endParaRPr/>
          </a:p>
          <a:p>
            <a:pPr marL="457200" lvl="1"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leads us into a framework that helps us think through these decisions step by step.</a:t>
            </a:r>
            <a:endParaRPr/>
          </a:p>
        </p:txBody>
      </p:sp>
      <p:sp>
        <p:nvSpPr>
          <p:cNvPr id="1315" name="Google Shape;1315;p5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6" name="Google Shape;1316;p5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0" name="Google Shape;190;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1" name="Google Shape;191;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It’s important to understand that what we believe matters - and so where we look matters.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Our beliefs shape a lot of the ways we experience day to day life.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Let’s all take a moment to reflect on the following experiences that we have all had, and how you feel after each of these kinds of experiences.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How do you feel when you make a mistake? When you get something wrong? How does it feel if someone gets mad at you about that mistake? It probably doesn’t feel very good, does it?</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Well, how do you feel when someone is always focusing on your flaws? Not even considering your strengths and all the good things you can do but instead focuses on where you messed up. That probably feels pretty bad right?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What about times when you have been able to contribute meaningfully to your community? Maybe it’s through your job or vocation or maybe training you’ve done. Or perhaps it’s just small random acts of kindness. Being able to leave a positive impact on the people and environment around you, that probably feels pretty good, doesn’t it? </a:t>
            </a:r>
            <a:endParaRPr/>
          </a:p>
          <a:p>
            <a:pPr marL="0" lvl="0" indent="0" algn="l" rtl="0">
              <a:spcBef>
                <a:spcPts val="0"/>
              </a:spcBef>
              <a:spcAft>
                <a:spcPts val="0"/>
              </a:spcAft>
              <a:buNone/>
            </a:pPr>
            <a:endParaRPr/>
          </a:p>
        </p:txBody>
      </p:sp>
      <p:sp>
        <p:nvSpPr>
          <p:cNvPr id="193" name="Google Shape;193;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4" name="Google Shape;194;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5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31" name="Google Shape;1331;p5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332" name="Google Shape;1332;p5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p5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4" name="Google Shape;1334;p5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35" name="Google Shape;1335;p5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50" name="Google Shape;1350;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351" name="Google Shape;1351;p6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story explores how readiness, confidence, and mindset influence goal pursuit. We’ll think about how to identify a destination goal, what strengths Jordan brings, and where he may need support. The goal here is to look beyond what’s not happening and consider what might help him move forward meaningfully. </a:t>
            </a:r>
            <a:endParaRPr/>
          </a:p>
          <a:p>
            <a:pPr marL="0" lvl="0" indent="0" algn="l" rtl="0">
              <a:spcBef>
                <a:spcPts val="0"/>
              </a:spcBef>
              <a:spcAft>
                <a:spcPts val="0"/>
              </a:spcAft>
              <a:buNone/>
            </a:pPr>
            <a:endParaRPr/>
          </a:p>
        </p:txBody>
      </p:sp>
      <p:sp>
        <p:nvSpPr>
          <p:cNvPr id="1353" name="Google Shape;1353;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54" name="Google Shape;1354;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9" name="Google Shape;1369;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370" name="Google Shape;1370;p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Activity/Discussion Prompts: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Identify a main destination goal for Jordan.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Identify strengths that could be leveraged.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Identify one area in need of support.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How might the definition of “success” vary between Jordan and the program staff?</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How might applying a growth mindset change how you approach his goal setting.</a:t>
            </a:r>
            <a:endParaRPr/>
          </a:p>
          <a:p>
            <a:pPr marL="457200" lvl="1"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Notes on Scenario (if discussion is brief):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Ask: Might Jordan’s destination goal be to find and maintain meaningful employment?</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Identify strengths, such as a desire for independence, social interest, and some insight into his challenges.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Areas in need of support could include planning, organization and confidence.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Success may look different. For staff, it could mean securing a job.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For Jordan, it might simply mean taking the first step: completing one application or practicing an interview.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Using a growth mindset, we might focus on progress over perfection - acknowledging small wins, helping Jordan see effort as learning, and scaffolding steps to build readiness. </a:t>
            </a:r>
            <a:endParaRPr/>
          </a:p>
        </p:txBody>
      </p:sp>
      <p:sp>
        <p:nvSpPr>
          <p:cNvPr id="1372" name="Google Shape;1372;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73" name="Google Shape;1373;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88" name="Google Shape;1388;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389" name="Google Shape;1389;p6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Renee’s story highlights motivation, frustration, and mindset in goal pursuit.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We’ll use it to consider how a fixed mindset might influence persistence and how collaborative, strengths-based goal-setting can shift direction. </a:t>
            </a:r>
            <a:endParaRPr/>
          </a:p>
        </p:txBody>
      </p:sp>
      <p:sp>
        <p:nvSpPr>
          <p:cNvPr id="1391" name="Google Shape;1391;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92" name="Google Shape;1392;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07" name="Google Shape;1407;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08" name="Google Shape;1408;p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9" name="Google Shape;1409;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Discussion Prompts to be used as needed: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Identify a main destination goal for Rennee.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Identify strengths that could be leveraged.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Identify one area that needs support.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How might the definition of “success” vary between Jordan and the program staff?</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How might applying a growth mindset change how you approach goal-setting?</a:t>
            </a:r>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Potential discussion prompts if needed: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Renee’s destination goal could be calmer, more positive morning routines with her child.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Her strengths might include commitment, insight, and care for her child.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Her area of support might be sustaining strategies over time and shifting from “quick fixes” to skill-building.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Success for Renee might mean fewer conflicts or feeling less overwhelmed, while the system may define success as consistent routines.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Ask about opportunities for applying a growth mindset. It could involve reframing setbacks as learning opportunities, highlighting her progress, and celebrating moments of calm rather than expecting perfection.</a:t>
            </a:r>
            <a:endParaRPr/>
          </a:p>
        </p:txBody>
      </p:sp>
      <p:sp>
        <p:nvSpPr>
          <p:cNvPr id="1410" name="Google Shape;1410;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11" name="Google Shape;1411;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26" name="Google Shape;1426;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27" name="Google Shape;1427;p6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Up to this point, we have been looking at the direction we move towards in broad terms. We considered how goals give us purpose, how motivation shapes readiness, and how mindset influences what feels possible.</a:t>
            </a:r>
            <a:endParaRPr/>
          </a:p>
          <a:p>
            <a:pPr marL="0" lvl="0" indent="0" algn="l" rtl="0">
              <a:spcBef>
                <a:spcPts val="0"/>
              </a:spcBef>
              <a:spcAft>
                <a:spcPts val="0"/>
              </a:spcAft>
              <a:buNone/>
            </a:pPr>
            <a:endParaRPr/>
          </a:p>
          <a:p>
            <a:pPr marL="0" lvl="0" indent="0" algn="l" rtl="0">
              <a:spcBef>
                <a:spcPts val="0"/>
              </a:spcBef>
              <a:spcAft>
                <a:spcPts val="0"/>
              </a:spcAft>
              <a:buNone/>
            </a:pPr>
            <a:r>
              <a:rPr lang="en-US"/>
              <a:t>Now we shift into goal attainment. Here, we focus on the practical aspects of moving forward, setting goals that align with the individual, collaborating throughout the process, and utilizing tools to guide progress and adapt when things do not go as planned.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shift takes us from thinking about goals in theory to considering how they are actioned.</a:t>
            </a:r>
            <a:endParaRPr/>
          </a:p>
        </p:txBody>
      </p:sp>
      <p:sp>
        <p:nvSpPr>
          <p:cNvPr id="1429" name="Google Shape;1429;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0" name="Google Shape;1430;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7" name="Google Shape;1447;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48" name="Google Shape;1448;p6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decision tree supports reflection and action during goal pursuit.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highlights barriers, adjustments, and options for next steps.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process helps us move from feeling stuck to finding supported progress.</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the next series of slides, we will review the different components of the decision-making tree. </a:t>
            </a:r>
            <a:endParaRPr sz="1200" b="1" i="0" u="none" strike="noStrike">
              <a:solidFill>
                <a:schemeClr val="dk1"/>
              </a:solidFill>
              <a:latin typeface="Calibri"/>
              <a:ea typeface="Calibri"/>
              <a:cs typeface="Calibri"/>
              <a:sym typeface="Calibri"/>
            </a:endParaRPr>
          </a:p>
        </p:txBody>
      </p:sp>
      <p:sp>
        <p:nvSpPr>
          <p:cNvPr id="1450" name="Google Shape;1450;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1" name="Google Shape;1451;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7" name="Google Shape;1457;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58" name="Google Shape;1458;p6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9" name="Google Shape;1459;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first step in the decision tree is to </a:t>
            </a:r>
            <a:r>
              <a:rPr lang="en-US" sz="1200" b="1" i="0" u="none" strike="noStrike">
                <a:solidFill>
                  <a:schemeClr val="dk1"/>
                </a:solidFill>
                <a:latin typeface="Calibri"/>
                <a:ea typeface="Calibri"/>
                <a:cs typeface="Calibri"/>
                <a:sym typeface="Calibri"/>
              </a:rPr>
              <a:t>pause with curiosity</a:t>
            </a:r>
            <a:r>
              <a:rPr lang="en-US" sz="1200" b="0" i="0" u="none" strike="noStrike">
                <a:solidFill>
                  <a:schemeClr val="dk1"/>
                </a:solidFill>
                <a:latin typeface="Calibri"/>
                <a:ea typeface="Calibri"/>
                <a:cs typeface="Calibri"/>
                <a:sym typeface="Calibri"/>
              </a:rPr>
              <a:t>. Instead of reacting with judgment, we take a moment to ask: what might be getting in the way?</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Barriers may be emotional, like anxiety or frustration. Or practical, like transportation or scheduling</a:t>
            </a: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Or signs of disengagement or changes in interest.</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we understand the cause, we have an easier time identifying supports. </a:t>
            </a: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460" name="Google Shape;1460;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61" name="Google Shape;1461;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9" name="Google Shape;1479;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80" name="Google Shape;1480;p6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1" name="Google Shape;1481;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Once barriers have been recognized, the next step is to think about</a:t>
            </a:r>
            <a:r>
              <a:rPr lang="en-US" sz="1200" b="1" i="0" u="none" strike="noStrike">
                <a:solidFill>
                  <a:schemeClr val="dk1"/>
                </a:solidFill>
                <a:latin typeface="Calibri"/>
                <a:ea typeface="Calibri"/>
                <a:cs typeface="Calibri"/>
                <a:sym typeface="Calibri"/>
              </a:rPr>
              <a:t> how planning and support can be adjusted</a:t>
            </a:r>
            <a:r>
              <a:rPr lang="en-US" sz="1200" b="0" i="0" u="none" strike="noStrike">
                <a:solidFill>
                  <a:schemeClr val="dk1"/>
                </a:solidFill>
                <a:latin typeface="Calibri"/>
                <a:ea typeface="Calibri"/>
                <a:cs typeface="Calibri"/>
                <a:sym typeface="Calibri"/>
              </a:rPr>
              <a: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Emotional barriers may be eased with reminders, supportive people, or extra time.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Practical barriers often need more precise planning, added structure, or helpful routines.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the client has lost interest in the goal, then the goal can be adjusted. We will discuss this more in a moment.</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adjustments build confidence, reduce frustration, and increase the likelihood that the person with FASD can continue moving toward their goals.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is one of the key ways the decision tree helps us visualize progress as possible, even when challenges arise.</a:t>
            </a:r>
            <a:endParaRPr/>
          </a:p>
          <a:p>
            <a:pPr marL="0" lvl="0" indent="0" algn="l" rtl="0">
              <a:spcBef>
                <a:spcPts val="0"/>
              </a:spcBef>
              <a:spcAft>
                <a:spcPts val="0"/>
              </a:spcAft>
              <a:buNone/>
            </a:pPr>
            <a:endParaRPr/>
          </a:p>
        </p:txBody>
      </p:sp>
      <p:sp>
        <p:nvSpPr>
          <p:cNvPr id="1482" name="Google Shape;1482;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3" name="Google Shape;1483;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8" name="Google Shape;1498;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499" name="Google Shape;1499;p6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At other times, the goal itself is what needs to shift.</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We may need to reduce the challenge, extend the timeline, or reframe the approach with a growth mindset.</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Breaking a larger goal into smaller, more manageable steps helps the person experience success and keep moving forward.</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Or perhaps the goal itself needs to be shifted or changed to meet the evolving needs of the individual we are supporting.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these instances, the relationship between people with FASD and their supporters is useful for exploring goals. </a:t>
            </a:r>
            <a:endParaRPr/>
          </a:p>
          <a:p>
            <a:pPr marL="0" lvl="0" indent="0" algn="l" rtl="0">
              <a:spcBef>
                <a:spcPts val="0"/>
              </a:spcBef>
              <a:spcAft>
                <a:spcPts val="0"/>
              </a:spcAft>
              <a:buNone/>
            </a:pPr>
            <a:endParaRPr/>
          </a:p>
        </p:txBody>
      </p:sp>
      <p:sp>
        <p:nvSpPr>
          <p:cNvPr id="1501" name="Google Shape;1501;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02" name="Google Shape;1502;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2" name="Google Shape;212;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13" name="Google Shape;213;p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ways we think about the mistakes of ourselves and others is very important, because it can shape the ways we think about…</a:t>
            </a:r>
            <a:endParaRPr/>
          </a:p>
        </p:txBody>
      </p:sp>
      <p:sp>
        <p:nvSpPr>
          <p:cNvPr id="215" name="Google Shape;215;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6" name="Google Shape;216;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20" name="Google Shape;1520;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521" name="Google Shape;1521;p6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Sometimes the best option is to </a:t>
            </a:r>
            <a:r>
              <a:rPr lang="en-US" sz="1200" b="1" i="0" u="none" strike="noStrike">
                <a:solidFill>
                  <a:schemeClr val="dk1"/>
                </a:solidFill>
                <a:latin typeface="Calibri"/>
                <a:ea typeface="Calibri"/>
                <a:cs typeface="Calibri"/>
                <a:sym typeface="Calibri"/>
              </a:rPr>
              <a:t>pause</a:t>
            </a:r>
            <a:r>
              <a:rPr lang="en-US" sz="1200" b="0" i="0" u="none" strike="noStrike">
                <a:solidFill>
                  <a:schemeClr val="dk1"/>
                </a:solidFill>
                <a:latin typeface="Calibri"/>
                <a:ea typeface="Calibri"/>
                <a:cs typeface="Calibri"/>
                <a:sym typeface="Calibri"/>
              </a:rPr>
              <a:t> for a few hours or maybe longer. Sometimes we need time to regulate and reflect before returning to the conversation.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Stepping back lowers pressure. </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the goal is revisited later, it can feel more meaningful and thought out.</a:t>
            </a:r>
            <a:endParaRPr/>
          </a:p>
        </p:txBody>
      </p:sp>
      <p:sp>
        <p:nvSpPr>
          <p:cNvPr id="1523" name="Google Shape;1523;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24" name="Google Shape;1524;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Mapping this process onto the Towards Healthy Outcomes framework, whenever we set a goal and step onto the relevant THO pathway, we can set goals using three steps outlined here on this table. </a:t>
            </a:r>
          </a:p>
          <a:p>
            <a:endParaRPr lang="en-US" dirty="0"/>
          </a:p>
          <a:p>
            <a:r>
              <a:rPr lang="en-US" dirty="0"/>
              <a:t>The steps are ‘what to know’, ‘what to do’ and ‘what to plan for’.</a:t>
            </a:r>
          </a:p>
          <a:p>
            <a:endParaRPr lang="en-US" dirty="0"/>
          </a:p>
          <a:p>
            <a:r>
              <a:rPr lang="en-US" dirty="0"/>
              <a:t>Within THO, each pathway, for example here we have Physical Wellbeing, starts with basic information about the importance of health care across multiple areas of functioning, and then goes on to include resources and recommendations. Using this information, short- and long-term goals can be set.</a:t>
            </a:r>
          </a:p>
          <a:p>
            <a:endParaRPr lang="en-US" dirty="0"/>
          </a:p>
          <a:p>
            <a:r>
              <a:rPr lang="en-US" dirty="0"/>
              <a:t>What to know covers the basic information about the pathway we are on, in this case physical wellbeing, along with the relevant characteristics, strengths, needs, and areas of interest of the person we are supporting. In this example, that includes understanding the critical foundation of good physical health plays in daily life and the ways to promote physical wellbeing. </a:t>
            </a:r>
          </a:p>
          <a:p>
            <a:endParaRPr lang="en-US" dirty="0"/>
          </a:p>
          <a:p>
            <a:r>
              <a:rPr lang="en-US" dirty="0"/>
              <a:t>What to do now is our more immediate, shorter term goals and next steps; plans for the next year or so. This also includes current resources and other evidence-based support and recommendations. In this example, it includes planning medical appointments, monitoring medications and their effects. </a:t>
            </a:r>
          </a:p>
          <a:p>
            <a:endParaRPr lang="en-US" dirty="0"/>
          </a:p>
          <a:p>
            <a:r>
              <a:rPr lang="en-US" dirty="0"/>
              <a:t>Finally, the last column is what to plan for. This includes our longer term planning and considerations related to continuity of care. In this example, physical wellness, includes longer term planning, ongoing healthcare, and transitioning between different physicians and health care systems. </a:t>
            </a:r>
          </a:p>
          <a:p>
            <a:endParaRPr lang="en-US"/>
          </a:p>
          <a:p>
            <a:r>
              <a:rPr lang="en-US"/>
              <a:t>Planning </a:t>
            </a:r>
            <a:r>
              <a:rPr lang="en-US" dirty="0"/>
              <a:t>ahead helps us be proactive and focus on providing supports and achieving goals rather than only solving problems as they arise.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7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1" name="Google Shape;1541;p70: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p7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4" name="Google Shape;1554;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we are going to talk about how we can start applying some of the things we’ve learned today. As we do, it’s important to remember that the more often we think about and apply these new ideas we’ve discussed today, the easier it will be to do.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Or, practice makes perfect. </a:t>
            </a:r>
            <a:endParaRPr/>
          </a:p>
          <a:p>
            <a:pPr marL="0" lvl="0" indent="0" algn="l" rtl="0">
              <a:spcBef>
                <a:spcPts val="0"/>
              </a:spcBef>
              <a:spcAft>
                <a:spcPts val="0"/>
              </a:spcAft>
              <a:buNone/>
            </a:pPr>
            <a:endParaRPr/>
          </a:p>
        </p:txBody>
      </p:sp>
      <p:sp>
        <p:nvSpPr>
          <p:cNvPr id="1555" name="Google Shape;1555;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75" name="Google Shape;1575;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576" name="Google Shape;1576;p7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the end of this section, participants will be able to: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Demonstrate increased confidence in applying success-oriented, developmentally focused, goal-oriented supports in real-world scenarios.</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Identify and apply creative strategies that may be helpful for the unique person we are supporting, and make practice shifts that can influence and contribute to healthy outcomes for individuals with FASD.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Integrate knowledge from previous presentation sections into actionable steps, strengthening the connection between “head knowledge” and practice.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section builds on our brain-responsive approach, growth and relational mindsets, and goal setting knowledge to understand how they can be applied, practiced, and increasingly integrated in our work moving forward. </a:t>
            </a:r>
            <a:endParaRPr/>
          </a:p>
          <a:p>
            <a:pPr marL="0" lvl="0" indent="0" algn="l" rtl="0">
              <a:spcBef>
                <a:spcPts val="0"/>
              </a:spcBef>
              <a:spcAft>
                <a:spcPts val="0"/>
              </a:spcAft>
              <a:buNone/>
            </a:pPr>
            <a:endParaRPr/>
          </a:p>
        </p:txBody>
      </p:sp>
      <p:sp>
        <p:nvSpPr>
          <p:cNvPr id="1578" name="Google Shape;1578;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79" name="Google Shape;1579;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0" name="Google Shape;1600;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01" name="Google Shape;1601;p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2" name="Google Shape;1602;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our previous sections, we’ve used metaphors to explain our key takeaways from each section. So we talked about learning to ride a bike and driving. Now we’re going to use a sports metaphor.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If there is a different sport that you have experience with or would prefer to talk (e.g., golf) about feel free to adjust the metaphor to that experience.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Does anyone remember learning to skate? You probably started off pretty shaky, it probably felt hard to just stay standing upright in your skates when putting them on. And stepping onto the ice felt like such a slow process, it probably took you a long time to even put a foot on the ice.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Once I am on the ice, all I’m focused on is skating. Speeding up or stopping feels impossible.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For some of us, we likely stopped there. So anytime we go skating it feels laborious and really hard.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But for others, maybe you went skating more often, maybe you even had parents who set up a rink in your backyard for you. Then you skate often enough that you come to believe that you can skate - in fact you’re no longer concerned about skating at all anymore.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You go so much that you’re no longer even think about skating. It becomes so automatic that skating becomes like walking or breathing, and you don’t even have to give it conscious effort.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Maybe now your focus has shifted to skating in a certain direction, or at a certain speed.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You skated enough that you not only increased your abilities and skills, but your underlying belief about your ability to skate has changed. </a:t>
            </a:r>
            <a:endParaRPr/>
          </a:p>
          <a:p>
            <a:pPr marL="628650" lvl="1" indent="-95250" algn="l" rtl="0">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same is true in our work. As professionals, there is a process of practicing certain ways of thinking and acting to boost our foundational belief systems and recognize how these things go together.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automaticity of the practice comes with the belief - but thinking this way again and again over time can help shift the beliefs.</a:t>
            </a:r>
            <a:endParaRPr sz="1200" b="1" i="0" u="none" strike="noStrike">
              <a:solidFill>
                <a:schemeClr val="dk1"/>
              </a:solidFill>
              <a:latin typeface="Calibri"/>
              <a:ea typeface="Calibri"/>
              <a:cs typeface="Calibri"/>
              <a:sym typeface="Calibri"/>
            </a:endParaRPr>
          </a:p>
        </p:txBody>
      </p:sp>
      <p:sp>
        <p:nvSpPr>
          <p:cNvPr id="1603" name="Google Shape;1603;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4" name="Google Shape;1604;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7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0" name="Google Shape;1610;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Historically, supporters have focused on solving problems for people with FASD and avoiding risks, which is important. But by doing that, we have overlooked crucial parts of the story.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we are looking to shift towards understanding the whole person…</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a:p>
            <a:pPr marL="0" lvl="0" indent="0" algn="l" rtl="0">
              <a:spcBef>
                <a:spcPts val="0"/>
              </a:spcBef>
              <a:spcAft>
                <a:spcPts val="0"/>
              </a:spcAft>
              <a:buNone/>
            </a:pPr>
            <a:endParaRPr/>
          </a:p>
        </p:txBody>
      </p:sp>
      <p:sp>
        <p:nvSpPr>
          <p:cNvPr id="1611" name="Google Shape;1611;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7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8" name="Google Shape;1628;p7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29" name="Google Shape;1629;p7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0" name="Google Shape;1630;p7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 far, we have talked about the spectrum of strengths and needs by reviewing the ten diagnostic domains used to assess folks with FASD.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The pictures of the domains are in the same order as those listed below starting in the top left hand corner and then moving towards the right. The first picture on the top line represents academic achievement, and the first picture on the bottom line represents neuroanatomy. </a:t>
            </a:r>
            <a:endParaRPr/>
          </a:p>
          <a:p>
            <a:pPr marL="0" lvl="0"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These areas assessed include: academic achievement, attention, cognition, language, memory, neuroanatomy, executive functioning, adaptive behaviour, motor skills, and affect regulation. Our main takeaway from this conversation earlier was that these brain domains are highly connected -</a:t>
            </a:r>
            <a:r>
              <a:rPr lang="en-US" sz="1200" b="1" i="0" u="none" strike="noStrike">
                <a:solidFill>
                  <a:schemeClr val="dk1"/>
                </a:solidFill>
                <a:latin typeface="Calibri"/>
                <a:ea typeface="Calibri"/>
                <a:cs typeface="Calibri"/>
                <a:sym typeface="Calibri"/>
              </a:rPr>
              <a:t> no part of the brain works on its own.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understanding shapes our brain-responsive approach to providing supports. </a:t>
            </a:r>
            <a:endParaRPr/>
          </a:p>
          <a:p>
            <a:pPr marL="0" lvl="0" indent="0" algn="l" rtl="0">
              <a:spcBef>
                <a:spcPts val="0"/>
              </a:spcBef>
              <a:spcAft>
                <a:spcPts val="0"/>
              </a:spcAft>
              <a:buNone/>
            </a:pPr>
            <a:endParaRPr/>
          </a:p>
        </p:txBody>
      </p:sp>
      <p:sp>
        <p:nvSpPr>
          <p:cNvPr id="1631" name="Google Shape;1631;p7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2" name="Google Shape;1632;p7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7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3" name="Google Shape;1673;p7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74" name="Google Shape;1674;p7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5" name="Google Shape;1675;p7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 understand and support people with FASD, we must understand the whole person. When we do that, we can understand what it is they might need help with, and what goals they are striving towards.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is what creates our</a:t>
            </a:r>
            <a:r>
              <a:rPr lang="en-US" sz="1200" b="1" i="0" u="none" strike="noStrike">
                <a:solidFill>
                  <a:schemeClr val="dk1"/>
                </a:solidFill>
                <a:latin typeface="Calibri"/>
                <a:ea typeface="Calibri"/>
                <a:cs typeface="Calibri"/>
                <a:sym typeface="Calibri"/>
              </a:rPr>
              <a:t> shared understanding</a:t>
            </a:r>
            <a:r>
              <a:rPr lang="en-US" sz="1200" b="0" i="0" u="none" strike="noStrike">
                <a:solidFill>
                  <a:schemeClr val="dk1"/>
                </a:solidFill>
                <a:latin typeface="Calibri"/>
                <a:ea typeface="Calibri"/>
                <a:cs typeface="Calibri"/>
                <a:sym typeface="Calibri"/>
              </a:rPr>
              <a:t> that we talked about earlier.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we discussed in section 1, the Towards Healthy Outcomes framework helps us take a strengths-based approach that helps us to recognize strengths.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all have strengths, and our strengths are unique. For some people, that means we can overlook their strengths because they are different from what we might expect.</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Strengths are not always “skills.” They may be the ways we relate to other people, our effort, curiosity, connection, or persistence.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Or strengths can show up in more obvious ways in how we live our lives.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What’s important is that we notice strengths because they give us clues about what supports may feel natural for the person. Like we talked about earlier in our motivation slides, </a:t>
            </a:r>
            <a:r>
              <a:rPr lang="en-US" sz="1200" b="1" i="0" u="none" strike="noStrike">
                <a:solidFill>
                  <a:schemeClr val="dk1"/>
                </a:solidFill>
                <a:latin typeface="Calibri"/>
                <a:ea typeface="Calibri"/>
                <a:cs typeface="Calibri"/>
                <a:sym typeface="Calibri"/>
              </a:rPr>
              <a:t>effective support develops from what meaningful goals that are created in collaboration. </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supports are aligned with each person’s unique strengths, progress becomes steadier and more predictable. </a:t>
            </a:r>
            <a:endParaRPr/>
          </a:p>
          <a:p>
            <a:pPr marL="0" lvl="0" indent="0" algn="l" rtl="0">
              <a:spcBef>
                <a:spcPts val="0"/>
              </a:spcBef>
              <a:spcAft>
                <a:spcPts val="0"/>
              </a:spcAft>
              <a:buNone/>
            </a:pPr>
            <a:endParaRPr/>
          </a:p>
        </p:txBody>
      </p:sp>
      <p:sp>
        <p:nvSpPr>
          <p:cNvPr id="1676" name="Google Shape;1676;p7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7" name="Google Shape;1677;p7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7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5" name="Google Shape;1695;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We do not support a person  alone</a:t>
            </a:r>
            <a:r>
              <a:rPr lang="en-US" sz="1200" b="0" i="0" u="none" strike="noStrike">
                <a:solidFill>
                  <a:schemeClr val="dk1"/>
                </a:solidFill>
                <a:latin typeface="Calibri"/>
                <a:ea typeface="Calibri"/>
                <a:cs typeface="Calibri"/>
                <a:sym typeface="Calibri"/>
              </a:rPr>
              <a:t>. We work with their family, school, community, health care, and/or social services systems. The systems that work together are better set up to respond to challenges. </a:t>
            </a:r>
            <a:endParaRPr/>
          </a:p>
        </p:txBody>
      </p:sp>
      <p:sp>
        <p:nvSpPr>
          <p:cNvPr id="1696" name="Google Shape;1696;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4" name="Google Shape;234;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35" name="Google Shape;235;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Ourselves</a:t>
            </a:r>
            <a:endParaRPr/>
          </a:p>
        </p:txBody>
      </p:sp>
      <p:sp>
        <p:nvSpPr>
          <p:cNvPr id="237" name="Google Shape;237;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8" name="Google Shape;238;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13" name="Google Shape;1713;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14" name="Google Shape;1714;p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5" name="Google Shape;1715;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Professional collaboration means systems talking to each other, sharing information, and planning together. It lowers the chance of interpreting behaviour as defiance or lack of effort. It creates that </a:t>
            </a:r>
            <a:r>
              <a:rPr lang="en-US" sz="1200" b="1" i="0" u="none" strike="noStrike">
                <a:solidFill>
                  <a:schemeClr val="dk1"/>
                </a:solidFill>
                <a:latin typeface="Calibri"/>
                <a:ea typeface="Calibri"/>
                <a:cs typeface="Calibri"/>
                <a:sym typeface="Calibri"/>
              </a:rPr>
              <a:t>shared understanding </a:t>
            </a:r>
            <a:r>
              <a:rPr lang="en-US" sz="1200" b="0" i="0" u="none" strike="noStrike">
                <a:solidFill>
                  <a:schemeClr val="dk1"/>
                </a:solidFill>
                <a:latin typeface="Calibri"/>
                <a:ea typeface="Calibri"/>
                <a:cs typeface="Calibri"/>
                <a:sym typeface="Calibri"/>
              </a:rPr>
              <a:t>we talked about in section 1.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Shared understanding means that all systems understand the unique strengths and support needs of the person with FASD they work with.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professionals collaborate, expectations become clearer and more predictable. Even small changes in communication can improve day to day life.</a:t>
            </a:r>
            <a:endParaRPr/>
          </a:p>
        </p:txBody>
      </p:sp>
      <p:sp>
        <p:nvSpPr>
          <p:cNvPr id="1716" name="Google Shape;1716;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17" name="Google Shape;1717;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38" name="Google Shape;1738;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39" name="Google Shape;1739;p7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0" name="Google Shape;1740;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Armed with shared understanding of the unique person we are supporting, we set ourselves up to communicate with other supporters and systems in a brain-responsive way.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Relationships help reduce mixed messages and offset communication breakdowns across systems which creates clearer pathways towards goals.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Instead of solving problems, the focus becomes </a:t>
            </a:r>
            <a:r>
              <a:rPr lang="en-US" sz="1200" b="1" i="0" u="none" strike="noStrike">
                <a:solidFill>
                  <a:schemeClr val="dk1"/>
                </a:solidFill>
                <a:latin typeface="Calibri"/>
                <a:ea typeface="Calibri"/>
                <a:cs typeface="Calibri"/>
                <a:sym typeface="Calibri"/>
              </a:rPr>
              <a:t>navigating systems</a:t>
            </a:r>
            <a:r>
              <a:rPr lang="en-US"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systems operate independently or fail to share understanding, people can feel confused or overwhelmed. Systems that have a shared understanding can work together to help the person with FASD navigate their journey towards success. </a:t>
            </a:r>
            <a:endParaRPr/>
          </a:p>
          <a:p>
            <a:pPr marL="0" lvl="0" indent="0" algn="l" rtl="0">
              <a:spcBef>
                <a:spcPts val="0"/>
              </a:spcBef>
              <a:spcAft>
                <a:spcPts val="0"/>
              </a:spcAft>
              <a:buNone/>
            </a:pPr>
            <a:endParaRPr/>
          </a:p>
        </p:txBody>
      </p:sp>
      <p:sp>
        <p:nvSpPr>
          <p:cNvPr id="1741" name="Google Shape;1741;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42" name="Google Shape;1742;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60" name="Google Shape;1760;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61" name="Google Shape;1761;p8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Shared understanding is crucial to navigating complex systems.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as we’ve talked about so far, understanding is fostered through relationships.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But how do we got about establishing those relationships? Sometimes it can be tricky given the limitations of our roles and environments. </a:t>
            </a:r>
            <a:endParaRPr/>
          </a:p>
          <a:p>
            <a:pPr marL="0" lvl="0" indent="0" algn="l" rtl="0">
              <a:spcBef>
                <a:spcPts val="0"/>
              </a:spcBef>
              <a:spcAft>
                <a:spcPts val="0"/>
              </a:spcAft>
              <a:buNone/>
            </a:pPr>
            <a:endParaRPr/>
          </a:p>
        </p:txBody>
      </p:sp>
      <p:sp>
        <p:nvSpPr>
          <p:cNvPr id="1763" name="Google Shape;1763;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64" name="Google Shape;1764;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80" name="Google Shape;1780;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81" name="Google Shape;1781;p8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2" name="Google Shape;1782;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table offers not only some strategy suggestions for challenging behaviours it also provides some prompts to ask ourselves and the people we are working to support to start to develop that relationship to foster understanding.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the first column we have some behaviours that we might see in our work.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Then in the middle column we have strategies that might be helpful to implement for this situation.</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the last column we have suggestions and questions we can ask to build relationship and understanding.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 Depending on time and the audience, you could make this slide more conversational and accept suggestions for strategies and relationship building tools. </a:t>
            </a:r>
            <a:endParaRPr/>
          </a:p>
          <a:p>
            <a:pPr marL="0" lvl="0" indent="0" algn="l" rtl="0">
              <a:spcBef>
                <a:spcPts val="0"/>
              </a:spcBef>
              <a:spcAft>
                <a:spcPts val="0"/>
              </a:spcAft>
              <a:buNone/>
            </a:pPr>
            <a:endParaRPr/>
          </a:p>
        </p:txBody>
      </p:sp>
      <p:sp>
        <p:nvSpPr>
          <p:cNvPr id="1783" name="Google Shape;1783;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84" name="Google Shape;1784;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96" name="Google Shape;1796;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797" name="Google Shape;1797;p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8" name="Google Shape;1798;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 Depending on time and the audience, you could make this slide more conversational and accept suggestions for strategies and relationship building tools. </a:t>
            </a:r>
            <a:endParaRPr/>
          </a:p>
        </p:txBody>
      </p:sp>
      <p:sp>
        <p:nvSpPr>
          <p:cNvPr id="1799" name="Google Shape;1799;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00" name="Google Shape;1800;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12" name="Google Shape;1812;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13" name="Google Shape;1813;p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 Depending on time and the audience, you could make this slide more conversational and accept suggestions for strategies and relationship building tools. </a:t>
            </a:r>
            <a:endParaRPr/>
          </a:p>
        </p:txBody>
      </p:sp>
      <p:sp>
        <p:nvSpPr>
          <p:cNvPr id="1815" name="Google Shape;1815;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16" name="Google Shape;1816;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p8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8" name="Google Shape;1828;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p:txBody>
      </p:sp>
      <p:sp>
        <p:nvSpPr>
          <p:cNvPr id="1829" name="Google Shape;1829;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44" name="Google Shape;1844;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45" name="Google Shape;1845;p8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6" name="Google Shape;1846;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Now we are going to work through an example. To respond to the discussion prompts, feel free to refer to your notes, the slides, or the decision-tree map. </a:t>
            </a:r>
            <a:endParaRPr/>
          </a:p>
          <a:p>
            <a:pPr marL="0" lvl="0" indent="0" algn="l" rtl="0">
              <a:spcBef>
                <a:spcPts val="0"/>
              </a:spcBef>
              <a:spcAft>
                <a:spcPts val="0"/>
              </a:spcAft>
              <a:buNone/>
            </a:pPr>
            <a:endParaRPr/>
          </a:p>
        </p:txBody>
      </p:sp>
      <p:sp>
        <p:nvSpPr>
          <p:cNvPr id="1847" name="Google Shape;1847;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48" name="Google Shape;1848;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3" name="Google Shape;1863;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64" name="Google Shape;1864;p8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 </a:t>
            </a:r>
            <a:endParaRPr/>
          </a:p>
        </p:txBody>
      </p:sp>
      <p:sp>
        <p:nvSpPr>
          <p:cNvPr id="1866" name="Google Shape;1866;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7" name="Google Shape;1867;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82" name="Google Shape;1882;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83" name="Google Shape;1883;p8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4" name="Google Shape;1884;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Potential discussion prompts/topics: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Invite participants to name what brain-based differences might be shaping these patterns, such as difficulties with transitions, sensory overload, or social skills. </a:t>
            </a:r>
            <a:endParaRPr/>
          </a:p>
          <a:p>
            <a:pPr marL="457200" lvl="1" indent="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Ask what might make the classroom or school environment challenging for him and where he might feel more capable.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Encourage reflection on how behaviour communicates needs.</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Connect to the idea that this is “not the end of the story.” What could shift if expectations matched his developmental abilities?</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Explore how enhanced collaboration between caregivers and school might create more consistency.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Prompt discussion on relationship building and how small supportive interactions could change Brett’s daily experience.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Link to systems and barriers by asking how traditional school responses might miss the underlying needs.</a:t>
            </a:r>
            <a:endParaRPr/>
          </a:p>
          <a:p>
            <a:pPr marL="0" lvl="0" indent="0" algn="l" rtl="0">
              <a:spcBef>
                <a:spcPts val="0"/>
              </a:spcBef>
              <a:spcAft>
                <a:spcPts val="0"/>
              </a:spcAft>
              <a:buNone/>
            </a:pPr>
            <a:br>
              <a:rPr lang="en-US"/>
            </a:br>
            <a:endParaRPr/>
          </a:p>
        </p:txBody>
      </p:sp>
      <p:sp>
        <p:nvSpPr>
          <p:cNvPr id="1885" name="Google Shape;1885;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86" name="Google Shape;1886;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6" name="Google Shape;256;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57" name="Google Shape;257;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Others</a:t>
            </a:r>
            <a:endParaRPr/>
          </a:p>
        </p:txBody>
      </p:sp>
      <p:sp>
        <p:nvSpPr>
          <p:cNvPr id="259" name="Google Shape;259;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0" name="Google Shape;260;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01" name="Google Shape;1901;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02" name="Google Shape;1902;p8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p:txBody>
      </p:sp>
      <p:sp>
        <p:nvSpPr>
          <p:cNvPr id="1904" name="Google Shape;1904;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05" name="Google Shape;1905;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20" name="Google Shape;1920;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21" name="Google Shape;1921;p8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2" name="Google Shape;1922;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Potential discussion prompts/topics: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Invite participants to notice behaviours that might be connected to brain-based differences related to planning, memory, or emotion regulation.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Ask what daily tasks or expectations might feel especially demanding for her.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Explore how service providers might misinterpret her behaviour and how this can create barriers rather than support.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Encourage thinking about what helps build </a:t>
            </a:r>
            <a:r>
              <a:rPr lang="en-US" sz="1200" b="1" i="1" u="none" strike="noStrike">
                <a:solidFill>
                  <a:schemeClr val="dk1"/>
                </a:solidFill>
                <a:latin typeface="Calibri"/>
                <a:ea typeface="Calibri"/>
                <a:cs typeface="Calibri"/>
                <a:sym typeface="Calibri"/>
              </a:rPr>
              <a:t>trusting relationships </a:t>
            </a:r>
            <a:r>
              <a:rPr lang="en-US" sz="1200" b="0" i="1" u="none" strike="noStrike">
                <a:solidFill>
                  <a:schemeClr val="dk1"/>
                </a:solidFill>
                <a:latin typeface="Calibri"/>
                <a:ea typeface="Calibri"/>
                <a:cs typeface="Calibri"/>
                <a:sym typeface="Calibri"/>
              </a:rPr>
              <a:t>with adults who she is afraid are judging her. </a:t>
            </a:r>
            <a:endParaRPr/>
          </a:p>
          <a:p>
            <a:pPr marL="457200" lvl="1" indent="0" algn="l" rtl="0">
              <a:spcBef>
                <a:spcPts val="0"/>
              </a:spcBef>
              <a:spcAft>
                <a:spcPts val="0"/>
              </a:spcAft>
              <a:buNone/>
            </a:pPr>
            <a:endParaRPr sz="1200" b="0" i="1"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Highlight opportunities for collaboration where instructions are clear, predictable, and paced in manageable steps. Connect back to “not the end of the story” by asking what could shift if Marissa received support that truly matched her needs.</a:t>
            </a:r>
            <a:endParaRPr/>
          </a:p>
          <a:p>
            <a:pPr marL="0" lvl="0" indent="0" algn="l" rtl="0">
              <a:spcBef>
                <a:spcPts val="0"/>
              </a:spcBef>
              <a:spcAft>
                <a:spcPts val="0"/>
              </a:spcAft>
              <a:buNone/>
            </a:pPr>
            <a:endParaRPr/>
          </a:p>
        </p:txBody>
      </p:sp>
      <p:sp>
        <p:nvSpPr>
          <p:cNvPr id="1923" name="Google Shape;1923;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24" name="Google Shape;1924;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9" name="Google Shape;1939;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40" name="Google Shape;1940;p9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1" name="Google Shape;1941;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Read Slide</a:t>
            </a:r>
            <a:endParaRPr/>
          </a:p>
        </p:txBody>
      </p:sp>
      <p:sp>
        <p:nvSpPr>
          <p:cNvPr id="1942" name="Google Shape;1942;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43" name="Google Shape;1943;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58" name="Google Shape;1958;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59" name="Google Shape;1959;p9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0" name="Google Shape;1960;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Potential discussion prompts/topics: </a:t>
            </a:r>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Ask participants to identify which brain-based differences might influence his challenges with independence, money management, and work routines.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Invite discussion around how the transition to adulthood often removes structure and support, creating system-level barriers.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Encourage participants to name moments in Xander’s story where he is trying, even if it does not appear successful.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Explore how relationships with supportive adults or mentors could support his goals.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Prompt thinking about collaboration across systems, such as employment programs, housing supports, or community coaching. </a:t>
            </a:r>
            <a:endParaRPr/>
          </a:p>
          <a:p>
            <a:pPr marL="628650" lvl="1" indent="-95250" algn="l" rtl="0">
              <a:spcBef>
                <a:spcPts val="0"/>
              </a:spcBef>
              <a:spcAft>
                <a:spcPts val="0"/>
              </a:spcAft>
              <a:buClr>
                <a:schemeClr val="dk1"/>
              </a:buClr>
              <a:buSzPts val="1200"/>
              <a:buFont typeface="Arial"/>
              <a:buNone/>
            </a:pPr>
            <a:endParaRPr sz="1200" b="0" i="1" u="none" strike="noStrike">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Font typeface="Arial"/>
              <a:buChar char="•"/>
            </a:pPr>
            <a:r>
              <a:rPr lang="en-US" sz="1200" b="0" i="1" u="none" strike="noStrike">
                <a:solidFill>
                  <a:schemeClr val="dk1"/>
                </a:solidFill>
                <a:latin typeface="Calibri"/>
                <a:ea typeface="Calibri"/>
                <a:cs typeface="Calibri"/>
                <a:sym typeface="Calibri"/>
              </a:rPr>
              <a:t>Reinforce “not the end of the story” by asking what could change if Xander received consistent, predictable, hands-on support. </a:t>
            </a:r>
            <a:endParaRPr/>
          </a:p>
        </p:txBody>
      </p:sp>
      <p:sp>
        <p:nvSpPr>
          <p:cNvPr id="1961" name="Google Shape;1961;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62" name="Google Shape;1962;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77" name="Google Shape;1977;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78" name="Google Shape;1978;p9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9" name="Google Shape;1979;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we are going to use what we have learned today to think about some of our own experiences and clients. </a:t>
            </a:r>
            <a:endParaRPr/>
          </a:p>
        </p:txBody>
      </p:sp>
      <p:sp>
        <p:nvSpPr>
          <p:cNvPr id="1980" name="Google Shape;1980;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81" name="Google Shape;1981;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6" name="Google Shape;1996;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997" name="Google Shape;1997;p9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8" name="Google Shape;1998;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Recall a client or individual with FASD that you worked with who was challenging for you. </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With the information presented today, how would your approach change?</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Reflect and answer the questions/prompts and please share if you feel comfortable. </a:t>
            </a:r>
            <a:endParaRPr/>
          </a:p>
        </p:txBody>
      </p:sp>
      <p:sp>
        <p:nvSpPr>
          <p:cNvPr id="1999" name="Google Shape;1999;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00" name="Google Shape;2000;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p9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5" name="Google Shape;2015;p9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That brings us to the end of this presentation.</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Are there any questions?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1" u="none" strike="noStrike">
                <a:solidFill>
                  <a:schemeClr val="dk1"/>
                </a:solidFill>
                <a:latin typeface="Calibri"/>
                <a:ea typeface="Calibri"/>
                <a:cs typeface="Calibri"/>
                <a:sym typeface="Calibri"/>
              </a:rPr>
              <a:t>Presenter Note: Provide resources and glossary of key terms if needed. </a:t>
            </a:r>
            <a:endParaRPr/>
          </a:p>
        </p:txBody>
      </p:sp>
      <p:sp>
        <p:nvSpPr>
          <p:cNvPr id="2016" name="Google Shape;2016;p9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1.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1.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jpg"/></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1.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0" name="Google Shape;90;p1"/>
          <p:cNvGrpSpPr/>
          <p:nvPr/>
        </p:nvGrpSpPr>
        <p:grpSpPr>
          <a:xfrm>
            <a:off x="1880278" y="-558923"/>
            <a:ext cx="2302648" cy="7539771"/>
            <a:chOff x="0" y="-47625"/>
            <a:chExt cx="606459" cy="1985783"/>
          </a:xfrm>
        </p:grpSpPr>
        <p:sp>
          <p:nvSpPr>
            <p:cNvPr id="91" name="Google Shape;91;p1"/>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108CB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93" name="Google Shape;93;p1"/>
          <p:cNvCxnSpPr/>
          <p:nvPr/>
        </p:nvCxnSpPr>
        <p:spPr>
          <a:xfrm>
            <a:off x="4533761" y="5350516"/>
            <a:ext cx="7877207" cy="0"/>
          </a:xfrm>
          <a:prstGeom prst="straightConnector1">
            <a:avLst/>
          </a:prstGeom>
          <a:noFill/>
          <a:ln w="76200" cap="flat" cmpd="sng">
            <a:solidFill>
              <a:srgbClr val="E87BAD"/>
            </a:solidFill>
            <a:prstDash val="solid"/>
            <a:round/>
            <a:headEnd type="none" w="sm" len="sm"/>
            <a:tailEnd type="none" w="sm" len="sm"/>
          </a:ln>
        </p:spPr>
      </p:cxnSp>
      <p:grpSp>
        <p:nvGrpSpPr>
          <p:cNvPr id="94" name="Google Shape;94;p1"/>
          <p:cNvGrpSpPr/>
          <p:nvPr/>
        </p:nvGrpSpPr>
        <p:grpSpPr>
          <a:xfrm>
            <a:off x="14379513" y="8233036"/>
            <a:ext cx="4823538" cy="4823538"/>
            <a:chOff x="0" y="0"/>
            <a:chExt cx="812800" cy="812800"/>
          </a:xfrm>
        </p:grpSpPr>
        <p:sp>
          <p:nvSpPr>
            <p:cNvPr id="95" name="Google Shape;95;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 name="Google Shape;97;p1"/>
          <p:cNvGrpSpPr/>
          <p:nvPr/>
        </p:nvGrpSpPr>
        <p:grpSpPr>
          <a:xfrm>
            <a:off x="16791282" y="6846531"/>
            <a:ext cx="4823538" cy="4823538"/>
            <a:chOff x="0" y="0"/>
            <a:chExt cx="812800" cy="812800"/>
          </a:xfrm>
        </p:grpSpPr>
        <p:sp>
          <p:nvSpPr>
            <p:cNvPr id="98" name="Google Shape;98;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0" name="Google Shape;100;p1"/>
          <p:cNvSpPr/>
          <p:nvPr/>
        </p:nvSpPr>
        <p:spPr>
          <a:xfrm>
            <a:off x="13445382" y="260575"/>
            <a:ext cx="4596719" cy="3688867"/>
          </a:xfrm>
          <a:custGeom>
            <a:avLst/>
            <a:gdLst/>
            <a:ahLst/>
            <a:cxnLst/>
            <a:rect l="l" t="t" r="r" b="b"/>
            <a:pathLst>
              <a:path w="4596719" h="3688867" extrusionOk="0">
                <a:moveTo>
                  <a:pt x="0" y="0"/>
                </a:moveTo>
                <a:lnTo>
                  <a:pt x="4596719" y="0"/>
                </a:lnTo>
                <a:lnTo>
                  <a:pt x="4596719" y="3688868"/>
                </a:lnTo>
                <a:lnTo>
                  <a:pt x="0" y="368886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1"/>
          <p:cNvSpPr/>
          <p:nvPr/>
        </p:nvSpPr>
        <p:spPr>
          <a:xfrm>
            <a:off x="188027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
          <p:cNvSpPr txBox="1"/>
          <p:nvPr/>
        </p:nvSpPr>
        <p:spPr>
          <a:xfrm>
            <a:off x="4547281" y="4051645"/>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a:solidFill>
                  <a:srgbClr val="000000"/>
                </a:solidFill>
                <a:latin typeface="League Spartan"/>
                <a:ea typeface="League Spartan"/>
                <a:cs typeface="League Spartan"/>
                <a:sym typeface="League Spartan"/>
              </a:rPr>
              <a:t>FOUNDATIONS TRAINING</a:t>
            </a:r>
            <a:endParaRPr/>
          </a:p>
        </p:txBody>
      </p:sp>
      <p:sp>
        <p:nvSpPr>
          <p:cNvPr id="104" name="Google Shape;104;p1"/>
          <p:cNvSpPr txBox="1"/>
          <p:nvPr/>
        </p:nvSpPr>
        <p:spPr>
          <a:xfrm>
            <a:off x="4547281" y="2641945"/>
            <a:ext cx="11538959" cy="1414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423">
                <a:solidFill>
                  <a:srgbClr val="000000"/>
                </a:solidFill>
                <a:latin typeface="Roboto"/>
                <a:ea typeface="Roboto"/>
                <a:cs typeface="Roboto"/>
                <a:sym typeface="Roboto"/>
              </a:rPr>
              <a:t>PREVENTION CONVERSATION &amp; TOWARDS HEALTHY OUTCOMES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85" name="Google Shape;285;p10"/>
          <p:cNvCxnSpPr/>
          <p:nvPr/>
        </p:nvCxnSpPr>
        <p:spPr>
          <a:xfrm>
            <a:off x="1180253" y="3585615"/>
            <a:ext cx="5049618" cy="0"/>
          </a:xfrm>
          <a:prstGeom prst="straightConnector1">
            <a:avLst/>
          </a:prstGeom>
          <a:noFill/>
          <a:ln w="76200" cap="flat" cmpd="sng">
            <a:solidFill>
              <a:srgbClr val="E87BAD"/>
            </a:solidFill>
            <a:prstDash val="solid"/>
            <a:round/>
            <a:headEnd type="none" w="sm" len="sm"/>
            <a:tailEnd type="none" w="sm" len="sm"/>
          </a:ln>
        </p:spPr>
      </p:cxnSp>
      <p:grpSp>
        <p:nvGrpSpPr>
          <p:cNvPr id="286" name="Google Shape;286;p10"/>
          <p:cNvGrpSpPr/>
          <p:nvPr/>
        </p:nvGrpSpPr>
        <p:grpSpPr>
          <a:xfrm>
            <a:off x="1107009" y="847874"/>
            <a:ext cx="146488" cy="1856076"/>
            <a:chOff x="0" y="-47625"/>
            <a:chExt cx="38581" cy="488843"/>
          </a:xfrm>
        </p:grpSpPr>
        <p:sp>
          <p:nvSpPr>
            <p:cNvPr id="287" name="Google Shape;287;p1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89" name="Google Shape;289;p10"/>
          <p:cNvGrpSpPr/>
          <p:nvPr/>
        </p:nvGrpSpPr>
        <p:grpSpPr>
          <a:xfrm rot="-5400000">
            <a:off x="1702668" y="8257018"/>
            <a:ext cx="146488" cy="1856076"/>
            <a:chOff x="0" y="-47625"/>
            <a:chExt cx="38581" cy="488843"/>
          </a:xfrm>
        </p:grpSpPr>
        <p:sp>
          <p:nvSpPr>
            <p:cNvPr id="290" name="Google Shape;290;p1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 name="Google Shape;291;p1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92" name="Google Shape;292;p10"/>
          <p:cNvGrpSpPr/>
          <p:nvPr/>
        </p:nvGrpSpPr>
        <p:grpSpPr>
          <a:xfrm>
            <a:off x="10337408" y="0"/>
            <a:ext cx="8955808" cy="12039390"/>
            <a:chOff x="0" y="0"/>
            <a:chExt cx="3662687" cy="4923790"/>
          </a:xfrm>
        </p:grpSpPr>
        <p:sp>
          <p:nvSpPr>
            <p:cNvPr id="293" name="Google Shape;293;p10"/>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10"/>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B7B2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95" name="Google Shape;295;p10"/>
          <p:cNvSpPr txBox="1"/>
          <p:nvPr/>
        </p:nvSpPr>
        <p:spPr>
          <a:xfrm>
            <a:off x="1481599" y="1631350"/>
            <a:ext cx="6930265"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WHAT WE BELIEVE MATTERS</a:t>
            </a:r>
            <a:endParaRPr/>
          </a:p>
        </p:txBody>
      </p:sp>
      <p:sp>
        <p:nvSpPr>
          <p:cNvPr id="296" name="Google Shape;296;p10"/>
          <p:cNvSpPr txBox="1"/>
          <p:nvPr/>
        </p:nvSpPr>
        <p:spPr>
          <a:xfrm>
            <a:off x="1481599" y="942975"/>
            <a:ext cx="8350660"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ATTITUDES &amp; PERCEPTIONS</a:t>
            </a:r>
            <a:endParaRPr/>
          </a:p>
        </p:txBody>
      </p:sp>
      <p:sp>
        <p:nvSpPr>
          <p:cNvPr id="297" name="Google Shape;297;p10"/>
          <p:cNvSpPr txBox="1"/>
          <p:nvPr/>
        </p:nvSpPr>
        <p:spPr>
          <a:xfrm>
            <a:off x="1107009" y="3949151"/>
            <a:ext cx="8036991" cy="257429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The ways we answer these questions shape the ways we think about...</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...ourselves.</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...others.</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...the people with FASD we work with.</a:t>
            </a:r>
            <a:endParaRPr/>
          </a:p>
        </p:txBody>
      </p:sp>
      <p:grpSp>
        <p:nvGrpSpPr>
          <p:cNvPr id="298" name="Google Shape;298;p10"/>
          <p:cNvGrpSpPr/>
          <p:nvPr/>
        </p:nvGrpSpPr>
        <p:grpSpPr>
          <a:xfrm>
            <a:off x="10337408" y="-876195"/>
            <a:ext cx="8955808" cy="12039390"/>
            <a:chOff x="0" y="0"/>
            <a:chExt cx="3662687" cy="4923790"/>
          </a:xfrm>
        </p:grpSpPr>
        <p:sp>
          <p:nvSpPr>
            <p:cNvPr id="299" name="Google Shape;299;p10"/>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5">
                <a:alphaModFix/>
              </a:blip>
              <a:stretch>
                <a:fillRect l="-669" r="-6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0"/>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10" name="Google Shape;310;p11"/>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311" name="Google Shape;311;p11"/>
          <p:cNvGrpSpPr/>
          <p:nvPr/>
        </p:nvGrpSpPr>
        <p:grpSpPr>
          <a:xfrm>
            <a:off x="1107009" y="415388"/>
            <a:ext cx="146488" cy="2288563"/>
            <a:chOff x="0" y="-47625"/>
            <a:chExt cx="38581" cy="602749"/>
          </a:xfrm>
        </p:grpSpPr>
        <p:sp>
          <p:nvSpPr>
            <p:cNvPr id="312" name="Google Shape;312;p11"/>
            <p:cNvSpPr/>
            <p:nvPr/>
          </p:nvSpPr>
          <p:spPr>
            <a:xfrm>
              <a:off x="0" y="0"/>
              <a:ext cx="38581" cy="555124"/>
            </a:xfrm>
            <a:custGeom>
              <a:avLst/>
              <a:gdLst/>
              <a:ahLst/>
              <a:cxnLst/>
              <a:rect l="l" t="t" r="r" b="b"/>
              <a:pathLst>
                <a:path w="38581" h="555124" extrusionOk="0">
                  <a:moveTo>
                    <a:pt x="0" y="0"/>
                  </a:moveTo>
                  <a:lnTo>
                    <a:pt x="38581" y="0"/>
                  </a:lnTo>
                  <a:lnTo>
                    <a:pt x="38581" y="555124"/>
                  </a:lnTo>
                  <a:lnTo>
                    <a:pt x="0" y="555124"/>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1"/>
            <p:cNvSpPr txBox="1"/>
            <p:nvPr/>
          </p:nvSpPr>
          <p:spPr>
            <a:xfrm>
              <a:off x="0" y="-47625"/>
              <a:ext cx="38581" cy="60274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4" name="Google Shape;314;p11"/>
          <p:cNvGrpSpPr/>
          <p:nvPr/>
        </p:nvGrpSpPr>
        <p:grpSpPr>
          <a:xfrm rot="-5400000">
            <a:off x="1702668" y="8257018"/>
            <a:ext cx="146488" cy="1856076"/>
            <a:chOff x="0" y="-47625"/>
            <a:chExt cx="38581" cy="488843"/>
          </a:xfrm>
        </p:grpSpPr>
        <p:sp>
          <p:nvSpPr>
            <p:cNvPr id="315" name="Google Shape;315;p1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7" name="Google Shape;317;p11"/>
          <p:cNvGrpSpPr/>
          <p:nvPr/>
        </p:nvGrpSpPr>
        <p:grpSpPr>
          <a:xfrm>
            <a:off x="10506976" y="-691078"/>
            <a:ext cx="8680400" cy="11669156"/>
            <a:chOff x="0" y="0"/>
            <a:chExt cx="3662687" cy="4923790"/>
          </a:xfrm>
        </p:grpSpPr>
        <p:sp>
          <p:nvSpPr>
            <p:cNvPr id="318" name="Google Shape;318;p11"/>
            <p:cNvSpPr/>
            <p:nvPr/>
          </p:nvSpPr>
          <p:spPr>
            <a:xfrm flipH="1">
              <a:off x="31750" y="31750"/>
              <a:ext cx="3600450" cy="4859020"/>
            </a:xfrm>
            <a:custGeom>
              <a:avLst/>
              <a:gdLst/>
              <a:ahLst/>
              <a:cxnLst/>
              <a:rect l="l" t="t" r="r" b="b"/>
              <a:pathLst>
                <a:path w="3600450" h="4859020" extrusionOk="0">
                  <a:moveTo>
                    <a:pt x="0" y="4499610"/>
                  </a:moveTo>
                  <a:cubicBezTo>
                    <a:pt x="0" y="4699000"/>
                    <a:pt x="161290" y="4859020"/>
                    <a:pt x="359410" y="4859020"/>
                  </a:cubicBezTo>
                  <a:lnTo>
                    <a:pt x="3241040" y="4859020"/>
                  </a:lnTo>
                  <a:cubicBezTo>
                    <a:pt x="3440430" y="4859020"/>
                    <a:pt x="3600450" y="4697730"/>
                    <a:pt x="3600450" y="4499610"/>
                  </a:cubicBezTo>
                  <a:lnTo>
                    <a:pt x="3600450" y="359410"/>
                  </a:lnTo>
                  <a:cubicBezTo>
                    <a:pt x="3600450" y="160020"/>
                    <a:pt x="3439160" y="0"/>
                    <a:pt x="3241040" y="0"/>
                  </a:cubicBezTo>
                  <a:lnTo>
                    <a:pt x="360680" y="0"/>
                  </a:lnTo>
                  <a:cubicBezTo>
                    <a:pt x="161290" y="0"/>
                    <a:pt x="1270" y="161290"/>
                    <a:pt x="1270" y="359410"/>
                  </a:cubicBezTo>
                  <a:lnTo>
                    <a:pt x="0" y="4499610"/>
                  </a:lnTo>
                  <a:close/>
                </a:path>
              </a:pathLst>
            </a:custGeom>
            <a:blipFill rotWithShape="1">
              <a:blip r:embed="rId4">
                <a:alphaModFix/>
              </a:blip>
              <a:stretch>
                <a:fillRect l="-54974" r="-442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1"/>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0" name="Google Shape;320;p11"/>
          <p:cNvSpPr txBox="1"/>
          <p:nvPr/>
        </p:nvSpPr>
        <p:spPr>
          <a:xfrm>
            <a:off x="1481599" y="1769269"/>
            <a:ext cx="9025377"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a:solidFill>
                  <a:srgbClr val="000000"/>
                </a:solidFill>
                <a:latin typeface="League Spartan"/>
                <a:ea typeface="League Spartan"/>
                <a:cs typeface="League Spartan"/>
                <a:sym typeface="League Spartan"/>
              </a:rPr>
              <a:t>MINDSET IN ACTION</a:t>
            </a:r>
            <a:endParaRPr/>
          </a:p>
        </p:txBody>
      </p:sp>
      <p:sp>
        <p:nvSpPr>
          <p:cNvPr id="321" name="Google Shape;321;p11"/>
          <p:cNvSpPr txBox="1"/>
          <p:nvPr/>
        </p:nvSpPr>
        <p:spPr>
          <a:xfrm>
            <a:off x="1481599" y="847918"/>
            <a:ext cx="9025377" cy="1045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23">
                <a:solidFill>
                  <a:srgbClr val="000000"/>
                </a:solidFill>
                <a:latin typeface="Roboto"/>
                <a:ea typeface="Roboto"/>
                <a:cs typeface="Roboto"/>
                <a:sym typeface="Roboto"/>
              </a:rPr>
              <a:t>HOW OUR THINKING SHAPES OUR INTERACTIONS</a:t>
            </a:r>
            <a:endParaRPr/>
          </a:p>
        </p:txBody>
      </p:sp>
      <p:sp>
        <p:nvSpPr>
          <p:cNvPr id="322" name="Google Shape;322;p11"/>
          <p:cNvSpPr txBox="1"/>
          <p:nvPr/>
        </p:nvSpPr>
        <p:spPr>
          <a:xfrm>
            <a:off x="1028700" y="2998105"/>
            <a:ext cx="9134732"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We make assumptions based on behaviours. </a:t>
            </a:r>
            <a:endParaRPr/>
          </a:p>
        </p:txBody>
      </p:sp>
      <p:sp>
        <p:nvSpPr>
          <p:cNvPr id="323" name="Google Shape;323;p11"/>
          <p:cNvSpPr txBox="1"/>
          <p:nvPr/>
        </p:nvSpPr>
        <p:spPr>
          <a:xfrm>
            <a:off x="1028700" y="3612986"/>
            <a:ext cx="81153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For example, what do you assume when...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Someone cuts you off in traffic?</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pedestrian yells at you about where you parked your car?</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friend cancels plans last minute?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neighbour ignores you when you wave at them?</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client no shows an appointment with you?</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3" name="Google Shape;333;p12"/>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334" name="Google Shape;334;p12"/>
          <p:cNvGrpSpPr/>
          <p:nvPr/>
        </p:nvGrpSpPr>
        <p:grpSpPr>
          <a:xfrm rot="-5400000">
            <a:off x="1702668" y="8257018"/>
            <a:ext cx="146488" cy="1856076"/>
            <a:chOff x="0" y="-47625"/>
            <a:chExt cx="38581" cy="488843"/>
          </a:xfrm>
        </p:grpSpPr>
        <p:sp>
          <p:nvSpPr>
            <p:cNvPr id="335" name="Google Shape;335;p1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37" name="Google Shape;337;p12"/>
          <p:cNvGrpSpPr/>
          <p:nvPr/>
        </p:nvGrpSpPr>
        <p:grpSpPr>
          <a:xfrm>
            <a:off x="10506976" y="-691078"/>
            <a:ext cx="8680400" cy="11669156"/>
            <a:chOff x="0" y="0"/>
            <a:chExt cx="3662687" cy="4923790"/>
          </a:xfrm>
        </p:grpSpPr>
        <p:sp>
          <p:nvSpPr>
            <p:cNvPr id="338" name="Google Shape;338;p12"/>
            <p:cNvSpPr/>
            <p:nvPr/>
          </p:nvSpPr>
          <p:spPr>
            <a:xfrm flipH="1">
              <a:off x="31750" y="31750"/>
              <a:ext cx="3600450" cy="4859020"/>
            </a:xfrm>
            <a:custGeom>
              <a:avLst/>
              <a:gdLst/>
              <a:ahLst/>
              <a:cxnLst/>
              <a:rect l="l" t="t" r="r" b="b"/>
              <a:pathLst>
                <a:path w="3600450" h="4859020" extrusionOk="0">
                  <a:moveTo>
                    <a:pt x="0" y="4499610"/>
                  </a:moveTo>
                  <a:cubicBezTo>
                    <a:pt x="0" y="4699000"/>
                    <a:pt x="161290" y="4859020"/>
                    <a:pt x="359410" y="4859020"/>
                  </a:cubicBezTo>
                  <a:lnTo>
                    <a:pt x="3241040" y="4859020"/>
                  </a:lnTo>
                  <a:cubicBezTo>
                    <a:pt x="3440430" y="4859020"/>
                    <a:pt x="3600450" y="4697730"/>
                    <a:pt x="3600450" y="4499610"/>
                  </a:cubicBezTo>
                  <a:lnTo>
                    <a:pt x="3600450" y="359410"/>
                  </a:lnTo>
                  <a:cubicBezTo>
                    <a:pt x="3600450" y="160020"/>
                    <a:pt x="3439160" y="0"/>
                    <a:pt x="3241040" y="0"/>
                  </a:cubicBezTo>
                  <a:lnTo>
                    <a:pt x="360680" y="0"/>
                  </a:lnTo>
                  <a:cubicBezTo>
                    <a:pt x="161290" y="0"/>
                    <a:pt x="1270" y="161290"/>
                    <a:pt x="1270" y="359410"/>
                  </a:cubicBezTo>
                  <a:lnTo>
                    <a:pt x="0" y="4499610"/>
                  </a:lnTo>
                  <a:close/>
                </a:path>
              </a:pathLst>
            </a:custGeom>
            <a:blipFill rotWithShape="1">
              <a:blip r:embed="rId4">
                <a:alphaModFix/>
              </a:blip>
              <a:stretch>
                <a:fillRect l="-54974" r="-442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2"/>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40" name="Google Shape;340;p12"/>
          <p:cNvSpPr txBox="1"/>
          <p:nvPr/>
        </p:nvSpPr>
        <p:spPr>
          <a:xfrm>
            <a:off x="1028700" y="2946644"/>
            <a:ext cx="9056245"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We make assumptions based on behaviours. </a:t>
            </a:r>
            <a:endParaRPr/>
          </a:p>
        </p:txBody>
      </p:sp>
      <p:sp>
        <p:nvSpPr>
          <p:cNvPr id="341" name="Google Shape;341;p12"/>
          <p:cNvSpPr txBox="1"/>
          <p:nvPr/>
        </p:nvSpPr>
        <p:spPr>
          <a:xfrm>
            <a:off x="1107009" y="3611451"/>
            <a:ext cx="81153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For example, what do you assume when...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Someone cuts you off in traffic?</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pedestrian yells at you about where you parked your car?</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friend cancels plans last minute?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neighbour ignores you when you wave at them?</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client no shows an appointment with you?</a:t>
            </a:r>
            <a:endParaRPr/>
          </a:p>
        </p:txBody>
      </p:sp>
      <p:sp>
        <p:nvSpPr>
          <p:cNvPr id="342" name="Google Shape;342;p12"/>
          <p:cNvSpPr txBox="1"/>
          <p:nvPr/>
        </p:nvSpPr>
        <p:spPr>
          <a:xfrm>
            <a:off x="7751472" y="4089351"/>
            <a:ext cx="1083310"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FF2828"/>
                </a:solidFill>
                <a:latin typeface="Roboto"/>
                <a:ea typeface="Roboto"/>
                <a:cs typeface="Roboto"/>
                <a:sym typeface="Roboto"/>
              </a:rPr>
              <a:t>RUDE</a:t>
            </a:r>
            <a:endParaRPr/>
          </a:p>
        </p:txBody>
      </p:sp>
      <p:sp>
        <p:nvSpPr>
          <p:cNvPr id="343" name="Google Shape;343;p12"/>
          <p:cNvSpPr txBox="1"/>
          <p:nvPr/>
        </p:nvSpPr>
        <p:spPr>
          <a:xfrm>
            <a:off x="5798371" y="5067300"/>
            <a:ext cx="1953101"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FF2828"/>
                </a:solidFill>
                <a:latin typeface="Roboto"/>
                <a:ea typeface="Roboto"/>
                <a:cs typeface="Roboto"/>
                <a:sym typeface="Roboto"/>
              </a:rPr>
              <a:t>ENTITLED</a:t>
            </a:r>
            <a:endParaRPr/>
          </a:p>
        </p:txBody>
      </p:sp>
      <p:sp>
        <p:nvSpPr>
          <p:cNvPr id="344" name="Google Shape;344;p12"/>
          <p:cNvSpPr txBox="1"/>
          <p:nvPr/>
        </p:nvSpPr>
        <p:spPr>
          <a:xfrm>
            <a:off x="8293127" y="5581015"/>
            <a:ext cx="1305878"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FF2828"/>
                </a:solidFill>
                <a:latin typeface="Roboto"/>
                <a:ea typeface="Roboto"/>
                <a:cs typeface="Roboto"/>
                <a:sym typeface="Roboto"/>
              </a:rPr>
              <a:t>FLAKY</a:t>
            </a:r>
            <a:endParaRPr/>
          </a:p>
        </p:txBody>
      </p:sp>
      <p:sp>
        <p:nvSpPr>
          <p:cNvPr id="345" name="Google Shape;345;p12"/>
          <p:cNvSpPr txBox="1"/>
          <p:nvPr/>
        </p:nvSpPr>
        <p:spPr>
          <a:xfrm>
            <a:off x="4719258" y="6733540"/>
            <a:ext cx="1675130"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FF2828"/>
                </a:solidFill>
                <a:latin typeface="Roboto"/>
                <a:ea typeface="Roboto"/>
                <a:cs typeface="Roboto"/>
                <a:sym typeface="Roboto"/>
              </a:rPr>
              <a:t>SELFISH</a:t>
            </a:r>
            <a:endParaRPr/>
          </a:p>
        </p:txBody>
      </p:sp>
      <p:sp>
        <p:nvSpPr>
          <p:cNvPr id="346" name="Google Shape;346;p12"/>
          <p:cNvSpPr txBox="1"/>
          <p:nvPr/>
        </p:nvSpPr>
        <p:spPr>
          <a:xfrm>
            <a:off x="2703950" y="7847330"/>
            <a:ext cx="5166977" cy="4578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399" b="1">
                <a:solidFill>
                  <a:srgbClr val="FF2828"/>
                </a:solidFill>
                <a:latin typeface="Roboto"/>
                <a:ea typeface="Roboto"/>
                <a:cs typeface="Roboto"/>
                <a:sym typeface="Roboto"/>
              </a:rPr>
              <a:t>DOES NOT CARE</a:t>
            </a:r>
            <a:endParaRPr/>
          </a:p>
        </p:txBody>
      </p:sp>
      <p:sp>
        <p:nvSpPr>
          <p:cNvPr id="347" name="Google Shape;347;p12"/>
          <p:cNvSpPr txBox="1"/>
          <p:nvPr/>
        </p:nvSpPr>
        <p:spPr>
          <a:xfrm>
            <a:off x="1028700" y="8438515"/>
            <a:ext cx="9056245" cy="103967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None/>
            </a:pPr>
            <a:r>
              <a:rPr lang="en-US" sz="2943" b="1">
                <a:solidFill>
                  <a:srgbClr val="000000"/>
                </a:solidFill>
                <a:latin typeface="Poppins"/>
                <a:ea typeface="Poppins"/>
                <a:cs typeface="Poppins"/>
                <a:sym typeface="Poppins"/>
              </a:rPr>
              <a:t>Then we interact with others based on these assumptions.</a:t>
            </a:r>
            <a:endParaRPr/>
          </a:p>
        </p:txBody>
      </p:sp>
      <p:grpSp>
        <p:nvGrpSpPr>
          <p:cNvPr id="348" name="Google Shape;348;p12"/>
          <p:cNvGrpSpPr/>
          <p:nvPr/>
        </p:nvGrpSpPr>
        <p:grpSpPr>
          <a:xfrm>
            <a:off x="1107009" y="415388"/>
            <a:ext cx="146488" cy="2288563"/>
            <a:chOff x="0" y="-47625"/>
            <a:chExt cx="38581" cy="602749"/>
          </a:xfrm>
        </p:grpSpPr>
        <p:sp>
          <p:nvSpPr>
            <p:cNvPr id="349" name="Google Shape;349;p12"/>
            <p:cNvSpPr/>
            <p:nvPr/>
          </p:nvSpPr>
          <p:spPr>
            <a:xfrm>
              <a:off x="0" y="0"/>
              <a:ext cx="38581" cy="555124"/>
            </a:xfrm>
            <a:custGeom>
              <a:avLst/>
              <a:gdLst/>
              <a:ahLst/>
              <a:cxnLst/>
              <a:rect l="l" t="t" r="r" b="b"/>
              <a:pathLst>
                <a:path w="38581" h="555124" extrusionOk="0">
                  <a:moveTo>
                    <a:pt x="0" y="0"/>
                  </a:moveTo>
                  <a:lnTo>
                    <a:pt x="38581" y="0"/>
                  </a:lnTo>
                  <a:lnTo>
                    <a:pt x="38581" y="555124"/>
                  </a:lnTo>
                  <a:lnTo>
                    <a:pt x="0" y="555124"/>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2"/>
            <p:cNvSpPr txBox="1"/>
            <p:nvPr/>
          </p:nvSpPr>
          <p:spPr>
            <a:xfrm>
              <a:off x="0" y="-47625"/>
              <a:ext cx="38581" cy="60274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51" name="Google Shape;351;p12"/>
          <p:cNvSpPr txBox="1"/>
          <p:nvPr/>
        </p:nvSpPr>
        <p:spPr>
          <a:xfrm>
            <a:off x="1481599" y="1769269"/>
            <a:ext cx="9025377"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a:solidFill>
                  <a:srgbClr val="000000"/>
                </a:solidFill>
                <a:latin typeface="League Spartan"/>
                <a:ea typeface="League Spartan"/>
                <a:cs typeface="League Spartan"/>
                <a:sym typeface="League Spartan"/>
              </a:rPr>
              <a:t>MINDSET IN ACTION</a:t>
            </a:r>
            <a:endParaRPr/>
          </a:p>
        </p:txBody>
      </p:sp>
      <p:sp>
        <p:nvSpPr>
          <p:cNvPr id="352" name="Google Shape;352;p12"/>
          <p:cNvSpPr txBox="1"/>
          <p:nvPr/>
        </p:nvSpPr>
        <p:spPr>
          <a:xfrm>
            <a:off x="1481599" y="847918"/>
            <a:ext cx="9025377" cy="1045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23">
                <a:solidFill>
                  <a:srgbClr val="000000"/>
                </a:solidFill>
                <a:latin typeface="Roboto"/>
                <a:ea typeface="Roboto"/>
                <a:cs typeface="Roboto"/>
                <a:sym typeface="Roboto"/>
              </a:rPr>
              <a:t>HOW OUR THINKING SHAPES OUR  INTERACTIONS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62" name="Google Shape;362;p13"/>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363" name="Google Shape;363;p13"/>
          <p:cNvGrpSpPr/>
          <p:nvPr/>
        </p:nvGrpSpPr>
        <p:grpSpPr>
          <a:xfrm rot="-5400000">
            <a:off x="1702668" y="8257018"/>
            <a:ext cx="146488" cy="1856076"/>
            <a:chOff x="0" y="-47625"/>
            <a:chExt cx="38581" cy="488843"/>
          </a:xfrm>
        </p:grpSpPr>
        <p:sp>
          <p:nvSpPr>
            <p:cNvPr id="364" name="Google Shape;364;p1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66" name="Google Shape;366;p13"/>
          <p:cNvGrpSpPr/>
          <p:nvPr/>
        </p:nvGrpSpPr>
        <p:grpSpPr>
          <a:xfrm>
            <a:off x="10506976" y="-691078"/>
            <a:ext cx="8680400" cy="11669156"/>
            <a:chOff x="0" y="0"/>
            <a:chExt cx="3662687" cy="4923790"/>
          </a:xfrm>
        </p:grpSpPr>
        <p:sp>
          <p:nvSpPr>
            <p:cNvPr id="367" name="Google Shape;367;p13"/>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3"/>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69" name="Google Shape;369;p13"/>
          <p:cNvSpPr txBox="1"/>
          <p:nvPr/>
        </p:nvSpPr>
        <p:spPr>
          <a:xfrm>
            <a:off x="1253497" y="3560268"/>
            <a:ext cx="8115300" cy="25827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When we focus on the negative, we don’t leave room for alternative ways forward.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The behaviour we are seeing is </a:t>
            </a:r>
            <a:r>
              <a:rPr lang="en-US" sz="2943" b="1">
                <a:solidFill>
                  <a:srgbClr val="000000"/>
                </a:solidFill>
                <a:latin typeface="Poppins"/>
                <a:ea typeface="Poppins"/>
                <a:cs typeface="Poppins"/>
                <a:sym typeface="Poppins"/>
              </a:rPr>
              <a:t>functional </a:t>
            </a:r>
            <a:r>
              <a:rPr lang="en-US" sz="2943">
                <a:solidFill>
                  <a:srgbClr val="000000"/>
                </a:solidFill>
                <a:latin typeface="Poppins"/>
                <a:ea typeface="Poppins"/>
                <a:cs typeface="Poppins"/>
                <a:sym typeface="Poppins"/>
              </a:rPr>
              <a:t>- it serves a purpose.  </a:t>
            </a:r>
            <a:endParaRPr/>
          </a:p>
        </p:txBody>
      </p:sp>
      <p:grpSp>
        <p:nvGrpSpPr>
          <p:cNvPr id="370" name="Google Shape;370;p13"/>
          <p:cNvGrpSpPr/>
          <p:nvPr/>
        </p:nvGrpSpPr>
        <p:grpSpPr>
          <a:xfrm>
            <a:off x="1107009" y="415388"/>
            <a:ext cx="146488" cy="2288563"/>
            <a:chOff x="0" y="-47625"/>
            <a:chExt cx="38581" cy="602749"/>
          </a:xfrm>
        </p:grpSpPr>
        <p:sp>
          <p:nvSpPr>
            <p:cNvPr id="371" name="Google Shape;371;p13"/>
            <p:cNvSpPr/>
            <p:nvPr/>
          </p:nvSpPr>
          <p:spPr>
            <a:xfrm>
              <a:off x="0" y="0"/>
              <a:ext cx="38581" cy="555124"/>
            </a:xfrm>
            <a:custGeom>
              <a:avLst/>
              <a:gdLst/>
              <a:ahLst/>
              <a:cxnLst/>
              <a:rect l="l" t="t" r="r" b="b"/>
              <a:pathLst>
                <a:path w="38581" h="555124" extrusionOk="0">
                  <a:moveTo>
                    <a:pt x="0" y="0"/>
                  </a:moveTo>
                  <a:lnTo>
                    <a:pt x="38581" y="0"/>
                  </a:lnTo>
                  <a:lnTo>
                    <a:pt x="38581" y="555124"/>
                  </a:lnTo>
                  <a:lnTo>
                    <a:pt x="0" y="555124"/>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3"/>
            <p:cNvSpPr txBox="1"/>
            <p:nvPr/>
          </p:nvSpPr>
          <p:spPr>
            <a:xfrm>
              <a:off x="0" y="-47625"/>
              <a:ext cx="38581" cy="60274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73" name="Google Shape;373;p13"/>
          <p:cNvSpPr txBox="1"/>
          <p:nvPr/>
        </p:nvSpPr>
        <p:spPr>
          <a:xfrm>
            <a:off x="1481599" y="1769269"/>
            <a:ext cx="9025377"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a:solidFill>
                  <a:srgbClr val="000000"/>
                </a:solidFill>
                <a:latin typeface="League Spartan"/>
                <a:ea typeface="League Spartan"/>
                <a:cs typeface="League Spartan"/>
                <a:sym typeface="League Spartan"/>
              </a:rPr>
              <a:t>MINDSET IN ACTION</a:t>
            </a:r>
            <a:endParaRPr/>
          </a:p>
        </p:txBody>
      </p:sp>
      <p:sp>
        <p:nvSpPr>
          <p:cNvPr id="374" name="Google Shape;374;p13"/>
          <p:cNvSpPr txBox="1"/>
          <p:nvPr/>
        </p:nvSpPr>
        <p:spPr>
          <a:xfrm>
            <a:off x="1481599" y="847918"/>
            <a:ext cx="9025377" cy="1045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23">
                <a:solidFill>
                  <a:srgbClr val="000000"/>
                </a:solidFill>
                <a:latin typeface="Roboto"/>
                <a:ea typeface="Roboto"/>
                <a:cs typeface="Roboto"/>
                <a:sym typeface="Roboto"/>
              </a:rPr>
              <a:t>HOW OUR THINKING SHAPES OUR INTERACTIONS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81" name="Google Shape;381;p14"/>
          <p:cNvGrpSpPr/>
          <p:nvPr/>
        </p:nvGrpSpPr>
        <p:grpSpPr>
          <a:xfrm>
            <a:off x="1880278" y="-558923"/>
            <a:ext cx="2302648" cy="7539771"/>
            <a:chOff x="0" y="-47625"/>
            <a:chExt cx="606459" cy="1985783"/>
          </a:xfrm>
        </p:grpSpPr>
        <p:sp>
          <p:nvSpPr>
            <p:cNvPr id="382" name="Google Shape;382;p14"/>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4"/>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4" name="Google Shape;384;p14"/>
          <p:cNvGrpSpPr/>
          <p:nvPr/>
        </p:nvGrpSpPr>
        <p:grpSpPr>
          <a:xfrm>
            <a:off x="14379513" y="8233036"/>
            <a:ext cx="4823538" cy="4823538"/>
            <a:chOff x="0" y="0"/>
            <a:chExt cx="812800" cy="812800"/>
          </a:xfrm>
        </p:grpSpPr>
        <p:sp>
          <p:nvSpPr>
            <p:cNvPr id="385" name="Google Shape;385;p1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87" name="Google Shape;387;p14"/>
          <p:cNvGrpSpPr/>
          <p:nvPr/>
        </p:nvGrpSpPr>
        <p:grpSpPr>
          <a:xfrm>
            <a:off x="16791282" y="6846531"/>
            <a:ext cx="4823538" cy="4823538"/>
            <a:chOff x="0" y="0"/>
            <a:chExt cx="812800" cy="812800"/>
          </a:xfrm>
        </p:grpSpPr>
        <p:sp>
          <p:nvSpPr>
            <p:cNvPr id="388" name="Google Shape;388;p1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90" name="Google Shape;390;p14"/>
          <p:cNvSpPr/>
          <p:nvPr/>
        </p:nvSpPr>
        <p:spPr>
          <a:xfrm>
            <a:off x="5674475" y="0"/>
            <a:ext cx="6939049" cy="10287000"/>
          </a:xfrm>
          <a:custGeom>
            <a:avLst/>
            <a:gdLst/>
            <a:ahLst/>
            <a:cxnLst/>
            <a:rect l="l" t="t" r="r" b="b"/>
            <a:pathLst>
              <a:path w="6939049" h="10287000" extrusionOk="0">
                <a:moveTo>
                  <a:pt x="0" y="0"/>
                </a:moveTo>
                <a:lnTo>
                  <a:pt x="6939050" y="0"/>
                </a:lnTo>
                <a:lnTo>
                  <a:pt x="6939050" y="10287000"/>
                </a:lnTo>
                <a:lnTo>
                  <a:pt x="0" y="102870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00" name="Google Shape;400;p15"/>
          <p:cNvCxnSpPr/>
          <p:nvPr/>
        </p:nvCxnSpPr>
        <p:spPr>
          <a:xfrm>
            <a:off x="1180253" y="2827775"/>
            <a:ext cx="5049618" cy="0"/>
          </a:xfrm>
          <a:prstGeom prst="straightConnector1">
            <a:avLst/>
          </a:prstGeom>
          <a:noFill/>
          <a:ln w="76200" cap="flat" cmpd="sng">
            <a:solidFill>
              <a:srgbClr val="E87BAD"/>
            </a:solidFill>
            <a:prstDash val="solid"/>
            <a:round/>
            <a:headEnd type="none" w="sm" len="sm"/>
            <a:tailEnd type="none" w="sm" len="sm"/>
          </a:ln>
        </p:spPr>
      </p:cxnSp>
      <p:grpSp>
        <p:nvGrpSpPr>
          <p:cNvPr id="401" name="Google Shape;401;p15"/>
          <p:cNvGrpSpPr/>
          <p:nvPr/>
        </p:nvGrpSpPr>
        <p:grpSpPr>
          <a:xfrm>
            <a:off x="1107009" y="847874"/>
            <a:ext cx="146488" cy="1856076"/>
            <a:chOff x="0" y="-47625"/>
            <a:chExt cx="38581" cy="488843"/>
          </a:xfrm>
        </p:grpSpPr>
        <p:sp>
          <p:nvSpPr>
            <p:cNvPr id="402" name="Google Shape;402;p1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1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04" name="Google Shape;404;p15"/>
          <p:cNvGrpSpPr/>
          <p:nvPr/>
        </p:nvGrpSpPr>
        <p:grpSpPr>
          <a:xfrm>
            <a:off x="4628759" y="2951600"/>
            <a:ext cx="2719139" cy="2719139"/>
            <a:chOff x="0" y="0"/>
            <a:chExt cx="812800" cy="812800"/>
          </a:xfrm>
        </p:grpSpPr>
        <p:sp>
          <p:nvSpPr>
            <p:cNvPr id="405" name="Google Shape;405;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5"/>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a:solidFill>
                    <a:srgbClr val="000000"/>
                  </a:solidFill>
                  <a:latin typeface="Poppins"/>
                  <a:ea typeface="Poppins"/>
                  <a:cs typeface="Poppins"/>
                  <a:sym typeface="Poppins"/>
                </a:rPr>
                <a:t>Intent of behaviour</a:t>
              </a:r>
              <a:endParaRPr/>
            </a:p>
          </p:txBody>
        </p:sp>
      </p:grpSp>
      <p:sp>
        <p:nvSpPr>
          <p:cNvPr id="407" name="Google Shape;407;p15"/>
          <p:cNvSpPr/>
          <p:nvPr/>
        </p:nvSpPr>
        <p:spPr>
          <a:xfrm>
            <a:off x="5565513" y="5873411"/>
            <a:ext cx="828236" cy="828236"/>
          </a:xfrm>
          <a:custGeom>
            <a:avLst/>
            <a:gdLst/>
            <a:ahLst/>
            <a:cxnLst/>
            <a:rect l="l" t="t" r="r" b="b"/>
            <a:pathLst>
              <a:path w="828236" h="828236" extrusionOk="0">
                <a:moveTo>
                  <a:pt x="0" y="0"/>
                </a:moveTo>
                <a:lnTo>
                  <a:pt x="828237" y="0"/>
                </a:lnTo>
                <a:lnTo>
                  <a:pt x="828237" y="828236"/>
                </a:lnTo>
                <a:lnTo>
                  <a:pt x="0" y="82823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08" name="Google Shape;408;p15"/>
          <p:cNvGrpSpPr/>
          <p:nvPr/>
        </p:nvGrpSpPr>
        <p:grpSpPr>
          <a:xfrm>
            <a:off x="4628759" y="6905380"/>
            <a:ext cx="2719139" cy="2719139"/>
            <a:chOff x="0" y="0"/>
            <a:chExt cx="812800" cy="812800"/>
          </a:xfrm>
        </p:grpSpPr>
        <p:sp>
          <p:nvSpPr>
            <p:cNvPr id="409" name="Google Shape;409;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5"/>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a:solidFill>
                    <a:srgbClr val="000000"/>
                  </a:solidFill>
                  <a:latin typeface="Poppins"/>
                  <a:ea typeface="Poppins"/>
                  <a:cs typeface="Poppins"/>
                  <a:sym typeface="Poppins"/>
                </a:rPr>
                <a:t>Utility of behaviour</a:t>
              </a:r>
              <a:endParaRPr/>
            </a:p>
          </p:txBody>
        </p:sp>
      </p:grpSp>
      <p:grpSp>
        <p:nvGrpSpPr>
          <p:cNvPr id="411" name="Google Shape;411;p15"/>
          <p:cNvGrpSpPr/>
          <p:nvPr/>
        </p:nvGrpSpPr>
        <p:grpSpPr>
          <a:xfrm>
            <a:off x="8171212" y="5732238"/>
            <a:ext cx="1110581" cy="1110581"/>
            <a:chOff x="0" y="0"/>
            <a:chExt cx="812800" cy="812800"/>
          </a:xfrm>
        </p:grpSpPr>
        <p:sp>
          <p:nvSpPr>
            <p:cNvPr id="412" name="Google Shape;412;p15"/>
            <p:cNvSpPr/>
            <p:nvPr/>
          </p:nvSpPr>
          <p:spPr>
            <a:xfrm>
              <a:off x="0" y="0"/>
              <a:ext cx="812800" cy="812800"/>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15"/>
            <p:cNvSpPr txBox="1"/>
            <p:nvPr/>
          </p:nvSpPr>
          <p:spPr>
            <a:xfrm>
              <a:off x="0" y="155575"/>
              <a:ext cx="711200"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85777"/>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4" name="Google Shape;414;p15"/>
          <p:cNvGrpSpPr/>
          <p:nvPr/>
        </p:nvGrpSpPr>
        <p:grpSpPr>
          <a:xfrm>
            <a:off x="9800722" y="4004798"/>
            <a:ext cx="4234506" cy="4333752"/>
            <a:chOff x="0" y="-19050"/>
            <a:chExt cx="812800" cy="831850"/>
          </a:xfrm>
        </p:grpSpPr>
        <p:sp>
          <p:nvSpPr>
            <p:cNvPr id="415" name="Google Shape;415;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139993"/>
                </a:lnSpc>
                <a:spcBef>
                  <a:spcPts val="0"/>
                </a:spcBef>
                <a:spcAft>
                  <a:spcPts val="0"/>
                </a:spcAft>
                <a:buNone/>
              </a:pPr>
              <a:r>
                <a:rPr lang="en-US" sz="3103" i="1">
                  <a:solidFill>
                    <a:srgbClr val="000000"/>
                  </a:solidFill>
                  <a:latin typeface="Poppins"/>
                  <a:ea typeface="Poppins"/>
                  <a:cs typeface="Poppins"/>
                  <a:sym typeface="Poppins"/>
                </a:rPr>
                <a:t>Observed Behaviour</a:t>
              </a:r>
              <a:endParaRPr/>
            </a:p>
          </p:txBody>
        </p:sp>
      </p:grpSp>
      <p:sp>
        <p:nvSpPr>
          <p:cNvPr id="417" name="Google Shape;417;p15"/>
          <p:cNvSpPr txBox="1"/>
          <p:nvPr/>
        </p:nvSpPr>
        <p:spPr>
          <a:xfrm>
            <a:off x="1481599" y="1602775"/>
            <a:ext cx="5914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FUNCTIONAL</a:t>
            </a:r>
            <a:endParaRPr/>
          </a:p>
        </p:txBody>
      </p:sp>
      <p:sp>
        <p:nvSpPr>
          <p:cNvPr id="418" name="Google Shape;418;p15"/>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ALL BEHAVIOUR IS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28" name="Google Shape;428;p16"/>
          <p:cNvCxnSpPr/>
          <p:nvPr/>
        </p:nvCxnSpPr>
        <p:spPr>
          <a:xfrm>
            <a:off x="1180253" y="2827775"/>
            <a:ext cx="5049618" cy="0"/>
          </a:xfrm>
          <a:prstGeom prst="straightConnector1">
            <a:avLst/>
          </a:prstGeom>
          <a:noFill/>
          <a:ln w="76200" cap="flat" cmpd="sng">
            <a:solidFill>
              <a:srgbClr val="E87BAD"/>
            </a:solidFill>
            <a:prstDash val="solid"/>
            <a:round/>
            <a:headEnd type="none" w="sm" len="sm"/>
            <a:tailEnd type="none" w="sm" len="sm"/>
          </a:ln>
        </p:spPr>
      </p:cxnSp>
      <p:grpSp>
        <p:nvGrpSpPr>
          <p:cNvPr id="429" name="Google Shape;429;p16"/>
          <p:cNvGrpSpPr/>
          <p:nvPr/>
        </p:nvGrpSpPr>
        <p:grpSpPr>
          <a:xfrm>
            <a:off x="1107009" y="847874"/>
            <a:ext cx="146488" cy="1856076"/>
            <a:chOff x="0" y="-47625"/>
            <a:chExt cx="38581" cy="488843"/>
          </a:xfrm>
        </p:grpSpPr>
        <p:sp>
          <p:nvSpPr>
            <p:cNvPr id="430" name="Google Shape;430;p1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2" name="Google Shape;432;p16"/>
          <p:cNvGrpSpPr/>
          <p:nvPr/>
        </p:nvGrpSpPr>
        <p:grpSpPr>
          <a:xfrm>
            <a:off x="613200" y="2951600"/>
            <a:ext cx="9406470" cy="6672919"/>
            <a:chOff x="0" y="0"/>
            <a:chExt cx="12541959" cy="8897225"/>
          </a:xfrm>
        </p:grpSpPr>
        <p:grpSp>
          <p:nvGrpSpPr>
            <p:cNvPr id="433" name="Google Shape;433;p16"/>
            <p:cNvGrpSpPr/>
            <p:nvPr/>
          </p:nvGrpSpPr>
          <p:grpSpPr>
            <a:xfrm>
              <a:off x="0" y="0"/>
              <a:ext cx="3625518" cy="3625518"/>
              <a:chOff x="0" y="0"/>
              <a:chExt cx="812800" cy="812800"/>
            </a:xfrm>
          </p:grpSpPr>
          <p:sp>
            <p:nvSpPr>
              <p:cNvPr id="434" name="Google Shape;434;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6"/>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a:solidFill>
                      <a:srgbClr val="000000"/>
                    </a:solidFill>
                    <a:latin typeface="Poppins"/>
                    <a:ea typeface="Poppins"/>
                    <a:cs typeface="Poppins"/>
                    <a:sym typeface="Poppins"/>
                  </a:rPr>
                  <a:t>Intent of behaviour</a:t>
                </a:r>
                <a:endParaRPr/>
              </a:p>
            </p:txBody>
          </p:sp>
        </p:grpSp>
        <p:sp>
          <p:nvSpPr>
            <p:cNvPr id="436" name="Google Shape;436;p16"/>
            <p:cNvSpPr/>
            <p:nvPr/>
          </p:nvSpPr>
          <p:spPr>
            <a:xfrm>
              <a:off x="1249005" y="3895747"/>
              <a:ext cx="1104315" cy="1104315"/>
            </a:xfrm>
            <a:custGeom>
              <a:avLst/>
              <a:gdLst/>
              <a:ahLst/>
              <a:cxnLst/>
              <a:rect l="l" t="t" r="r" b="b"/>
              <a:pathLst>
                <a:path w="1104315" h="1104315" extrusionOk="0">
                  <a:moveTo>
                    <a:pt x="0" y="0"/>
                  </a:moveTo>
                  <a:lnTo>
                    <a:pt x="1104316" y="0"/>
                  </a:lnTo>
                  <a:lnTo>
                    <a:pt x="1104316" y="1104315"/>
                  </a:lnTo>
                  <a:lnTo>
                    <a:pt x="0" y="110431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37" name="Google Shape;437;p16"/>
            <p:cNvGrpSpPr/>
            <p:nvPr/>
          </p:nvGrpSpPr>
          <p:grpSpPr>
            <a:xfrm>
              <a:off x="0" y="5271707"/>
              <a:ext cx="3625518" cy="3625518"/>
              <a:chOff x="0" y="0"/>
              <a:chExt cx="812800" cy="812800"/>
            </a:xfrm>
          </p:grpSpPr>
          <p:sp>
            <p:nvSpPr>
              <p:cNvPr id="438" name="Google Shape;438;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6"/>
              <p:cNvSpPr txBox="1"/>
              <p:nvPr/>
            </p:nvSpPr>
            <p:spPr>
              <a:xfrm>
                <a:off x="76200" y="0"/>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39992"/>
                  </a:lnSpc>
                  <a:spcBef>
                    <a:spcPts val="0"/>
                  </a:spcBef>
                  <a:spcAft>
                    <a:spcPts val="0"/>
                  </a:spcAft>
                  <a:buNone/>
                </a:pPr>
                <a:r>
                  <a:rPr lang="en-US" sz="2503">
                    <a:solidFill>
                      <a:srgbClr val="000000"/>
                    </a:solidFill>
                    <a:latin typeface="Poppins"/>
                    <a:ea typeface="Poppins"/>
                    <a:cs typeface="Poppins"/>
                    <a:sym typeface="Poppins"/>
                  </a:rPr>
                  <a:t>Utility of behaviour</a:t>
                </a:r>
                <a:endParaRPr/>
              </a:p>
            </p:txBody>
          </p:sp>
        </p:grpSp>
        <p:grpSp>
          <p:nvGrpSpPr>
            <p:cNvPr id="440" name="Google Shape;440;p16"/>
            <p:cNvGrpSpPr/>
            <p:nvPr/>
          </p:nvGrpSpPr>
          <p:grpSpPr>
            <a:xfrm>
              <a:off x="4723270" y="3707517"/>
              <a:ext cx="1480775" cy="1480775"/>
              <a:chOff x="0" y="0"/>
              <a:chExt cx="812800" cy="812800"/>
            </a:xfrm>
          </p:grpSpPr>
          <p:sp>
            <p:nvSpPr>
              <p:cNvPr id="441" name="Google Shape;441;p16"/>
              <p:cNvSpPr/>
              <p:nvPr/>
            </p:nvSpPr>
            <p:spPr>
              <a:xfrm>
                <a:off x="0" y="0"/>
                <a:ext cx="812800" cy="812800"/>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16"/>
              <p:cNvSpPr txBox="1"/>
              <p:nvPr/>
            </p:nvSpPr>
            <p:spPr>
              <a:xfrm>
                <a:off x="0" y="155575"/>
                <a:ext cx="711200"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85777"/>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43" name="Google Shape;443;p16"/>
            <p:cNvGrpSpPr/>
            <p:nvPr/>
          </p:nvGrpSpPr>
          <p:grpSpPr>
            <a:xfrm>
              <a:off x="6895951" y="1404263"/>
              <a:ext cx="5646008" cy="5778336"/>
              <a:chOff x="0" y="-19050"/>
              <a:chExt cx="812800" cy="831850"/>
            </a:xfrm>
          </p:grpSpPr>
          <p:sp>
            <p:nvSpPr>
              <p:cNvPr id="444" name="Google Shape;444;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139993"/>
                  </a:lnSpc>
                  <a:spcBef>
                    <a:spcPts val="0"/>
                  </a:spcBef>
                  <a:spcAft>
                    <a:spcPts val="0"/>
                  </a:spcAft>
                  <a:buNone/>
                </a:pPr>
                <a:r>
                  <a:rPr lang="en-US" sz="3103" i="1">
                    <a:solidFill>
                      <a:srgbClr val="000000"/>
                    </a:solidFill>
                    <a:latin typeface="Poppins"/>
                    <a:ea typeface="Poppins"/>
                    <a:cs typeface="Poppins"/>
                    <a:sym typeface="Poppins"/>
                  </a:rPr>
                  <a:t>Observed Behaviour</a:t>
                </a:r>
                <a:endParaRPr/>
              </a:p>
            </p:txBody>
          </p:sp>
        </p:grpSp>
      </p:grpSp>
      <p:sp>
        <p:nvSpPr>
          <p:cNvPr id="446" name="Google Shape;446;p16"/>
          <p:cNvSpPr txBox="1"/>
          <p:nvPr/>
        </p:nvSpPr>
        <p:spPr>
          <a:xfrm>
            <a:off x="1481599" y="1602775"/>
            <a:ext cx="5914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FUNCTIONAL</a:t>
            </a:r>
            <a:endParaRPr/>
          </a:p>
        </p:txBody>
      </p:sp>
      <p:sp>
        <p:nvSpPr>
          <p:cNvPr id="447" name="Google Shape;447;p16"/>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ALL BEHAVIOUR IS</a:t>
            </a:r>
            <a:endParaRPr/>
          </a:p>
        </p:txBody>
      </p:sp>
      <p:grpSp>
        <p:nvGrpSpPr>
          <p:cNvPr id="448" name="Google Shape;448;p16"/>
          <p:cNvGrpSpPr/>
          <p:nvPr/>
        </p:nvGrpSpPr>
        <p:grpSpPr>
          <a:xfrm>
            <a:off x="10019669" y="1334787"/>
            <a:ext cx="8268331" cy="8389808"/>
            <a:chOff x="0" y="0"/>
            <a:chExt cx="812800" cy="824741"/>
          </a:xfrm>
        </p:grpSpPr>
        <p:sp>
          <p:nvSpPr>
            <p:cNvPr id="449" name="Google Shape;449;p16"/>
            <p:cNvSpPr/>
            <p:nvPr/>
          </p:nvSpPr>
          <p:spPr>
            <a:xfrm>
              <a:off x="0" y="0"/>
              <a:ext cx="812800" cy="824741"/>
            </a:xfrm>
            <a:custGeom>
              <a:avLst/>
              <a:gdLst/>
              <a:ahLst/>
              <a:cxnLst/>
              <a:rect l="l" t="t" r="r" b="b"/>
              <a:pathLst>
                <a:path w="812800" h="824741" extrusionOk="0">
                  <a:moveTo>
                    <a:pt x="461490" y="0"/>
                  </a:moveTo>
                  <a:cubicBezTo>
                    <a:pt x="470405" y="0"/>
                    <a:pt x="479374" y="0"/>
                    <a:pt x="488272" y="0"/>
                  </a:cubicBezTo>
                  <a:cubicBezTo>
                    <a:pt x="559210" y="13780"/>
                    <a:pt x="603543" y="59650"/>
                    <a:pt x="623736" y="134708"/>
                  </a:cubicBezTo>
                  <a:cubicBezTo>
                    <a:pt x="742003" y="124699"/>
                    <a:pt x="827989" y="266623"/>
                    <a:pt x="775586" y="405915"/>
                  </a:cubicBezTo>
                  <a:cubicBezTo>
                    <a:pt x="793012" y="435185"/>
                    <a:pt x="807550" y="467925"/>
                    <a:pt x="812800" y="511869"/>
                  </a:cubicBezTo>
                  <a:cubicBezTo>
                    <a:pt x="812800" y="524457"/>
                    <a:pt x="812800" y="537015"/>
                    <a:pt x="812800" y="549601"/>
                  </a:cubicBezTo>
                  <a:cubicBezTo>
                    <a:pt x="797154" y="661443"/>
                    <a:pt x="729827" y="737018"/>
                    <a:pt x="619295" y="716672"/>
                  </a:cubicBezTo>
                  <a:cubicBezTo>
                    <a:pt x="590856" y="774098"/>
                    <a:pt x="540252" y="829288"/>
                    <a:pt x="461507" y="824443"/>
                  </a:cubicBezTo>
                  <a:cubicBezTo>
                    <a:pt x="420804" y="820674"/>
                    <a:pt x="392488" y="798837"/>
                    <a:pt x="367697" y="772308"/>
                  </a:cubicBezTo>
                  <a:cubicBezTo>
                    <a:pt x="341584" y="794360"/>
                    <a:pt x="313304" y="811667"/>
                    <a:pt x="272443" y="811857"/>
                  </a:cubicBezTo>
                  <a:cubicBezTo>
                    <a:pt x="177910" y="812184"/>
                    <a:pt x="114672" y="727225"/>
                    <a:pt x="113139" y="610690"/>
                  </a:cubicBezTo>
                  <a:cubicBezTo>
                    <a:pt x="52367" y="583429"/>
                    <a:pt x="11206" y="532541"/>
                    <a:pt x="0" y="445464"/>
                  </a:cubicBezTo>
                  <a:cubicBezTo>
                    <a:pt x="0" y="432878"/>
                    <a:pt x="0" y="420265"/>
                    <a:pt x="0" y="407732"/>
                  </a:cubicBezTo>
                  <a:cubicBezTo>
                    <a:pt x="12369" y="321446"/>
                    <a:pt x="51292" y="267246"/>
                    <a:pt x="116099" y="244270"/>
                  </a:cubicBezTo>
                  <a:cubicBezTo>
                    <a:pt x="112205" y="98712"/>
                    <a:pt x="241837" y="7758"/>
                    <a:pt x="348333" y="71884"/>
                  </a:cubicBezTo>
                  <a:cubicBezTo>
                    <a:pt x="373689" y="40174"/>
                    <a:pt x="409562" y="5588"/>
                    <a:pt x="461490" y="0"/>
                  </a:cubicBez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6"/>
            <p:cNvSpPr txBox="1"/>
            <p:nvPr/>
          </p:nvSpPr>
          <p:spPr>
            <a:xfrm>
              <a:off x="38100" y="89883"/>
              <a:ext cx="736600" cy="61730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51" name="Google Shape;451;p16"/>
          <p:cNvSpPr txBox="1"/>
          <p:nvPr/>
        </p:nvSpPr>
        <p:spPr>
          <a:xfrm>
            <a:off x="10818963" y="3227335"/>
            <a:ext cx="7165031" cy="19161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60" b="1">
                <a:solidFill>
                  <a:srgbClr val="FFBD59"/>
                </a:solidFill>
                <a:latin typeface="League Spartan"/>
                <a:ea typeface="League Spartan"/>
                <a:cs typeface="League Spartan"/>
                <a:sym typeface="League Spartan"/>
              </a:rPr>
              <a:t>“WHAT DO I KNOW?”</a:t>
            </a:r>
            <a:endParaRPr/>
          </a:p>
        </p:txBody>
      </p:sp>
      <p:sp>
        <p:nvSpPr>
          <p:cNvPr id="452" name="Google Shape;452;p16"/>
          <p:cNvSpPr txBox="1"/>
          <p:nvPr/>
        </p:nvSpPr>
        <p:spPr>
          <a:xfrm>
            <a:off x="11217897" y="2468826"/>
            <a:ext cx="6367164" cy="482775"/>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743" b="1">
                <a:solidFill>
                  <a:srgbClr val="FFBD59"/>
                </a:solidFill>
                <a:latin typeface="Roboto"/>
                <a:ea typeface="Roboto"/>
                <a:cs typeface="Roboto"/>
                <a:sym typeface="Roboto"/>
              </a:rPr>
              <a:t>ASK</a:t>
            </a:r>
            <a:endParaRPr/>
          </a:p>
        </p:txBody>
      </p:sp>
      <p:sp>
        <p:nvSpPr>
          <p:cNvPr id="453" name="Google Shape;453;p16"/>
          <p:cNvSpPr txBox="1"/>
          <p:nvPr/>
        </p:nvSpPr>
        <p:spPr>
          <a:xfrm>
            <a:off x="11444346" y="5409597"/>
            <a:ext cx="5914265"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b="1" i="1">
                <a:solidFill>
                  <a:srgbClr val="FFBD59"/>
                </a:solidFill>
                <a:latin typeface="Roboto"/>
                <a:ea typeface="Roboto"/>
                <a:cs typeface="Roboto"/>
                <a:sym typeface="Roboto"/>
              </a:rPr>
              <a:t>BEFORE</a:t>
            </a:r>
            <a:endParaRPr/>
          </a:p>
        </p:txBody>
      </p:sp>
      <p:sp>
        <p:nvSpPr>
          <p:cNvPr id="454" name="Google Shape;454;p16"/>
          <p:cNvSpPr txBox="1"/>
          <p:nvPr/>
        </p:nvSpPr>
        <p:spPr>
          <a:xfrm>
            <a:off x="11444346" y="6364672"/>
            <a:ext cx="6140715" cy="19161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60" b="1">
                <a:solidFill>
                  <a:srgbClr val="FFBD59"/>
                </a:solidFill>
                <a:latin typeface="League Spartan"/>
                <a:ea typeface="League Spartan"/>
                <a:cs typeface="League Spartan"/>
                <a:sym typeface="League Spartan"/>
              </a:rPr>
              <a:t>“WHAT DO I DO?”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1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61" name="Google Shape;461;p17"/>
          <p:cNvCxnSpPr/>
          <p:nvPr/>
        </p:nvCxnSpPr>
        <p:spPr>
          <a:xfrm>
            <a:off x="1783253" y="4646841"/>
            <a:ext cx="4596719" cy="0"/>
          </a:xfrm>
          <a:prstGeom prst="straightConnector1">
            <a:avLst/>
          </a:prstGeom>
          <a:noFill/>
          <a:ln w="76200" cap="flat" cmpd="sng">
            <a:solidFill>
              <a:srgbClr val="E87BAD"/>
            </a:solidFill>
            <a:prstDash val="solid"/>
            <a:round/>
            <a:headEnd type="none" w="sm" len="sm"/>
            <a:tailEnd type="none" w="sm" len="sm"/>
          </a:ln>
        </p:spPr>
      </p:cxnSp>
      <p:grpSp>
        <p:nvGrpSpPr>
          <p:cNvPr id="462" name="Google Shape;462;p17"/>
          <p:cNvGrpSpPr/>
          <p:nvPr/>
        </p:nvGrpSpPr>
        <p:grpSpPr>
          <a:xfrm>
            <a:off x="0" y="7020074"/>
            <a:ext cx="18288000" cy="3266926"/>
            <a:chOff x="0" y="-47625"/>
            <a:chExt cx="4816593" cy="860425"/>
          </a:xfrm>
        </p:grpSpPr>
        <p:sp>
          <p:nvSpPr>
            <p:cNvPr id="463" name="Google Shape;463;p17"/>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17"/>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65" name="Google Shape;465;p17"/>
          <p:cNvSpPr/>
          <p:nvPr/>
        </p:nvSpPr>
        <p:spPr>
          <a:xfrm>
            <a:off x="12569808" y="5806821"/>
            <a:ext cx="5170755" cy="3451479"/>
          </a:xfrm>
          <a:custGeom>
            <a:avLst/>
            <a:gdLst/>
            <a:ahLst/>
            <a:cxnLst/>
            <a:rect l="l" t="t" r="r" b="b"/>
            <a:pathLst>
              <a:path w="5170755" h="3451479" extrusionOk="0">
                <a:moveTo>
                  <a:pt x="0" y="0"/>
                </a:moveTo>
                <a:lnTo>
                  <a:pt x="5170755" y="0"/>
                </a:lnTo>
                <a:lnTo>
                  <a:pt x="5170755" y="3451479"/>
                </a:lnTo>
                <a:lnTo>
                  <a:pt x="0" y="34514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17"/>
          <p:cNvSpPr txBox="1"/>
          <p:nvPr/>
        </p:nvSpPr>
        <p:spPr>
          <a:xfrm>
            <a:off x="1783253" y="1485529"/>
            <a:ext cx="736074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a:solidFill>
                  <a:srgbClr val="000000"/>
                </a:solidFill>
                <a:latin typeface="League Spartan"/>
                <a:ea typeface="League Spartan"/>
                <a:cs typeface="League Spartan"/>
                <a:sym typeface="League Spartan"/>
              </a:rPr>
              <a:t>WHAT DO I DO?</a:t>
            </a:r>
            <a:endParaRPr/>
          </a:p>
        </p:txBody>
      </p:sp>
      <p:sp>
        <p:nvSpPr>
          <p:cNvPr id="467" name="Google Shape;467;p17"/>
          <p:cNvSpPr txBox="1"/>
          <p:nvPr/>
        </p:nvSpPr>
        <p:spPr>
          <a:xfrm>
            <a:off x="1783253" y="656479"/>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SHIFTING FROM</a:t>
            </a:r>
            <a:endParaRPr/>
          </a:p>
        </p:txBody>
      </p:sp>
      <p:sp>
        <p:nvSpPr>
          <p:cNvPr id="468" name="Google Shape;468;p17"/>
          <p:cNvSpPr txBox="1"/>
          <p:nvPr/>
        </p:nvSpPr>
        <p:spPr>
          <a:xfrm>
            <a:off x="1783253" y="3593640"/>
            <a:ext cx="10605393"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a:solidFill>
                  <a:srgbClr val="000000"/>
                </a:solidFill>
                <a:latin typeface="League Spartan"/>
                <a:ea typeface="League Spartan"/>
                <a:cs typeface="League Spartan"/>
                <a:sym typeface="League Spartan"/>
              </a:rPr>
              <a:t>WHAT DO I </a:t>
            </a:r>
            <a:r>
              <a:rPr lang="en-US" sz="6160">
                <a:solidFill>
                  <a:srgbClr val="FFBD59"/>
                </a:solidFill>
                <a:latin typeface="League Spartan"/>
                <a:ea typeface="League Spartan"/>
                <a:cs typeface="League Spartan"/>
                <a:sym typeface="League Spartan"/>
              </a:rPr>
              <a:t>KNOW</a:t>
            </a:r>
            <a:r>
              <a:rPr lang="en-US" sz="6160">
                <a:solidFill>
                  <a:srgbClr val="000000"/>
                </a:solidFill>
                <a:latin typeface="League Spartan"/>
                <a:ea typeface="League Spartan"/>
                <a:cs typeface="League Spartan"/>
                <a:sym typeface="League Spartan"/>
              </a:rPr>
              <a:t>?</a:t>
            </a:r>
            <a:endParaRPr/>
          </a:p>
        </p:txBody>
      </p:sp>
      <p:sp>
        <p:nvSpPr>
          <p:cNvPr id="469" name="Google Shape;469;p17"/>
          <p:cNvSpPr txBox="1"/>
          <p:nvPr/>
        </p:nvSpPr>
        <p:spPr>
          <a:xfrm>
            <a:off x="1783253" y="4856391"/>
            <a:ext cx="12233745"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a:solidFill>
                  <a:srgbClr val="000000"/>
                </a:solidFill>
                <a:latin typeface="Roboto"/>
                <a:ea typeface="Roboto"/>
                <a:cs typeface="Roboto"/>
                <a:sym typeface="Roboto"/>
              </a:rPr>
              <a:t>helps us to approach situations with </a:t>
            </a:r>
            <a:r>
              <a:rPr lang="en-US" sz="4020" b="1">
                <a:solidFill>
                  <a:srgbClr val="000000"/>
                </a:solidFill>
                <a:latin typeface="Roboto"/>
                <a:ea typeface="Roboto"/>
                <a:cs typeface="Roboto"/>
                <a:sym typeface="Roboto"/>
              </a:rPr>
              <a:t>curiosity </a:t>
            </a:r>
            <a:r>
              <a:rPr lang="en-US" sz="4020">
                <a:solidFill>
                  <a:srgbClr val="000000"/>
                </a:solidFill>
                <a:latin typeface="Roboto"/>
                <a:ea typeface="Roboto"/>
                <a:cs typeface="Roboto"/>
                <a:sym typeface="Roboto"/>
              </a:rPr>
              <a:t>and </a:t>
            </a:r>
            <a:r>
              <a:rPr lang="en-US" sz="4020" b="1">
                <a:solidFill>
                  <a:srgbClr val="000000"/>
                </a:solidFill>
                <a:latin typeface="Roboto"/>
                <a:ea typeface="Roboto"/>
                <a:cs typeface="Roboto"/>
                <a:sym typeface="Roboto"/>
              </a:rPr>
              <a:t>understanding</a:t>
            </a:r>
            <a:r>
              <a:rPr lang="en-US" sz="4020">
                <a:solidFill>
                  <a:srgbClr val="000000"/>
                </a:solidFill>
                <a:latin typeface="Roboto"/>
                <a:ea typeface="Roboto"/>
                <a:cs typeface="Roboto"/>
                <a:sym typeface="Roboto"/>
              </a:rPr>
              <a:t>, rather than judgment. </a:t>
            </a:r>
            <a:endParaRPr/>
          </a:p>
        </p:txBody>
      </p:sp>
      <p:sp>
        <p:nvSpPr>
          <p:cNvPr id="470" name="Google Shape;470;p17"/>
          <p:cNvSpPr txBox="1"/>
          <p:nvPr/>
        </p:nvSpPr>
        <p:spPr>
          <a:xfrm>
            <a:off x="1783253" y="2710179"/>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80" name="Google Shape;480;p18"/>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481" name="Google Shape;481;p18"/>
          <p:cNvGrpSpPr/>
          <p:nvPr/>
        </p:nvGrpSpPr>
        <p:grpSpPr>
          <a:xfrm>
            <a:off x="1107009" y="847874"/>
            <a:ext cx="146488" cy="1856076"/>
            <a:chOff x="0" y="-47625"/>
            <a:chExt cx="38581" cy="488843"/>
          </a:xfrm>
        </p:grpSpPr>
        <p:sp>
          <p:nvSpPr>
            <p:cNvPr id="482" name="Google Shape;482;p1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4" name="Google Shape;484;p18"/>
          <p:cNvGrpSpPr/>
          <p:nvPr/>
        </p:nvGrpSpPr>
        <p:grpSpPr>
          <a:xfrm rot="-5400000">
            <a:off x="1702668" y="8257018"/>
            <a:ext cx="146488" cy="1856076"/>
            <a:chOff x="0" y="-47625"/>
            <a:chExt cx="38581" cy="488843"/>
          </a:xfrm>
        </p:grpSpPr>
        <p:sp>
          <p:nvSpPr>
            <p:cNvPr id="485" name="Google Shape;485;p1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7" name="Google Shape;487;p18"/>
          <p:cNvGrpSpPr/>
          <p:nvPr/>
        </p:nvGrpSpPr>
        <p:grpSpPr>
          <a:xfrm>
            <a:off x="10506976" y="-691078"/>
            <a:ext cx="8680400" cy="11669156"/>
            <a:chOff x="0" y="0"/>
            <a:chExt cx="3662687" cy="4923790"/>
          </a:xfrm>
        </p:grpSpPr>
        <p:sp>
          <p:nvSpPr>
            <p:cNvPr id="488" name="Google Shape;488;p18"/>
            <p:cNvSpPr/>
            <p:nvPr/>
          </p:nvSpPr>
          <p:spPr>
            <a:xfrm flipH="1">
              <a:off x="31750" y="31750"/>
              <a:ext cx="3600450" cy="4859020"/>
            </a:xfrm>
            <a:custGeom>
              <a:avLst/>
              <a:gdLst/>
              <a:ahLst/>
              <a:cxnLst/>
              <a:rect l="l" t="t" r="r" b="b"/>
              <a:pathLst>
                <a:path w="3600450" h="4859020" extrusionOk="0">
                  <a:moveTo>
                    <a:pt x="0" y="4499610"/>
                  </a:moveTo>
                  <a:cubicBezTo>
                    <a:pt x="0" y="4699000"/>
                    <a:pt x="161290" y="4859020"/>
                    <a:pt x="359410" y="4859020"/>
                  </a:cubicBezTo>
                  <a:lnTo>
                    <a:pt x="3241040" y="4859020"/>
                  </a:lnTo>
                  <a:cubicBezTo>
                    <a:pt x="3440430" y="4859020"/>
                    <a:pt x="3600450" y="4697730"/>
                    <a:pt x="3600450" y="4499610"/>
                  </a:cubicBezTo>
                  <a:lnTo>
                    <a:pt x="3600450" y="359410"/>
                  </a:lnTo>
                  <a:cubicBezTo>
                    <a:pt x="3600450" y="160020"/>
                    <a:pt x="3439160" y="0"/>
                    <a:pt x="3241040" y="0"/>
                  </a:cubicBezTo>
                  <a:lnTo>
                    <a:pt x="360680" y="0"/>
                  </a:lnTo>
                  <a:cubicBezTo>
                    <a:pt x="161290" y="0"/>
                    <a:pt x="1270" y="161290"/>
                    <a:pt x="1270" y="359410"/>
                  </a:cubicBezTo>
                  <a:lnTo>
                    <a:pt x="0" y="4499610"/>
                  </a:lnTo>
                  <a:close/>
                </a:path>
              </a:pathLst>
            </a:custGeom>
            <a:blipFill rotWithShape="1">
              <a:blip r:embed="rId4">
                <a:alphaModFix/>
              </a:blip>
              <a:stretch>
                <a:fillRect l="-54974" r="-442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18"/>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0" name="Google Shape;490;p18"/>
          <p:cNvSpPr txBox="1"/>
          <p:nvPr/>
        </p:nvSpPr>
        <p:spPr>
          <a:xfrm>
            <a:off x="1481599" y="1602775"/>
            <a:ext cx="5914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MATTERS</a:t>
            </a:r>
            <a:endParaRPr/>
          </a:p>
        </p:txBody>
      </p:sp>
      <p:sp>
        <p:nvSpPr>
          <p:cNvPr id="491" name="Google Shape;491;p18"/>
          <p:cNvSpPr txBox="1"/>
          <p:nvPr/>
        </p:nvSpPr>
        <p:spPr>
          <a:xfrm>
            <a:off x="1481599" y="942975"/>
            <a:ext cx="655185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THE DIRECTION WE LOOK</a:t>
            </a:r>
            <a:endParaRPr/>
          </a:p>
        </p:txBody>
      </p:sp>
      <p:sp>
        <p:nvSpPr>
          <p:cNvPr id="492" name="Google Shape;492;p18"/>
          <p:cNvSpPr txBox="1"/>
          <p:nvPr/>
        </p:nvSpPr>
        <p:spPr>
          <a:xfrm>
            <a:off x="1028700" y="2946644"/>
            <a:ext cx="8949381"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We make assumptions based on behaviours. </a:t>
            </a:r>
            <a:endParaRPr/>
          </a:p>
        </p:txBody>
      </p:sp>
      <p:sp>
        <p:nvSpPr>
          <p:cNvPr id="493" name="Google Shape;493;p18"/>
          <p:cNvSpPr txBox="1"/>
          <p:nvPr/>
        </p:nvSpPr>
        <p:spPr>
          <a:xfrm>
            <a:off x="1028700" y="3710089"/>
            <a:ext cx="81153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For example, what do you assume when...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Someone cuts you off in traffic?</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pedestrian yells at you about where you parked your car?</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friend cancels plans last minute?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neighbour ignores you when you wave at them?</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client no shows an appointment with you?</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03" name="Google Shape;503;p19"/>
          <p:cNvCxnSpPr/>
          <p:nvPr/>
        </p:nvCxnSpPr>
        <p:spPr>
          <a:xfrm>
            <a:off x="1107009" y="2870444"/>
            <a:ext cx="5049618" cy="0"/>
          </a:xfrm>
          <a:prstGeom prst="straightConnector1">
            <a:avLst/>
          </a:prstGeom>
          <a:noFill/>
          <a:ln w="76200" cap="flat" cmpd="sng">
            <a:solidFill>
              <a:srgbClr val="E87BAD"/>
            </a:solidFill>
            <a:prstDash val="solid"/>
            <a:round/>
            <a:headEnd type="none" w="sm" len="sm"/>
            <a:tailEnd type="none" w="sm" len="sm"/>
          </a:ln>
        </p:spPr>
      </p:cxnSp>
      <p:grpSp>
        <p:nvGrpSpPr>
          <p:cNvPr id="504" name="Google Shape;504;p19"/>
          <p:cNvGrpSpPr/>
          <p:nvPr/>
        </p:nvGrpSpPr>
        <p:grpSpPr>
          <a:xfrm>
            <a:off x="1107009" y="847874"/>
            <a:ext cx="146488" cy="1856076"/>
            <a:chOff x="0" y="-47625"/>
            <a:chExt cx="38581" cy="488843"/>
          </a:xfrm>
        </p:grpSpPr>
        <p:sp>
          <p:nvSpPr>
            <p:cNvPr id="505" name="Google Shape;505;p1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1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07" name="Google Shape;507;p19"/>
          <p:cNvGrpSpPr/>
          <p:nvPr/>
        </p:nvGrpSpPr>
        <p:grpSpPr>
          <a:xfrm rot="-5400000">
            <a:off x="1702668" y="8257018"/>
            <a:ext cx="146488" cy="1856076"/>
            <a:chOff x="0" y="-47625"/>
            <a:chExt cx="38581" cy="488843"/>
          </a:xfrm>
        </p:grpSpPr>
        <p:sp>
          <p:nvSpPr>
            <p:cNvPr id="508" name="Google Shape;508;p1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1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10" name="Google Shape;510;p19"/>
          <p:cNvGrpSpPr/>
          <p:nvPr/>
        </p:nvGrpSpPr>
        <p:grpSpPr>
          <a:xfrm>
            <a:off x="10506976" y="-691078"/>
            <a:ext cx="8680400" cy="11669156"/>
            <a:chOff x="0" y="0"/>
            <a:chExt cx="3662687" cy="4923790"/>
          </a:xfrm>
        </p:grpSpPr>
        <p:sp>
          <p:nvSpPr>
            <p:cNvPr id="511" name="Google Shape;511;p19"/>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19"/>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3" name="Google Shape;513;p19"/>
          <p:cNvSpPr txBox="1"/>
          <p:nvPr/>
        </p:nvSpPr>
        <p:spPr>
          <a:xfrm>
            <a:off x="1481599" y="1602775"/>
            <a:ext cx="5914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MATTERS</a:t>
            </a:r>
            <a:endParaRPr/>
          </a:p>
        </p:txBody>
      </p:sp>
      <p:sp>
        <p:nvSpPr>
          <p:cNvPr id="514" name="Google Shape;514;p19"/>
          <p:cNvSpPr txBox="1"/>
          <p:nvPr/>
        </p:nvSpPr>
        <p:spPr>
          <a:xfrm>
            <a:off x="1481599" y="942975"/>
            <a:ext cx="655185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THE DIRECTION WE LOOK</a:t>
            </a:r>
            <a:endParaRPr/>
          </a:p>
        </p:txBody>
      </p:sp>
      <p:sp>
        <p:nvSpPr>
          <p:cNvPr id="515" name="Google Shape;515;p19"/>
          <p:cNvSpPr txBox="1"/>
          <p:nvPr/>
        </p:nvSpPr>
        <p:spPr>
          <a:xfrm>
            <a:off x="1028700" y="2971514"/>
            <a:ext cx="8752287" cy="5253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We make assumptions based on behaviours. </a:t>
            </a:r>
            <a:endParaRPr/>
          </a:p>
        </p:txBody>
      </p:sp>
      <p:sp>
        <p:nvSpPr>
          <p:cNvPr id="516" name="Google Shape;516;p19"/>
          <p:cNvSpPr txBox="1"/>
          <p:nvPr/>
        </p:nvSpPr>
        <p:spPr>
          <a:xfrm>
            <a:off x="1028700" y="3763534"/>
            <a:ext cx="8752287"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For example, what might you assume when...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Someone cuts you off in traffic?</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pedestrian yells at you about where you parked your car?</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friend cancels plans last minute?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neighbour ignores you when you wave at them?</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client no shows an appointment with you?</a:t>
            </a:r>
            <a:endParaRPr/>
          </a:p>
        </p:txBody>
      </p:sp>
      <p:sp>
        <p:nvSpPr>
          <p:cNvPr id="517" name="Google Shape;517;p19"/>
          <p:cNvSpPr txBox="1"/>
          <p:nvPr/>
        </p:nvSpPr>
        <p:spPr>
          <a:xfrm>
            <a:off x="7526878" y="4115187"/>
            <a:ext cx="1013143"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3470A7"/>
                </a:solidFill>
                <a:latin typeface="Roboto"/>
                <a:ea typeface="Roboto"/>
                <a:cs typeface="Roboto"/>
                <a:sym typeface="Roboto"/>
              </a:rPr>
              <a:t>LATE</a:t>
            </a:r>
            <a:endParaRPr/>
          </a:p>
        </p:txBody>
      </p:sp>
      <p:sp>
        <p:nvSpPr>
          <p:cNvPr id="518" name="Google Shape;518;p19"/>
          <p:cNvSpPr txBox="1"/>
          <p:nvPr/>
        </p:nvSpPr>
        <p:spPr>
          <a:xfrm>
            <a:off x="8373019" y="5837170"/>
            <a:ext cx="2453164"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3470A7"/>
                </a:solidFill>
                <a:latin typeface="Roboto"/>
                <a:ea typeface="Roboto"/>
                <a:cs typeface="Roboto"/>
                <a:sym typeface="Roboto"/>
              </a:rPr>
              <a:t>EXHAUSTED</a:t>
            </a:r>
            <a:endParaRPr/>
          </a:p>
        </p:txBody>
      </p:sp>
      <p:sp>
        <p:nvSpPr>
          <p:cNvPr id="519" name="Google Shape;519;p19"/>
          <p:cNvSpPr txBox="1"/>
          <p:nvPr/>
        </p:nvSpPr>
        <p:spPr>
          <a:xfrm>
            <a:off x="3030764" y="6920649"/>
            <a:ext cx="6825469" cy="570669"/>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3470A7"/>
                </a:solidFill>
                <a:latin typeface="Roboto"/>
                <a:ea typeface="Roboto"/>
                <a:cs typeface="Roboto"/>
                <a:sym typeface="Roboto"/>
              </a:rPr>
              <a:t>WRAPPED UP IN THOUGHT</a:t>
            </a:r>
            <a:endParaRPr/>
          </a:p>
        </p:txBody>
      </p:sp>
      <p:sp>
        <p:nvSpPr>
          <p:cNvPr id="520" name="Google Shape;520;p19"/>
          <p:cNvSpPr txBox="1"/>
          <p:nvPr/>
        </p:nvSpPr>
        <p:spPr>
          <a:xfrm>
            <a:off x="2591834" y="7813738"/>
            <a:ext cx="1846897"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3470A7"/>
                </a:solidFill>
                <a:latin typeface="Roboto"/>
                <a:ea typeface="Roboto"/>
                <a:cs typeface="Roboto"/>
                <a:sym typeface="Roboto"/>
              </a:rPr>
              <a:t>ANXIOUS</a:t>
            </a:r>
            <a:endParaRPr/>
          </a:p>
        </p:txBody>
      </p:sp>
      <p:sp>
        <p:nvSpPr>
          <p:cNvPr id="521" name="Google Shape;521;p19"/>
          <p:cNvSpPr txBox="1"/>
          <p:nvPr/>
        </p:nvSpPr>
        <p:spPr>
          <a:xfrm>
            <a:off x="5014773" y="5323455"/>
            <a:ext cx="4762183" cy="58991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3470A7"/>
                </a:solidFill>
                <a:latin typeface="Roboto"/>
                <a:ea typeface="Roboto"/>
                <a:cs typeface="Roboto"/>
                <a:sym typeface="Roboto"/>
              </a:rPr>
              <a:t>MOBILITY LIMITATIONS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4" name="Google Shape;114;p2"/>
          <p:cNvGrpSpPr/>
          <p:nvPr/>
        </p:nvGrpSpPr>
        <p:grpSpPr>
          <a:xfrm>
            <a:off x="1880278" y="-558923"/>
            <a:ext cx="2302648" cy="7539771"/>
            <a:chOff x="0" y="-47625"/>
            <a:chExt cx="606459" cy="1985783"/>
          </a:xfrm>
        </p:grpSpPr>
        <p:sp>
          <p:nvSpPr>
            <p:cNvPr id="115" name="Google Shape;115;p2"/>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108CB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17" name="Google Shape;117;p2"/>
          <p:cNvCxnSpPr/>
          <p:nvPr/>
        </p:nvCxnSpPr>
        <p:spPr>
          <a:xfrm>
            <a:off x="4547281" y="5192722"/>
            <a:ext cx="7877207" cy="0"/>
          </a:xfrm>
          <a:prstGeom prst="straightConnector1">
            <a:avLst/>
          </a:prstGeom>
          <a:noFill/>
          <a:ln w="76200" cap="flat" cmpd="sng">
            <a:solidFill>
              <a:srgbClr val="E87BAD"/>
            </a:solidFill>
            <a:prstDash val="solid"/>
            <a:round/>
            <a:headEnd type="none" w="sm" len="sm"/>
            <a:tailEnd type="none" w="sm" len="sm"/>
          </a:ln>
        </p:spPr>
      </p:cxnSp>
      <p:grpSp>
        <p:nvGrpSpPr>
          <p:cNvPr id="118" name="Google Shape;118;p2"/>
          <p:cNvGrpSpPr/>
          <p:nvPr/>
        </p:nvGrpSpPr>
        <p:grpSpPr>
          <a:xfrm>
            <a:off x="14379513" y="8233036"/>
            <a:ext cx="4823538" cy="4823538"/>
            <a:chOff x="0" y="0"/>
            <a:chExt cx="812800" cy="812800"/>
          </a:xfrm>
        </p:grpSpPr>
        <p:sp>
          <p:nvSpPr>
            <p:cNvPr id="119" name="Google Shape;119;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1" name="Google Shape;121;p2"/>
          <p:cNvGrpSpPr/>
          <p:nvPr/>
        </p:nvGrpSpPr>
        <p:grpSpPr>
          <a:xfrm>
            <a:off x="16791282" y="6846531"/>
            <a:ext cx="4823538" cy="4823538"/>
            <a:chOff x="0" y="0"/>
            <a:chExt cx="812800" cy="812800"/>
          </a:xfrm>
        </p:grpSpPr>
        <p:sp>
          <p:nvSpPr>
            <p:cNvPr id="122" name="Google Shape;122;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4" name="Google Shape;124;p2"/>
          <p:cNvSpPr/>
          <p:nvPr/>
        </p:nvSpPr>
        <p:spPr>
          <a:xfrm>
            <a:off x="13445382" y="260575"/>
            <a:ext cx="4596719" cy="3688867"/>
          </a:xfrm>
          <a:custGeom>
            <a:avLst/>
            <a:gdLst/>
            <a:ahLst/>
            <a:cxnLst/>
            <a:rect l="l" t="t" r="r" b="b"/>
            <a:pathLst>
              <a:path w="4596719" h="3688867" extrusionOk="0">
                <a:moveTo>
                  <a:pt x="0" y="0"/>
                </a:moveTo>
                <a:lnTo>
                  <a:pt x="4596719" y="0"/>
                </a:lnTo>
                <a:lnTo>
                  <a:pt x="4596719" y="3688868"/>
                </a:lnTo>
                <a:lnTo>
                  <a:pt x="0" y="368886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2"/>
          <p:cNvSpPr/>
          <p:nvPr/>
        </p:nvSpPr>
        <p:spPr>
          <a:xfrm>
            <a:off x="188027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2"/>
          <p:cNvSpPr txBox="1"/>
          <p:nvPr/>
        </p:nvSpPr>
        <p:spPr>
          <a:xfrm>
            <a:off x="4547281" y="3971622"/>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a:solidFill>
                  <a:srgbClr val="000000"/>
                </a:solidFill>
                <a:latin typeface="League Spartan"/>
                <a:ea typeface="League Spartan"/>
                <a:cs typeface="League Spartan"/>
                <a:sym typeface="League Spartan"/>
              </a:rPr>
              <a:t>WE GO WHERE WE </a:t>
            </a:r>
            <a:r>
              <a:rPr lang="en-US" sz="7363">
                <a:solidFill>
                  <a:srgbClr val="DBA43B"/>
                </a:solidFill>
                <a:latin typeface="League Spartan"/>
                <a:ea typeface="League Spartan"/>
                <a:cs typeface="League Spartan"/>
                <a:sym typeface="League Spartan"/>
              </a:rPr>
              <a:t>LOOK</a:t>
            </a:r>
            <a:endParaRPr/>
          </a:p>
        </p:txBody>
      </p:sp>
      <p:sp>
        <p:nvSpPr>
          <p:cNvPr id="128" name="Google Shape;128;p2"/>
          <p:cNvSpPr txBox="1"/>
          <p:nvPr/>
        </p:nvSpPr>
        <p:spPr>
          <a:xfrm>
            <a:off x="4547281" y="3020402"/>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TOWARDS HEALTHY OUTCOMES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28" name="Google Shape;528;p20"/>
          <p:cNvCxnSpPr/>
          <p:nvPr/>
        </p:nvCxnSpPr>
        <p:spPr>
          <a:xfrm>
            <a:off x="1783253" y="4646841"/>
            <a:ext cx="4596719" cy="0"/>
          </a:xfrm>
          <a:prstGeom prst="straightConnector1">
            <a:avLst/>
          </a:prstGeom>
          <a:noFill/>
          <a:ln w="76200" cap="flat" cmpd="sng">
            <a:solidFill>
              <a:srgbClr val="E87BAD"/>
            </a:solidFill>
            <a:prstDash val="solid"/>
            <a:round/>
            <a:headEnd type="none" w="sm" len="sm"/>
            <a:tailEnd type="none" w="sm" len="sm"/>
          </a:ln>
        </p:spPr>
      </p:cxnSp>
      <p:grpSp>
        <p:nvGrpSpPr>
          <p:cNvPr id="529" name="Google Shape;529;p20"/>
          <p:cNvGrpSpPr/>
          <p:nvPr/>
        </p:nvGrpSpPr>
        <p:grpSpPr>
          <a:xfrm>
            <a:off x="0" y="7020074"/>
            <a:ext cx="18288000" cy="3266926"/>
            <a:chOff x="0" y="-47625"/>
            <a:chExt cx="4816593" cy="860425"/>
          </a:xfrm>
        </p:grpSpPr>
        <p:sp>
          <p:nvSpPr>
            <p:cNvPr id="530" name="Google Shape;530;p20"/>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20"/>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32" name="Google Shape;532;p20"/>
          <p:cNvSpPr txBox="1"/>
          <p:nvPr/>
        </p:nvSpPr>
        <p:spPr>
          <a:xfrm>
            <a:off x="1783253" y="1485529"/>
            <a:ext cx="736074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a:solidFill>
                  <a:srgbClr val="000000"/>
                </a:solidFill>
                <a:latin typeface="League Spartan"/>
                <a:ea typeface="League Spartan"/>
                <a:cs typeface="League Spartan"/>
                <a:sym typeface="League Spartan"/>
              </a:rPr>
              <a:t>WHAT DO I DO?</a:t>
            </a:r>
            <a:endParaRPr/>
          </a:p>
        </p:txBody>
      </p:sp>
      <p:sp>
        <p:nvSpPr>
          <p:cNvPr id="533" name="Google Shape;533;p20"/>
          <p:cNvSpPr txBox="1"/>
          <p:nvPr/>
        </p:nvSpPr>
        <p:spPr>
          <a:xfrm>
            <a:off x="1783253" y="656479"/>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SHIFTING FROM</a:t>
            </a:r>
            <a:endParaRPr/>
          </a:p>
        </p:txBody>
      </p:sp>
      <p:sp>
        <p:nvSpPr>
          <p:cNvPr id="534" name="Google Shape;534;p20"/>
          <p:cNvSpPr txBox="1"/>
          <p:nvPr/>
        </p:nvSpPr>
        <p:spPr>
          <a:xfrm>
            <a:off x="1783253" y="3593640"/>
            <a:ext cx="10605393"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a:solidFill>
                  <a:srgbClr val="000000"/>
                </a:solidFill>
                <a:latin typeface="League Spartan"/>
                <a:ea typeface="League Spartan"/>
                <a:cs typeface="League Spartan"/>
                <a:sym typeface="League Spartan"/>
              </a:rPr>
              <a:t>WHAT DO I </a:t>
            </a:r>
            <a:r>
              <a:rPr lang="en-US" sz="6160">
                <a:solidFill>
                  <a:srgbClr val="FFBD59"/>
                </a:solidFill>
                <a:latin typeface="League Spartan"/>
                <a:ea typeface="League Spartan"/>
                <a:cs typeface="League Spartan"/>
                <a:sym typeface="League Spartan"/>
              </a:rPr>
              <a:t>KNOW</a:t>
            </a:r>
            <a:r>
              <a:rPr lang="en-US" sz="6160">
                <a:solidFill>
                  <a:srgbClr val="000000"/>
                </a:solidFill>
                <a:latin typeface="League Spartan"/>
                <a:ea typeface="League Spartan"/>
                <a:cs typeface="League Spartan"/>
                <a:sym typeface="League Spartan"/>
              </a:rPr>
              <a:t>?</a:t>
            </a:r>
            <a:endParaRPr/>
          </a:p>
        </p:txBody>
      </p:sp>
      <p:sp>
        <p:nvSpPr>
          <p:cNvPr id="535" name="Google Shape;535;p20"/>
          <p:cNvSpPr txBox="1"/>
          <p:nvPr/>
        </p:nvSpPr>
        <p:spPr>
          <a:xfrm>
            <a:off x="1783253" y="2710179"/>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TO</a:t>
            </a:r>
            <a:endParaRPr/>
          </a:p>
        </p:txBody>
      </p:sp>
      <p:sp>
        <p:nvSpPr>
          <p:cNvPr id="536" name="Google Shape;536;p20"/>
          <p:cNvSpPr txBox="1"/>
          <p:nvPr/>
        </p:nvSpPr>
        <p:spPr>
          <a:xfrm>
            <a:off x="1783253" y="4904016"/>
            <a:ext cx="15476047" cy="284111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a:solidFill>
                  <a:srgbClr val="000000"/>
                </a:solidFill>
                <a:latin typeface="Roboto"/>
                <a:ea typeface="Roboto"/>
                <a:cs typeface="Roboto"/>
                <a:sym typeface="Roboto"/>
              </a:rPr>
              <a:t>Allows us to engage </a:t>
            </a:r>
            <a:r>
              <a:rPr lang="en-US" sz="4020" b="1">
                <a:solidFill>
                  <a:srgbClr val="000000"/>
                </a:solidFill>
                <a:latin typeface="Roboto"/>
                <a:ea typeface="Roboto"/>
                <a:cs typeface="Roboto"/>
                <a:sym typeface="Roboto"/>
              </a:rPr>
              <a:t>creatively </a:t>
            </a:r>
            <a:r>
              <a:rPr lang="en-US" sz="4020">
                <a:solidFill>
                  <a:srgbClr val="000000"/>
                </a:solidFill>
                <a:latin typeface="Roboto"/>
                <a:ea typeface="Roboto"/>
                <a:cs typeface="Roboto"/>
                <a:sym typeface="Roboto"/>
              </a:rPr>
              <a:t>with the people with FASD we support. </a:t>
            </a:r>
            <a:endParaRPr/>
          </a:p>
          <a:p>
            <a:pPr marL="0" marR="0" lvl="0" indent="0" algn="l" rtl="0">
              <a:lnSpc>
                <a:spcPct val="140000"/>
              </a:lnSpc>
              <a:spcBef>
                <a:spcPts val="0"/>
              </a:spcBef>
              <a:spcAft>
                <a:spcPts val="0"/>
              </a:spcAft>
              <a:buNone/>
            </a:pPr>
            <a:endParaRPr sz="4020">
              <a:solidFill>
                <a:srgbClr val="000000"/>
              </a:solidFill>
              <a:latin typeface="Roboto"/>
              <a:ea typeface="Roboto"/>
              <a:cs typeface="Roboto"/>
              <a:sym typeface="Roboto"/>
            </a:endParaRPr>
          </a:p>
          <a:p>
            <a:pPr marL="0" marR="0" lvl="0" indent="0" algn="l" rtl="0">
              <a:lnSpc>
                <a:spcPct val="140000"/>
              </a:lnSpc>
              <a:spcBef>
                <a:spcPts val="0"/>
              </a:spcBef>
              <a:spcAft>
                <a:spcPts val="0"/>
              </a:spcAft>
              <a:buNone/>
            </a:pPr>
            <a:r>
              <a:rPr lang="en-US" sz="4020" b="1">
                <a:solidFill>
                  <a:srgbClr val="000000"/>
                </a:solidFill>
                <a:latin typeface="Roboto"/>
                <a:ea typeface="Roboto"/>
                <a:cs typeface="Roboto"/>
                <a:sym typeface="Roboto"/>
              </a:rPr>
              <a:t>With appropriate conditions, growth is possible.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43" name="Google Shape;543;p21"/>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544" name="Google Shape;544;p21"/>
          <p:cNvGrpSpPr/>
          <p:nvPr/>
        </p:nvGrpSpPr>
        <p:grpSpPr>
          <a:xfrm>
            <a:off x="0" y="7020074"/>
            <a:ext cx="18288000" cy="3266926"/>
            <a:chOff x="0" y="-47625"/>
            <a:chExt cx="4816593" cy="860425"/>
          </a:xfrm>
        </p:grpSpPr>
        <p:sp>
          <p:nvSpPr>
            <p:cNvPr id="545" name="Google Shape;545;p21"/>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21"/>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47" name="Google Shape;547;p21"/>
          <p:cNvGrpSpPr/>
          <p:nvPr/>
        </p:nvGrpSpPr>
        <p:grpSpPr>
          <a:xfrm>
            <a:off x="10288059" y="459358"/>
            <a:ext cx="6968838" cy="9368284"/>
            <a:chOff x="0" y="0"/>
            <a:chExt cx="3662687" cy="4923790"/>
          </a:xfrm>
        </p:grpSpPr>
        <p:sp>
          <p:nvSpPr>
            <p:cNvPr id="548" name="Google Shape;548;p21"/>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21"/>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50" name="Google Shape;550;p21"/>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ACTIVITY</a:t>
            </a:r>
            <a:endParaRPr/>
          </a:p>
        </p:txBody>
      </p:sp>
      <p:sp>
        <p:nvSpPr>
          <p:cNvPr id="551" name="Google Shape;551;p21"/>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BREAK</a:t>
            </a:r>
            <a:endParaRPr/>
          </a:p>
        </p:txBody>
      </p:sp>
      <p:sp>
        <p:nvSpPr>
          <p:cNvPr id="552" name="Google Shape;552;p21"/>
          <p:cNvSpPr txBox="1"/>
          <p:nvPr/>
        </p:nvSpPr>
        <p:spPr>
          <a:xfrm>
            <a:off x="1028700" y="4411009"/>
            <a:ext cx="7882146"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Let’s use what we learned so far to complete this reflection activity.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62" name="Google Shape;562;p22"/>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563" name="Google Shape;563;p22"/>
          <p:cNvSpPr/>
          <p:nvPr/>
        </p:nvSpPr>
        <p:spPr>
          <a:xfrm>
            <a:off x="1067784" y="4060425"/>
            <a:ext cx="1175975" cy="1175975"/>
          </a:xfrm>
          <a:custGeom>
            <a:avLst/>
            <a:gdLst/>
            <a:ahLst/>
            <a:cxnLst/>
            <a:rect l="l" t="t" r="r" b="b"/>
            <a:pathLst>
              <a:path w="1175975" h="1175975" extrusionOk="0">
                <a:moveTo>
                  <a:pt x="0" y="0"/>
                </a:moveTo>
                <a:lnTo>
                  <a:pt x="1175975" y="0"/>
                </a:lnTo>
                <a:lnTo>
                  <a:pt x="1175975" y="1175975"/>
                </a:lnTo>
                <a:lnTo>
                  <a:pt x="0" y="1175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2"/>
          <p:cNvSpPr/>
          <p:nvPr/>
        </p:nvSpPr>
        <p:spPr>
          <a:xfrm>
            <a:off x="1182301" y="6187908"/>
            <a:ext cx="1277810" cy="1266629"/>
          </a:xfrm>
          <a:custGeom>
            <a:avLst/>
            <a:gdLst/>
            <a:ahLst/>
            <a:cxnLst/>
            <a:rect l="l" t="t" r="r" b="b"/>
            <a:pathLst>
              <a:path w="1277810" h="1266629" extrusionOk="0">
                <a:moveTo>
                  <a:pt x="0" y="0"/>
                </a:moveTo>
                <a:lnTo>
                  <a:pt x="1277810" y="0"/>
                </a:lnTo>
                <a:lnTo>
                  <a:pt x="1277810" y="1266629"/>
                </a:lnTo>
                <a:lnTo>
                  <a:pt x="0" y="126662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22"/>
          <p:cNvSpPr/>
          <p:nvPr/>
        </p:nvSpPr>
        <p:spPr>
          <a:xfrm>
            <a:off x="1359716" y="8506189"/>
            <a:ext cx="592112" cy="962783"/>
          </a:xfrm>
          <a:custGeom>
            <a:avLst/>
            <a:gdLst/>
            <a:ahLst/>
            <a:cxnLst/>
            <a:rect l="l" t="t" r="r" b="b"/>
            <a:pathLst>
              <a:path w="592112" h="962783" extrusionOk="0">
                <a:moveTo>
                  <a:pt x="0" y="0"/>
                </a:moveTo>
                <a:lnTo>
                  <a:pt x="592111" y="0"/>
                </a:lnTo>
                <a:lnTo>
                  <a:pt x="592111" y="962783"/>
                </a:lnTo>
                <a:lnTo>
                  <a:pt x="0" y="96278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2"/>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PAUSE, REFLECT, REFRAME</a:t>
            </a:r>
            <a:endParaRPr/>
          </a:p>
        </p:txBody>
      </p:sp>
      <p:sp>
        <p:nvSpPr>
          <p:cNvPr id="567" name="Google Shape;567;p22"/>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a:solidFill>
                  <a:srgbClr val="000000"/>
                </a:solidFill>
                <a:latin typeface="Roboto"/>
                <a:ea typeface="Roboto"/>
                <a:cs typeface="Roboto"/>
                <a:sym typeface="Roboto"/>
              </a:rPr>
              <a:t>ACTIVITY</a:t>
            </a:r>
            <a:endParaRPr/>
          </a:p>
        </p:txBody>
      </p:sp>
      <p:sp>
        <p:nvSpPr>
          <p:cNvPr id="568" name="Google Shape;568;p22"/>
          <p:cNvSpPr txBox="1"/>
          <p:nvPr/>
        </p:nvSpPr>
        <p:spPr>
          <a:xfrm>
            <a:off x="617445" y="3362433"/>
            <a:ext cx="2076652"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252857"/>
                </a:solidFill>
                <a:latin typeface="Roboto"/>
                <a:ea typeface="Roboto"/>
                <a:cs typeface="Roboto"/>
                <a:sym typeface="Roboto"/>
              </a:rPr>
              <a:t>PAUSE</a:t>
            </a:r>
            <a:endParaRPr/>
          </a:p>
        </p:txBody>
      </p:sp>
      <p:sp>
        <p:nvSpPr>
          <p:cNvPr id="569" name="Google Shape;569;p22"/>
          <p:cNvSpPr txBox="1"/>
          <p:nvPr/>
        </p:nvSpPr>
        <p:spPr>
          <a:xfrm>
            <a:off x="617445" y="5489916"/>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574874"/>
                </a:solidFill>
                <a:latin typeface="Roboto"/>
                <a:ea typeface="Roboto"/>
                <a:cs typeface="Roboto"/>
                <a:sym typeface="Roboto"/>
              </a:rPr>
              <a:t>REFLECT</a:t>
            </a:r>
            <a:endParaRPr/>
          </a:p>
        </p:txBody>
      </p:sp>
      <p:sp>
        <p:nvSpPr>
          <p:cNvPr id="570" name="Google Shape;570;p22"/>
          <p:cNvSpPr txBox="1"/>
          <p:nvPr/>
        </p:nvSpPr>
        <p:spPr>
          <a:xfrm>
            <a:off x="617445" y="7808197"/>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D49000"/>
                </a:solidFill>
                <a:latin typeface="Roboto"/>
                <a:ea typeface="Roboto"/>
                <a:cs typeface="Roboto"/>
                <a:sym typeface="Roboto"/>
              </a:rPr>
              <a:t>REFRAME</a:t>
            </a:r>
            <a:endParaRPr/>
          </a:p>
        </p:txBody>
      </p:sp>
      <p:sp>
        <p:nvSpPr>
          <p:cNvPr id="571" name="Google Shape;571;p22"/>
          <p:cNvSpPr txBox="1"/>
          <p:nvPr/>
        </p:nvSpPr>
        <p:spPr>
          <a:xfrm>
            <a:off x="3024966" y="3497727"/>
            <a:ext cx="14234334"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and identify initial thoughts or assumptions about the behaviour. These may include feelings of frustration or perceptions of disrespect. </a:t>
            </a:r>
            <a:endParaRPr/>
          </a:p>
        </p:txBody>
      </p:sp>
      <p:sp>
        <p:nvSpPr>
          <p:cNvPr id="572" name="Google Shape;572;p22"/>
          <p:cNvSpPr txBox="1"/>
          <p:nvPr/>
        </p:nvSpPr>
        <p:spPr>
          <a:xfrm>
            <a:off x="3024966" y="5518472"/>
            <a:ext cx="13823079"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and consider what else might be happening. Exploring how brain-based differences could influence the behaviour and what the person might be trying to communicate.</a:t>
            </a:r>
            <a:endParaRPr/>
          </a:p>
        </p:txBody>
      </p:sp>
      <p:sp>
        <p:nvSpPr>
          <p:cNvPr id="573" name="Google Shape;573;p22"/>
          <p:cNvSpPr txBox="1"/>
          <p:nvPr/>
        </p:nvSpPr>
        <p:spPr>
          <a:xfrm>
            <a:off x="3024966" y="7910692"/>
            <a:ext cx="13528305"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through developing alternative interpretations that view the behaviour as functional.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2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83" name="Google Shape;583;p23"/>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584" name="Google Shape;584;p23"/>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PAUSE, REFLECT, REFRAME</a:t>
            </a:r>
            <a:endParaRPr/>
          </a:p>
        </p:txBody>
      </p:sp>
      <p:sp>
        <p:nvSpPr>
          <p:cNvPr id="585" name="Google Shape;585;p23"/>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a:solidFill>
                  <a:srgbClr val="000000"/>
                </a:solidFill>
                <a:latin typeface="Roboto"/>
                <a:ea typeface="Roboto"/>
                <a:cs typeface="Roboto"/>
                <a:sym typeface="Roboto"/>
              </a:rPr>
              <a:t>EVAN’S STORY</a:t>
            </a:r>
            <a:endParaRPr/>
          </a:p>
        </p:txBody>
      </p:sp>
      <p:sp>
        <p:nvSpPr>
          <p:cNvPr id="586" name="Google Shape;586;p23"/>
          <p:cNvSpPr txBox="1"/>
          <p:nvPr/>
        </p:nvSpPr>
        <p:spPr>
          <a:xfrm>
            <a:off x="2232460" y="3724681"/>
            <a:ext cx="13823079" cy="5152566"/>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4143">
                <a:solidFill>
                  <a:srgbClr val="000000"/>
                </a:solidFill>
                <a:latin typeface="Poppins"/>
                <a:ea typeface="Poppins"/>
                <a:cs typeface="Poppins"/>
                <a:sym typeface="Poppins"/>
              </a:rPr>
              <a:t>During math class, Evan (age 10) frequently calls out answers without raising his hand. He blurts out unrelated comments, interrupts classmates, and leaves his seat several times throughout the lesson. Although his teacher regularly reminds him to stay seated and wait for his turn, these behaviours continue to occur during classroom activities.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96" name="Google Shape;596;p24"/>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597" name="Google Shape;597;p24"/>
          <p:cNvSpPr/>
          <p:nvPr/>
        </p:nvSpPr>
        <p:spPr>
          <a:xfrm>
            <a:off x="1233218" y="4027741"/>
            <a:ext cx="1175975" cy="1175975"/>
          </a:xfrm>
          <a:custGeom>
            <a:avLst/>
            <a:gdLst/>
            <a:ahLst/>
            <a:cxnLst/>
            <a:rect l="l" t="t" r="r" b="b"/>
            <a:pathLst>
              <a:path w="1175975" h="1175975" extrusionOk="0">
                <a:moveTo>
                  <a:pt x="0" y="0"/>
                </a:moveTo>
                <a:lnTo>
                  <a:pt x="1175975" y="0"/>
                </a:lnTo>
                <a:lnTo>
                  <a:pt x="1175975" y="1175976"/>
                </a:lnTo>
                <a:lnTo>
                  <a:pt x="0" y="117597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24"/>
          <p:cNvSpPr/>
          <p:nvPr/>
        </p:nvSpPr>
        <p:spPr>
          <a:xfrm>
            <a:off x="1273838" y="5948660"/>
            <a:ext cx="1277810" cy="1266629"/>
          </a:xfrm>
          <a:custGeom>
            <a:avLst/>
            <a:gdLst/>
            <a:ahLst/>
            <a:cxnLst/>
            <a:rect l="l" t="t" r="r" b="b"/>
            <a:pathLst>
              <a:path w="1277810" h="1266629" extrusionOk="0">
                <a:moveTo>
                  <a:pt x="0" y="0"/>
                </a:moveTo>
                <a:lnTo>
                  <a:pt x="1277811" y="0"/>
                </a:lnTo>
                <a:lnTo>
                  <a:pt x="1277811" y="1266630"/>
                </a:lnTo>
                <a:lnTo>
                  <a:pt x="0" y="12666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4"/>
          <p:cNvSpPr/>
          <p:nvPr/>
        </p:nvSpPr>
        <p:spPr>
          <a:xfrm>
            <a:off x="1320632" y="8295517"/>
            <a:ext cx="592112" cy="962783"/>
          </a:xfrm>
          <a:custGeom>
            <a:avLst/>
            <a:gdLst/>
            <a:ahLst/>
            <a:cxnLst/>
            <a:rect l="l" t="t" r="r" b="b"/>
            <a:pathLst>
              <a:path w="592112" h="962783" extrusionOk="0">
                <a:moveTo>
                  <a:pt x="0" y="0"/>
                </a:moveTo>
                <a:lnTo>
                  <a:pt x="592111" y="0"/>
                </a:lnTo>
                <a:lnTo>
                  <a:pt x="592111" y="962783"/>
                </a:lnTo>
                <a:lnTo>
                  <a:pt x="0" y="96278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4"/>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PAUSE, REFLECT, REFRAME</a:t>
            </a:r>
            <a:endParaRPr/>
          </a:p>
        </p:txBody>
      </p:sp>
      <p:sp>
        <p:nvSpPr>
          <p:cNvPr id="601" name="Google Shape;601;p24"/>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a:solidFill>
                  <a:srgbClr val="000000"/>
                </a:solidFill>
                <a:latin typeface="Roboto"/>
                <a:ea typeface="Roboto"/>
                <a:cs typeface="Roboto"/>
                <a:sym typeface="Roboto"/>
              </a:rPr>
              <a:t>DISCUSSION</a:t>
            </a:r>
            <a:endParaRPr/>
          </a:p>
        </p:txBody>
      </p:sp>
      <p:sp>
        <p:nvSpPr>
          <p:cNvPr id="602" name="Google Shape;602;p24"/>
          <p:cNvSpPr txBox="1"/>
          <p:nvPr/>
        </p:nvSpPr>
        <p:spPr>
          <a:xfrm>
            <a:off x="782879" y="3329749"/>
            <a:ext cx="2076652"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252857"/>
                </a:solidFill>
                <a:latin typeface="Roboto"/>
                <a:ea typeface="Roboto"/>
                <a:cs typeface="Roboto"/>
                <a:sym typeface="Roboto"/>
              </a:rPr>
              <a:t>PAUSE</a:t>
            </a:r>
            <a:endParaRPr/>
          </a:p>
        </p:txBody>
      </p:sp>
      <p:sp>
        <p:nvSpPr>
          <p:cNvPr id="603" name="Google Shape;603;p24"/>
          <p:cNvSpPr txBox="1"/>
          <p:nvPr/>
        </p:nvSpPr>
        <p:spPr>
          <a:xfrm>
            <a:off x="617445" y="5250668"/>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574874"/>
                </a:solidFill>
                <a:latin typeface="Roboto"/>
                <a:ea typeface="Roboto"/>
                <a:cs typeface="Roboto"/>
                <a:sym typeface="Roboto"/>
              </a:rPr>
              <a:t>REFLECT</a:t>
            </a:r>
            <a:endParaRPr/>
          </a:p>
        </p:txBody>
      </p:sp>
      <p:sp>
        <p:nvSpPr>
          <p:cNvPr id="604" name="Google Shape;604;p24"/>
          <p:cNvSpPr txBox="1"/>
          <p:nvPr/>
        </p:nvSpPr>
        <p:spPr>
          <a:xfrm>
            <a:off x="617445" y="7568950"/>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D49000"/>
                </a:solidFill>
                <a:latin typeface="Roboto"/>
                <a:ea typeface="Roboto"/>
                <a:cs typeface="Roboto"/>
                <a:sym typeface="Roboto"/>
              </a:rPr>
              <a:t>REFRAME</a:t>
            </a:r>
            <a:endParaRPr/>
          </a:p>
        </p:txBody>
      </p:sp>
      <p:sp>
        <p:nvSpPr>
          <p:cNvPr id="605" name="Google Shape;605;p24"/>
          <p:cNvSpPr txBox="1"/>
          <p:nvPr/>
        </p:nvSpPr>
        <p:spPr>
          <a:xfrm>
            <a:off x="3483551" y="3942016"/>
            <a:ext cx="11320898"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was your first impression of Evan’s behaviour?</a:t>
            </a:r>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assumptions did you make about his intentions?</a:t>
            </a:r>
            <a:endParaRPr/>
          </a:p>
        </p:txBody>
      </p:sp>
      <p:sp>
        <p:nvSpPr>
          <p:cNvPr id="606" name="Google Shape;606;p24"/>
          <p:cNvSpPr txBox="1"/>
          <p:nvPr/>
        </p:nvSpPr>
        <p:spPr>
          <a:xfrm>
            <a:off x="3436221" y="5862935"/>
            <a:ext cx="13823079"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else might be going on for Evan (thoughts, feelings, sensations) that you might not have considered at first?</a:t>
            </a:r>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How could brain-based differences influence what we see?</a:t>
            </a:r>
            <a:endParaRPr/>
          </a:p>
        </p:txBody>
      </p:sp>
      <p:sp>
        <p:nvSpPr>
          <p:cNvPr id="607" name="Google Shape;607;p24"/>
          <p:cNvSpPr txBox="1"/>
          <p:nvPr/>
        </p:nvSpPr>
        <p:spPr>
          <a:xfrm>
            <a:off x="3436221" y="8055765"/>
            <a:ext cx="13528305"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How might this behaviour be functional from Evan’s perspective?</a:t>
            </a:r>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How could understanding his perspective change his teachers response?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17" name="Google Shape;617;p25"/>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618" name="Google Shape;618;p25"/>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PAUSE, REFLECT, REFRAME</a:t>
            </a:r>
            <a:endParaRPr/>
          </a:p>
        </p:txBody>
      </p:sp>
      <p:sp>
        <p:nvSpPr>
          <p:cNvPr id="619" name="Google Shape;619;p25"/>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a:solidFill>
                  <a:srgbClr val="000000"/>
                </a:solidFill>
                <a:latin typeface="Roboto"/>
                <a:ea typeface="Roboto"/>
                <a:cs typeface="Roboto"/>
                <a:sym typeface="Roboto"/>
              </a:rPr>
              <a:t>LEANNE’S STORY</a:t>
            </a:r>
            <a:endParaRPr/>
          </a:p>
        </p:txBody>
      </p:sp>
      <p:sp>
        <p:nvSpPr>
          <p:cNvPr id="620" name="Google Shape;620;p25"/>
          <p:cNvSpPr txBox="1"/>
          <p:nvPr/>
        </p:nvSpPr>
        <p:spPr>
          <a:xfrm>
            <a:off x="2232460" y="3446109"/>
            <a:ext cx="13823079" cy="5885991"/>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4143">
                <a:solidFill>
                  <a:srgbClr val="000000"/>
                </a:solidFill>
                <a:latin typeface="Poppins"/>
                <a:ea typeface="Poppins"/>
                <a:cs typeface="Poppins"/>
                <a:sym typeface="Poppins"/>
              </a:rPr>
              <a:t>Leanne, age 22, has been working at a local grocery store for six months. She has been late for several shifts and sometimes missed the start of her scheduled hours. She often misplaces her work schedule and forgets her start times. When her supervisor asked about her being late, she explained, “</a:t>
            </a:r>
            <a:r>
              <a:rPr lang="en-US" sz="4143" i="1">
                <a:solidFill>
                  <a:srgbClr val="000000"/>
                </a:solidFill>
                <a:latin typeface="Poppins"/>
                <a:ea typeface="Poppins"/>
                <a:cs typeface="Poppins"/>
                <a:sym typeface="Poppins"/>
              </a:rPr>
              <a:t>I didn’t think calling would help because I knew I was already in trouble.”</a:t>
            </a:r>
            <a:r>
              <a:rPr lang="en-US" sz="4143">
                <a:solidFill>
                  <a:srgbClr val="000000"/>
                </a:solidFill>
                <a:latin typeface="Poppins"/>
                <a:ea typeface="Poppins"/>
                <a:cs typeface="Poppins"/>
                <a:sym typeface="Poppins"/>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30" name="Google Shape;630;p26"/>
          <p:cNvCxnSpPr/>
          <p:nvPr/>
        </p:nvCxnSpPr>
        <p:spPr>
          <a:xfrm>
            <a:off x="5222534" y="2705506"/>
            <a:ext cx="7842931" cy="0"/>
          </a:xfrm>
          <a:prstGeom prst="straightConnector1">
            <a:avLst/>
          </a:prstGeom>
          <a:noFill/>
          <a:ln w="76200" cap="flat" cmpd="sng">
            <a:solidFill>
              <a:srgbClr val="D49000"/>
            </a:solidFill>
            <a:prstDash val="solid"/>
            <a:round/>
            <a:headEnd type="none" w="sm" len="sm"/>
            <a:tailEnd type="none" w="sm" len="sm"/>
          </a:ln>
        </p:spPr>
      </p:cxnSp>
      <p:sp>
        <p:nvSpPr>
          <p:cNvPr id="631" name="Google Shape;631;p26"/>
          <p:cNvSpPr/>
          <p:nvPr/>
        </p:nvSpPr>
        <p:spPr>
          <a:xfrm>
            <a:off x="1067784" y="4060425"/>
            <a:ext cx="1175975" cy="1175975"/>
          </a:xfrm>
          <a:custGeom>
            <a:avLst/>
            <a:gdLst/>
            <a:ahLst/>
            <a:cxnLst/>
            <a:rect l="l" t="t" r="r" b="b"/>
            <a:pathLst>
              <a:path w="1175975" h="1175975" extrusionOk="0">
                <a:moveTo>
                  <a:pt x="0" y="0"/>
                </a:moveTo>
                <a:lnTo>
                  <a:pt x="1175975" y="0"/>
                </a:lnTo>
                <a:lnTo>
                  <a:pt x="1175975" y="1175975"/>
                </a:lnTo>
                <a:lnTo>
                  <a:pt x="0" y="1175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26"/>
          <p:cNvSpPr/>
          <p:nvPr/>
        </p:nvSpPr>
        <p:spPr>
          <a:xfrm>
            <a:off x="1157116" y="6218298"/>
            <a:ext cx="1277810" cy="1266629"/>
          </a:xfrm>
          <a:custGeom>
            <a:avLst/>
            <a:gdLst/>
            <a:ahLst/>
            <a:cxnLst/>
            <a:rect l="l" t="t" r="r" b="b"/>
            <a:pathLst>
              <a:path w="1277810" h="1266629" extrusionOk="0">
                <a:moveTo>
                  <a:pt x="0" y="0"/>
                </a:moveTo>
                <a:lnTo>
                  <a:pt x="1277811" y="0"/>
                </a:lnTo>
                <a:lnTo>
                  <a:pt x="1277811" y="1266630"/>
                </a:lnTo>
                <a:lnTo>
                  <a:pt x="0" y="12666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26"/>
          <p:cNvSpPr/>
          <p:nvPr/>
        </p:nvSpPr>
        <p:spPr>
          <a:xfrm>
            <a:off x="1499966" y="8524780"/>
            <a:ext cx="592112" cy="962783"/>
          </a:xfrm>
          <a:custGeom>
            <a:avLst/>
            <a:gdLst/>
            <a:ahLst/>
            <a:cxnLst/>
            <a:rect l="l" t="t" r="r" b="b"/>
            <a:pathLst>
              <a:path w="592112" h="962783" extrusionOk="0">
                <a:moveTo>
                  <a:pt x="0" y="0"/>
                </a:moveTo>
                <a:lnTo>
                  <a:pt x="592111" y="0"/>
                </a:lnTo>
                <a:lnTo>
                  <a:pt x="592111" y="962783"/>
                </a:lnTo>
                <a:lnTo>
                  <a:pt x="0" y="96278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26"/>
          <p:cNvSpPr txBox="1"/>
          <p:nvPr/>
        </p:nvSpPr>
        <p:spPr>
          <a:xfrm>
            <a:off x="3105352" y="1559912"/>
            <a:ext cx="12077295" cy="110273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PAUSE, REFLECT, REFRAME</a:t>
            </a:r>
            <a:endParaRPr/>
          </a:p>
        </p:txBody>
      </p:sp>
      <p:sp>
        <p:nvSpPr>
          <p:cNvPr id="635" name="Google Shape;635;p26"/>
          <p:cNvSpPr txBox="1"/>
          <p:nvPr/>
        </p:nvSpPr>
        <p:spPr>
          <a:xfrm>
            <a:off x="6845640" y="942975"/>
            <a:ext cx="4596719" cy="697900"/>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None/>
            </a:pPr>
            <a:r>
              <a:rPr lang="en-US" sz="4023">
                <a:solidFill>
                  <a:srgbClr val="000000"/>
                </a:solidFill>
                <a:latin typeface="Roboto"/>
                <a:ea typeface="Roboto"/>
                <a:cs typeface="Roboto"/>
                <a:sym typeface="Roboto"/>
              </a:rPr>
              <a:t>DISCUSSION</a:t>
            </a:r>
            <a:endParaRPr/>
          </a:p>
        </p:txBody>
      </p:sp>
      <p:sp>
        <p:nvSpPr>
          <p:cNvPr id="636" name="Google Shape;636;p26"/>
          <p:cNvSpPr txBox="1"/>
          <p:nvPr/>
        </p:nvSpPr>
        <p:spPr>
          <a:xfrm>
            <a:off x="617445" y="3362433"/>
            <a:ext cx="2076652"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252857"/>
                </a:solidFill>
                <a:latin typeface="Roboto"/>
                <a:ea typeface="Roboto"/>
                <a:cs typeface="Roboto"/>
                <a:sym typeface="Roboto"/>
              </a:rPr>
              <a:t>PAUSE</a:t>
            </a:r>
            <a:endParaRPr/>
          </a:p>
        </p:txBody>
      </p:sp>
      <p:sp>
        <p:nvSpPr>
          <p:cNvPr id="637" name="Google Shape;637;p26"/>
          <p:cNvSpPr txBox="1"/>
          <p:nvPr/>
        </p:nvSpPr>
        <p:spPr>
          <a:xfrm>
            <a:off x="592261" y="5508506"/>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574874"/>
                </a:solidFill>
                <a:latin typeface="Roboto"/>
                <a:ea typeface="Roboto"/>
                <a:cs typeface="Roboto"/>
                <a:sym typeface="Roboto"/>
              </a:rPr>
              <a:t>REFLECT</a:t>
            </a:r>
            <a:endParaRPr/>
          </a:p>
        </p:txBody>
      </p:sp>
      <p:sp>
        <p:nvSpPr>
          <p:cNvPr id="638" name="Google Shape;638;p26"/>
          <p:cNvSpPr txBox="1"/>
          <p:nvPr/>
        </p:nvSpPr>
        <p:spPr>
          <a:xfrm>
            <a:off x="592261" y="7826788"/>
            <a:ext cx="2407521" cy="6979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20" b="1">
                <a:solidFill>
                  <a:srgbClr val="D49000"/>
                </a:solidFill>
                <a:latin typeface="Roboto"/>
                <a:ea typeface="Roboto"/>
                <a:cs typeface="Roboto"/>
                <a:sym typeface="Roboto"/>
              </a:rPr>
              <a:t>REFRAME</a:t>
            </a:r>
            <a:endParaRPr/>
          </a:p>
        </p:txBody>
      </p:sp>
      <p:sp>
        <p:nvSpPr>
          <p:cNvPr id="639" name="Google Shape;639;p26"/>
          <p:cNvSpPr txBox="1"/>
          <p:nvPr/>
        </p:nvSpPr>
        <p:spPr>
          <a:xfrm>
            <a:off x="3411037" y="3993000"/>
            <a:ext cx="11320898"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was your first reaction to Leanne’s actions?</a:t>
            </a:r>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assumptions might the supervisor be making?</a:t>
            </a:r>
            <a:endParaRPr/>
          </a:p>
        </p:txBody>
      </p:sp>
      <p:sp>
        <p:nvSpPr>
          <p:cNvPr id="640" name="Google Shape;640;p26"/>
          <p:cNvSpPr txBox="1"/>
          <p:nvPr/>
        </p:nvSpPr>
        <p:spPr>
          <a:xfrm>
            <a:off x="3411037" y="6120773"/>
            <a:ext cx="13528305"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brain-based differences could explain her difficulties managing work responsibilities?</a:t>
            </a:r>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emotions might be contributing to her behaviours?</a:t>
            </a:r>
            <a:endParaRPr/>
          </a:p>
        </p:txBody>
      </p:sp>
      <p:sp>
        <p:nvSpPr>
          <p:cNvPr id="641" name="Google Shape;641;p26"/>
          <p:cNvSpPr txBox="1"/>
          <p:nvPr/>
        </p:nvSpPr>
        <p:spPr>
          <a:xfrm>
            <a:off x="3430087" y="8341821"/>
            <a:ext cx="13528305"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How might this behaviour be functional from Leanne’s perspective?</a:t>
            </a:r>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strategies might support her success?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2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48" name="Google Shape;648;p27"/>
          <p:cNvGrpSpPr/>
          <p:nvPr/>
        </p:nvGrpSpPr>
        <p:grpSpPr>
          <a:xfrm>
            <a:off x="1880278" y="-558923"/>
            <a:ext cx="2302648" cy="7539771"/>
            <a:chOff x="0" y="-47625"/>
            <a:chExt cx="606459" cy="1985783"/>
          </a:xfrm>
        </p:grpSpPr>
        <p:sp>
          <p:nvSpPr>
            <p:cNvPr id="649" name="Google Shape;649;p27"/>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27"/>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651" name="Google Shape;651;p27"/>
          <p:cNvCxnSpPr/>
          <p:nvPr/>
        </p:nvCxnSpPr>
        <p:spPr>
          <a:xfrm>
            <a:off x="4547281" y="6605455"/>
            <a:ext cx="7877207" cy="0"/>
          </a:xfrm>
          <a:prstGeom prst="straightConnector1">
            <a:avLst/>
          </a:prstGeom>
          <a:noFill/>
          <a:ln w="76200" cap="flat" cmpd="sng">
            <a:solidFill>
              <a:srgbClr val="3470A7"/>
            </a:solidFill>
            <a:prstDash val="solid"/>
            <a:round/>
            <a:headEnd type="none" w="sm" len="sm"/>
            <a:tailEnd type="none" w="sm" len="sm"/>
          </a:ln>
        </p:spPr>
      </p:cxnSp>
      <p:grpSp>
        <p:nvGrpSpPr>
          <p:cNvPr id="652" name="Google Shape;652;p27"/>
          <p:cNvGrpSpPr/>
          <p:nvPr/>
        </p:nvGrpSpPr>
        <p:grpSpPr>
          <a:xfrm>
            <a:off x="14379513" y="8233036"/>
            <a:ext cx="4823538" cy="4823538"/>
            <a:chOff x="0" y="0"/>
            <a:chExt cx="812800" cy="812800"/>
          </a:xfrm>
        </p:grpSpPr>
        <p:sp>
          <p:nvSpPr>
            <p:cNvPr id="653" name="Google Shape;653;p2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2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55" name="Google Shape;655;p27"/>
          <p:cNvSpPr txBox="1"/>
          <p:nvPr/>
        </p:nvSpPr>
        <p:spPr>
          <a:xfrm>
            <a:off x="4547281" y="4047644"/>
            <a:ext cx="13494821" cy="255781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a:solidFill>
                  <a:srgbClr val="000000"/>
                </a:solidFill>
                <a:latin typeface="League Spartan"/>
                <a:ea typeface="League Spartan"/>
                <a:cs typeface="League Spartan"/>
                <a:sym typeface="League Spartan"/>
              </a:rPr>
              <a:t>ESTABLISHING SHARED UNDERSTANDINGS</a:t>
            </a:r>
            <a:endParaRPr/>
          </a:p>
        </p:txBody>
      </p:sp>
      <p:sp>
        <p:nvSpPr>
          <p:cNvPr id="656" name="Google Shape;656;p27"/>
          <p:cNvSpPr txBox="1"/>
          <p:nvPr/>
        </p:nvSpPr>
        <p:spPr>
          <a:xfrm>
            <a:off x="4547281" y="3020402"/>
            <a:ext cx="13494821"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FETAL ALCOHOL SPECTRUM DISORDER</a:t>
            </a:r>
            <a:endParaRPr/>
          </a:p>
        </p:txBody>
      </p:sp>
      <p:grpSp>
        <p:nvGrpSpPr>
          <p:cNvPr id="657" name="Google Shape;657;p27"/>
          <p:cNvGrpSpPr/>
          <p:nvPr/>
        </p:nvGrpSpPr>
        <p:grpSpPr>
          <a:xfrm>
            <a:off x="16791282" y="6846531"/>
            <a:ext cx="4823538" cy="4823538"/>
            <a:chOff x="0" y="0"/>
            <a:chExt cx="812800" cy="812800"/>
          </a:xfrm>
        </p:grpSpPr>
        <p:sp>
          <p:nvSpPr>
            <p:cNvPr id="658" name="Google Shape;658;p2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2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69" name="Google Shape;669;p28"/>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670" name="Google Shape;670;p28"/>
          <p:cNvGrpSpPr/>
          <p:nvPr/>
        </p:nvGrpSpPr>
        <p:grpSpPr>
          <a:xfrm>
            <a:off x="1107009" y="847874"/>
            <a:ext cx="146488" cy="1856076"/>
            <a:chOff x="0" y="-47625"/>
            <a:chExt cx="38581" cy="488843"/>
          </a:xfrm>
        </p:grpSpPr>
        <p:sp>
          <p:nvSpPr>
            <p:cNvPr id="671" name="Google Shape;671;p2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2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73" name="Google Shape;673;p28"/>
          <p:cNvGrpSpPr/>
          <p:nvPr/>
        </p:nvGrpSpPr>
        <p:grpSpPr>
          <a:xfrm rot="-5400000">
            <a:off x="1702668" y="8257018"/>
            <a:ext cx="146488" cy="1856076"/>
            <a:chOff x="0" y="-47625"/>
            <a:chExt cx="38581" cy="488843"/>
          </a:xfrm>
        </p:grpSpPr>
        <p:sp>
          <p:nvSpPr>
            <p:cNvPr id="674" name="Google Shape;674;p2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2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76" name="Google Shape;676;p28"/>
          <p:cNvSpPr txBox="1"/>
          <p:nvPr/>
        </p:nvSpPr>
        <p:spPr>
          <a:xfrm>
            <a:off x="1481599" y="1602775"/>
            <a:ext cx="6833970"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FASD IS...</a:t>
            </a:r>
            <a:endParaRPr/>
          </a:p>
        </p:txBody>
      </p:sp>
      <p:sp>
        <p:nvSpPr>
          <p:cNvPr id="677" name="Google Shape;677;p28"/>
          <p:cNvSpPr txBox="1"/>
          <p:nvPr/>
        </p:nvSpPr>
        <p:spPr>
          <a:xfrm>
            <a:off x="1481599" y="942975"/>
            <a:ext cx="1036497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FETAL ALCOHOL SPECTRUM DISORDER</a:t>
            </a:r>
            <a:endParaRPr/>
          </a:p>
        </p:txBody>
      </p:sp>
      <p:sp>
        <p:nvSpPr>
          <p:cNvPr id="678" name="Google Shape;678;p28"/>
          <p:cNvSpPr txBox="1"/>
          <p:nvPr/>
        </p:nvSpPr>
        <p:spPr>
          <a:xfrm>
            <a:off x="1047750" y="3111571"/>
            <a:ext cx="8730430" cy="5668820"/>
          </a:xfrm>
          <a:prstGeom prst="rect">
            <a:avLst/>
          </a:prstGeom>
          <a:noFill/>
          <a:ln>
            <a:noFill/>
          </a:ln>
        </p:spPr>
        <p:txBody>
          <a:bodyPr spcFirstLastPara="1" wrap="square" lIns="0" tIns="0" rIns="0" bIns="0" anchor="t" anchorCtr="0">
            <a:spAutoFit/>
          </a:bodyPr>
          <a:lstStyle/>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neurodevelopmental disorder that is caused by prenatal alcohol exposure (PAE).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The most common cause of neurodevelopmental disability in Canada. It is estimated that 4% of people in Canada have FASD.</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Characterized by diverse cognitive, behavioural, and physical needs.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Impacts people and families from all socioeconomic and ethnic backgrounds.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2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88" name="Google Shape;688;p29"/>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689" name="Google Shape;689;p29"/>
          <p:cNvGrpSpPr/>
          <p:nvPr/>
        </p:nvGrpSpPr>
        <p:grpSpPr>
          <a:xfrm>
            <a:off x="1107009" y="847874"/>
            <a:ext cx="146488" cy="1856076"/>
            <a:chOff x="0" y="-47625"/>
            <a:chExt cx="38581" cy="488843"/>
          </a:xfrm>
        </p:grpSpPr>
        <p:sp>
          <p:nvSpPr>
            <p:cNvPr id="690" name="Google Shape;690;p2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2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92" name="Google Shape;692;p29"/>
          <p:cNvGrpSpPr/>
          <p:nvPr/>
        </p:nvGrpSpPr>
        <p:grpSpPr>
          <a:xfrm rot="-5400000">
            <a:off x="1702668" y="8257018"/>
            <a:ext cx="146488" cy="1856076"/>
            <a:chOff x="0" y="-47625"/>
            <a:chExt cx="38581" cy="488843"/>
          </a:xfrm>
        </p:grpSpPr>
        <p:sp>
          <p:nvSpPr>
            <p:cNvPr id="693" name="Google Shape;693;p2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4" name="Google Shape;694;p2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695" name="Google Shape;695;p29"/>
          <p:cNvCxnSpPr/>
          <p:nvPr/>
        </p:nvCxnSpPr>
        <p:spPr>
          <a:xfrm>
            <a:off x="9830802" y="4092566"/>
            <a:ext cx="2000390" cy="1034011"/>
          </a:xfrm>
          <a:prstGeom prst="straightConnector1">
            <a:avLst/>
          </a:prstGeom>
          <a:noFill/>
          <a:ln w="95250" cap="flat" cmpd="sng">
            <a:solidFill>
              <a:srgbClr val="3470A7"/>
            </a:solidFill>
            <a:prstDash val="dot"/>
            <a:round/>
            <a:headEnd type="none" w="sm" len="sm"/>
            <a:tailEnd type="stealth" w="med" len="med"/>
          </a:ln>
        </p:spPr>
      </p:cxnSp>
      <p:cxnSp>
        <p:nvCxnSpPr>
          <p:cNvPr id="696" name="Google Shape;696;p29"/>
          <p:cNvCxnSpPr/>
          <p:nvPr/>
        </p:nvCxnSpPr>
        <p:spPr>
          <a:xfrm rot="10800000" flipH="1">
            <a:off x="9856528" y="6947324"/>
            <a:ext cx="1775032" cy="1139380"/>
          </a:xfrm>
          <a:prstGeom prst="straightConnector1">
            <a:avLst/>
          </a:prstGeom>
          <a:noFill/>
          <a:ln w="95250" cap="flat" cmpd="sng">
            <a:solidFill>
              <a:srgbClr val="3470A7"/>
            </a:solidFill>
            <a:prstDash val="dot"/>
            <a:round/>
            <a:headEnd type="none" w="sm" len="sm"/>
            <a:tailEnd type="stealth" w="med" len="med"/>
          </a:ln>
        </p:spPr>
      </p:cxnSp>
      <p:grpSp>
        <p:nvGrpSpPr>
          <p:cNvPr id="697" name="Google Shape;697;p29"/>
          <p:cNvGrpSpPr/>
          <p:nvPr/>
        </p:nvGrpSpPr>
        <p:grpSpPr>
          <a:xfrm>
            <a:off x="12308150" y="4328623"/>
            <a:ext cx="5445842" cy="3798159"/>
            <a:chOff x="0" y="-76200"/>
            <a:chExt cx="1434296" cy="1000338"/>
          </a:xfrm>
        </p:grpSpPr>
        <p:sp>
          <p:nvSpPr>
            <p:cNvPr id="698" name="Google Shape;698;p29"/>
            <p:cNvSpPr/>
            <p:nvPr/>
          </p:nvSpPr>
          <p:spPr>
            <a:xfrm>
              <a:off x="0" y="0"/>
              <a:ext cx="1434296" cy="924138"/>
            </a:xfrm>
            <a:custGeom>
              <a:avLst/>
              <a:gdLst/>
              <a:ahLst/>
              <a:cxnLst/>
              <a:rect l="l" t="t" r="r" b="b"/>
              <a:pathLst>
                <a:path w="1434296" h="924138" extrusionOk="0">
                  <a:moveTo>
                    <a:pt x="72503" y="0"/>
                  </a:moveTo>
                  <a:lnTo>
                    <a:pt x="1361793" y="0"/>
                  </a:lnTo>
                  <a:cubicBezTo>
                    <a:pt x="1381022" y="0"/>
                    <a:pt x="1399463" y="7639"/>
                    <a:pt x="1413060" y="21236"/>
                  </a:cubicBezTo>
                  <a:cubicBezTo>
                    <a:pt x="1426657" y="34832"/>
                    <a:pt x="1434296" y="53274"/>
                    <a:pt x="1434296" y="72503"/>
                  </a:cubicBezTo>
                  <a:lnTo>
                    <a:pt x="1434296" y="851636"/>
                  </a:lnTo>
                  <a:cubicBezTo>
                    <a:pt x="1434296" y="891678"/>
                    <a:pt x="1401835" y="924138"/>
                    <a:pt x="1361793" y="924138"/>
                  </a:cubicBezTo>
                  <a:lnTo>
                    <a:pt x="72503" y="924138"/>
                  </a:lnTo>
                  <a:cubicBezTo>
                    <a:pt x="32461" y="924138"/>
                    <a:pt x="0" y="891678"/>
                    <a:pt x="0" y="851636"/>
                  </a:cubicBezTo>
                  <a:lnTo>
                    <a:pt x="0" y="72503"/>
                  </a:lnTo>
                  <a:cubicBezTo>
                    <a:pt x="0" y="32461"/>
                    <a:pt x="32461" y="0"/>
                    <a:pt x="72503" y="0"/>
                  </a:cubicBezTo>
                  <a:close/>
                </a:path>
              </a:pathLst>
            </a:custGeom>
            <a:solidFill>
              <a:srgbClr val="DBA4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29"/>
            <p:cNvSpPr txBox="1"/>
            <p:nvPr/>
          </p:nvSpPr>
          <p:spPr>
            <a:xfrm>
              <a:off x="0" y="-76200"/>
              <a:ext cx="1434296" cy="1000338"/>
            </a:xfrm>
            <a:prstGeom prst="rect">
              <a:avLst/>
            </a:prstGeom>
            <a:noFill/>
            <a:ln>
              <a:noFill/>
            </a:ln>
          </p:spPr>
          <p:txBody>
            <a:bodyPr spcFirstLastPara="1" wrap="square" lIns="50800" tIns="50800" rIns="50800" bIns="50800" anchor="ctr" anchorCtr="0">
              <a:noAutofit/>
            </a:bodyPr>
            <a:lstStyle/>
            <a:p>
              <a:pPr marL="0" marR="0" lvl="0" indent="0" algn="ctr" rtl="0">
                <a:lnSpc>
                  <a:spcPct val="140013"/>
                </a:lnSpc>
                <a:spcBef>
                  <a:spcPts val="0"/>
                </a:spcBef>
                <a:spcAft>
                  <a:spcPts val="0"/>
                </a:spcAft>
                <a:buNone/>
              </a:pPr>
              <a:r>
                <a:rPr lang="en-US" sz="2899">
                  <a:solidFill>
                    <a:srgbClr val="000000"/>
                  </a:solidFill>
                  <a:latin typeface="Poppins"/>
                  <a:ea typeface="Poppins"/>
                  <a:cs typeface="Poppins"/>
                  <a:sym typeface="Poppins"/>
                </a:rPr>
                <a:t>People with FASD experience a wide range of potential strengths &amp; needs in day to day functioning</a:t>
              </a:r>
              <a:endParaRPr/>
            </a:p>
          </p:txBody>
        </p:sp>
      </p:grpSp>
      <p:sp>
        <p:nvSpPr>
          <p:cNvPr id="700" name="Google Shape;700;p29"/>
          <p:cNvSpPr txBox="1"/>
          <p:nvPr/>
        </p:nvSpPr>
        <p:spPr>
          <a:xfrm>
            <a:off x="1481599" y="1602775"/>
            <a:ext cx="6833970"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FASD IS...</a:t>
            </a:r>
            <a:endParaRPr/>
          </a:p>
        </p:txBody>
      </p:sp>
      <p:sp>
        <p:nvSpPr>
          <p:cNvPr id="701" name="Google Shape;701;p29"/>
          <p:cNvSpPr txBox="1"/>
          <p:nvPr/>
        </p:nvSpPr>
        <p:spPr>
          <a:xfrm>
            <a:off x="1481599" y="942975"/>
            <a:ext cx="1036497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FETAL ALCOHOL SPECTRUM DISORDER</a:t>
            </a:r>
            <a:endParaRPr/>
          </a:p>
        </p:txBody>
      </p:sp>
      <p:sp>
        <p:nvSpPr>
          <p:cNvPr id="702" name="Google Shape;702;p29"/>
          <p:cNvSpPr txBox="1"/>
          <p:nvPr/>
        </p:nvSpPr>
        <p:spPr>
          <a:xfrm>
            <a:off x="1028700" y="3138362"/>
            <a:ext cx="8730430" cy="5668820"/>
          </a:xfrm>
          <a:prstGeom prst="rect">
            <a:avLst/>
          </a:prstGeom>
          <a:noFill/>
          <a:ln>
            <a:noFill/>
          </a:ln>
        </p:spPr>
        <p:txBody>
          <a:bodyPr spcFirstLastPara="1" wrap="square" lIns="0" tIns="0" rIns="0" bIns="0" anchor="t" anchorCtr="0">
            <a:spAutoFit/>
          </a:bodyPr>
          <a:lstStyle/>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neurodevelopmental disorder that is caused by prenatal alcohol exposure (PAE).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The most common cause of neurodevelopmental disability in Canada. It is estimated that 4% of people in Canada have FASD.</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Characterized by diverse cognitive, behavioural, and physical needs.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Impacts people and families from all socioeconomic and ethnic backgrounds.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3"/>
          <p:cNvGrpSpPr/>
          <p:nvPr/>
        </p:nvGrpSpPr>
        <p:grpSpPr>
          <a:xfrm>
            <a:off x="1880278" y="-558923"/>
            <a:ext cx="2302648" cy="7539771"/>
            <a:chOff x="0" y="-47625"/>
            <a:chExt cx="606459" cy="1985783"/>
          </a:xfrm>
        </p:grpSpPr>
        <p:sp>
          <p:nvSpPr>
            <p:cNvPr id="136" name="Google Shape;136;p3"/>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3"/>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8" name="Google Shape;138;p3"/>
          <p:cNvGrpSpPr/>
          <p:nvPr/>
        </p:nvGrpSpPr>
        <p:grpSpPr>
          <a:xfrm>
            <a:off x="14379513" y="8233036"/>
            <a:ext cx="4823538" cy="4823538"/>
            <a:chOff x="0" y="0"/>
            <a:chExt cx="812800" cy="812800"/>
          </a:xfrm>
        </p:grpSpPr>
        <p:sp>
          <p:nvSpPr>
            <p:cNvPr id="139" name="Google Shape;139;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1" name="Google Shape;141;p3"/>
          <p:cNvGrpSpPr/>
          <p:nvPr/>
        </p:nvGrpSpPr>
        <p:grpSpPr>
          <a:xfrm>
            <a:off x="16791282" y="6846531"/>
            <a:ext cx="4823538" cy="4823538"/>
            <a:chOff x="0" y="0"/>
            <a:chExt cx="812800" cy="812800"/>
          </a:xfrm>
        </p:grpSpPr>
        <p:sp>
          <p:nvSpPr>
            <p:cNvPr id="142" name="Google Shape;142;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44" name="Google Shape;144;p3"/>
          <p:cNvSpPr/>
          <p:nvPr/>
        </p:nvSpPr>
        <p:spPr>
          <a:xfrm>
            <a:off x="5674475" y="0"/>
            <a:ext cx="6939049" cy="10287000"/>
          </a:xfrm>
          <a:custGeom>
            <a:avLst/>
            <a:gdLst/>
            <a:ahLst/>
            <a:cxnLst/>
            <a:rect l="l" t="t" r="r" b="b"/>
            <a:pathLst>
              <a:path w="6939049" h="10287000" extrusionOk="0">
                <a:moveTo>
                  <a:pt x="0" y="0"/>
                </a:moveTo>
                <a:lnTo>
                  <a:pt x="6939050" y="0"/>
                </a:lnTo>
                <a:lnTo>
                  <a:pt x="6939050" y="10287000"/>
                </a:lnTo>
                <a:lnTo>
                  <a:pt x="0" y="102870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12" name="Google Shape;712;p30"/>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713" name="Google Shape;713;p30"/>
          <p:cNvGrpSpPr/>
          <p:nvPr/>
        </p:nvGrpSpPr>
        <p:grpSpPr>
          <a:xfrm>
            <a:off x="1107009" y="847874"/>
            <a:ext cx="146488" cy="1856076"/>
            <a:chOff x="0" y="-47625"/>
            <a:chExt cx="38581" cy="488843"/>
          </a:xfrm>
        </p:grpSpPr>
        <p:sp>
          <p:nvSpPr>
            <p:cNvPr id="714" name="Google Shape;714;p3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3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16" name="Google Shape;716;p30"/>
          <p:cNvGrpSpPr/>
          <p:nvPr/>
        </p:nvGrpSpPr>
        <p:grpSpPr>
          <a:xfrm>
            <a:off x="10518743" y="3383703"/>
            <a:ext cx="2885674" cy="2980324"/>
            <a:chOff x="0" y="0"/>
            <a:chExt cx="6350000" cy="6558280"/>
          </a:xfrm>
        </p:grpSpPr>
        <p:sp>
          <p:nvSpPr>
            <p:cNvPr id="717" name="Google Shape;717;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l="-27421" r="-274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19" name="Google Shape;719;p30"/>
          <p:cNvGrpSpPr/>
          <p:nvPr/>
        </p:nvGrpSpPr>
        <p:grpSpPr>
          <a:xfrm>
            <a:off x="10518743" y="6944113"/>
            <a:ext cx="2885674" cy="2980324"/>
            <a:chOff x="0" y="0"/>
            <a:chExt cx="6350000" cy="6558280"/>
          </a:xfrm>
        </p:grpSpPr>
        <p:sp>
          <p:nvSpPr>
            <p:cNvPr id="720" name="Google Shape;720;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5">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1" name="Google Shape;721;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22" name="Google Shape;722;p30"/>
          <p:cNvGrpSpPr/>
          <p:nvPr/>
        </p:nvGrpSpPr>
        <p:grpSpPr>
          <a:xfrm>
            <a:off x="4192048" y="3385302"/>
            <a:ext cx="2885674" cy="2980324"/>
            <a:chOff x="0" y="0"/>
            <a:chExt cx="6350000" cy="6558280"/>
          </a:xfrm>
        </p:grpSpPr>
        <p:sp>
          <p:nvSpPr>
            <p:cNvPr id="723" name="Google Shape;723;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6">
                <a:alphaModFix/>
              </a:blip>
              <a:stretch>
                <a:fillRect t="-14608" b="-1460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25" name="Google Shape;725;p30"/>
          <p:cNvGrpSpPr/>
          <p:nvPr/>
        </p:nvGrpSpPr>
        <p:grpSpPr>
          <a:xfrm>
            <a:off x="7355396" y="3385302"/>
            <a:ext cx="2885674" cy="2980324"/>
            <a:chOff x="0" y="0"/>
            <a:chExt cx="6350000" cy="6558280"/>
          </a:xfrm>
        </p:grpSpPr>
        <p:sp>
          <p:nvSpPr>
            <p:cNvPr id="726" name="Google Shape;726;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7">
                <a:alphaModFix/>
              </a:blip>
              <a:stretch>
                <a:fillRect l="-1679" r="-16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28" name="Google Shape;728;p30"/>
          <p:cNvGrpSpPr/>
          <p:nvPr/>
        </p:nvGrpSpPr>
        <p:grpSpPr>
          <a:xfrm>
            <a:off x="4192048" y="6944113"/>
            <a:ext cx="2885674" cy="2980324"/>
            <a:chOff x="0" y="0"/>
            <a:chExt cx="6350000" cy="6558280"/>
          </a:xfrm>
        </p:grpSpPr>
        <p:sp>
          <p:nvSpPr>
            <p:cNvPr id="729" name="Google Shape;729;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8">
                <a:alphaModFix/>
              </a:blip>
              <a:stretch>
                <a:fillRect l="-11249" r="-112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0" name="Google Shape;730;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31" name="Google Shape;731;p30"/>
          <p:cNvGrpSpPr/>
          <p:nvPr/>
        </p:nvGrpSpPr>
        <p:grpSpPr>
          <a:xfrm>
            <a:off x="7355396" y="6944113"/>
            <a:ext cx="2885674" cy="2980324"/>
            <a:chOff x="0" y="0"/>
            <a:chExt cx="6350000" cy="6558280"/>
          </a:xfrm>
        </p:grpSpPr>
        <p:sp>
          <p:nvSpPr>
            <p:cNvPr id="732" name="Google Shape;732;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9">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3" name="Google Shape;733;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34" name="Google Shape;734;p30"/>
          <p:cNvGrpSpPr/>
          <p:nvPr/>
        </p:nvGrpSpPr>
        <p:grpSpPr>
          <a:xfrm>
            <a:off x="1028700" y="3385302"/>
            <a:ext cx="2885674" cy="2980324"/>
            <a:chOff x="0" y="0"/>
            <a:chExt cx="6350000" cy="6558280"/>
          </a:xfrm>
        </p:grpSpPr>
        <p:sp>
          <p:nvSpPr>
            <p:cNvPr id="735" name="Google Shape;735;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0">
                <a:alphaModFix/>
              </a:blip>
              <a:stretch>
                <a:fillRect l="-35196" r="-35196" b="-2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37" name="Google Shape;737;p30"/>
          <p:cNvGrpSpPr/>
          <p:nvPr/>
        </p:nvGrpSpPr>
        <p:grpSpPr>
          <a:xfrm>
            <a:off x="1028700" y="6944113"/>
            <a:ext cx="2885674" cy="2980324"/>
            <a:chOff x="0" y="0"/>
            <a:chExt cx="6350000" cy="6558280"/>
          </a:xfrm>
        </p:grpSpPr>
        <p:sp>
          <p:nvSpPr>
            <p:cNvPr id="738" name="Google Shape;738;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1">
                <a:alphaModFix/>
              </a:blip>
              <a:stretch>
                <a:fillRect l="-18907" r="-1890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40" name="Google Shape;740;p30"/>
          <p:cNvGrpSpPr/>
          <p:nvPr/>
        </p:nvGrpSpPr>
        <p:grpSpPr>
          <a:xfrm>
            <a:off x="13682091" y="6944113"/>
            <a:ext cx="2885674" cy="2980324"/>
            <a:chOff x="0" y="0"/>
            <a:chExt cx="6350000" cy="6558280"/>
          </a:xfrm>
        </p:grpSpPr>
        <p:sp>
          <p:nvSpPr>
            <p:cNvPr id="741" name="Google Shape;741;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2">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43" name="Google Shape;743;p30"/>
          <p:cNvGrpSpPr/>
          <p:nvPr/>
        </p:nvGrpSpPr>
        <p:grpSpPr>
          <a:xfrm>
            <a:off x="13682091" y="3385302"/>
            <a:ext cx="2885674" cy="2980324"/>
            <a:chOff x="0" y="0"/>
            <a:chExt cx="6350000" cy="6558280"/>
          </a:xfrm>
        </p:grpSpPr>
        <p:sp>
          <p:nvSpPr>
            <p:cNvPr id="744" name="Google Shape;744;p3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3">
                <a:alphaModFix/>
              </a:blip>
              <a:stretch>
                <a:fillRect l="-3484" r="-34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3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46" name="Google Shape;746;p30"/>
          <p:cNvSpPr txBox="1"/>
          <p:nvPr/>
        </p:nvSpPr>
        <p:spPr>
          <a:xfrm>
            <a:off x="1481599" y="1602775"/>
            <a:ext cx="7478371"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BRAIN DOMAINS</a:t>
            </a:r>
            <a:endParaRPr/>
          </a:p>
        </p:txBody>
      </p:sp>
      <p:sp>
        <p:nvSpPr>
          <p:cNvPr id="747" name="Google Shape;747;p30"/>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FASD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57" name="Google Shape;757;p31"/>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758" name="Google Shape;758;p31"/>
          <p:cNvGrpSpPr/>
          <p:nvPr/>
        </p:nvGrpSpPr>
        <p:grpSpPr>
          <a:xfrm>
            <a:off x="1107009" y="847874"/>
            <a:ext cx="146488" cy="1856076"/>
            <a:chOff x="0" y="-47625"/>
            <a:chExt cx="38581" cy="488843"/>
          </a:xfrm>
        </p:grpSpPr>
        <p:sp>
          <p:nvSpPr>
            <p:cNvPr id="759" name="Google Shape;759;p3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3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61" name="Google Shape;761;p31"/>
          <p:cNvSpPr txBox="1"/>
          <p:nvPr/>
        </p:nvSpPr>
        <p:spPr>
          <a:xfrm>
            <a:off x="1481599" y="1602775"/>
            <a:ext cx="9343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BRAIN DOMAINS</a:t>
            </a:r>
            <a:endParaRPr/>
          </a:p>
        </p:txBody>
      </p:sp>
      <p:sp>
        <p:nvSpPr>
          <p:cNvPr id="762" name="Google Shape;762;p31"/>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FASD</a:t>
            </a:r>
            <a:endParaRPr/>
          </a:p>
        </p:txBody>
      </p:sp>
      <p:sp>
        <p:nvSpPr>
          <p:cNvPr id="763" name="Google Shape;763;p31"/>
          <p:cNvSpPr txBox="1"/>
          <p:nvPr/>
        </p:nvSpPr>
        <p:spPr>
          <a:xfrm>
            <a:off x="1028700" y="4689302"/>
            <a:ext cx="3780966" cy="15455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Trouble driving or operating machinery.</a:t>
            </a:r>
            <a:endParaRPr/>
          </a:p>
        </p:txBody>
      </p:sp>
      <p:sp>
        <p:nvSpPr>
          <p:cNvPr id="764" name="Google Shape;764;p31"/>
          <p:cNvSpPr txBox="1"/>
          <p:nvPr/>
        </p:nvSpPr>
        <p:spPr>
          <a:xfrm>
            <a:off x="1050693" y="2916929"/>
            <a:ext cx="3934188"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a:solidFill>
                  <a:srgbClr val="252857"/>
                </a:solidFill>
                <a:latin typeface="Roboto"/>
                <a:ea typeface="Roboto"/>
                <a:cs typeface="Roboto"/>
                <a:sym typeface="Roboto"/>
              </a:rPr>
              <a:t>What I might see...</a:t>
            </a:r>
            <a:endParaRPr/>
          </a:p>
        </p:txBody>
      </p:sp>
      <p:sp>
        <p:nvSpPr>
          <p:cNvPr id="765" name="Google Shape;765;p31"/>
          <p:cNvSpPr txBox="1"/>
          <p:nvPr/>
        </p:nvSpPr>
        <p:spPr>
          <a:xfrm>
            <a:off x="1050693" y="6594897"/>
            <a:ext cx="3780966"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Illegible writing or frequent spelling mistakes when writing.</a:t>
            </a:r>
            <a:endParaRPr/>
          </a:p>
        </p:txBody>
      </p:sp>
      <p:sp>
        <p:nvSpPr>
          <p:cNvPr id="766" name="Google Shape;766;p31"/>
          <p:cNvSpPr txBox="1"/>
          <p:nvPr/>
        </p:nvSpPr>
        <p:spPr>
          <a:xfrm>
            <a:off x="5841696" y="2916929"/>
            <a:ext cx="5461455"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a:solidFill>
                  <a:srgbClr val="252857"/>
                </a:solidFill>
                <a:latin typeface="Roboto"/>
                <a:ea typeface="Roboto"/>
                <a:cs typeface="Roboto"/>
                <a:sym typeface="Roboto"/>
              </a:rPr>
              <a:t>Why I might be seeing this...</a:t>
            </a:r>
            <a:endParaRPr/>
          </a:p>
        </p:txBody>
      </p:sp>
      <p:sp>
        <p:nvSpPr>
          <p:cNvPr id="767" name="Google Shape;767;p31"/>
          <p:cNvSpPr txBox="1"/>
          <p:nvPr/>
        </p:nvSpPr>
        <p:spPr>
          <a:xfrm>
            <a:off x="11959554" y="2916929"/>
            <a:ext cx="5124531" cy="697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a:solidFill>
                  <a:srgbClr val="252857"/>
                </a:solidFill>
                <a:latin typeface="Roboto"/>
                <a:ea typeface="Roboto"/>
                <a:cs typeface="Roboto"/>
                <a:sym typeface="Roboto"/>
              </a:rPr>
              <a:t>What can I do...</a:t>
            </a:r>
            <a:endParaRPr/>
          </a:p>
        </p:txBody>
      </p:sp>
      <p:sp>
        <p:nvSpPr>
          <p:cNvPr id="768" name="Google Shape;768;p31"/>
          <p:cNvSpPr txBox="1"/>
          <p:nvPr/>
        </p:nvSpPr>
        <p:spPr>
          <a:xfrm>
            <a:off x="5853555" y="4728963"/>
            <a:ext cx="4971309" cy="15455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Impacts of challenges with attention, focus, and hand eye coordination.</a:t>
            </a:r>
            <a:endParaRPr/>
          </a:p>
        </p:txBody>
      </p:sp>
      <p:sp>
        <p:nvSpPr>
          <p:cNvPr id="769" name="Google Shape;769;p31"/>
          <p:cNvSpPr txBox="1"/>
          <p:nvPr/>
        </p:nvSpPr>
        <p:spPr>
          <a:xfrm>
            <a:off x="11959554" y="4253096"/>
            <a:ext cx="4971309"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Follow-up around medical care and medication.</a:t>
            </a:r>
            <a:endParaRPr/>
          </a:p>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Do they need help with transportation?</a:t>
            </a:r>
            <a:endParaRPr/>
          </a:p>
        </p:txBody>
      </p:sp>
      <p:sp>
        <p:nvSpPr>
          <p:cNvPr id="770" name="Google Shape;770;p31"/>
          <p:cNvSpPr txBox="1"/>
          <p:nvPr/>
        </p:nvSpPr>
        <p:spPr>
          <a:xfrm>
            <a:off x="5841696" y="6594897"/>
            <a:ext cx="4971309" cy="25742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Underdeveloped academic skills due to disrupted school experiences or specific learning disorders. </a:t>
            </a:r>
            <a:endParaRPr/>
          </a:p>
        </p:txBody>
      </p:sp>
      <p:sp>
        <p:nvSpPr>
          <p:cNvPr id="771" name="Google Shape;771;p31"/>
          <p:cNvSpPr txBox="1"/>
          <p:nvPr/>
        </p:nvSpPr>
        <p:spPr>
          <a:xfrm>
            <a:off x="11959554" y="6594897"/>
            <a:ext cx="4971309" cy="30886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Identify academic strengths.</a:t>
            </a:r>
            <a:endParaRPr/>
          </a:p>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Do they need a referral for assessment?</a:t>
            </a:r>
            <a:endParaRPr/>
          </a:p>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Develop accommodations for school/work.</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3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81" name="Google Shape;781;p32"/>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782" name="Google Shape;782;p32"/>
          <p:cNvGrpSpPr/>
          <p:nvPr/>
        </p:nvGrpSpPr>
        <p:grpSpPr>
          <a:xfrm>
            <a:off x="1107009" y="847874"/>
            <a:ext cx="146488" cy="1856076"/>
            <a:chOff x="0" y="-47625"/>
            <a:chExt cx="38581" cy="488843"/>
          </a:xfrm>
        </p:grpSpPr>
        <p:sp>
          <p:nvSpPr>
            <p:cNvPr id="783" name="Google Shape;783;p3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4" name="Google Shape;784;p3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5" name="Google Shape;785;p32"/>
          <p:cNvSpPr txBox="1"/>
          <p:nvPr/>
        </p:nvSpPr>
        <p:spPr>
          <a:xfrm>
            <a:off x="1481599" y="1602775"/>
            <a:ext cx="9343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BRAIN DOMAINS</a:t>
            </a:r>
            <a:endParaRPr/>
          </a:p>
        </p:txBody>
      </p:sp>
      <p:sp>
        <p:nvSpPr>
          <p:cNvPr id="786" name="Google Shape;786;p32"/>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FASD</a:t>
            </a:r>
            <a:endParaRPr/>
          </a:p>
        </p:txBody>
      </p:sp>
      <p:sp>
        <p:nvSpPr>
          <p:cNvPr id="787" name="Google Shape;787;p32"/>
          <p:cNvSpPr txBox="1"/>
          <p:nvPr/>
        </p:nvSpPr>
        <p:spPr>
          <a:xfrm>
            <a:off x="1028700" y="2916929"/>
            <a:ext cx="4011539"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a:solidFill>
                  <a:srgbClr val="252857"/>
                </a:solidFill>
                <a:latin typeface="Roboto"/>
                <a:ea typeface="Roboto"/>
                <a:cs typeface="Roboto"/>
                <a:sym typeface="Roboto"/>
              </a:rPr>
              <a:t>What I might see...</a:t>
            </a:r>
            <a:endParaRPr/>
          </a:p>
        </p:txBody>
      </p:sp>
      <p:sp>
        <p:nvSpPr>
          <p:cNvPr id="788" name="Google Shape;788;p32"/>
          <p:cNvSpPr txBox="1"/>
          <p:nvPr/>
        </p:nvSpPr>
        <p:spPr>
          <a:xfrm>
            <a:off x="951424" y="5041375"/>
            <a:ext cx="4011539"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Not following instructions. </a:t>
            </a:r>
            <a:endParaRPr/>
          </a:p>
        </p:txBody>
      </p:sp>
      <p:sp>
        <p:nvSpPr>
          <p:cNvPr id="789" name="Google Shape;789;p32"/>
          <p:cNvSpPr txBox="1"/>
          <p:nvPr/>
        </p:nvSpPr>
        <p:spPr>
          <a:xfrm>
            <a:off x="5053636" y="2920687"/>
            <a:ext cx="5964621"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a:solidFill>
                  <a:srgbClr val="252857"/>
                </a:solidFill>
                <a:latin typeface="Roboto"/>
                <a:ea typeface="Roboto"/>
                <a:cs typeface="Roboto"/>
                <a:sym typeface="Roboto"/>
              </a:rPr>
              <a:t>Why I might be seeing this...</a:t>
            </a:r>
            <a:endParaRPr/>
          </a:p>
        </p:txBody>
      </p:sp>
      <p:sp>
        <p:nvSpPr>
          <p:cNvPr id="790" name="Google Shape;790;p32"/>
          <p:cNvSpPr txBox="1"/>
          <p:nvPr/>
        </p:nvSpPr>
        <p:spPr>
          <a:xfrm>
            <a:off x="11027782" y="2971741"/>
            <a:ext cx="5124531" cy="697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b="1">
                <a:solidFill>
                  <a:srgbClr val="252857"/>
                </a:solidFill>
                <a:latin typeface="Roboto"/>
                <a:ea typeface="Roboto"/>
                <a:cs typeface="Roboto"/>
                <a:sym typeface="Roboto"/>
              </a:rPr>
              <a:t>What can I do...</a:t>
            </a:r>
            <a:endParaRPr/>
          </a:p>
        </p:txBody>
      </p:sp>
      <p:sp>
        <p:nvSpPr>
          <p:cNvPr id="791" name="Google Shape;791;p32"/>
          <p:cNvSpPr txBox="1"/>
          <p:nvPr/>
        </p:nvSpPr>
        <p:spPr>
          <a:xfrm>
            <a:off x="1028700" y="7615581"/>
            <a:ext cx="3856986"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Breaching probation.</a:t>
            </a:r>
            <a:endParaRPr/>
          </a:p>
        </p:txBody>
      </p:sp>
      <p:sp>
        <p:nvSpPr>
          <p:cNvPr id="792" name="Google Shape;792;p32"/>
          <p:cNvSpPr txBox="1"/>
          <p:nvPr/>
        </p:nvSpPr>
        <p:spPr>
          <a:xfrm>
            <a:off x="5053636" y="7101231"/>
            <a:ext cx="4753305"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Memory impairment that makes it hard for them to transfer new learning into action.</a:t>
            </a:r>
            <a:endParaRPr/>
          </a:p>
        </p:txBody>
      </p:sp>
      <p:sp>
        <p:nvSpPr>
          <p:cNvPr id="793" name="Google Shape;793;p32"/>
          <p:cNvSpPr txBox="1"/>
          <p:nvPr/>
        </p:nvSpPr>
        <p:spPr>
          <a:xfrm>
            <a:off x="5053636" y="4527025"/>
            <a:ext cx="4753305"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Impaired communication skills.</a:t>
            </a:r>
            <a:endParaRPr/>
          </a:p>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Hearing or visual impairment.</a:t>
            </a:r>
            <a:endParaRPr/>
          </a:p>
        </p:txBody>
      </p:sp>
      <p:sp>
        <p:nvSpPr>
          <p:cNvPr id="794" name="Google Shape;794;p32"/>
          <p:cNvSpPr txBox="1"/>
          <p:nvPr/>
        </p:nvSpPr>
        <p:spPr>
          <a:xfrm>
            <a:off x="11027782" y="4012675"/>
            <a:ext cx="6231518" cy="25742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Is there a communication barrier?</a:t>
            </a:r>
            <a:endParaRPr/>
          </a:p>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Present information strategically. </a:t>
            </a:r>
            <a:endParaRPr/>
          </a:p>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Encourage them to ask for clarification.</a:t>
            </a:r>
            <a:endParaRPr/>
          </a:p>
        </p:txBody>
      </p:sp>
      <p:sp>
        <p:nvSpPr>
          <p:cNvPr id="795" name="Google Shape;795;p32"/>
          <p:cNvSpPr txBox="1"/>
          <p:nvPr/>
        </p:nvSpPr>
        <p:spPr>
          <a:xfrm>
            <a:off x="11027782" y="7002291"/>
            <a:ext cx="6231518" cy="25742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How can I help them remember important tasks/information? </a:t>
            </a:r>
            <a:endParaRPr/>
          </a:p>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Use concrete language to regularly review information, one piece at a time.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3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02" name="Google Shape;802;p33"/>
          <p:cNvGrpSpPr/>
          <p:nvPr/>
        </p:nvGrpSpPr>
        <p:grpSpPr>
          <a:xfrm>
            <a:off x="1880278" y="-558923"/>
            <a:ext cx="2302648" cy="7539771"/>
            <a:chOff x="0" y="-47625"/>
            <a:chExt cx="606459" cy="1985783"/>
          </a:xfrm>
        </p:grpSpPr>
        <p:sp>
          <p:nvSpPr>
            <p:cNvPr id="803" name="Google Shape;803;p33"/>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4" name="Google Shape;804;p33"/>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805" name="Google Shape;805;p33"/>
          <p:cNvCxnSpPr/>
          <p:nvPr/>
        </p:nvCxnSpPr>
        <p:spPr>
          <a:xfrm>
            <a:off x="4547281" y="6605455"/>
            <a:ext cx="7877207" cy="0"/>
          </a:xfrm>
          <a:prstGeom prst="straightConnector1">
            <a:avLst/>
          </a:prstGeom>
          <a:noFill/>
          <a:ln w="76200" cap="flat" cmpd="sng">
            <a:solidFill>
              <a:srgbClr val="DBA43B"/>
            </a:solidFill>
            <a:prstDash val="solid"/>
            <a:round/>
            <a:headEnd type="none" w="sm" len="sm"/>
            <a:tailEnd type="none" w="sm" len="sm"/>
          </a:ln>
        </p:spPr>
      </p:cxnSp>
      <p:grpSp>
        <p:nvGrpSpPr>
          <p:cNvPr id="806" name="Google Shape;806;p33"/>
          <p:cNvGrpSpPr/>
          <p:nvPr/>
        </p:nvGrpSpPr>
        <p:grpSpPr>
          <a:xfrm>
            <a:off x="14379513" y="8233036"/>
            <a:ext cx="4823538" cy="4823538"/>
            <a:chOff x="0" y="0"/>
            <a:chExt cx="812800" cy="812800"/>
          </a:xfrm>
        </p:grpSpPr>
        <p:sp>
          <p:nvSpPr>
            <p:cNvPr id="807" name="Google Shape;807;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8" name="Google Shape;808;p3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09" name="Google Shape;809;p33"/>
          <p:cNvSpPr txBox="1"/>
          <p:nvPr/>
        </p:nvSpPr>
        <p:spPr>
          <a:xfrm>
            <a:off x="4547281" y="2670064"/>
            <a:ext cx="13494821" cy="3697266"/>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None/>
            </a:pPr>
            <a:r>
              <a:rPr lang="en-US" sz="7063">
                <a:solidFill>
                  <a:srgbClr val="000000"/>
                </a:solidFill>
                <a:latin typeface="League Spartan"/>
                <a:ea typeface="League Spartan"/>
                <a:cs typeface="League Spartan"/>
                <a:sym typeface="League Spartan"/>
              </a:rPr>
              <a:t>USING SHARED UNDERSTANDING TO PURSUE GOALS</a:t>
            </a:r>
            <a:endParaRPr/>
          </a:p>
        </p:txBody>
      </p:sp>
      <p:sp>
        <p:nvSpPr>
          <p:cNvPr id="810" name="Google Shape;810;p33"/>
          <p:cNvSpPr txBox="1"/>
          <p:nvPr/>
        </p:nvSpPr>
        <p:spPr>
          <a:xfrm>
            <a:off x="4547281" y="1674349"/>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TOWARDS HEALTHY OUTCOMES</a:t>
            </a:r>
            <a:endParaRPr/>
          </a:p>
        </p:txBody>
      </p:sp>
      <p:grpSp>
        <p:nvGrpSpPr>
          <p:cNvPr id="811" name="Google Shape;811;p33"/>
          <p:cNvGrpSpPr/>
          <p:nvPr/>
        </p:nvGrpSpPr>
        <p:grpSpPr>
          <a:xfrm>
            <a:off x="16791282" y="6846531"/>
            <a:ext cx="4823538" cy="4823538"/>
            <a:chOff x="0" y="0"/>
            <a:chExt cx="812800" cy="812800"/>
          </a:xfrm>
        </p:grpSpPr>
        <p:sp>
          <p:nvSpPr>
            <p:cNvPr id="812" name="Google Shape;812;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3" name="Google Shape;813;p3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3" name="Google Shape;823;p34"/>
          <p:cNvSpPr/>
          <p:nvPr/>
        </p:nvSpPr>
        <p:spPr>
          <a:xfrm>
            <a:off x="4569067" y="0"/>
            <a:ext cx="8425581" cy="10537222"/>
          </a:xfrm>
          <a:custGeom>
            <a:avLst/>
            <a:gdLst/>
            <a:ahLst/>
            <a:cxnLst/>
            <a:rect l="l" t="t" r="r" b="b"/>
            <a:pathLst>
              <a:path w="8425581" h="10537222" extrusionOk="0">
                <a:moveTo>
                  <a:pt x="0" y="0"/>
                </a:moveTo>
                <a:lnTo>
                  <a:pt x="8425582" y="0"/>
                </a:lnTo>
                <a:lnTo>
                  <a:pt x="8425582" y="10537222"/>
                </a:lnTo>
                <a:lnTo>
                  <a:pt x="0" y="10537222"/>
                </a:lnTo>
                <a:lnTo>
                  <a:pt x="0" y="0"/>
                </a:lnTo>
                <a:close/>
              </a:path>
            </a:pathLst>
          </a:custGeom>
          <a:blipFill rotWithShape="1">
            <a:blip r:embed="rId4">
              <a:alphaModFix/>
            </a:blip>
            <a:stretch>
              <a:fillRect t="-566" b="-294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35"/>
          <p:cNvSpPr/>
          <p:nvPr/>
        </p:nvSpPr>
        <p:spPr>
          <a:xfrm rot="708000">
            <a:off x="-858589" y="-1761216"/>
            <a:ext cx="20005178" cy="13809433"/>
          </a:xfrm>
          <a:custGeom>
            <a:avLst/>
            <a:gdLst/>
            <a:ahLst/>
            <a:cxnLst/>
            <a:rect l="l" t="t" r="r" b="b"/>
            <a:pathLst>
              <a:path w="20005178" h="13809433" extrusionOk="0">
                <a:moveTo>
                  <a:pt x="0" y="3739823"/>
                </a:moveTo>
                <a:lnTo>
                  <a:pt x="17901527" y="0"/>
                </a:lnTo>
                <a:lnTo>
                  <a:pt x="20005178" y="10069609"/>
                </a:lnTo>
                <a:lnTo>
                  <a:pt x="2103651" y="13809432"/>
                </a:lnTo>
                <a:lnTo>
                  <a:pt x="0" y="3739823"/>
                </a:lnTo>
                <a:close/>
              </a:path>
            </a:pathLst>
          </a:custGeom>
          <a:blipFill rotWithShape="1">
            <a:blip r:embed="rId3">
              <a:alphaModFix/>
            </a:blip>
            <a:stretch>
              <a:fillRect l="-13095" t="-9551" r="-17227" b="-3204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833" name="Google Shape;833;p35"/>
          <p:cNvCxnSpPr/>
          <p:nvPr/>
        </p:nvCxnSpPr>
        <p:spPr>
          <a:xfrm>
            <a:off x="1107009" y="2827775"/>
            <a:ext cx="5049618" cy="0"/>
          </a:xfrm>
          <a:prstGeom prst="straightConnector1">
            <a:avLst/>
          </a:prstGeom>
          <a:noFill/>
          <a:ln w="76200" cap="flat" cmpd="sng">
            <a:solidFill>
              <a:srgbClr val="D49000"/>
            </a:solidFill>
            <a:prstDash val="solid"/>
            <a:round/>
            <a:headEnd type="none" w="sm" len="sm"/>
            <a:tailEnd type="none" w="sm" len="sm"/>
          </a:ln>
        </p:spPr>
      </p:cxnSp>
      <p:grpSp>
        <p:nvGrpSpPr>
          <p:cNvPr id="834" name="Google Shape;834;p35"/>
          <p:cNvGrpSpPr/>
          <p:nvPr/>
        </p:nvGrpSpPr>
        <p:grpSpPr>
          <a:xfrm>
            <a:off x="1107009" y="847874"/>
            <a:ext cx="146488" cy="1856076"/>
            <a:chOff x="0" y="-47625"/>
            <a:chExt cx="38581" cy="488843"/>
          </a:xfrm>
        </p:grpSpPr>
        <p:sp>
          <p:nvSpPr>
            <p:cNvPr id="835" name="Google Shape;835;p3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6" name="Google Shape;836;p3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37" name="Google Shape;837;p35"/>
          <p:cNvGrpSpPr/>
          <p:nvPr/>
        </p:nvGrpSpPr>
        <p:grpSpPr>
          <a:xfrm rot="-5400000">
            <a:off x="1702668" y="8257018"/>
            <a:ext cx="146488" cy="1856076"/>
            <a:chOff x="0" y="-47625"/>
            <a:chExt cx="38581" cy="488843"/>
          </a:xfrm>
        </p:grpSpPr>
        <p:sp>
          <p:nvSpPr>
            <p:cNvPr id="838" name="Google Shape;838;p3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9" name="Google Shape;839;p3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40" name="Google Shape;840;p35"/>
          <p:cNvSpPr/>
          <p:nvPr/>
        </p:nvSpPr>
        <p:spPr>
          <a:xfrm>
            <a:off x="6011131" y="3417968"/>
            <a:ext cx="9682660" cy="8169744"/>
          </a:xfrm>
          <a:custGeom>
            <a:avLst/>
            <a:gdLst/>
            <a:ahLst/>
            <a:cxnLst/>
            <a:rect l="l" t="t" r="r" b="b"/>
            <a:pathLst>
              <a:path w="9682660" h="8169744" extrusionOk="0">
                <a:moveTo>
                  <a:pt x="0" y="0"/>
                </a:moveTo>
                <a:lnTo>
                  <a:pt x="9682660" y="0"/>
                </a:lnTo>
                <a:lnTo>
                  <a:pt x="9682660" y="8169744"/>
                </a:lnTo>
                <a:lnTo>
                  <a:pt x="0" y="81697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35"/>
          <p:cNvSpPr txBox="1"/>
          <p:nvPr/>
        </p:nvSpPr>
        <p:spPr>
          <a:xfrm>
            <a:off x="1481599" y="1602775"/>
            <a:ext cx="6833970"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EMPHASIZES</a:t>
            </a:r>
            <a:endParaRPr/>
          </a:p>
        </p:txBody>
      </p:sp>
      <p:sp>
        <p:nvSpPr>
          <p:cNvPr id="842" name="Google Shape;842;p35"/>
          <p:cNvSpPr txBox="1"/>
          <p:nvPr/>
        </p:nvSpPr>
        <p:spPr>
          <a:xfrm>
            <a:off x="1481599" y="942975"/>
            <a:ext cx="1036497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TOWARDS HEALTHY OUTCOMES</a:t>
            </a:r>
            <a:endParaRPr/>
          </a:p>
        </p:txBody>
      </p:sp>
      <p:sp>
        <p:nvSpPr>
          <p:cNvPr id="843" name="Google Shape;843;p35"/>
          <p:cNvSpPr txBox="1"/>
          <p:nvPr/>
        </p:nvSpPr>
        <p:spPr>
          <a:xfrm>
            <a:off x="3439855" y="5706514"/>
            <a:ext cx="2917458" cy="459279"/>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543" b="1">
                <a:solidFill>
                  <a:srgbClr val="000000"/>
                </a:solidFill>
                <a:latin typeface="Poppins"/>
                <a:ea typeface="Poppins"/>
                <a:cs typeface="Poppins"/>
                <a:sym typeface="Poppins"/>
              </a:rPr>
              <a:t>HEALTHY LIVING</a:t>
            </a:r>
            <a:endParaRPr/>
          </a:p>
        </p:txBody>
      </p:sp>
      <p:sp>
        <p:nvSpPr>
          <p:cNvPr id="844" name="Google Shape;844;p35"/>
          <p:cNvSpPr txBox="1"/>
          <p:nvPr/>
        </p:nvSpPr>
        <p:spPr>
          <a:xfrm>
            <a:off x="6610706" y="2939638"/>
            <a:ext cx="2917458" cy="1084755"/>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None/>
            </a:pPr>
            <a:r>
              <a:rPr lang="en-US" sz="3043" b="1">
                <a:solidFill>
                  <a:srgbClr val="000000"/>
                </a:solidFill>
                <a:latin typeface="Poppins"/>
                <a:ea typeface="Poppins"/>
                <a:cs typeface="Poppins"/>
                <a:sym typeface="Poppins"/>
              </a:rPr>
              <a:t>QUALITY OF LIFE</a:t>
            </a:r>
            <a:endParaRPr/>
          </a:p>
        </p:txBody>
      </p:sp>
      <p:sp>
        <p:nvSpPr>
          <p:cNvPr id="845" name="Google Shape;845;p35"/>
          <p:cNvSpPr txBox="1"/>
          <p:nvPr/>
        </p:nvSpPr>
        <p:spPr>
          <a:xfrm>
            <a:off x="3239169" y="3598585"/>
            <a:ext cx="2917458" cy="1354629"/>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543" b="1">
                <a:solidFill>
                  <a:srgbClr val="000000"/>
                </a:solidFill>
                <a:latin typeface="Poppins"/>
                <a:ea typeface="Poppins"/>
                <a:cs typeface="Poppins"/>
                <a:sym typeface="Poppins"/>
              </a:rPr>
              <a:t>APPROPRIATE EXPECTATIONS &amp; GOALS</a:t>
            </a:r>
            <a:endParaRPr/>
          </a:p>
        </p:txBody>
      </p:sp>
      <p:sp>
        <p:nvSpPr>
          <p:cNvPr id="846" name="Google Shape;846;p35"/>
          <p:cNvSpPr txBox="1"/>
          <p:nvPr/>
        </p:nvSpPr>
        <p:spPr>
          <a:xfrm>
            <a:off x="9982243" y="2958688"/>
            <a:ext cx="2917458" cy="459279"/>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543" b="1">
                <a:solidFill>
                  <a:srgbClr val="000000"/>
                </a:solidFill>
                <a:latin typeface="Poppins"/>
                <a:ea typeface="Poppins"/>
                <a:cs typeface="Poppins"/>
                <a:sym typeface="Poppins"/>
              </a:rPr>
              <a:t>GROWTH</a:t>
            </a:r>
            <a:endParaRPr/>
          </a:p>
        </p:txBody>
      </p:sp>
      <p:sp>
        <p:nvSpPr>
          <p:cNvPr id="847" name="Google Shape;847;p35"/>
          <p:cNvSpPr txBox="1"/>
          <p:nvPr/>
        </p:nvSpPr>
        <p:spPr>
          <a:xfrm>
            <a:off x="4697898" y="6918268"/>
            <a:ext cx="2917458" cy="459279"/>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2543" b="1">
                <a:solidFill>
                  <a:srgbClr val="000000"/>
                </a:solidFill>
                <a:latin typeface="Poppins"/>
                <a:ea typeface="Poppins"/>
                <a:cs typeface="Poppins"/>
                <a:sym typeface="Poppins"/>
              </a:rPr>
              <a:t>STRENGTHS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36"/>
          <p:cNvSpPr/>
          <p:nvPr/>
        </p:nvSpPr>
        <p:spPr>
          <a:xfrm rot="708000">
            <a:off x="-858589" y="-1761216"/>
            <a:ext cx="20005178" cy="13809433"/>
          </a:xfrm>
          <a:custGeom>
            <a:avLst/>
            <a:gdLst/>
            <a:ahLst/>
            <a:cxnLst/>
            <a:rect l="l" t="t" r="r" b="b"/>
            <a:pathLst>
              <a:path w="20005178" h="13809433" extrusionOk="0">
                <a:moveTo>
                  <a:pt x="0" y="3739823"/>
                </a:moveTo>
                <a:lnTo>
                  <a:pt x="17901527" y="0"/>
                </a:lnTo>
                <a:lnTo>
                  <a:pt x="20005178" y="10069609"/>
                </a:lnTo>
                <a:lnTo>
                  <a:pt x="2103651" y="13809432"/>
                </a:lnTo>
                <a:lnTo>
                  <a:pt x="0" y="3739823"/>
                </a:lnTo>
                <a:close/>
              </a:path>
            </a:pathLst>
          </a:custGeom>
          <a:blipFill rotWithShape="1">
            <a:blip r:embed="rId3">
              <a:alphaModFix/>
            </a:blip>
            <a:stretch>
              <a:fillRect l="-13095" t="-9551" r="-17227" b="-3204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857" name="Google Shape;857;p36"/>
          <p:cNvCxnSpPr/>
          <p:nvPr/>
        </p:nvCxnSpPr>
        <p:spPr>
          <a:xfrm>
            <a:off x="1028700" y="2346512"/>
            <a:ext cx="5049618" cy="0"/>
          </a:xfrm>
          <a:prstGeom prst="straightConnector1">
            <a:avLst/>
          </a:prstGeom>
          <a:noFill/>
          <a:ln w="76200" cap="flat" cmpd="sng">
            <a:solidFill>
              <a:srgbClr val="D49000"/>
            </a:solidFill>
            <a:prstDash val="solid"/>
            <a:round/>
            <a:headEnd type="none" w="sm" len="sm"/>
            <a:tailEnd type="none" w="sm" len="sm"/>
          </a:ln>
        </p:spPr>
      </p:cxnSp>
      <p:grpSp>
        <p:nvGrpSpPr>
          <p:cNvPr id="858" name="Google Shape;858;p36"/>
          <p:cNvGrpSpPr/>
          <p:nvPr/>
        </p:nvGrpSpPr>
        <p:grpSpPr>
          <a:xfrm>
            <a:off x="1028700" y="366611"/>
            <a:ext cx="146488" cy="1856076"/>
            <a:chOff x="0" y="-47625"/>
            <a:chExt cx="38581" cy="488843"/>
          </a:xfrm>
        </p:grpSpPr>
        <p:sp>
          <p:nvSpPr>
            <p:cNvPr id="859" name="Google Shape;859;p3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0" name="Google Shape;860;p3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61" name="Google Shape;861;p36"/>
          <p:cNvGrpSpPr/>
          <p:nvPr/>
        </p:nvGrpSpPr>
        <p:grpSpPr>
          <a:xfrm rot="-5400000">
            <a:off x="1702668" y="8257018"/>
            <a:ext cx="146488" cy="1856076"/>
            <a:chOff x="0" y="-47625"/>
            <a:chExt cx="38581" cy="488843"/>
          </a:xfrm>
        </p:grpSpPr>
        <p:sp>
          <p:nvSpPr>
            <p:cNvPr id="862" name="Google Shape;862;p3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3" name="Google Shape;863;p3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64" name="Google Shape;864;p36"/>
          <p:cNvSpPr txBox="1"/>
          <p:nvPr/>
        </p:nvSpPr>
        <p:spPr>
          <a:xfrm>
            <a:off x="1403290" y="1121511"/>
            <a:ext cx="12646941"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UNDERLYING PHILOSOPHIES</a:t>
            </a:r>
            <a:endParaRPr/>
          </a:p>
        </p:txBody>
      </p:sp>
      <p:sp>
        <p:nvSpPr>
          <p:cNvPr id="865" name="Google Shape;865;p36"/>
          <p:cNvSpPr txBox="1"/>
          <p:nvPr/>
        </p:nvSpPr>
        <p:spPr>
          <a:xfrm>
            <a:off x="1403290" y="461712"/>
            <a:ext cx="1036497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TOWARDS HEALTHY OUTCOMES</a:t>
            </a:r>
            <a:endParaRPr/>
          </a:p>
        </p:txBody>
      </p:sp>
      <p:grpSp>
        <p:nvGrpSpPr>
          <p:cNvPr id="866" name="Google Shape;866;p36"/>
          <p:cNvGrpSpPr/>
          <p:nvPr/>
        </p:nvGrpSpPr>
        <p:grpSpPr>
          <a:xfrm>
            <a:off x="4132269" y="1028700"/>
            <a:ext cx="10928213" cy="10889903"/>
            <a:chOff x="0" y="0"/>
            <a:chExt cx="14570950" cy="14519870"/>
          </a:xfrm>
        </p:grpSpPr>
        <p:sp>
          <p:nvSpPr>
            <p:cNvPr id="867" name="Google Shape;867;p36"/>
            <p:cNvSpPr/>
            <p:nvPr/>
          </p:nvSpPr>
          <p:spPr>
            <a:xfrm rot="-2500770">
              <a:off x="1978351" y="2264605"/>
              <a:ext cx="10614248" cy="9990661"/>
            </a:xfrm>
            <a:custGeom>
              <a:avLst/>
              <a:gdLst/>
              <a:ahLst/>
              <a:cxnLst/>
              <a:rect l="l" t="t" r="r" b="b"/>
              <a:pathLst>
                <a:path w="10614248" h="9990661" extrusionOk="0">
                  <a:moveTo>
                    <a:pt x="0" y="0"/>
                  </a:moveTo>
                  <a:lnTo>
                    <a:pt x="10614248" y="0"/>
                  </a:lnTo>
                  <a:lnTo>
                    <a:pt x="10614248" y="9990661"/>
                  </a:lnTo>
                  <a:lnTo>
                    <a:pt x="0" y="999066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8" name="Google Shape;868;p36"/>
            <p:cNvSpPr txBox="1"/>
            <p:nvPr/>
          </p:nvSpPr>
          <p:spPr>
            <a:xfrm>
              <a:off x="5847574" y="2636040"/>
              <a:ext cx="3855551" cy="1672696"/>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59" b="1">
                  <a:solidFill>
                    <a:srgbClr val="000000"/>
                  </a:solidFill>
                  <a:latin typeface="Poppins"/>
                  <a:ea typeface="Poppins"/>
                  <a:cs typeface="Poppins"/>
                  <a:sym typeface="Poppins"/>
                </a:rPr>
                <a:t>DEVELOPMENTAL LIFESPAN PERSPECTIVE</a:t>
              </a:r>
              <a:endParaRPr/>
            </a:p>
          </p:txBody>
        </p:sp>
        <p:sp>
          <p:nvSpPr>
            <p:cNvPr id="869" name="Google Shape;869;p36"/>
            <p:cNvSpPr txBox="1"/>
            <p:nvPr/>
          </p:nvSpPr>
          <p:spPr>
            <a:xfrm>
              <a:off x="7285475" y="9078760"/>
              <a:ext cx="3855551" cy="1672696"/>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59" b="1">
                  <a:solidFill>
                    <a:srgbClr val="000000"/>
                  </a:solidFill>
                  <a:latin typeface="Poppins"/>
                  <a:ea typeface="Poppins"/>
                  <a:cs typeface="Poppins"/>
                  <a:sym typeface="Poppins"/>
                </a:rPr>
                <a:t>STRENGTHS-BASED &amp; EMPOWERED</a:t>
              </a:r>
              <a:endParaRPr/>
            </a:p>
          </p:txBody>
        </p:sp>
        <p:sp>
          <p:nvSpPr>
            <p:cNvPr id="870" name="Google Shape;870;p36"/>
            <p:cNvSpPr txBox="1"/>
            <p:nvPr/>
          </p:nvSpPr>
          <p:spPr>
            <a:xfrm>
              <a:off x="1549438" y="7173184"/>
              <a:ext cx="3855551" cy="1113896"/>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59" b="1">
                  <a:solidFill>
                    <a:srgbClr val="000000"/>
                  </a:solidFill>
                  <a:latin typeface="Poppins"/>
                  <a:ea typeface="Poppins"/>
                  <a:cs typeface="Poppins"/>
                  <a:sym typeface="Poppins"/>
                </a:rPr>
                <a:t>INTERACTIVE SYSTEMS</a:t>
              </a:r>
              <a:endParaRPr/>
            </a:p>
          </p:txBody>
        </p:sp>
        <p:sp>
          <p:nvSpPr>
            <p:cNvPr id="871" name="Google Shape;871;p36"/>
            <p:cNvSpPr txBox="1"/>
            <p:nvPr/>
          </p:nvSpPr>
          <p:spPr>
            <a:xfrm>
              <a:off x="5536050" y="6227111"/>
              <a:ext cx="2575258" cy="1008849"/>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79" b="1">
                  <a:solidFill>
                    <a:srgbClr val="000000"/>
                  </a:solidFill>
                  <a:latin typeface="Poppins"/>
                  <a:ea typeface="Poppins"/>
                  <a:cs typeface="Poppins"/>
                  <a:sym typeface="Poppins"/>
                </a:rPr>
                <a:t>All behaviour is functional</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3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81" name="Google Shape;881;p37"/>
          <p:cNvGrpSpPr/>
          <p:nvPr/>
        </p:nvGrpSpPr>
        <p:grpSpPr>
          <a:xfrm>
            <a:off x="1107009" y="847874"/>
            <a:ext cx="146488" cy="1856076"/>
            <a:chOff x="0" y="-47625"/>
            <a:chExt cx="38581" cy="488843"/>
          </a:xfrm>
        </p:grpSpPr>
        <p:sp>
          <p:nvSpPr>
            <p:cNvPr id="882" name="Google Shape;882;p3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3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4" name="Google Shape;884;p37"/>
          <p:cNvGrpSpPr/>
          <p:nvPr/>
        </p:nvGrpSpPr>
        <p:grpSpPr>
          <a:xfrm rot="-5400000">
            <a:off x="1702668" y="8257018"/>
            <a:ext cx="146488" cy="1856076"/>
            <a:chOff x="0" y="-47625"/>
            <a:chExt cx="38581" cy="488843"/>
          </a:xfrm>
        </p:grpSpPr>
        <p:sp>
          <p:nvSpPr>
            <p:cNvPr id="885" name="Google Shape;885;p3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6" name="Google Shape;886;p3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7" name="Google Shape;887;p37"/>
          <p:cNvGrpSpPr/>
          <p:nvPr/>
        </p:nvGrpSpPr>
        <p:grpSpPr>
          <a:xfrm>
            <a:off x="10213705" y="-110528"/>
            <a:ext cx="8071512" cy="10850622"/>
            <a:chOff x="0" y="0"/>
            <a:chExt cx="3662687" cy="4923790"/>
          </a:xfrm>
        </p:grpSpPr>
        <p:sp>
          <p:nvSpPr>
            <p:cNvPr id="888" name="Google Shape;888;p37"/>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9" name="Google Shape;889;p37"/>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890" name="Google Shape;890;p37"/>
          <p:cNvCxnSpPr/>
          <p:nvPr/>
        </p:nvCxnSpPr>
        <p:spPr>
          <a:xfrm rot="10800000" flipH="1">
            <a:off x="9685911" y="4659088"/>
            <a:ext cx="4271751" cy="484412"/>
          </a:xfrm>
          <a:prstGeom prst="straightConnector1">
            <a:avLst/>
          </a:prstGeom>
          <a:noFill/>
          <a:ln w="190500" cap="flat" cmpd="sng">
            <a:solidFill>
              <a:srgbClr val="FFBD59"/>
            </a:solidFill>
            <a:prstDash val="solid"/>
            <a:round/>
            <a:headEnd type="none" w="sm" len="sm"/>
            <a:tailEnd type="stealth" w="med" len="med"/>
          </a:ln>
        </p:spPr>
      </p:cxnSp>
      <p:cxnSp>
        <p:nvCxnSpPr>
          <p:cNvPr id="891" name="Google Shape;891;p37"/>
          <p:cNvCxnSpPr/>
          <p:nvPr/>
        </p:nvCxnSpPr>
        <p:spPr>
          <a:xfrm rot="10800000">
            <a:off x="15035161" y="4102567"/>
            <a:ext cx="0" cy="4297585"/>
          </a:xfrm>
          <a:prstGeom prst="straightConnector1">
            <a:avLst/>
          </a:prstGeom>
          <a:noFill/>
          <a:ln w="190500" cap="flat" cmpd="sng">
            <a:solidFill>
              <a:srgbClr val="FFBD59"/>
            </a:solidFill>
            <a:prstDash val="solid"/>
            <a:round/>
            <a:headEnd type="none" w="sm" len="sm"/>
            <a:tailEnd type="stealth" w="med" len="med"/>
          </a:ln>
        </p:spPr>
      </p:cxnSp>
      <p:sp>
        <p:nvSpPr>
          <p:cNvPr id="892" name="Google Shape;892;p37"/>
          <p:cNvSpPr txBox="1"/>
          <p:nvPr/>
        </p:nvSpPr>
        <p:spPr>
          <a:xfrm>
            <a:off x="1481599" y="1621825"/>
            <a:ext cx="10290323" cy="19968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60" b="1">
                <a:solidFill>
                  <a:srgbClr val="000000"/>
                </a:solidFill>
                <a:latin typeface="League Spartan"/>
                <a:ea typeface="League Spartan"/>
                <a:cs typeface="League Spartan"/>
                <a:sym typeface="League Spartan"/>
              </a:rPr>
              <a:t>DEVELOPMENTAL LIFESPAN PERSPECTIVE</a:t>
            </a:r>
            <a:endParaRPr/>
          </a:p>
        </p:txBody>
      </p:sp>
      <p:sp>
        <p:nvSpPr>
          <p:cNvPr id="893" name="Google Shape;893;p37"/>
          <p:cNvSpPr txBox="1"/>
          <p:nvPr/>
        </p:nvSpPr>
        <p:spPr>
          <a:xfrm>
            <a:off x="1481599" y="942975"/>
            <a:ext cx="867886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TOWARDS HEALTHY OUTCOMES</a:t>
            </a:r>
            <a:endParaRPr/>
          </a:p>
        </p:txBody>
      </p:sp>
      <p:sp>
        <p:nvSpPr>
          <p:cNvPr id="894" name="Google Shape;894;p37"/>
          <p:cNvSpPr txBox="1"/>
          <p:nvPr/>
        </p:nvSpPr>
        <p:spPr>
          <a:xfrm>
            <a:off x="1189612" y="4026367"/>
            <a:ext cx="7180770"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A person’s past and future impact their functioning. </a:t>
            </a:r>
            <a:endParaRPr/>
          </a:p>
        </p:txBody>
      </p:sp>
      <p:sp>
        <p:nvSpPr>
          <p:cNvPr id="895" name="Google Shape;895;p37"/>
          <p:cNvSpPr txBox="1"/>
          <p:nvPr/>
        </p:nvSpPr>
        <p:spPr>
          <a:xfrm>
            <a:off x="1189612" y="5238583"/>
            <a:ext cx="7180770" cy="5168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Intervention is a </a:t>
            </a:r>
            <a:r>
              <a:rPr lang="en-US" sz="2900" b="1">
                <a:solidFill>
                  <a:srgbClr val="000000"/>
                </a:solidFill>
                <a:latin typeface="Poppins"/>
                <a:ea typeface="Poppins"/>
                <a:cs typeface="Poppins"/>
                <a:sym typeface="Poppins"/>
              </a:rPr>
              <a:t>lifelong </a:t>
            </a:r>
            <a:r>
              <a:rPr lang="en-US" sz="2900">
                <a:solidFill>
                  <a:srgbClr val="000000"/>
                </a:solidFill>
                <a:latin typeface="Poppins"/>
                <a:ea typeface="Poppins"/>
                <a:cs typeface="Poppins"/>
                <a:sym typeface="Poppins"/>
              </a:rPr>
              <a:t>process. </a:t>
            </a:r>
            <a:endParaRPr/>
          </a:p>
        </p:txBody>
      </p:sp>
      <p:sp>
        <p:nvSpPr>
          <p:cNvPr id="896" name="Google Shape;896;p37"/>
          <p:cNvSpPr txBox="1"/>
          <p:nvPr/>
        </p:nvSpPr>
        <p:spPr>
          <a:xfrm>
            <a:off x="1107009" y="6002662"/>
            <a:ext cx="7180770"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Intervention goals are based on an individual’s strengths &amp; challenges. </a:t>
            </a:r>
            <a:endParaRPr/>
          </a:p>
        </p:txBody>
      </p:sp>
      <p:sp>
        <p:nvSpPr>
          <p:cNvPr id="897" name="Google Shape;897;p37"/>
          <p:cNvSpPr txBox="1"/>
          <p:nvPr/>
        </p:nvSpPr>
        <p:spPr>
          <a:xfrm rot="-84344">
            <a:off x="8375762" y="4757666"/>
            <a:ext cx="1533907" cy="666925"/>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None/>
            </a:pPr>
            <a:r>
              <a:rPr lang="en-US" sz="3743" b="1">
                <a:solidFill>
                  <a:srgbClr val="D49000"/>
                </a:solidFill>
                <a:latin typeface="Poppins"/>
                <a:ea typeface="Poppins"/>
                <a:cs typeface="Poppins"/>
                <a:sym typeface="Poppins"/>
              </a:rPr>
              <a:t>AGES</a:t>
            </a:r>
            <a:endParaRPr/>
          </a:p>
        </p:txBody>
      </p:sp>
      <p:sp>
        <p:nvSpPr>
          <p:cNvPr id="898" name="Google Shape;898;p37"/>
          <p:cNvSpPr txBox="1"/>
          <p:nvPr/>
        </p:nvSpPr>
        <p:spPr>
          <a:xfrm rot="-84344">
            <a:off x="12530743" y="8306276"/>
            <a:ext cx="5006266" cy="1324150"/>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743" b="1">
                <a:solidFill>
                  <a:srgbClr val="FFBD59"/>
                </a:solidFill>
                <a:latin typeface="Poppins"/>
                <a:ea typeface="Poppins"/>
                <a:cs typeface="Poppins"/>
                <a:sym typeface="Poppins"/>
              </a:rPr>
              <a:t>DEVELOPMENTAL TRAJECTORY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3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08" name="Google Shape;908;p38"/>
          <p:cNvGrpSpPr/>
          <p:nvPr/>
        </p:nvGrpSpPr>
        <p:grpSpPr>
          <a:xfrm>
            <a:off x="1107009" y="847874"/>
            <a:ext cx="146488" cy="1856076"/>
            <a:chOff x="0" y="-47625"/>
            <a:chExt cx="38581" cy="488843"/>
          </a:xfrm>
        </p:grpSpPr>
        <p:sp>
          <p:nvSpPr>
            <p:cNvPr id="909" name="Google Shape;909;p3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0" name="Google Shape;910;p3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11" name="Google Shape;911;p38"/>
          <p:cNvGrpSpPr/>
          <p:nvPr/>
        </p:nvGrpSpPr>
        <p:grpSpPr>
          <a:xfrm rot="-5400000">
            <a:off x="1702668" y="8257018"/>
            <a:ext cx="146488" cy="1856076"/>
            <a:chOff x="0" y="-47625"/>
            <a:chExt cx="38581" cy="488843"/>
          </a:xfrm>
        </p:grpSpPr>
        <p:sp>
          <p:nvSpPr>
            <p:cNvPr id="912" name="Google Shape;912;p3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3" name="Google Shape;913;p3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14" name="Google Shape;914;p38"/>
          <p:cNvGrpSpPr/>
          <p:nvPr/>
        </p:nvGrpSpPr>
        <p:grpSpPr>
          <a:xfrm>
            <a:off x="10160461" y="-110528"/>
            <a:ext cx="8071512" cy="10850622"/>
            <a:chOff x="0" y="0"/>
            <a:chExt cx="3662687" cy="4923790"/>
          </a:xfrm>
        </p:grpSpPr>
        <p:sp>
          <p:nvSpPr>
            <p:cNvPr id="915" name="Google Shape;915;p38"/>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6" name="Google Shape;916;p38"/>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17" name="Google Shape;917;p38"/>
          <p:cNvSpPr txBox="1"/>
          <p:nvPr/>
        </p:nvSpPr>
        <p:spPr>
          <a:xfrm>
            <a:off x="1481599" y="1621825"/>
            <a:ext cx="8678862" cy="19968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60">
                <a:solidFill>
                  <a:srgbClr val="000000"/>
                </a:solidFill>
                <a:latin typeface="League Spartan"/>
                <a:ea typeface="League Spartan"/>
                <a:cs typeface="League Spartan"/>
                <a:sym typeface="League Spartan"/>
              </a:rPr>
              <a:t>INTERACTIVE SYSTEMS</a:t>
            </a:r>
            <a:endParaRPr/>
          </a:p>
        </p:txBody>
      </p:sp>
      <p:sp>
        <p:nvSpPr>
          <p:cNvPr id="918" name="Google Shape;918;p38"/>
          <p:cNvSpPr txBox="1"/>
          <p:nvPr/>
        </p:nvSpPr>
        <p:spPr>
          <a:xfrm>
            <a:off x="1481599" y="942975"/>
            <a:ext cx="867886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TOWARDS HEALTHY OUTCOMES</a:t>
            </a:r>
            <a:endParaRPr/>
          </a:p>
        </p:txBody>
      </p:sp>
      <p:sp>
        <p:nvSpPr>
          <p:cNvPr id="919" name="Google Shape;919;p38"/>
          <p:cNvSpPr txBox="1"/>
          <p:nvPr/>
        </p:nvSpPr>
        <p:spPr>
          <a:xfrm>
            <a:off x="1167791" y="4026367"/>
            <a:ext cx="7141133"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The influence of systems across the lifespan is </a:t>
            </a:r>
            <a:r>
              <a:rPr lang="en-US" sz="2900" b="1">
                <a:solidFill>
                  <a:srgbClr val="000000"/>
                </a:solidFill>
                <a:latin typeface="Poppins"/>
                <a:ea typeface="Poppins"/>
                <a:cs typeface="Poppins"/>
                <a:sym typeface="Poppins"/>
              </a:rPr>
              <a:t>interactive </a:t>
            </a:r>
            <a:r>
              <a:rPr lang="en-US" sz="2900">
                <a:solidFill>
                  <a:srgbClr val="000000"/>
                </a:solidFill>
                <a:latin typeface="Poppins"/>
                <a:ea typeface="Poppins"/>
                <a:cs typeface="Poppins"/>
                <a:sym typeface="Poppins"/>
              </a:rPr>
              <a:t>and </a:t>
            </a:r>
            <a:r>
              <a:rPr lang="en-US" sz="2900" b="1">
                <a:solidFill>
                  <a:srgbClr val="000000"/>
                </a:solidFill>
                <a:latin typeface="Poppins"/>
                <a:ea typeface="Poppins"/>
                <a:cs typeface="Poppins"/>
                <a:sym typeface="Poppins"/>
              </a:rPr>
              <a:t>additive</a:t>
            </a:r>
            <a:r>
              <a:rPr lang="en-US" sz="2900">
                <a:solidFill>
                  <a:srgbClr val="000000"/>
                </a:solidFill>
                <a:latin typeface="Poppins"/>
                <a:ea typeface="Poppins"/>
                <a:cs typeface="Poppins"/>
                <a:sym typeface="Poppins"/>
              </a:rPr>
              <a:t>. </a:t>
            </a:r>
            <a:endParaRPr/>
          </a:p>
        </p:txBody>
      </p:sp>
      <p:sp>
        <p:nvSpPr>
          <p:cNvPr id="920" name="Google Shape;920;p38"/>
          <p:cNvSpPr txBox="1"/>
          <p:nvPr/>
        </p:nvSpPr>
        <p:spPr>
          <a:xfrm>
            <a:off x="1189156" y="5238583"/>
            <a:ext cx="7141133"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Areas of support must interact fluidly and flexibly. </a:t>
            </a:r>
            <a:endParaRPr/>
          </a:p>
        </p:txBody>
      </p:sp>
      <p:sp>
        <p:nvSpPr>
          <p:cNvPr id="921" name="Google Shape;921;p38"/>
          <p:cNvSpPr txBox="1"/>
          <p:nvPr/>
        </p:nvSpPr>
        <p:spPr>
          <a:xfrm>
            <a:off x="1107009" y="6450337"/>
            <a:ext cx="7141133"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Meaningful collaboration and responsivity is necessary. </a:t>
            </a:r>
            <a:endParaRPr/>
          </a:p>
        </p:txBody>
      </p:sp>
      <p:cxnSp>
        <p:nvCxnSpPr>
          <p:cNvPr id="922" name="Google Shape;922;p38"/>
          <p:cNvCxnSpPr/>
          <p:nvPr/>
        </p:nvCxnSpPr>
        <p:spPr>
          <a:xfrm rot="10800000" flipH="1">
            <a:off x="9575431" y="2782901"/>
            <a:ext cx="4392981" cy="2964980"/>
          </a:xfrm>
          <a:prstGeom prst="straightConnector1">
            <a:avLst/>
          </a:prstGeom>
          <a:noFill/>
          <a:ln w="190500" cap="flat" cmpd="sng">
            <a:solidFill>
              <a:srgbClr val="FFBD59"/>
            </a:solidFill>
            <a:prstDash val="solid"/>
            <a:round/>
            <a:headEnd type="none" w="sm" len="sm"/>
            <a:tailEnd type="stealth" w="med" len="med"/>
          </a:ln>
        </p:spPr>
      </p:cxnSp>
      <p:sp>
        <p:nvSpPr>
          <p:cNvPr id="923" name="Google Shape;923;p38"/>
          <p:cNvSpPr txBox="1"/>
          <p:nvPr/>
        </p:nvSpPr>
        <p:spPr>
          <a:xfrm rot="-84344">
            <a:off x="6987918" y="5673861"/>
            <a:ext cx="2682171" cy="1324150"/>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743" b="1">
                <a:solidFill>
                  <a:srgbClr val="D49000"/>
                </a:solidFill>
                <a:latin typeface="Poppins"/>
                <a:ea typeface="Poppins"/>
                <a:cs typeface="Poppins"/>
                <a:sym typeface="Poppins"/>
              </a:rPr>
              <a:t>LAYERS OF COLOURS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33" name="Google Shape;933;p39"/>
          <p:cNvGrpSpPr/>
          <p:nvPr/>
        </p:nvGrpSpPr>
        <p:grpSpPr>
          <a:xfrm>
            <a:off x="1107009" y="847874"/>
            <a:ext cx="146488" cy="1856076"/>
            <a:chOff x="0" y="-47625"/>
            <a:chExt cx="38581" cy="488843"/>
          </a:xfrm>
        </p:grpSpPr>
        <p:sp>
          <p:nvSpPr>
            <p:cNvPr id="934" name="Google Shape;934;p3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5" name="Google Shape;935;p3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36" name="Google Shape;936;p39"/>
          <p:cNvGrpSpPr/>
          <p:nvPr/>
        </p:nvGrpSpPr>
        <p:grpSpPr>
          <a:xfrm rot="-5400000">
            <a:off x="1702668" y="8257018"/>
            <a:ext cx="146488" cy="1856076"/>
            <a:chOff x="0" y="-47625"/>
            <a:chExt cx="38581" cy="488843"/>
          </a:xfrm>
        </p:grpSpPr>
        <p:sp>
          <p:nvSpPr>
            <p:cNvPr id="937" name="Google Shape;937;p3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8" name="Google Shape;938;p3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39" name="Google Shape;939;p39"/>
          <p:cNvGrpSpPr/>
          <p:nvPr/>
        </p:nvGrpSpPr>
        <p:grpSpPr>
          <a:xfrm>
            <a:off x="10213705" y="-110528"/>
            <a:ext cx="8071512" cy="10850622"/>
            <a:chOff x="0" y="0"/>
            <a:chExt cx="3662687" cy="4923790"/>
          </a:xfrm>
        </p:grpSpPr>
        <p:sp>
          <p:nvSpPr>
            <p:cNvPr id="940" name="Google Shape;940;p39"/>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1" name="Google Shape;941;p39"/>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42" name="Google Shape;942;p39"/>
          <p:cNvSpPr txBox="1"/>
          <p:nvPr/>
        </p:nvSpPr>
        <p:spPr>
          <a:xfrm>
            <a:off x="1481599" y="1621825"/>
            <a:ext cx="10290323" cy="19968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60">
                <a:solidFill>
                  <a:srgbClr val="000000"/>
                </a:solidFill>
                <a:latin typeface="League Spartan"/>
                <a:ea typeface="League Spartan"/>
                <a:cs typeface="League Spartan"/>
                <a:sym typeface="League Spartan"/>
              </a:rPr>
              <a:t>STRENGTHS-BASED &amp; EMPOWERED</a:t>
            </a:r>
            <a:endParaRPr/>
          </a:p>
        </p:txBody>
      </p:sp>
      <p:sp>
        <p:nvSpPr>
          <p:cNvPr id="943" name="Google Shape;943;p39"/>
          <p:cNvSpPr txBox="1"/>
          <p:nvPr/>
        </p:nvSpPr>
        <p:spPr>
          <a:xfrm>
            <a:off x="1481599" y="942975"/>
            <a:ext cx="867886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TOWARDS HEALTHY OUTCOMES</a:t>
            </a:r>
            <a:endParaRPr/>
          </a:p>
        </p:txBody>
      </p:sp>
      <p:sp>
        <p:nvSpPr>
          <p:cNvPr id="944" name="Google Shape;944;p39"/>
          <p:cNvSpPr txBox="1"/>
          <p:nvPr/>
        </p:nvSpPr>
        <p:spPr>
          <a:xfrm>
            <a:off x="1180253" y="4026367"/>
            <a:ext cx="7963747"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Mitigate challenges while ALSO </a:t>
            </a:r>
            <a:r>
              <a:rPr lang="en-US" sz="2900" b="1">
                <a:solidFill>
                  <a:srgbClr val="000000"/>
                </a:solidFill>
                <a:latin typeface="Poppins"/>
                <a:ea typeface="Poppins"/>
                <a:cs typeface="Poppins"/>
                <a:sym typeface="Poppins"/>
              </a:rPr>
              <a:t>promoting strengths</a:t>
            </a:r>
            <a:r>
              <a:rPr lang="en-US" sz="2900">
                <a:solidFill>
                  <a:srgbClr val="000000"/>
                </a:solidFill>
                <a:latin typeface="Poppins"/>
                <a:ea typeface="Poppins"/>
                <a:cs typeface="Poppins"/>
                <a:sym typeface="Poppins"/>
              </a:rPr>
              <a:t>. </a:t>
            </a:r>
            <a:endParaRPr/>
          </a:p>
        </p:txBody>
      </p:sp>
      <p:sp>
        <p:nvSpPr>
          <p:cNvPr id="945" name="Google Shape;945;p39"/>
          <p:cNvSpPr txBox="1"/>
          <p:nvPr/>
        </p:nvSpPr>
        <p:spPr>
          <a:xfrm>
            <a:off x="1180253" y="5238583"/>
            <a:ext cx="7963747" cy="15455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Combination of individual strengths and engagement with support systems creates conditions for success. </a:t>
            </a:r>
            <a:endParaRPr/>
          </a:p>
        </p:txBody>
      </p:sp>
      <p:sp>
        <p:nvSpPr>
          <p:cNvPr id="946" name="Google Shape;946;p39"/>
          <p:cNvSpPr txBox="1"/>
          <p:nvPr/>
        </p:nvSpPr>
        <p:spPr>
          <a:xfrm>
            <a:off x="1180253" y="6898012"/>
            <a:ext cx="6367164" cy="10312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000000"/>
                </a:solidFill>
                <a:latin typeface="Poppins"/>
                <a:ea typeface="Poppins"/>
                <a:cs typeface="Poppins"/>
                <a:sym typeface="Poppins"/>
              </a:rPr>
              <a:t>Co-create success alongside individuals with FASD. </a:t>
            </a:r>
            <a:endParaRPr/>
          </a:p>
        </p:txBody>
      </p:sp>
      <p:cxnSp>
        <p:nvCxnSpPr>
          <p:cNvPr id="947" name="Google Shape;947;p39"/>
          <p:cNvCxnSpPr/>
          <p:nvPr/>
        </p:nvCxnSpPr>
        <p:spPr>
          <a:xfrm rot="10800000" flipH="1">
            <a:off x="9630679" y="6223481"/>
            <a:ext cx="4282484" cy="1823841"/>
          </a:xfrm>
          <a:prstGeom prst="straightConnector1">
            <a:avLst/>
          </a:prstGeom>
          <a:noFill/>
          <a:ln w="190500" cap="flat" cmpd="sng">
            <a:solidFill>
              <a:srgbClr val="FFBD59"/>
            </a:solidFill>
            <a:prstDash val="solid"/>
            <a:round/>
            <a:headEnd type="none" w="sm" len="sm"/>
            <a:tailEnd type="stealth" w="med" len="med"/>
          </a:ln>
        </p:spPr>
      </p:cxnSp>
      <p:sp>
        <p:nvSpPr>
          <p:cNvPr id="948" name="Google Shape;948;p39"/>
          <p:cNvSpPr txBox="1"/>
          <p:nvPr/>
        </p:nvSpPr>
        <p:spPr>
          <a:xfrm rot="-84344">
            <a:off x="6648013" y="7824853"/>
            <a:ext cx="3195984" cy="1981375"/>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3743" b="1">
                <a:solidFill>
                  <a:srgbClr val="D49000"/>
                </a:solidFill>
                <a:latin typeface="Poppins"/>
                <a:ea typeface="Poppins"/>
                <a:cs typeface="Poppins"/>
                <a:sym typeface="Poppins"/>
              </a:rPr>
              <a:t>INDIVIDUAL IS AT THE CENTER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4" name="Google Shape;154;p4"/>
          <p:cNvCxnSpPr/>
          <p:nvPr/>
        </p:nvCxnSpPr>
        <p:spPr>
          <a:xfrm>
            <a:off x="12209682" y="2772136"/>
            <a:ext cx="5049618" cy="0"/>
          </a:xfrm>
          <a:prstGeom prst="straightConnector1">
            <a:avLst/>
          </a:prstGeom>
          <a:noFill/>
          <a:ln w="76200" cap="flat" cmpd="sng">
            <a:solidFill>
              <a:srgbClr val="3470A7"/>
            </a:solidFill>
            <a:prstDash val="solid"/>
            <a:round/>
            <a:headEnd type="none" w="sm" len="sm"/>
            <a:tailEnd type="none" w="sm" len="sm"/>
          </a:ln>
        </p:spPr>
      </p:cxnSp>
      <p:grpSp>
        <p:nvGrpSpPr>
          <p:cNvPr id="155" name="Google Shape;155;p4"/>
          <p:cNvGrpSpPr/>
          <p:nvPr/>
        </p:nvGrpSpPr>
        <p:grpSpPr>
          <a:xfrm>
            <a:off x="17112812" y="525534"/>
            <a:ext cx="146488" cy="1856076"/>
            <a:chOff x="0" y="-47625"/>
            <a:chExt cx="38581" cy="488843"/>
          </a:xfrm>
        </p:grpSpPr>
        <p:sp>
          <p:nvSpPr>
            <p:cNvPr id="156" name="Google Shape;156;p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8" name="Google Shape;158;p4"/>
          <p:cNvGrpSpPr/>
          <p:nvPr/>
        </p:nvGrpSpPr>
        <p:grpSpPr>
          <a:xfrm rot="-5400000">
            <a:off x="1204409" y="-634330"/>
            <a:ext cx="146488" cy="1856076"/>
            <a:chOff x="0" y="-47625"/>
            <a:chExt cx="38581" cy="488843"/>
          </a:xfrm>
        </p:grpSpPr>
        <p:sp>
          <p:nvSpPr>
            <p:cNvPr id="159" name="Google Shape;159;p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1" name="Google Shape;161;p4"/>
          <p:cNvGrpSpPr/>
          <p:nvPr/>
        </p:nvGrpSpPr>
        <p:grpSpPr>
          <a:xfrm>
            <a:off x="8712098" y="3410664"/>
            <a:ext cx="863804" cy="8796566"/>
            <a:chOff x="0" y="-47625"/>
            <a:chExt cx="227504" cy="2316791"/>
          </a:xfrm>
        </p:grpSpPr>
        <p:sp>
          <p:nvSpPr>
            <p:cNvPr id="162" name="Google Shape;162;p4"/>
            <p:cNvSpPr/>
            <p:nvPr/>
          </p:nvSpPr>
          <p:spPr>
            <a:xfrm>
              <a:off x="0" y="0"/>
              <a:ext cx="227504" cy="2269166"/>
            </a:xfrm>
            <a:custGeom>
              <a:avLst/>
              <a:gdLst/>
              <a:ahLst/>
              <a:cxnLst/>
              <a:rect l="l" t="t" r="r" b="b"/>
              <a:pathLst>
                <a:path w="227504" h="2269166" extrusionOk="0">
                  <a:moveTo>
                    <a:pt x="113752" y="0"/>
                  </a:moveTo>
                  <a:lnTo>
                    <a:pt x="113752" y="0"/>
                  </a:lnTo>
                  <a:cubicBezTo>
                    <a:pt x="176575" y="0"/>
                    <a:pt x="227504" y="50928"/>
                    <a:pt x="227504" y="113752"/>
                  </a:cubicBezTo>
                  <a:lnTo>
                    <a:pt x="227504" y="2155414"/>
                  </a:lnTo>
                  <a:cubicBezTo>
                    <a:pt x="227504" y="2185583"/>
                    <a:pt x="215519" y="2214516"/>
                    <a:pt x="194187" y="2235849"/>
                  </a:cubicBezTo>
                  <a:cubicBezTo>
                    <a:pt x="172854" y="2257182"/>
                    <a:pt x="143921" y="2269166"/>
                    <a:pt x="113752" y="2269166"/>
                  </a:cubicBezTo>
                  <a:lnTo>
                    <a:pt x="113752" y="2269166"/>
                  </a:lnTo>
                  <a:cubicBezTo>
                    <a:pt x="83583" y="2269166"/>
                    <a:pt x="54650" y="2257182"/>
                    <a:pt x="33317" y="2235849"/>
                  </a:cubicBezTo>
                  <a:cubicBezTo>
                    <a:pt x="11985" y="2214516"/>
                    <a:pt x="0" y="2185583"/>
                    <a:pt x="0" y="2155414"/>
                  </a:cubicBezTo>
                  <a:lnTo>
                    <a:pt x="0" y="113752"/>
                  </a:lnTo>
                  <a:cubicBezTo>
                    <a:pt x="0" y="83583"/>
                    <a:pt x="11985" y="54650"/>
                    <a:pt x="33317" y="33317"/>
                  </a:cubicBezTo>
                  <a:cubicBezTo>
                    <a:pt x="54650" y="11985"/>
                    <a:pt x="83583" y="0"/>
                    <a:pt x="113752" y="0"/>
                  </a:cubicBez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4"/>
            <p:cNvSpPr txBox="1"/>
            <p:nvPr/>
          </p:nvSpPr>
          <p:spPr>
            <a:xfrm>
              <a:off x="0" y="-47625"/>
              <a:ext cx="227504" cy="231679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4" name="Google Shape;164;p4"/>
          <p:cNvGrpSpPr/>
          <p:nvPr/>
        </p:nvGrpSpPr>
        <p:grpSpPr>
          <a:xfrm>
            <a:off x="-1141043" y="1461410"/>
            <a:ext cx="7687262" cy="7939404"/>
            <a:chOff x="0" y="0"/>
            <a:chExt cx="6350000" cy="6558280"/>
          </a:xfrm>
        </p:grpSpPr>
        <p:sp>
          <p:nvSpPr>
            <p:cNvPr id="165" name="Google Shape;165;p4"/>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t="-38093" r="-173329" b="-380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4"/>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7" name="Google Shape;167;p4"/>
          <p:cNvSpPr txBox="1"/>
          <p:nvPr/>
        </p:nvSpPr>
        <p:spPr>
          <a:xfrm>
            <a:off x="11077209" y="1484445"/>
            <a:ext cx="5914265" cy="1102731"/>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OUTLINE</a:t>
            </a:r>
            <a:endParaRPr/>
          </a:p>
        </p:txBody>
      </p:sp>
      <p:sp>
        <p:nvSpPr>
          <p:cNvPr id="168" name="Google Shape;168;p4"/>
          <p:cNvSpPr txBox="1"/>
          <p:nvPr/>
        </p:nvSpPr>
        <p:spPr>
          <a:xfrm>
            <a:off x="12394755" y="763510"/>
            <a:ext cx="4596719" cy="697900"/>
          </a:xfrm>
          <a:prstGeom prst="rect">
            <a:avLst/>
          </a:prstGeom>
          <a:noFill/>
          <a:ln>
            <a:noFill/>
          </a:ln>
        </p:spPr>
        <p:txBody>
          <a:bodyPr spcFirstLastPara="1" wrap="square" lIns="0" tIns="0" rIns="0" bIns="0" anchor="t" anchorCtr="0">
            <a:spAutoFit/>
          </a:bodyPr>
          <a:lstStyle/>
          <a:p>
            <a:pPr marL="0" marR="0" lvl="0" indent="0" algn="r" rtl="0">
              <a:lnSpc>
                <a:spcPct val="140019"/>
              </a:lnSpc>
              <a:spcBef>
                <a:spcPts val="0"/>
              </a:spcBef>
              <a:spcAft>
                <a:spcPts val="0"/>
              </a:spcAft>
              <a:buNone/>
            </a:pPr>
            <a:r>
              <a:rPr lang="en-US" sz="4023" b="1">
                <a:solidFill>
                  <a:srgbClr val="000000"/>
                </a:solidFill>
                <a:latin typeface="Roboto"/>
                <a:ea typeface="Roboto"/>
                <a:cs typeface="Roboto"/>
                <a:sym typeface="Roboto"/>
              </a:rPr>
              <a:t>PRESENTATION</a:t>
            </a:r>
            <a:endParaRPr/>
          </a:p>
        </p:txBody>
      </p:sp>
      <p:sp>
        <p:nvSpPr>
          <p:cNvPr id="169" name="Google Shape;169;p4"/>
          <p:cNvSpPr txBox="1"/>
          <p:nvPr/>
        </p:nvSpPr>
        <p:spPr>
          <a:xfrm>
            <a:off x="11077209" y="3962761"/>
            <a:ext cx="6557525" cy="3739177"/>
          </a:xfrm>
          <a:prstGeom prst="rect">
            <a:avLst/>
          </a:prstGeom>
          <a:noFill/>
          <a:ln>
            <a:noFill/>
          </a:ln>
        </p:spPr>
        <p:txBody>
          <a:bodyPr spcFirstLastPara="1" wrap="square" lIns="0" tIns="0" rIns="0" bIns="0" anchor="t" anchorCtr="0">
            <a:spAutoFit/>
          </a:bodyPr>
          <a:lstStyle/>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Mindset: The Direction We Look Towards</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Activity: Pause, Reflect, Reframe</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Establishing Shared Understandings</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 Using Shared Understanding to Pursue Goals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4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958" name="Google Shape;958;p40"/>
          <p:cNvCxnSpPr/>
          <p:nvPr/>
        </p:nvCxnSpPr>
        <p:spPr>
          <a:xfrm>
            <a:off x="1107009" y="2827775"/>
            <a:ext cx="5049618" cy="0"/>
          </a:xfrm>
          <a:prstGeom prst="straightConnector1">
            <a:avLst/>
          </a:prstGeom>
          <a:noFill/>
          <a:ln w="76200" cap="flat" cmpd="sng">
            <a:solidFill>
              <a:srgbClr val="DBA43B"/>
            </a:solidFill>
            <a:prstDash val="solid"/>
            <a:round/>
            <a:headEnd type="none" w="sm" len="sm"/>
            <a:tailEnd type="none" w="sm" len="sm"/>
          </a:ln>
        </p:spPr>
      </p:cxnSp>
      <p:grpSp>
        <p:nvGrpSpPr>
          <p:cNvPr id="959" name="Google Shape;959;p40"/>
          <p:cNvGrpSpPr/>
          <p:nvPr/>
        </p:nvGrpSpPr>
        <p:grpSpPr>
          <a:xfrm>
            <a:off x="1107009" y="847874"/>
            <a:ext cx="146488" cy="1856076"/>
            <a:chOff x="0" y="-47625"/>
            <a:chExt cx="38581" cy="488843"/>
          </a:xfrm>
        </p:grpSpPr>
        <p:sp>
          <p:nvSpPr>
            <p:cNvPr id="960" name="Google Shape;960;p4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BA4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1" name="Google Shape;961;p4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62" name="Google Shape;962;p40"/>
          <p:cNvGrpSpPr/>
          <p:nvPr/>
        </p:nvGrpSpPr>
        <p:grpSpPr>
          <a:xfrm>
            <a:off x="10787943" y="3674785"/>
            <a:ext cx="2757253" cy="2847691"/>
            <a:chOff x="0" y="0"/>
            <a:chExt cx="6350000" cy="6558280"/>
          </a:xfrm>
        </p:grpSpPr>
        <p:sp>
          <p:nvSpPr>
            <p:cNvPr id="963" name="Google Shape;963;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l="-27421" r="-274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65" name="Google Shape;965;p40"/>
          <p:cNvGrpSpPr/>
          <p:nvPr/>
        </p:nvGrpSpPr>
        <p:grpSpPr>
          <a:xfrm>
            <a:off x="10787943" y="7076746"/>
            <a:ext cx="2757253" cy="2847691"/>
            <a:chOff x="0" y="0"/>
            <a:chExt cx="6350000" cy="6558280"/>
          </a:xfrm>
        </p:grpSpPr>
        <p:sp>
          <p:nvSpPr>
            <p:cNvPr id="966" name="Google Shape;966;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5">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7" name="Google Shape;967;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68" name="Google Shape;968;p40"/>
          <p:cNvGrpSpPr/>
          <p:nvPr/>
        </p:nvGrpSpPr>
        <p:grpSpPr>
          <a:xfrm>
            <a:off x="4742804" y="3676313"/>
            <a:ext cx="2757253" cy="2847691"/>
            <a:chOff x="0" y="0"/>
            <a:chExt cx="6350000" cy="6558280"/>
          </a:xfrm>
        </p:grpSpPr>
        <p:sp>
          <p:nvSpPr>
            <p:cNvPr id="969" name="Google Shape;969;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6">
                <a:alphaModFix/>
              </a:blip>
              <a:stretch>
                <a:fillRect t="-14608" b="-1460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0" name="Google Shape;970;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71" name="Google Shape;971;p40"/>
          <p:cNvGrpSpPr/>
          <p:nvPr/>
        </p:nvGrpSpPr>
        <p:grpSpPr>
          <a:xfrm>
            <a:off x="7765374" y="3676313"/>
            <a:ext cx="2757253" cy="2847691"/>
            <a:chOff x="0" y="0"/>
            <a:chExt cx="6350000" cy="6558280"/>
          </a:xfrm>
        </p:grpSpPr>
        <p:sp>
          <p:nvSpPr>
            <p:cNvPr id="972" name="Google Shape;972;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7">
                <a:alphaModFix/>
              </a:blip>
              <a:stretch>
                <a:fillRect l="-1679" r="-16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3" name="Google Shape;973;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74" name="Google Shape;974;p40"/>
          <p:cNvGrpSpPr/>
          <p:nvPr/>
        </p:nvGrpSpPr>
        <p:grpSpPr>
          <a:xfrm>
            <a:off x="4742804" y="7076746"/>
            <a:ext cx="2757253" cy="2847691"/>
            <a:chOff x="0" y="0"/>
            <a:chExt cx="6350000" cy="6558280"/>
          </a:xfrm>
        </p:grpSpPr>
        <p:sp>
          <p:nvSpPr>
            <p:cNvPr id="975" name="Google Shape;975;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8">
                <a:alphaModFix/>
              </a:blip>
              <a:stretch>
                <a:fillRect l="-11249" r="-112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6" name="Google Shape;976;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77" name="Google Shape;977;p40"/>
          <p:cNvGrpSpPr/>
          <p:nvPr/>
        </p:nvGrpSpPr>
        <p:grpSpPr>
          <a:xfrm>
            <a:off x="7765374" y="7076746"/>
            <a:ext cx="2757253" cy="2847691"/>
            <a:chOff x="0" y="0"/>
            <a:chExt cx="6350000" cy="6558280"/>
          </a:xfrm>
        </p:grpSpPr>
        <p:sp>
          <p:nvSpPr>
            <p:cNvPr id="978" name="Google Shape;978;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9">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9" name="Google Shape;979;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80" name="Google Shape;980;p40"/>
          <p:cNvGrpSpPr/>
          <p:nvPr/>
        </p:nvGrpSpPr>
        <p:grpSpPr>
          <a:xfrm>
            <a:off x="1720235" y="3676313"/>
            <a:ext cx="2757253" cy="2847691"/>
            <a:chOff x="0" y="0"/>
            <a:chExt cx="6350000" cy="6558280"/>
          </a:xfrm>
        </p:grpSpPr>
        <p:sp>
          <p:nvSpPr>
            <p:cNvPr id="981" name="Google Shape;981;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0">
                <a:alphaModFix/>
              </a:blip>
              <a:stretch>
                <a:fillRect l="-35196" r="-35196" b="-2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83" name="Google Shape;983;p40"/>
          <p:cNvGrpSpPr/>
          <p:nvPr/>
        </p:nvGrpSpPr>
        <p:grpSpPr>
          <a:xfrm>
            <a:off x="1720235" y="7076746"/>
            <a:ext cx="2757253" cy="2847691"/>
            <a:chOff x="0" y="0"/>
            <a:chExt cx="6350000" cy="6558280"/>
          </a:xfrm>
        </p:grpSpPr>
        <p:sp>
          <p:nvSpPr>
            <p:cNvPr id="984" name="Google Shape;984;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1">
                <a:alphaModFix/>
              </a:blip>
              <a:stretch>
                <a:fillRect l="-18907" r="-1890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5" name="Google Shape;985;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86" name="Google Shape;986;p40"/>
          <p:cNvGrpSpPr/>
          <p:nvPr/>
        </p:nvGrpSpPr>
        <p:grpSpPr>
          <a:xfrm>
            <a:off x="13810512" y="7076746"/>
            <a:ext cx="2757253" cy="2847691"/>
            <a:chOff x="0" y="0"/>
            <a:chExt cx="6350000" cy="6558280"/>
          </a:xfrm>
        </p:grpSpPr>
        <p:sp>
          <p:nvSpPr>
            <p:cNvPr id="987" name="Google Shape;987;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2">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8" name="Google Shape;988;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89" name="Google Shape;989;p40"/>
          <p:cNvGrpSpPr/>
          <p:nvPr/>
        </p:nvGrpSpPr>
        <p:grpSpPr>
          <a:xfrm>
            <a:off x="13810512" y="3676313"/>
            <a:ext cx="2757253" cy="2847691"/>
            <a:chOff x="0" y="0"/>
            <a:chExt cx="6350000" cy="6558280"/>
          </a:xfrm>
        </p:grpSpPr>
        <p:sp>
          <p:nvSpPr>
            <p:cNvPr id="990" name="Google Shape;990;p4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3">
                <a:alphaModFix/>
              </a:blip>
              <a:stretch>
                <a:fillRect l="-3484" r="-34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1" name="Google Shape;991;p4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D299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92" name="Google Shape;992;p40"/>
          <p:cNvSpPr txBox="1"/>
          <p:nvPr/>
        </p:nvSpPr>
        <p:spPr>
          <a:xfrm>
            <a:off x="1481599" y="1602775"/>
            <a:ext cx="7478371"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BRAIN DOMAINS</a:t>
            </a:r>
            <a:endParaRPr/>
          </a:p>
        </p:txBody>
      </p:sp>
      <p:sp>
        <p:nvSpPr>
          <p:cNvPr id="993" name="Google Shape;993;p40"/>
          <p:cNvSpPr txBox="1"/>
          <p:nvPr/>
        </p:nvSpPr>
        <p:spPr>
          <a:xfrm>
            <a:off x="1481599" y="942975"/>
            <a:ext cx="459671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FASD DIAGNOSTIC</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4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3" name="Google Shape;1003;p41"/>
          <p:cNvSpPr/>
          <p:nvPr/>
        </p:nvSpPr>
        <p:spPr>
          <a:xfrm>
            <a:off x="4569067" y="0"/>
            <a:ext cx="8425581" cy="10537222"/>
          </a:xfrm>
          <a:custGeom>
            <a:avLst/>
            <a:gdLst/>
            <a:ahLst/>
            <a:cxnLst/>
            <a:rect l="l" t="t" r="r" b="b"/>
            <a:pathLst>
              <a:path w="8425581" h="10537222" extrusionOk="0">
                <a:moveTo>
                  <a:pt x="0" y="0"/>
                </a:moveTo>
                <a:lnTo>
                  <a:pt x="8425582" y="0"/>
                </a:lnTo>
                <a:lnTo>
                  <a:pt x="8425582" y="10537222"/>
                </a:lnTo>
                <a:lnTo>
                  <a:pt x="0" y="10537222"/>
                </a:lnTo>
                <a:lnTo>
                  <a:pt x="0" y="0"/>
                </a:lnTo>
                <a:close/>
              </a:path>
            </a:pathLst>
          </a:custGeom>
          <a:blipFill rotWithShape="1">
            <a:blip r:embed="rId4">
              <a:alphaModFix/>
            </a:blip>
            <a:stretch>
              <a:fillRect t="-566" b="-294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41"/>
          <p:cNvSpPr/>
          <p:nvPr/>
        </p:nvSpPr>
        <p:spPr>
          <a:xfrm>
            <a:off x="8781858" y="4094024"/>
            <a:ext cx="1517073" cy="2745834"/>
          </a:xfrm>
          <a:custGeom>
            <a:avLst/>
            <a:gdLst/>
            <a:ahLst/>
            <a:cxnLst/>
            <a:rect l="l" t="t" r="r" b="b"/>
            <a:pathLst>
              <a:path w="1517073" h="2745834" extrusionOk="0">
                <a:moveTo>
                  <a:pt x="0" y="0"/>
                </a:moveTo>
                <a:lnTo>
                  <a:pt x="1517073" y="0"/>
                </a:lnTo>
                <a:lnTo>
                  <a:pt x="1517073" y="2745835"/>
                </a:lnTo>
                <a:lnTo>
                  <a:pt x="0" y="274583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4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0904" r="-2090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42"/>
          <p:cNvSpPr/>
          <p:nvPr/>
        </p:nvSpPr>
        <p:spPr>
          <a:xfrm>
            <a:off x="-1174300" y="-248684"/>
            <a:ext cx="19462300" cy="11002156"/>
          </a:xfrm>
          <a:custGeom>
            <a:avLst/>
            <a:gdLst/>
            <a:ahLst/>
            <a:cxnLst/>
            <a:rect l="l" t="t" r="r" b="b"/>
            <a:pathLst>
              <a:path w="19462300" h="11002156" extrusionOk="0">
                <a:moveTo>
                  <a:pt x="0" y="0"/>
                </a:moveTo>
                <a:lnTo>
                  <a:pt x="19462300" y="0"/>
                </a:lnTo>
                <a:lnTo>
                  <a:pt x="19462300" y="11002156"/>
                </a:lnTo>
                <a:lnTo>
                  <a:pt x="0" y="11002156"/>
                </a:lnTo>
                <a:lnTo>
                  <a:pt x="0" y="0"/>
                </a:lnTo>
                <a:close/>
              </a:path>
            </a:pathLst>
          </a:custGeom>
          <a:blipFill rotWithShape="1">
            <a:blip r:embed="rId4">
              <a:alphaModFix/>
            </a:blip>
            <a:stretch>
              <a:fillRect t="-73034" b="-555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11" name="Google Shape;1011;p42"/>
          <p:cNvGrpSpPr/>
          <p:nvPr/>
        </p:nvGrpSpPr>
        <p:grpSpPr>
          <a:xfrm>
            <a:off x="1028700" y="-429510"/>
            <a:ext cx="16230600" cy="6707302"/>
            <a:chOff x="0" y="-47625"/>
            <a:chExt cx="4274726" cy="1766532"/>
          </a:xfrm>
        </p:grpSpPr>
        <p:sp>
          <p:nvSpPr>
            <p:cNvPr id="1012" name="Google Shape;1012;p42"/>
            <p:cNvSpPr/>
            <p:nvPr/>
          </p:nvSpPr>
          <p:spPr>
            <a:xfrm>
              <a:off x="0" y="0"/>
              <a:ext cx="4274726" cy="1718907"/>
            </a:xfrm>
            <a:custGeom>
              <a:avLst/>
              <a:gdLst/>
              <a:ahLst/>
              <a:cxnLst/>
              <a:rect l="l" t="t" r="r" b="b"/>
              <a:pathLst>
                <a:path w="4274726" h="1718907" extrusionOk="0">
                  <a:moveTo>
                    <a:pt x="24327" y="0"/>
                  </a:moveTo>
                  <a:lnTo>
                    <a:pt x="4250399" y="0"/>
                  </a:lnTo>
                  <a:cubicBezTo>
                    <a:pt x="4263834" y="0"/>
                    <a:pt x="4274726" y="10891"/>
                    <a:pt x="4274726" y="24327"/>
                  </a:cubicBezTo>
                  <a:lnTo>
                    <a:pt x="4274726" y="1694580"/>
                  </a:lnTo>
                  <a:cubicBezTo>
                    <a:pt x="4274726" y="1701032"/>
                    <a:pt x="4272163" y="1707220"/>
                    <a:pt x="4267601" y="1711782"/>
                  </a:cubicBezTo>
                  <a:cubicBezTo>
                    <a:pt x="4263039" y="1716344"/>
                    <a:pt x="4256851" y="1718907"/>
                    <a:pt x="4250399" y="1718907"/>
                  </a:cubicBezTo>
                  <a:lnTo>
                    <a:pt x="24327" y="1718907"/>
                  </a:lnTo>
                  <a:cubicBezTo>
                    <a:pt x="10891" y="1718907"/>
                    <a:pt x="0" y="1708016"/>
                    <a:pt x="0" y="1694580"/>
                  </a:cubicBezTo>
                  <a:lnTo>
                    <a:pt x="0" y="24327"/>
                  </a:lnTo>
                  <a:cubicBezTo>
                    <a:pt x="0" y="10891"/>
                    <a:pt x="10891" y="0"/>
                    <a:pt x="243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42"/>
            <p:cNvSpPr txBox="1"/>
            <p:nvPr/>
          </p:nvSpPr>
          <p:spPr>
            <a:xfrm>
              <a:off x="0" y="-47625"/>
              <a:ext cx="4274726" cy="17665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14" name="Google Shape;1014;p42"/>
          <p:cNvSpPr/>
          <p:nvPr/>
        </p:nvSpPr>
        <p:spPr>
          <a:xfrm>
            <a:off x="12663494" y="2588925"/>
            <a:ext cx="4595806" cy="3688867"/>
          </a:xfrm>
          <a:custGeom>
            <a:avLst/>
            <a:gdLst/>
            <a:ahLst/>
            <a:cxnLst/>
            <a:rect l="l" t="t" r="r" b="b"/>
            <a:pathLst>
              <a:path w="4595806" h="3688867" extrusionOk="0">
                <a:moveTo>
                  <a:pt x="0" y="0"/>
                </a:moveTo>
                <a:lnTo>
                  <a:pt x="4595806" y="0"/>
                </a:lnTo>
                <a:lnTo>
                  <a:pt x="4595806" y="3688867"/>
                </a:lnTo>
                <a:lnTo>
                  <a:pt x="0" y="368886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42"/>
          <p:cNvSpPr/>
          <p:nvPr/>
        </p:nvSpPr>
        <p:spPr>
          <a:xfrm>
            <a:off x="2043695" y="4119040"/>
            <a:ext cx="4191638" cy="1338175"/>
          </a:xfrm>
          <a:custGeom>
            <a:avLst/>
            <a:gdLst/>
            <a:ahLst/>
            <a:cxnLst/>
            <a:rect l="l" t="t" r="r" b="b"/>
            <a:pathLst>
              <a:path w="4191638" h="1338175" extrusionOk="0">
                <a:moveTo>
                  <a:pt x="0" y="0"/>
                </a:moveTo>
                <a:lnTo>
                  <a:pt x="4191637" y="0"/>
                </a:lnTo>
                <a:lnTo>
                  <a:pt x="4191637" y="1338175"/>
                </a:lnTo>
                <a:lnTo>
                  <a:pt x="0" y="133817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6" name="Google Shape;1016;p42"/>
          <p:cNvSpPr txBox="1"/>
          <p:nvPr/>
        </p:nvSpPr>
        <p:spPr>
          <a:xfrm>
            <a:off x="3423739" y="1440802"/>
            <a:ext cx="11440521" cy="334732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590">
                <a:solidFill>
                  <a:srgbClr val="000000"/>
                </a:solidFill>
                <a:latin typeface="League Spartan"/>
                <a:ea typeface="League Spartan"/>
                <a:cs typeface="League Spartan"/>
                <a:sym typeface="League Spartan"/>
              </a:rPr>
              <a:t>END OF CONTENT AREA 1</a:t>
            </a:r>
            <a:endParaRPr/>
          </a:p>
        </p:txBody>
      </p:sp>
      <p:sp>
        <p:nvSpPr>
          <p:cNvPr id="1017" name="Google Shape;1017;p42"/>
          <p:cNvSpPr/>
          <p:nvPr/>
        </p:nvSpPr>
        <p:spPr>
          <a:xfrm>
            <a:off x="7021578" y="4788127"/>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23" name="Google Shape;1023;p43"/>
          <p:cNvGrpSpPr/>
          <p:nvPr/>
        </p:nvGrpSpPr>
        <p:grpSpPr>
          <a:xfrm>
            <a:off x="1880278" y="-558923"/>
            <a:ext cx="2302648" cy="7539771"/>
            <a:chOff x="0" y="-47625"/>
            <a:chExt cx="606459" cy="1985783"/>
          </a:xfrm>
        </p:grpSpPr>
        <p:sp>
          <p:nvSpPr>
            <p:cNvPr id="1024" name="Google Shape;1024;p43"/>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43"/>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026" name="Google Shape;1026;p43"/>
          <p:cNvCxnSpPr/>
          <p:nvPr/>
        </p:nvCxnSpPr>
        <p:spPr>
          <a:xfrm>
            <a:off x="4547281" y="6605455"/>
            <a:ext cx="7877207" cy="0"/>
          </a:xfrm>
          <a:prstGeom prst="straightConnector1">
            <a:avLst/>
          </a:prstGeom>
          <a:noFill/>
          <a:ln w="76200" cap="flat" cmpd="sng">
            <a:solidFill>
              <a:srgbClr val="B44073"/>
            </a:solidFill>
            <a:prstDash val="solid"/>
            <a:round/>
            <a:headEnd type="none" w="sm" len="sm"/>
            <a:tailEnd type="none" w="sm" len="sm"/>
          </a:ln>
        </p:spPr>
      </p:cxnSp>
      <p:grpSp>
        <p:nvGrpSpPr>
          <p:cNvPr id="1027" name="Google Shape;1027;p43"/>
          <p:cNvGrpSpPr/>
          <p:nvPr/>
        </p:nvGrpSpPr>
        <p:grpSpPr>
          <a:xfrm>
            <a:off x="14379513" y="8233036"/>
            <a:ext cx="4823538" cy="4823538"/>
            <a:chOff x="0" y="0"/>
            <a:chExt cx="812800" cy="812800"/>
          </a:xfrm>
        </p:grpSpPr>
        <p:sp>
          <p:nvSpPr>
            <p:cNvPr id="1028" name="Google Shape;1028;p4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4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0" name="Google Shape;1030;p43"/>
          <p:cNvGrpSpPr/>
          <p:nvPr/>
        </p:nvGrpSpPr>
        <p:grpSpPr>
          <a:xfrm>
            <a:off x="16791282" y="6846531"/>
            <a:ext cx="4823538" cy="4823538"/>
            <a:chOff x="0" y="0"/>
            <a:chExt cx="812800" cy="812800"/>
          </a:xfrm>
        </p:grpSpPr>
        <p:sp>
          <p:nvSpPr>
            <p:cNvPr id="1031" name="Google Shape;1031;p4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2" name="Google Shape;1032;p4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33" name="Google Shape;1033;p43"/>
          <p:cNvSpPr/>
          <p:nvPr/>
        </p:nvSpPr>
        <p:spPr>
          <a:xfrm>
            <a:off x="13446296" y="141498"/>
            <a:ext cx="4595806" cy="3688867"/>
          </a:xfrm>
          <a:custGeom>
            <a:avLst/>
            <a:gdLst/>
            <a:ahLst/>
            <a:cxnLst/>
            <a:rect l="l" t="t" r="r" b="b"/>
            <a:pathLst>
              <a:path w="4595806" h="3688867" extrusionOk="0">
                <a:moveTo>
                  <a:pt x="0" y="0"/>
                </a:moveTo>
                <a:lnTo>
                  <a:pt x="4595805" y="0"/>
                </a:lnTo>
                <a:lnTo>
                  <a:pt x="4595805" y="3688868"/>
                </a:lnTo>
                <a:lnTo>
                  <a:pt x="0" y="368886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43"/>
          <p:cNvSpPr txBox="1"/>
          <p:nvPr/>
        </p:nvSpPr>
        <p:spPr>
          <a:xfrm>
            <a:off x="4547281" y="3982766"/>
            <a:ext cx="13494821" cy="256569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a:solidFill>
                  <a:srgbClr val="000000"/>
                </a:solidFill>
                <a:latin typeface="League Spartan"/>
                <a:ea typeface="League Spartan"/>
                <a:cs typeface="League Spartan"/>
                <a:sym typeface="League Spartan"/>
              </a:rPr>
              <a:t>THE DIRECTION WE </a:t>
            </a:r>
            <a:r>
              <a:rPr lang="en-US" sz="7363" b="1">
                <a:solidFill>
                  <a:srgbClr val="D49000"/>
                </a:solidFill>
                <a:latin typeface="League Spartan"/>
                <a:ea typeface="League Spartan"/>
                <a:cs typeface="League Spartan"/>
                <a:sym typeface="League Spartan"/>
              </a:rPr>
              <a:t>MOVE </a:t>
            </a:r>
            <a:r>
              <a:rPr lang="en-US" sz="7363">
                <a:solidFill>
                  <a:srgbClr val="000000"/>
                </a:solidFill>
                <a:latin typeface="League Spartan"/>
                <a:ea typeface="League Spartan"/>
                <a:cs typeface="League Spartan"/>
                <a:sym typeface="League Spartan"/>
              </a:rPr>
              <a:t>TOWARDS</a:t>
            </a:r>
            <a:endParaRPr/>
          </a:p>
        </p:txBody>
      </p:sp>
      <p:sp>
        <p:nvSpPr>
          <p:cNvPr id="1035" name="Google Shape;1035;p43"/>
          <p:cNvSpPr/>
          <p:nvPr/>
        </p:nvSpPr>
        <p:spPr>
          <a:xfrm>
            <a:off x="188027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43"/>
          <p:cNvSpPr txBox="1"/>
          <p:nvPr/>
        </p:nvSpPr>
        <p:spPr>
          <a:xfrm>
            <a:off x="4547281" y="3196600"/>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TOWARDS HEALTHY OUTCOMES</a:t>
            </a:r>
            <a:endParaRPr/>
          </a:p>
        </p:txBody>
      </p:sp>
      <p:sp>
        <p:nvSpPr>
          <p:cNvPr id="1037" name="Google Shape;1037;p43"/>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4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47" name="Google Shape;1047;p44"/>
          <p:cNvCxnSpPr/>
          <p:nvPr/>
        </p:nvCxnSpPr>
        <p:spPr>
          <a:xfrm>
            <a:off x="12209682" y="2772136"/>
            <a:ext cx="5049618" cy="0"/>
          </a:xfrm>
          <a:prstGeom prst="straightConnector1">
            <a:avLst/>
          </a:prstGeom>
          <a:noFill/>
          <a:ln w="76200" cap="flat" cmpd="sng">
            <a:solidFill>
              <a:srgbClr val="278ED0"/>
            </a:solidFill>
            <a:prstDash val="solid"/>
            <a:round/>
            <a:headEnd type="none" w="sm" len="sm"/>
            <a:tailEnd type="none" w="sm" len="sm"/>
          </a:ln>
        </p:spPr>
      </p:cxnSp>
      <p:grpSp>
        <p:nvGrpSpPr>
          <p:cNvPr id="1048" name="Google Shape;1048;p44"/>
          <p:cNvGrpSpPr/>
          <p:nvPr/>
        </p:nvGrpSpPr>
        <p:grpSpPr>
          <a:xfrm>
            <a:off x="17112812" y="525534"/>
            <a:ext cx="146488" cy="1856076"/>
            <a:chOff x="0" y="-47625"/>
            <a:chExt cx="38581" cy="488843"/>
          </a:xfrm>
        </p:grpSpPr>
        <p:sp>
          <p:nvSpPr>
            <p:cNvPr id="1049" name="Google Shape;1049;p4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0" name="Google Shape;1050;p4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51" name="Google Shape;1051;p44"/>
          <p:cNvGrpSpPr/>
          <p:nvPr/>
        </p:nvGrpSpPr>
        <p:grpSpPr>
          <a:xfrm rot="-5400000">
            <a:off x="1204409" y="-634330"/>
            <a:ext cx="146488" cy="1856076"/>
            <a:chOff x="0" y="-47625"/>
            <a:chExt cx="38581" cy="488843"/>
          </a:xfrm>
        </p:grpSpPr>
        <p:sp>
          <p:nvSpPr>
            <p:cNvPr id="1052" name="Google Shape;1052;p4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3" name="Google Shape;1053;p4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54" name="Google Shape;1054;p44"/>
          <p:cNvGrpSpPr/>
          <p:nvPr/>
        </p:nvGrpSpPr>
        <p:grpSpPr>
          <a:xfrm>
            <a:off x="8712098" y="3410664"/>
            <a:ext cx="863804" cy="8796566"/>
            <a:chOff x="0" y="-47625"/>
            <a:chExt cx="227504" cy="2316791"/>
          </a:xfrm>
        </p:grpSpPr>
        <p:sp>
          <p:nvSpPr>
            <p:cNvPr id="1055" name="Google Shape;1055;p44"/>
            <p:cNvSpPr/>
            <p:nvPr/>
          </p:nvSpPr>
          <p:spPr>
            <a:xfrm>
              <a:off x="0" y="0"/>
              <a:ext cx="227504" cy="2269166"/>
            </a:xfrm>
            <a:custGeom>
              <a:avLst/>
              <a:gdLst/>
              <a:ahLst/>
              <a:cxnLst/>
              <a:rect l="l" t="t" r="r" b="b"/>
              <a:pathLst>
                <a:path w="227504" h="2269166" extrusionOk="0">
                  <a:moveTo>
                    <a:pt x="113752" y="0"/>
                  </a:moveTo>
                  <a:lnTo>
                    <a:pt x="113752" y="0"/>
                  </a:lnTo>
                  <a:cubicBezTo>
                    <a:pt x="176575" y="0"/>
                    <a:pt x="227504" y="50928"/>
                    <a:pt x="227504" y="113752"/>
                  </a:cubicBezTo>
                  <a:lnTo>
                    <a:pt x="227504" y="2155414"/>
                  </a:lnTo>
                  <a:cubicBezTo>
                    <a:pt x="227504" y="2185583"/>
                    <a:pt x="215519" y="2214516"/>
                    <a:pt x="194187" y="2235849"/>
                  </a:cubicBezTo>
                  <a:cubicBezTo>
                    <a:pt x="172854" y="2257182"/>
                    <a:pt x="143921" y="2269166"/>
                    <a:pt x="113752" y="2269166"/>
                  </a:cubicBezTo>
                  <a:lnTo>
                    <a:pt x="113752" y="2269166"/>
                  </a:lnTo>
                  <a:cubicBezTo>
                    <a:pt x="83583" y="2269166"/>
                    <a:pt x="54650" y="2257182"/>
                    <a:pt x="33317" y="2235849"/>
                  </a:cubicBezTo>
                  <a:cubicBezTo>
                    <a:pt x="11985" y="2214516"/>
                    <a:pt x="0" y="2185583"/>
                    <a:pt x="0" y="2155414"/>
                  </a:cubicBezTo>
                  <a:lnTo>
                    <a:pt x="0" y="113752"/>
                  </a:lnTo>
                  <a:cubicBezTo>
                    <a:pt x="0" y="83583"/>
                    <a:pt x="11985" y="54650"/>
                    <a:pt x="33317" y="33317"/>
                  </a:cubicBezTo>
                  <a:cubicBezTo>
                    <a:pt x="54650" y="11985"/>
                    <a:pt x="83583" y="0"/>
                    <a:pt x="113752" y="0"/>
                  </a:cubicBez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44"/>
            <p:cNvSpPr txBox="1"/>
            <p:nvPr/>
          </p:nvSpPr>
          <p:spPr>
            <a:xfrm>
              <a:off x="0" y="-47625"/>
              <a:ext cx="227504" cy="231679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57" name="Google Shape;1057;p44"/>
          <p:cNvGrpSpPr/>
          <p:nvPr/>
        </p:nvGrpSpPr>
        <p:grpSpPr>
          <a:xfrm>
            <a:off x="-1141043" y="1461410"/>
            <a:ext cx="7687262" cy="7939404"/>
            <a:chOff x="0" y="0"/>
            <a:chExt cx="6350000" cy="6558280"/>
          </a:xfrm>
        </p:grpSpPr>
        <p:sp>
          <p:nvSpPr>
            <p:cNvPr id="1058" name="Google Shape;1058;p44"/>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t="-38093" r="-173329" b="-380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9" name="Google Shape;1059;p44"/>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60" name="Google Shape;1060;p44"/>
          <p:cNvSpPr txBox="1"/>
          <p:nvPr/>
        </p:nvSpPr>
        <p:spPr>
          <a:xfrm>
            <a:off x="11077209" y="1484445"/>
            <a:ext cx="5914265" cy="1102731"/>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OUTLINE</a:t>
            </a:r>
            <a:endParaRPr/>
          </a:p>
        </p:txBody>
      </p:sp>
      <p:sp>
        <p:nvSpPr>
          <p:cNvPr id="1061" name="Google Shape;1061;p44"/>
          <p:cNvSpPr txBox="1"/>
          <p:nvPr/>
        </p:nvSpPr>
        <p:spPr>
          <a:xfrm>
            <a:off x="12394755" y="763510"/>
            <a:ext cx="4596719" cy="697900"/>
          </a:xfrm>
          <a:prstGeom prst="rect">
            <a:avLst/>
          </a:prstGeom>
          <a:noFill/>
          <a:ln>
            <a:noFill/>
          </a:ln>
        </p:spPr>
        <p:txBody>
          <a:bodyPr spcFirstLastPara="1" wrap="square" lIns="0" tIns="0" rIns="0" bIns="0" anchor="t" anchorCtr="0">
            <a:spAutoFit/>
          </a:bodyPr>
          <a:lstStyle/>
          <a:p>
            <a:pPr marL="0" marR="0" lvl="0" indent="0" algn="r" rtl="0">
              <a:lnSpc>
                <a:spcPct val="140019"/>
              </a:lnSpc>
              <a:spcBef>
                <a:spcPts val="0"/>
              </a:spcBef>
              <a:spcAft>
                <a:spcPts val="0"/>
              </a:spcAft>
              <a:buNone/>
            </a:pPr>
            <a:r>
              <a:rPr lang="en-US" sz="4023" b="1">
                <a:solidFill>
                  <a:srgbClr val="000000"/>
                </a:solidFill>
                <a:latin typeface="Roboto"/>
                <a:ea typeface="Roboto"/>
                <a:cs typeface="Roboto"/>
                <a:sym typeface="Roboto"/>
              </a:rPr>
              <a:t>PRESENTATION</a:t>
            </a:r>
            <a:endParaRPr/>
          </a:p>
        </p:txBody>
      </p:sp>
      <p:sp>
        <p:nvSpPr>
          <p:cNvPr id="1062" name="Google Shape;1062;p44"/>
          <p:cNvSpPr txBox="1"/>
          <p:nvPr/>
        </p:nvSpPr>
        <p:spPr>
          <a:xfrm>
            <a:off x="11077209" y="3972286"/>
            <a:ext cx="6557525" cy="4484878"/>
          </a:xfrm>
          <a:prstGeom prst="rect">
            <a:avLst/>
          </a:prstGeom>
          <a:noFill/>
          <a:ln>
            <a:noFill/>
          </a:ln>
        </p:spPr>
        <p:txBody>
          <a:bodyPr spcFirstLastPara="1" wrap="square" lIns="0" tIns="0" rIns="0" bIns="0" anchor="t" anchorCtr="0">
            <a:spAutoFit/>
          </a:bodyPr>
          <a:lstStyle/>
          <a:p>
            <a:pPr marL="626111" marR="0" lvl="1" indent="-313055" algn="l" rtl="0">
              <a:lnSpc>
                <a:spcPct val="154000"/>
              </a:lnSpc>
              <a:spcBef>
                <a:spcPts val="0"/>
              </a:spcBef>
              <a:spcAft>
                <a:spcPts val="0"/>
              </a:spcAft>
              <a:buClr>
                <a:srgbClr val="000000"/>
              </a:buClr>
              <a:buSzPts val="2900"/>
              <a:buFont typeface="Poppins"/>
              <a:buAutoNum type="arabicPeriod"/>
            </a:pPr>
            <a:r>
              <a:rPr lang="en-US" sz="2900" b="0" i="0" u="none" strike="noStrike" cap="none">
                <a:solidFill>
                  <a:srgbClr val="000000"/>
                </a:solidFill>
                <a:latin typeface="Poppins"/>
                <a:ea typeface="Poppins"/>
                <a:cs typeface="Poppins"/>
                <a:sym typeface="Poppins"/>
              </a:rPr>
              <a:t> Setting the Direction and Moving Forward.</a:t>
            </a:r>
            <a:endParaRPr/>
          </a:p>
          <a:p>
            <a:pPr marL="626111" marR="0" lvl="1" indent="-313055" algn="l" rtl="0">
              <a:lnSpc>
                <a:spcPct val="154000"/>
              </a:lnSpc>
              <a:spcBef>
                <a:spcPts val="0"/>
              </a:spcBef>
              <a:spcAft>
                <a:spcPts val="0"/>
              </a:spcAft>
              <a:buClr>
                <a:srgbClr val="000000"/>
              </a:buClr>
              <a:buSzPts val="2900"/>
              <a:buFont typeface="Poppins"/>
              <a:buAutoNum type="arabicPeriod"/>
            </a:pPr>
            <a:r>
              <a:rPr lang="en-US" sz="2900" b="0" i="0" u="none" strike="noStrike" cap="none">
                <a:solidFill>
                  <a:srgbClr val="000000"/>
                </a:solidFill>
                <a:latin typeface="Poppins"/>
                <a:ea typeface="Poppins"/>
                <a:cs typeface="Poppins"/>
                <a:sym typeface="Poppins"/>
              </a:rPr>
              <a:t> Motivation and Readiness.</a:t>
            </a:r>
            <a:endParaRPr/>
          </a:p>
          <a:p>
            <a:pPr marL="626111" marR="0" lvl="1" indent="-313055" algn="l" rtl="0">
              <a:lnSpc>
                <a:spcPct val="154000"/>
              </a:lnSpc>
              <a:spcBef>
                <a:spcPts val="0"/>
              </a:spcBef>
              <a:spcAft>
                <a:spcPts val="0"/>
              </a:spcAft>
              <a:buClr>
                <a:srgbClr val="000000"/>
              </a:buClr>
              <a:buSzPts val="2900"/>
              <a:buFont typeface="Poppins"/>
              <a:buAutoNum type="arabicPeriod"/>
            </a:pPr>
            <a:r>
              <a:rPr lang="en-US" sz="2900" b="0" i="0" u="none" strike="noStrike" cap="none">
                <a:solidFill>
                  <a:srgbClr val="000000"/>
                </a:solidFill>
                <a:latin typeface="Poppins"/>
                <a:ea typeface="Poppins"/>
                <a:cs typeface="Poppins"/>
                <a:sym typeface="Poppins"/>
              </a:rPr>
              <a:t>Activity Break!</a:t>
            </a:r>
            <a:endParaRPr/>
          </a:p>
          <a:p>
            <a:pPr marL="626111" marR="0" lvl="1" indent="-313055" algn="l" rtl="0">
              <a:lnSpc>
                <a:spcPct val="154000"/>
              </a:lnSpc>
              <a:spcBef>
                <a:spcPts val="0"/>
              </a:spcBef>
              <a:spcAft>
                <a:spcPts val="0"/>
              </a:spcAft>
              <a:buClr>
                <a:srgbClr val="000000"/>
              </a:buClr>
              <a:buSzPts val="2900"/>
              <a:buFont typeface="Poppins"/>
              <a:buAutoNum type="arabicPeriod"/>
            </a:pPr>
            <a:r>
              <a:rPr lang="en-US" sz="2900" b="0" i="0" u="none" strike="noStrike" cap="none">
                <a:solidFill>
                  <a:srgbClr val="000000"/>
                </a:solidFill>
                <a:latin typeface="Poppins"/>
                <a:ea typeface="Poppins"/>
                <a:cs typeface="Poppins"/>
                <a:sym typeface="Poppins"/>
              </a:rPr>
              <a:t>Mindset and Possibility.</a:t>
            </a:r>
            <a:endParaRPr/>
          </a:p>
          <a:p>
            <a:pPr marL="626111" marR="0" lvl="1" indent="-313055" algn="l" rtl="0">
              <a:lnSpc>
                <a:spcPct val="154000"/>
              </a:lnSpc>
              <a:spcBef>
                <a:spcPts val="0"/>
              </a:spcBef>
              <a:spcAft>
                <a:spcPts val="0"/>
              </a:spcAft>
              <a:buClr>
                <a:srgbClr val="000000"/>
              </a:buClr>
              <a:buSzPts val="2900"/>
              <a:buFont typeface="Poppins"/>
              <a:buAutoNum type="arabicPeriod"/>
            </a:pPr>
            <a:r>
              <a:rPr lang="en-US" sz="2900" b="0" i="0" u="none" strike="noStrike" cap="none">
                <a:solidFill>
                  <a:srgbClr val="000000"/>
                </a:solidFill>
                <a:latin typeface="Poppins"/>
                <a:ea typeface="Poppins"/>
                <a:cs typeface="Poppins"/>
                <a:sym typeface="Poppins"/>
              </a:rPr>
              <a:t>Collaboration and Co-Creating Goals.</a:t>
            </a:r>
            <a:endParaRPr/>
          </a:p>
          <a:p>
            <a:pPr marL="626111" marR="0" lvl="1" indent="-313055" algn="l" rtl="0">
              <a:lnSpc>
                <a:spcPct val="154000"/>
              </a:lnSpc>
              <a:spcBef>
                <a:spcPts val="0"/>
              </a:spcBef>
              <a:spcAft>
                <a:spcPts val="0"/>
              </a:spcAft>
              <a:buClr>
                <a:srgbClr val="000000"/>
              </a:buClr>
              <a:buSzPts val="2900"/>
              <a:buFont typeface="Poppins"/>
              <a:buAutoNum type="arabicPeriod"/>
            </a:pPr>
            <a:r>
              <a:rPr lang="en-US" sz="2900" b="0" i="0" u="none" strike="noStrike" cap="none">
                <a:solidFill>
                  <a:srgbClr val="000000"/>
                </a:solidFill>
                <a:latin typeface="Poppins"/>
                <a:ea typeface="Poppins"/>
                <a:cs typeface="Poppins"/>
                <a:sym typeface="Poppins"/>
              </a:rPr>
              <a:t>Tools for Goal Pursuit.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4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72" name="Google Shape;1072;p45"/>
          <p:cNvCxnSpPr/>
          <p:nvPr/>
        </p:nvCxnSpPr>
        <p:spPr>
          <a:xfrm>
            <a:off x="1180253" y="2827775"/>
            <a:ext cx="5793274" cy="0"/>
          </a:xfrm>
          <a:prstGeom prst="straightConnector1">
            <a:avLst/>
          </a:prstGeom>
          <a:noFill/>
          <a:ln w="76200" cap="flat" cmpd="sng">
            <a:solidFill>
              <a:srgbClr val="278ED0"/>
            </a:solidFill>
            <a:prstDash val="solid"/>
            <a:round/>
            <a:headEnd type="none" w="sm" len="sm"/>
            <a:tailEnd type="none" w="sm" len="sm"/>
          </a:ln>
        </p:spPr>
      </p:cxnSp>
      <p:grpSp>
        <p:nvGrpSpPr>
          <p:cNvPr id="1073" name="Google Shape;1073;p45"/>
          <p:cNvGrpSpPr/>
          <p:nvPr/>
        </p:nvGrpSpPr>
        <p:grpSpPr>
          <a:xfrm>
            <a:off x="1107009" y="847874"/>
            <a:ext cx="146488" cy="1856076"/>
            <a:chOff x="0" y="-47625"/>
            <a:chExt cx="38581" cy="488843"/>
          </a:xfrm>
        </p:grpSpPr>
        <p:sp>
          <p:nvSpPr>
            <p:cNvPr id="1074" name="Google Shape;1074;p4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5" name="Google Shape;1075;p4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76" name="Google Shape;1076;p45"/>
          <p:cNvGrpSpPr/>
          <p:nvPr/>
        </p:nvGrpSpPr>
        <p:grpSpPr>
          <a:xfrm rot="-5400000">
            <a:off x="1702668" y="8257018"/>
            <a:ext cx="146488" cy="1856076"/>
            <a:chOff x="0" y="-47625"/>
            <a:chExt cx="38581" cy="488843"/>
          </a:xfrm>
        </p:grpSpPr>
        <p:sp>
          <p:nvSpPr>
            <p:cNvPr id="1077" name="Google Shape;1077;p4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4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79" name="Google Shape;1079;p45"/>
          <p:cNvGrpSpPr/>
          <p:nvPr/>
        </p:nvGrpSpPr>
        <p:grpSpPr>
          <a:xfrm>
            <a:off x="9258376" y="-936693"/>
            <a:ext cx="9184239" cy="12157278"/>
            <a:chOff x="-46715" y="-24742"/>
            <a:chExt cx="3756109" cy="4972003"/>
          </a:xfrm>
        </p:grpSpPr>
        <p:sp>
          <p:nvSpPr>
            <p:cNvPr id="1080" name="Google Shape;1080;p45"/>
            <p:cNvSpPr/>
            <p:nvPr/>
          </p:nvSpPr>
          <p:spPr>
            <a:xfrm rot="-60000">
              <a:off x="-4160" y="6918"/>
              <a:ext cx="3671000" cy="4908683"/>
            </a:xfrm>
            <a:custGeom>
              <a:avLst/>
              <a:gdLst/>
              <a:ahLst/>
              <a:cxnLst/>
              <a:rect l="l" t="t" r="r" b="b"/>
              <a:pathLst>
                <a:path w="3671000" h="4908683" extrusionOk="0">
                  <a:moveTo>
                    <a:pt x="3599958" y="4555545"/>
                  </a:moveTo>
                  <a:cubicBezTo>
                    <a:pt x="3596478" y="4754905"/>
                    <a:pt x="3432419" y="4912085"/>
                    <a:pt x="3234330" y="4908627"/>
                  </a:cubicBezTo>
                  <a:lnTo>
                    <a:pt x="353139" y="4858336"/>
                  </a:lnTo>
                  <a:cubicBezTo>
                    <a:pt x="153779" y="4854856"/>
                    <a:pt x="-3402" y="4690798"/>
                    <a:pt x="56" y="4492708"/>
                  </a:cubicBezTo>
                  <a:lnTo>
                    <a:pt x="72312" y="353139"/>
                  </a:lnTo>
                  <a:cubicBezTo>
                    <a:pt x="75792" y="153779"/>
                    <a:pt x="239850" y="-3401"/>
                    <a:pt x="437940" y="56"/>
                  </a:cubicBezTo>
                  <a:lnTo>
                    <a:pt x="3317862" y="50325"/>
                  </a:lnTo>
                  <a:cubicBezTo>
                    <a:pt x="3517221" y="53805"/>
                    <a:pt x="3674402" y="217863"/>
                    <a:pt x="3670944" y="415953"/>
                  </a:cubicBezTo>
                  <a:lnTo>
                    <a:pt x="3599958" y="4555545"/>
                  </a:lnTo>
                  <a:close/>
                </a:path>
              </a:pathLst>
            </a:custGeom>
            <a:blipFill rotWithShape="1">
              <a:blip r:embed="rId4">
                <a:alphaModFix/>
              </a:blip>
              <a:stretch>
                <a:fillRect l="-80145" t="-13259" r="-49044" b="-93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45"/>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82" name="Google Shape;1082;p45"/>
          <p:cNvSpPr txBox="1"/>
          <p:nvPr/>
        </p:nvSpPr>
        <p:spPr>
          <a:xfrm>
            <a:off x="1481599" y="2095991"/>
            <a:ext cx="6930265"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REVIEW</a:t>
            </a:r>
            <a:endParaRPr/>
          </a:p>
        </p:txBody>
      </p:sp>
      <p:sp>
        <p:nvSpPr>
          <p:cNvPr id="1083" name="Google Shape;1083;p45"/>
          <p:cNvSpPr txBox="1"/>
          <p:nvPr/>
        </p:nvSpPr>
        <p:spPr>
          <a:xfrm>
            <a:off x="1481848"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THE ROAD AHEAD</a:t>
            </a:r>
            <a:endParaRPr/>
          </a:p>
        </p:txBody>
      </p:sp>
      <p:sp>
        <p:nvSpPr>
          <p:cNvPr id="1084" name="Google Shape;1084;p45"/>
          <p:cNvSpPr txBox="1"/>
          <p:nvPr/>
        </p:nvSpPr>
        <p:spPr>
          <a:xfrm>
            <a:off x="1028700" y="2865875"/>
            <a:ext cx="8343900" cy="61831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Meaningful goals are grounded in context and shaped through strengths and supports.</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THO provides direction with goals that are: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purposeful,</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flexible, and</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person-centered.</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We can always learn to </a:t>
            </a:r>
            <a:r>
              <a:rPr lang="en-US" sz="2943" b="1">
                <a:solidFill>
                  <a:srgbClr val="000000"/>
                </a:solidFill>
                <a:latin typeface="Poppins"/>
                <a:ea typeface="Poppins"/>
                <a:cs typeface="Poppins"/>
                <a:sym typeface="Poppins"/>
              </a:rPr>
              <a:t>move</a:t>
            </a:r>
            <a:r>
              <a:rPr lang="en-US" sz="2943">
                <a:solidFill>
                  <a:srgbClr val="000000"/>
                </a:solidFill>
                <a:latin typeface="Poppins"/>
                <a:ea typeface="Poppins"/>
                <a:cs typeface="Poppins"/>
                <a:sym typeface="Poppins"/>
              </a:rPr>
              <a:t> somewhere new...</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4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4" name="Google Shape;1094;p46"/>
          <p:cNvSpPr/>
          <p:nvPr/>
        </p:nvSpPr>
        <p:spPr>
          <a:xfrm>
            <a:off x="1767466" y="201222"/>
            <a:ext cx="14753067" cy="9884555"/>
          </a:xfrm>
          <a:custGeom>
            <a:avLst/>
            <a:gdLst/>
            <a:ahLst/>
            <a:cxnLst/>
            <a:rect l="l" t="t" r="r" b="b"/>
            <a:pathLst>
              <a:path w="14753067" h="9884555" extrusionOk="0">
                <a:moveTo>
                  <a:pt x="0" y="0"/>
                </a:moveTo>
                <a:lnTo>
                  <a:pt x="14753068" y="0"/>
                </a:lnTo>
                <a:lnTo>
                  <a:pt x="14753068" y="9884556"/>
                </a:lnTo>
                <a:lnTo>
                  <a:pt x="0" y="98845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4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01" name="Google Shape;1101;p47"/>
          <p:cNvGrpSpPr/>
          <p:nvPr/>
        </p:nvGrpSpPr>
        <p:grpSpPr>
          <a:xfrm>
            <a:off x="1880278" y="-558923"/>
            <a:ext cx="2302648" cy="7539771"/>
            <a:chOff x="0" y="-47625"/>
            <a:chExt cx="606459" cy="1985783"/>
          </a:xfrm>
        </p:grpSpPr>
        <p:sp>
          <p:nvSpPr>
            <p:cNvPr id="1102" name="Google Shape;1102;p47"/>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47"/>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104" name="Google Shape;1104;p47"/>
          <p:cNvCxnSpPr/>
          <p:nvPr/>
        </p:nvCxnSpPr>
        <p:spPr>
          <a:xfrm>
            <a:off x="4547281" y="6605455"/>
            <a:ext cx="7877207" cy="0"/>
          </a:xfrm>
          <a:prstGeom prst="straightConnector1">
            <a:avLst/>
          </a:prstGeom>
          <a:noFill/>
          <a:ln w="76200" cap="flat" cmpd="sng">
            <a:solidFill>
              <a:srgbClr val="E87BAD"/>
            </a:solidFill>
            <a:prstDash val="solid"/>
            <a:round/>
            <a:headEnd type="none" w="sm" len="sm"/>
            <a:tailEnd type="none" w="sm" len="sm"/>
          </a:ln>
        </p:spPr>
      </p:cxnSp>
      <p:grpSp>
        <p:nvGrpSpPr>
          <p:cNvPr id="1105" name="Google Shape;1105;p47"/>
          <p:cNvGrpSpPr/>
          <p:nvPr/>
        </p:nvGrpSpPr>
        <p:grpSpPr>
          <a:xfrm>
            <a:off x="14379513" y="8233036"/>
            <a:ext cx="4823538" cy="4823538"/>
            <a:chOff x="0" y="0"/>
            <a:chExt cx="812800" cy="812800"/>
          </a:xfrm>
        </p:grpSpPr>
        <p:sp>
          <p:nvSpPr>
            <p:cNvPr id="1106" name="Google Shape;1106;p4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4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08" name="Google Shape;1108;p47"/>
          <p:cNvSpPr txBox="1"/>
          <p:nvPr/>
        </p:nvSpPr>
        <p:spPr>
          <a:xfrm>
            <a:off x="4547281" y="3917839"/>
            <a:ext cx="13494821" cy="2449491"/>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None/>
            </a:pPr>
            <a:r>
              <a:rPr lang="en-US" sz="7063">
                <a:solidFill>
                  <a:srgbClr val="000000"/>
                </a:solidFill>
                <a:latin typeface="League Spartan"/>
                <a:ea typeface="League Spartan"/>
                <a:cs typeface="League Spartan"/>
                <a:sym typeface="League Spartan"/>
              </a:rPr>
              <a:t>SETTING A DIRECTION &amp; MOVING FORWARD</a:t>
            </a:r>
            <a:endParaRPr/>
          </a:p>
        </p:txBody>
      </p:sp>
      <p:sp>
        <p:nvSpPr>
          <p:cNvPr id="1109" name="Google Shape;1109;p47"/>
          <p:cNvSpPr txBox="1"/>
          <p:nvPr/>
        </p:nvSpPr>
        <p:spPr>
          <a:xfrm>
            <a:off x="4547281" y="2922124"/>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THE ROAD AHEAD</a:t>
            </a:r>
            <a:endParaRPr/>
          </a:p>
        </p:txBody>
      </p:sp>
      <p:grpSp>
        <p:nvGrpSpPr>
          <p:cNvPr id="1110" name="Google Shape;1110;p47"/>
          <p:cNvGrpSpPr/>
          <p:nvPr/>
        </p:nvGrpSpPr>
        <p:grpSpPr>
          <a:xfrm>
            <a:off x="16791282" y="6846531"/>
            <a:ext cx="4823538" cy="4823538"/>
            <a:chOff x="0" y="0"/>
            <a:chExt cx="812800" cy="812800"/>
          </a:xfrm>
        </p:grpSpPr>
        <p:sp>
          <p:nvSpPr>
            <p:cNvPr id="1111" name="Google Shape;1111;p4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4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122" name="Google Shape;1122;p48"/>
          <p:cNvCxnSpPr/>
          <p:nvPr/>
        </p:nvCxnSpPr>
        <p:spPr>
          <a:xfrm>
            <a:off x="1180253" y="3196572"/>
            <a:ext cx="5793274" cy="0"/>
          </a:xfrm>
          <a:prstGeom prst="straightConnector1">
            <a:avLst/>
          </a:prstGeom>
          <a:noFill/>
          <a:ln w="76200" cap="flat" cmpd="sng">
            <a:solidFill>
              <a:srgbClr val="E87BAD"/>
            </a:solidFill>
            <a:prstDash val="solid"/>
            <a:round/>
            <a:headEnd type="none" w="sm" len="sm"/>
            <a:tailEnd type="none" w="sm" len="sm"/>
          </a:ln>
        </p:spPr>
      </p:cxnSp>
      <p:grpSp>
        <p:nvGrpSpPr>
          <p:cNvPr id="1123" name="Google Shape;1123;p48"/>
          <p:cNvGrpSpPr/>
          <p:nvPr/>
        </p:nvGrpSpPr>
        <p:grpSpPr>
          <a:xfrm>
            <a:off x="1107009" y="847874"/>
            <a:ext cx="146488" cy="1856076"/>
            <a:chOff x="0" y="-47625"/>
            <a:chExt cx="38581" cy="488843"/>
          </a:xfrm>
        </p:grpSpPr>
        <p:sp>
          <p:nvSpPr>
            <p:cNvPr id="1124" name="Google Shape;1124;p4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5" name="Google Shape;1125;p4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6" name="Google Shape;1126;p48"/>
          <p:cNvGrpSpPr/>
          <p:nvPr/>
        </p:nvGrpSpPr>
        <p:grpSpPr>
          <a:xfrm rot="-5400000">
            <a:off x="1702668" y="8257018"/>
            <a:ext cx="146488" cy="1856076"/>
            <a:chOff x="0" y="-47625"/>
            <a:chExt cx="38581" cy="488843"/>
          </a:xfrm>
        </p:grpSpPr>
        <p:sp>
          <p:nvSpPr>
            <p:cNvPr id="1127" name="Google Shape;1127;p4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8" name="Google Shape;1128;p4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9" name="Google Shape;1129;p48"/>
          <p:cNvGrpSpPr/>
          <p:nvPr/>
        </p:nvGrpSpPr>
        <p:grpSpPr>
          <a:xfrm>
            <a:off x="9792730" y="-876195"/>
            <a:ext cx="8955808" cy="12039390"/>
            <a:chOff x="0" y="0"/>
            <a:chExt cx="3662687" cy="4923790"/>
          </a:xfrm>
        </p:grpSpPr>
        <p:sp>
          <p:nvSpPr>
            <p:cNvPr id="1130" name="Google Shape;1130;p48"/>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17476" r="-174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48"/>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32" name="Google Shape;1132;p48"/>
          <p:cNvSpPr txBox="1"/>
          <p:nvPr/>
        </p:nvSpPr>
        <p:spPr>
          <a:xfrm>
            <a:off x="1481599" y="1798037"/>
            <a:ext cx="6802987" cy="1436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DESTINATION VS. DETOUR</a:t>
            </a:r>
            <a:endParaRPr/>
          </a:p>
        </p:txBody>
      </p:sp>
      <p:sp>
        <p:nvSpPr>
          <p:cNvPr id="1133" name="Google Shape;1133;p48"/>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THE PATH TO SUCCESS</a:t>
            </a:r>
            <a:endParaRPr/>
          </a:p>
        </p:txBody>
      </p:sp>
      <p:sp>
        <p:nvSpPr>
          <p:cNvPr id="1134" name="Google Shape;1134;p48"/>
          <p:cNvSpPr txBox="1"/>
          <p:nvPr/>
        </p:nvSpPr>
        <p:spPr>
          <a:xfrm>
            <a:off x="1028700" y="3852124"/>
            <a:ext cx="8547786" cy="25827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40">
                <a:solidFill>
                  <a:srgbClr val="000000"/>
                </a:solidFill>
                <a:latin typeface="Poppins"/>
                <a:ea typeface="Poppins"/>
                <a:cs typeface="Poppins"/>
                <a:sym typeface="Poppins"/>
              </a:rPr>
              <a:t>Success may be defined differently by each person. </a:t>
            </a:r>
            <a:endParaRPr/>
          </a:p>
          <a:p>
            <a:pPr marL="0" marR="0" lvl="0" indent="0" algn="l" rtl="0">
              <a:lnSpc>
                <a:spcPct val="140000"/>
              </a:lnSpc>
              <a:spcBef>
                <a:spcPts val="0"/>
              </a:spcBef>
              <a:spcAft>
                <a:spcPts val="0"/>
              </a:spcAft>
              <a:buNone/>
            </a:pPr>
            <a:endParaRPr sz="2940">
              <a:solidFill>
                <a:srgbClr val="000000"/>
              </a:solidFill>
              <a:latin typeface="Poppins"/>
              <a:ea typeface="Poppins"/>
              <a:cs typeface="Poppins"/>
              <a:sym typeface="Poppins"/>
            </a:endParaRPr>
          </a:p>
          <a:p>
            <a:pPr marL="0" marR="0" lvl="0" indent="0" algn="l" rtl="0">
              <a:lnSpc>
                <a:spcPct val="140000"/>
              </a:lnSpc>
              <a:spcBef>
                <a:spcPts val="0"/>
              </a:spcBef>
              <a:spcAft>
                <a:spcPts val="0"/>
              </a:spcAft>
              <a:buNone/>
            </a:pPr>
            <a:r>
              <a:rPr lang="en-US" sz="2940" b="1">
                <a:solidFill>
                  <a:srgbClr val="000000"/>
                </a:solidFill>
                <a:latin typeface="Poppins"/>
                <a:ea typeface="Poppins"/>
                <a:cs typeface="Poppins"/>
                <a:sym typeface="Poppins"/>
              </a:rPr>
              <a:t>Destination Goals:</a:t>
            </a:r>
            <a:r>
              <a:rPr lang="en-US" sz="2940">
                <a:solidFill>
                  <a:srgbClr val="000000"/>
                </a:solidFill>
                <a:latin typeface="Poppins"/>
                <a:ea typeface="Poppins"/>
                <a:cs typeface="Poppins"/>
                <a:sym typeface="Poppins"/>
              </a:rPr>
              <a:t> Growth happens when goals fit the person.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4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144" name="Google Shape;1144;p49"/>
          <p:cNvCxnSpPr/>
          <p:nvPr/>
        </p:nvCxnSpPr>
        <p:spPr>
          <a:xfrm>
            <a:off x="1180253" y="3196572"/>
            <a:ext cx="5793274" cy="0"/>
          </a:xfrm>
          <a:prstGeom prst="straightConnector1">
            <a:avLst/>
          </a:prstGeom>
          <a:noFill/>
          <a:ln w="76200" cap="flat" cmpd="sng">
            <a:solidFill>
              <a:srgbClr val="E87BAD"/>
            </a:solidFill>
            <a:prstDash val="solid"/>
            <a:round/>
            <a:headEnd type="none" w="sm" len="sm"/>
            <a:tailEnd type="none" w="sm" len="sm"/>
          </a:ln>
        </p:spPr>
      </p:cxnSp>
      <p:grpSp>
        <p:nvGrpSpPr>
          <p:cNvPr id="1145" name="Google Shape;1145;p49"/>
          <p:cNvGrpSpPr/>
          <p:nvPr/>
        </p:nvGrpSpPr>
        <p:grpSpPr>
          <a:xfrm>
            <a:off x="1107009" y="847874"/>
            <a:ext cx="146488" cy="1856076"/>
            <a:chOff x="0" y="-47625"/>
            <a:chExt cx="38581" cy="488843"/>
          </a:xfrm>
        </p:grpSpPr>
        <p:sp>
          <p:nvSpPr>
            <p:cNvPr id="1146" name="Google Shape;1146;p4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7" name="Google Shape;1147;p4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48" name="Google Shape;1148;p49"/>
          <p:cNvGrpSpPr/>
          <p:nvPr/>
        </p:nvGrpSpPr>
        <p:grpSpPr>
          <a:xfrm rot="-5400000">
            <a:off x="1702668" y="8257018"/>
            <a:ext cx="146488" cy="1856076"/>
            <a:chOff x="0" y="-47625"/>
            <a:chExt cx="38581" cy="488843"/>
          </a:xfrm>
        </p:grpSpPr>
        <p:sp>
          <p:nvSpPr>
            <p:cNvPr id="1149" name="Google Shape;1149;p4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0" name="Google Shape;1150;p4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51" name="Google Shape;1151;p49"/>
          <p:cNvSpPr/>
          <p:nvPr/>
        </p:nvSpPr>
        <p:spPr>
          <a:xfrm>
            <a:off x="5187462" y="3282297"/>
            <a:ext cx="7913077" cy="7200900"/>
          </a:xfrm>
          <a:custGeom>
            <a:avLst/>
            <a:gdLst/>
            <a:ahLst/>
            <a:cxnLst/>
            <a:rect l="l" t="t" r="r" b="b"/>
            <a:pathLst>
              <a:path w="7913077" h="7200900" extrusionOk="0">
                <a:moveTo>
                  <a:pt x="0" y="0"/>
                </a:moveTo>
                <a:lnTo>
                  <a:pt x="7913076" y="0"/>
                </a:lnTo>
                <a:lnTo>
                  <a:pt x="7913076" y="7200900"/>
                </a:lnTo>
                <a:lnTo>
                  <a:pt x="0" y="72009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2" name="Google Shape;1152;p49"/>
          <p:cNvSpPr txBox="1"/>
          <p:nvPr/>
        </p:nvSpPr>
        <p:spPr>
          <a:xfrm>
            <a:off x="1481599" y="1798037"/>
            <a:ext cx="6802987" cy="1436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DESTINATION VS. DETOUR</a:t>
            </a:r>
            <a:endParaRPr/>
          </a:p>
        </p:txBody>
      </p:sp>
      <p:sp>
        <p:nvSpPr>
          <p:cNvPr id="1153" name="Google Shape;1153;p49"/>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THE PATH TO SUCCESS</a:t>
            </a:r>
            <a:endParaRPr/>
          </a:p>
        </p:txBody>
      </p:sp>
      <p:sp>
        <p:nvSpPr>
          <p:cNvPr id="1154" name="Google Shape;1154;p49"/>
          <p:cNvSpPr txBox="1"/>
          <p:nvPr/>
        </p:nvSpPr>
        <p:spPr>
          <a:xfrm>
            <a:off x="6661785" y="3885021"/>
            <a:ext cx="4964430" cy="3409950"/>
          </a:xfrm>
          <a:prstGeom prst="rect">
            <a:avLst/>
          </a:prstGeom>
          <a:noFill/>
          <a:ln>
            <a:noFill/>
          </a:ln>
        </p:spPr>
        <p:txBody>
          <a:bodyPr spcFirstLastPara="1" wrap="square" lIns="0" tIns="0" rIns="0" bIns="0" anchor="t" anchorCtr="0">
            <a:spAutoFit/>
          </a:bodyPr>
          <a:lstStyle/>
          <a:p>
            <a:pPr marL="0" marR="0" lvl="0" indent="0" algn="ctr" rtl="0">
              <a:lnSpc>
                <a:spcPct val="200000"/>
              </a:lnSpc>
              <a:spcBef>
                <a:spcPts val="0"/>
              </a:spcBef>
              <a:spcAft>
                <a:spcPts val="0"/>
              </a:spcAft>
              <a:buNone/>
            </a:pPr>
            <a:r>
              <a:rPr lang="en-US" sz="7500" b="1">
                <a:solidFill>
                  <a:srgbClr val="000000"/>
                </a:solidFill>
                <a:latin typeface="Poppins"/>
                <a:ea typeface="Poppins"/>
                <a:cs typeface="Poppins"/>
                <a:sym typeface="Poppins"/>
              </a:rPr>
              <a:t>ADJUST </a:t>
            </a:r>
            <a:endParaRPr/>
          </a:p>
          <a:p>
            <a:pPr marL="0" marR="0" lvl="0" indent="0" algn="ctr" rtl="0">
              <a:lnSpc>
                <a:spcPct val="140000"/>
              </a:lnSpc>
              <a:spcBef>
                <a:spcPts val="0"/>
              </a:spcBef>
              <a:spcAft>
                <a:spcPts val="0"/>
              </a:spcAft>
              <a:buNone/>
            </a:pPr>
            <a:r>
              <a:rPr lang="en-US" sz="7500" b="1">
                <a:solidFill>
                  <a:srgbClr val="000000"/>
                </a:solidFill>
                <a:latin typeface="Poppins"/>
                <a:ea typeface="Poppins"/>
                <a:cs typeface="Poppins"/>
                <a:sym typeface="Poppins"/>
              </a:rPr>
              <a:t>SUPPORTS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6" name="Google Shape;176;p5"/>
          <p:cNvGrpSpPr/>
          <p:nvPr/>
        </p:nvGrpSpPr>
        <p:grpSpPr>
          <a:xfrm>
            <a:off x="1880278" y="-558923"/>
            <a:ext cx="2302648" cy="7539771"/>
            <a:chOff x="0" y="-47625"/>
            <a:chExt cx="606459" cy="1985783"/>
          </a:xfrm>
        </p:grpSpPr>
        <p:sp>
          <p:nvSpPr>
            <p:cNvPr id="177" name="Google Shape;177;p5"/>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5"/>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79" name="Google Shape;179;p5"/>
          <p:cNvCxnSpPr/>
          <p:nvPr/>
        </p:nvCxnSpPr>
        <p:spPr>
          <a:xfrm>
            <a:off x="4547281" y="6605455"/>
            <a:ext cx="7877207" cy="0"/>
          </a:xfrm>
          <a:prstGeom prst="straightConnector1">
            <a:avLst/>
          </a:prstGeom>
          <a:noFill/>
          <a:ln w="76200" cap="flat" cmpd="sng">
            <a:solidFill>
              <a:srgbClr val="E87BAD"/>
            </a:solidFill>
            <a:prstDash val="solid"/>
            <a:round/>
            <a:headEnd type="none" w="sm" len="sm"/>
            <a:tailEnd type="none" w="sm" len="sm"/>
          </a:ln>
        </p:spPr>
      </p:cxnSp>
      <p:grpSp>
        <p:nvGrpSpPr>
          <p:cNvPr id="180" name="Google Shape;180;p5"/>
          <p:cNvGrpSpPr/>
          <p:nvPr/>
        </p:nvGrpSpPr>
        <p:grpSpPr>
          <a:xfrm>
            <a:off x="14379513" y="8233036"/>
            <a:ext cx="4823538" cy="4823538"/>
            <a:chOff x="0" y="0"/>
            <a:chExt cx="812800" cy="812800"/>
          </a:xfrm>
        </p:grpSpPr>
        <p:sp>
          <p:nvSpPr>
            <p:cNvPr id="181" name="Google Shape;181;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83" name="Google Shape;183;p5"/>
          <p:cNvSpPr txBox="1"/>
          <p:nvPr/>
        </p:nvSpPr>
        <p:spPr>
          <a:xfrm>
            <a:off x="4547281" y="4047644"/>
            <a:ext cx="13494821" cy="256569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a:solidFill>
                  <a:srgbClr val="000000"/>
                </a:solidFill>
                <a:latin typeface="League Spartan"/>
                <a:ea typeface="League Spartan"/>
                <a:cs typeface="League Spartan"/>
                <a:sym typeface="League Spartan"/>
              </a:rPr>
              <a:t>THE DIRECTION WE </a:t>
            </a:r>
            <a:r>
              <a:rPr lang="en-US" sz="7363" b="1">
                <a:solidFill>
                  <a:srgbClr val="D49000"/>
                </a:solidFill>
                <a:latin typeface="League Spartan"/>
                <a:ea typeface="League Spartan"/>
                <a:cs typeface="League Spartan"/>
                <a:sym typeface="League Spartan"/>
              </a:rPr>
              <a:t>LOOK</a:t>
            </a:r>
            <a:r>
              <a:rPr lang="en-US" sz="7363" b="1">
                <a:solidFill>
                  <a:srgbClr val="000000"/>
                </a:solidFill>
                <a:latin typeface="League Spartan"/>
                <a:ea typeface="League Spartan"/>
                <a:cs typeface="League Spartan"/>
                <a:sym typeface="League Spartan"/>
              </a:rPr>
              <a:t> TOWARDS</a:t>
            </a:r>
            <a:endParaRPr/>
          </a:p>
        </p:txBody>
      </p:sp>
      <p:sp>
        <p:nvSpPr>
          <p:cNvPr id="184" name="Google Shape;184;p5"/>
          <p:cNvSpPr txBox="1"/>
          <p:nvPr/>
        </p:nvSpPr>
        <p:spPr>
          <a:xfrm>
            <a:off x="4547281" y="3020402"/>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ATTITUDES &amp; PERCEPTIONS</a:t>
            </a:r>
            <a:endParaRPr/>
          </a:p>
        </p:txBody>
      </p:sp>
      <p:grpSp>
        <p:nvGrpSpPr>
          <p:cNvPr id="185" name="Google Shape;185;p5"/>
          <p:cNvGrpSpPr/>
          <p:nvPr/>
        </p:nvGrpSpPr>
        <p:grpSpPr>
          <a:xfrm>
            <a:off x="16791282" y="6846531"/>
            <a:ext cx="4823538" cy="4823538"/>
            <a:chOff x="0" y="0"/>
            <a:chExt cx="812800" cy="812800"/>
          </a:xfrm>
        </p:grpSpPr>
        <p:sp>
          <p:nvSpPr>
            <p:cNvPr id="186" name="Google Shape;186;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5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61" name="Google Shape;1161;p50"/>
          <p:cNvGrpSpPr/>
          <p:nvPr/>
        </p:nvGrpSpPr>
        <p:grpSpPr>
          <a:xfrm>
            <a:off x="1880278" y="-558923"/>
            <a:ext cx="2302648" cy="7539771"/>
            <a:chOff x="0" y="-47625"/>
            <a:chExt cx="606459" cy="1985783"/>
          </a:xfrm>
        </p:grpSpPr>
        <p:sp>
          <p:nvSpPr>
            <p:cNvPr id="1162" name="Google Shape;1162;p50"/>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3" name="Google Shape;1163;p50"/>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164" name="Google Shape;1164;p50"/>
          <p:cNvCxnSpPr/>
          <p:nvPr/>
        </p:nvCxnSpPr>
        <p:spPr>
          <a:xfrm>
            <a:off x="4547281" y="6605455"/>
            <a:ext cx="7877207" cy="0"/>
          </a:xfrm>
          <a:prstGeom prst="straightConnector1">
            <a:avLst/>
          </a:prstGeom>
          <a:noFill/>
          <a:ln w="76200" cap="flat" cmpd="sng">
            <a:solidFill>
              <a:srgbClr val="3470A7"/>
            </a:solidFill>
            <a:prstDash val="solid"/>
            <a:round/>
            <a:headEnd type="none" w="sm" len="sm"/>
            <a:tailEnd type="none" w="sm" len="sm"/>
          </a:ln>
        </p:spPr>
      </p:cxnSp>
      <p:grpSp>
        <p:nvGrpSpPr>
          <p:cNvPr id="1165" name="Google Shape;1165;p50"/>
          <p:cNvGrpSpPr/>
          <p:nvPr/>
        </p:nvGrpSpPr>
        <p:grpSpPr>
          <a:xfrm>
            <a:off x="14379513" y="8233036"/>
            <a:ext cx="4823538" cy="4823538"/>
            <a:chOff x="0" y="0"/>
            <a:chExt cx="812800" cy="812800"/>
          </a:xfrm>
        </p:grpSpPr>
        <p:sp>
          <p:nvSpPr>
            <p:cNvPr id="1166" name="Google Shape;1166;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7" name="Google Shape;1167;p5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68" name="Google Shape;1168;p50"/>
          <p:cNvSpPr txBox="1"/>
          <p:nvPr/>
        </p:nvSpPr>
        <p:spPr>
          <a:xfrm>
            <a:off x="4547281" y="3917839"/>
            <a:ext cx="13494821" cy="2449491"/>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None/>
            </a:pPr>
            <a:r>
              <a:rPr lang="en-US" sz="7063">
                <a:solidFill>
                  <a:srgbClr val="000000"/>
                </a:solidFill>
                <a:latin typeface="League Spartan"/>
                <a:ea typeface="League Spartan"/>
                <a:cs typeface="League Spartan"/>
                <a:sym typeface="League Spartan"/>
              </a:rPr>
              <a:t>HOW WE MOVE TOWARDS GOALS</a:t>
            </a:r>
            <a:endParaRPr/>
          </a:p>
        </p:txBody>
      </p:sp>
      <p:sp>
        <p:nvSpPr>
          <p:cNvPr id="1169" name="Google Shape;1169;p50"/>
          <p:cNvSpPr txBox="1"/>
          <p:nvPr/>
        </p:nvSpPr>
        <p:spPr>
          <a:xfrm>
            <a:off x="4547281" y="2922124"/>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MOTIVATION &amp; READINESS</a:t>
            </a:r>
            <a:endParaRPr/>
          </a:p>
        </p:txBody>
      </p:sp>
      <p:grpSp>
        <p:nvGrpSpPr>
          <p:cNvPr id="1170" name="Google Shape;1170;p50"/>
          <p:cNvGrpSpPr/>
          <p:nvPr/>
        </p:nvGrpSpPr>
        <p:grpSpPr>
          <a:xfrm>
            <a:off x="16791282" y="6846531"/>
            <a:ext cx="4823538" cy="4823538"/>
            <a:chOff x="0" y="0"/>
            <a:chExt cx="812800" cy="812800"/>
          </a:xfrm>
        </p:grpSpPr>
        <p:sp>
          <p:nvSpPr>
            <p:cNvPr id="1171" name="Google Shape;1171;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7BAD">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2" name="Google Shape;1172;p5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5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182" name="Google Shape;1182;p51"/>
          <p:cNvCxnSpPr/>
          <p:nvPr/>
        </p:nvCxnSpPr>
        <p:spPr>
          <a:xfrm>
            <a:off x="1107009" y="2877458"/>
            <a:ext cx="5793274" cy="0"/>
          </a:xfrm>
          <a:prstGeom prst="straightConnector1">
            <a:avLst/>
          </a:prstGeom>
          <a:noFill/>
          <a:ln w="76200" cap="flat" cmpd="sng">
            <a:solidFill>
              <a:srgbClr val="3470A7"/>
            </a:solidFill>
            <a:prstDash val="solid"/>
            <a:round/>
            <a:headEnd type="none" w="sm" len="sm"/>
            <a:tailEnd type="none" w="sm" len="sm"/>
          </a:ln>
        </p:spPr>
      </p:cxnSp>
      <p:grpSp>
        <p:nvGrpSpPr>
          <p:cNvPr id="1183" name="Google Shape;1183;p51"/>
          <p:cNvGrpSpPr/>
          <p:nvPr/>
        </p:nvGrpSpPr>
        <p:grpSpPr>
          <a:xfrm>
            <a:off x="1107009" y="847874"/>
            <a:ext cx="146488" cy="1856076"/>
            <a:chOff x="0" y="-47625"/>
            <a:chExt cx="38581" cy="488843"/>
          </a:xfrm>
        </p:grpSpPr>
        <p:sp>
          <p:nvSpPr>
            <p:cNvPr id="1184" name="Google Shape;1184;p5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5" name="Google Shape;1185;p5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86" name="Google Shape;1186;p51"/>
          <p:cNvGrpSpPr/>
          <p:nvPr/>
        </p:nvGrpSpPr>
        <p:grpSpPr>
          <a:xfrm rot="-5400000">
            <a:off x="1702668" y="8257018"/>
            <a:ext cx="146488" cy="1856076"/>
            <a:chOff x="0" y="-47625"/>
            <a:chExt cx="38581" cy="488843"/>
          </a:xfrm>
        </p:grpSpPr>
        <p:sp>
          <p:nvSpPr>
            <p:cNvPr id="1187" name="Google Shape;1187;p5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8" name="Google Shape;1188;p5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89" name="Google Shape;1189;p51"/>
          <p:cNvSpPr/>
          <p:nvPr/>
        </p:nvSpPr>
        <p:spPr>
          <a:xfrm>
            <a:off x="1253497" y="5191847"/>
            <a:ext cx="7315200" cy="3429000"/>
          </a:xfrm>
          <a:custGeom>
            <a:avLst/>
            <a:gdLst/>
            <a:ahLst/>
            <a:cxnLst/>
            <a:rect l="l" t="t" r="r" b="b"/>
            <a:pathLst>
              <a:path w="7315200" h="3429000" extrusionOk="0">
                <a:moveTo>
                  <a:pt x="0" y="0"/>
                </a:moveTo>
                <a:lnTo>
                  <a:pt x="7315200" y="0"/>
                </a:lnTo>
                <a:lnTo>
                  <a:pt x="7315200" y="3429000"/>
                </a:lnTo>
                <a:lnTo>
                  <a:pt x="0" y="34290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0" name="Google Shape;1190;p51"/>
          <p:cNvSpPr txBox="1"/>
          <p:nvPr/>
        </p:nvSpPr>
        <p:spPr>
          <a:xfrm>
            <a:off x="1481599" y="2107574"/>
            <a:ext cx="8285798"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FIXED VS. GROWTH</a:t>
            </a:r>
            <a:endParaRPr/>
          </a:p>
        </p:txBody>
      </p:sp>
      <p:sp>
        <p:nvSpPr>
          <p:cNvPr id="1191" name="Google Shape;1191;p51"/>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MINDSET MATTERS</a:t>
            </a:r>
            <a:endParaRPr/>
          </a:p>
        </p:txBody>
      </p:sp>
      <p:sp>
        <p:nvSpPr>
          <p:cNvPr id="1192" name="Google Shape;1192;p51"/>
          <p:cNvSpPr txBox="1"/>
          <p:nvPr/>
        </p:nvSpPr>
        <p:spPr>
          <a:xfrm>
            <a:off x="1028700" y="3809278"/>
            <a:ext cx="81153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Fixed mindset</a:t>
            </a:r>
            <a:r>
              <a:rPr lang="en-US" sz="2943">
                <a:solidFill>
                  <a:srgbClr val="000000"/>
                </a:solidFill>
                <a:latin typeface="Poppins"/>
                <a:ea typeface="Poppins"/>
                <a:cs typeface="Poppins"/>
                <a:sym typeface="Poppins"/>
              </a:rPr>
              <a:t>: the car is the way it is and the path it is on cannot be changed.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ctr"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ctr" rtl="0">
              <a:lnSpc>
                <a:spcPct val="139993"/>
              </a:lnSpc>
              <a:spcBef>
                <a:spcPts val="0"/>
              </a:spcBef>
              <a:spcAft>
                <a:spcPts val="0"/>
              </a:spcAft>
              <a:buNone/>
            </a:pPr>
            <a:endParaRPr sz="2943">
              <a:solidFill>
                <a:srgbClr val="000000"/>
              </a:solidFill>
              <a:latin typeface="Poppins"/>
              <a:ea typeface="Poppins"/>
              <a:cs typeface="Poppins"/>
              <a:sym typeface="Poppins"/>
            </a:endParaRPr>
          </a:p>
        </p:txBody>
      </p:sp>
      <p:sp>
        <p:nvSpPr>
          <p:cNvPr id="1193" name="Google Shape;1193;p51"/>
          <p:cNvSpPr txBox="1"/>
          <p:nvPr/>
        </p:nvSpPr>
        <p:spPr>
          <a:xfrm>
            <a:off x="9144000" y="3809278"/>
            <a:ext cx="81153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Brain-Responsive Mindset</a:t>
            </a:r>
            <a:r>
              <a:rPr lang="en-US" sz="2943">
                <a:solidFill>
                  <a:srgbClr val="000000"/>
                </a:solidFill>
                <a:latin typeface="Poppins"/>
                <a:ea typeface="Poppins"/>
                <a:cs typeface="Poppins"/>
                <a:sym typeface="Poppins"/>
              </a:rPr>
              <a:t>: understanding why the vehicle might run differently, and what it might need to keep going forwad.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Growth mindset:</a:t>
            </a:r>
            <a:r>
              <a:rPr lang="en-US" sz="2943">
                <a:solidFill>
                  <a:srgbClr val="000000"/>
                </a:solidFill>
                <a:latin typeface="Poppins"/>
                <a:ea typeface="Poppins"/>
                <a:cs typeface="Poppins"/>
                <a:sym typeface="Poppins"/>
              </a:rPr>
              <a:t> barriers are opportunities for learning and possibility.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Relational Mindset</a:t>
            </a:r>
            <a:r>
              <a:rPr lang="en-US" sz="2943">
                <a:solidFill>
                  <a:srgbClr val="000000"/>
                </a:solidFill>
                <a:latin typeface="Poppins"/>
                <a:ea typeface="Poppins"/>
                <a:cs typeface="Poppins"/>
                <a:sym typeface="Poppins"/>
              </a:rPr>
              <a:t>: to travel together, we need trust and shared understanding.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5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03" name="Google Shape;1203;p52"/>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1204" name="Google Shape;1204;p52"/>
          <p:cNvGrpSpPr/>
          <p:nvPr/>
        </p:nvGrpSpPr>
        <p:grpSpPr>
          <a:xfrm>
            <a:off x="1107009" y="847874"/>
            <a:ext cx="146488" cy="1856076"/>
            <a:chOff x="0" y="-47625"/>
            <a:chExt cx="38581" cy="488843"/>
          </a:xfrm>
        </p:grpSpPr>
        <p:sp>
          <p:nvSpPr>
            <p:cNvPr id="1205" name="Google Shape;1205;p5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6" name="Google Shape;1206;p5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07" name="Google Shape;1207;p52"/>
          <p:cNvSpPr txBox="1"/>
          <p:nvPr/>
        </p:nvSpPr>
        <p:spPr>
          <a:xfrm>
            <a:off x="1481599" y="1602775"/>
            <a:ext cx="9343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MINDSET </a:t>
            </a:r>
            <a:endParaRPr/>
          </a:p>
        </p:txBody>
      </p:sp>
      <p:sp>
        <p:nvSpPr>
          <p:cNvPr id="1208" name="Google Shape;1208;p52"/>
          <p:cNvSpPr txBox="1"/>
          <p:nvPr/>
        </p:nvSpPr>
        <p:spPr>
          <a:xfrm>
            <a:off x="1481599" y="952500"/>
            <a:ext cx="7813908" cy="64718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770">
                <a:solidFill>
                  <a:srgbClr val="000000"/>
                </a:solidFill>
                <a:latin typeface="Roboto"/>
                <a:ea typeface="Roboto"/>
                <a:cs typeface="Roboto"/>
                <a:sym typeface="Roboto"/>
              </a:rPr>
              <a:t>HOW TO SHIFT WHERE WE MOVE</a:t>
            </a:r>
            <a:endParaRPr/>
          </a:p>
        </p:txBody>
      </p:sp>
      <p:graphicFrame>
        <p:nvGraphicFramePr>
          <p:cNvPr id="1209" name="Google Shape;1209;p52"/>
          <p:cNvGraphicFramePr/>
          <p:nvPr/>
        </p:nvGraphicFramePr>
        <p:xfrm>
          <a:off x="1028700" y="2989700"/>
          <a:ext cx="3000000" cy="3000000"/>
        </p:xfrm>
        <a:graphic>
          <a:graphicData uri="http://schemas.openxmlformats.org/drawingml/2006/table">
            <a:tbl>
              <a:tblPr>
                <a:noFill/>
                <a:tableStyleId>{33BF97D3-750C-47BF-B666-EB634585C318}</a:tableStyleId>
              </a:tblPr>
              <a:tblGrid>
                <a:gridCol w="5120900">
                  <a:extLst>
                    <a:ext uri="{9D8B030D-6E8A-4147-A177-3AD203B41FA5}">
                      <a16:colId xmlns:a16="http://schemas.microsoft.com/office/drawing/2014/main" val="20000"/>
                    </a:ext>
                  </a:extLst>
                </a:gridCol>
                <a:gridCol w="4892350">
                  <a:extLst>
                    <a:ext uri="{9D8B030D-6E8A-4147-A177-3AD203B41FA5}">
                      <a16:colId xmlns:a16="http://schemas.microsoft.com/office/drawing/2014/main" val="20001"/>
                    </a:ext>
                  </a:extLst>
                </a:gridCol>
                <a:gridCol w="6217350">
                  <a:extLst>
                    <a:ext uri="{9D8B030D-6E8A-4147-A177-3AD203B41FA5}">
                      <a16:colId xmlns:a16="http://schemas.microsoft.com/office/drawing/2014/main" val="20002"/>
                    </a:ext>
                  </a:extLst>
                </a:gridCol>
              </a:tblGrid>
              <a:tr h="1442950">
                <a:tc>
                  <a:txBody>
                    <a:bodyPr/>
                    <a:lstStyle/>
                    <a:p>
                      <a:pPr marL="0" marR="0" lvl="0" indent="0" algn="ctr" rtl="0">
                        <a:lnSpc>
                          <a:spcPct val="140000"/>
                        </a:lnSpc>
                        <a:spcBef>
                          <a:spcPts val="0"/>
                        </a:spcBef>
                        <a:spcAft>
                          <a:spcPts val="0"/>
                        </a:spcAft>
                        <a:buNone/>
                      </a:pPr>
                      <a:r>
                        <a:rPr lang="en-US" sz="3500" u="none" strike="noStrike" cap="none">
                          <a:solidFill>
                            <a:srgbClr val="FFFFFF"/>
                          </a:solidFill>
                          <a:latin typeface="Poppins"/>
                          <a:ea typeface="Poppins"/>
                          <a:cs typeface="Poppins"/>
                          <a:sym typeface="Poppins"/>
                        </a:rPr>
                        <a:t>Example Behaviour</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FFF"/>
                          </a:solidFill>
                          <a:latin typeface="Poppins"/>
                          <a:ea typeface="Poppins"/>
                          <a:cs typeface="Poppins"/>
                          <a:sym typeface="Poppins"/>
                        </a:rPr>
                        <a:t>Fixed Mindset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tc>
                  <a:txBody>
                    <a:bodyPr/>
                    <a:lstStyle/>
                    <a:p>
                      <a:pPr marL="0" marR="0" lvl="0" indent="0" algn="ctr" rtl="0">
                        <a:lnSpc>
                          <a:spcPct val="140000"/>
                        </a:lnSpc>
                        <a:spcBef>
                          <a:spcPts val="0"/>
                        </a:spcBef>
                        <a:spcAft>
                          <a:spcPts val="0"/>
                        </a:spcAft>
                        <a:buNone/>
                      </a:pPr>
                      <a:r>
                        <a:rPr lang="en-US" sz="3500" u="none" strike="noStrike" cap="none">
                          <a:solidFill>
                            <a:srgbClr val="FFFFFF"/>
                          </a:solidFill>
                          <a:latin typeface="Poppins"/>
                          <a:ea typeface="Poppins"/>
                          <a:cs typeface="Poppins"/>
                          <a:sym typeface="Poppins"/>
                        </a:rPr>
                        <a:t>Growth Mindset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extLst>
                  <a:ext uri="{0D108BD9-81ED-4DB2-BD59-A6C34878D82A}">
                    <a16:rowId xmlns:a16="http://schemas.microsoft.com/office/drawing/2014/main" val="10000"/>
                  </a:ext>
                </a:extLst>
              </a:tr>
              <a:tr h="2058850">
                <a:tc>
                  <a:txBody>
                    <a:bodyPr/>
                    <a:lstStyle/>
                    <a:p>
                      <a:pPr marL="0" marR="0" lvl="0" indent="0" algn="ctr" rtl="0">
                        <a:lnSpc>
                          <a:spcPct val="140000"/>
                        </a:lnSpc>
                        <a:spcBef>
                          <a:spcPts val="0"/>
                        </a:spcBef>
                        <a:spcAft>
                          <a:spcPts val="0"/>
                        </a:spcAft>
                        <a:buNone/>
                      </a:pPr>
                      <a:r>
                        <a:rPr lang="en-US" sz="2700" u="none" strike="noStrike" cap="none">
                          <a:solidFill>
                            <a:srgbClr val="000000"/>
                          </a:solidFill>
                          <a:latin typeface="Poppins"/>
                          <a:ea typeface="Poppins"/>
                          <a:cs typeface="Poppins"/>
                          <a:sym typeface="Poppins"/>
                        </a:rPr>
                        <a:t>A student fails several math quizzes.</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will never be good at math.</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need different strategies and supports to learn and apply the material.</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1"/>
                  </a:ext>
                </a:extLst>
              </a:tr>
              <a:tr h="2058850">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A client misses multiple appointments.</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do not care.</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There may be barriers to attendance we can problem-solve together. </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2"/>
                  </a:ext>
                </a:extLst>
              </a:tr>
              <a:tr h="1580050">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An individual gives up quickly on a work task. </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are lazy.</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may not yet have the skills or confidence to persist.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5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19" name="Google Shape;1219;p53"/>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1220" name="Google Shape;1220;p53"/>
          <p:cNvGrpSpPr/>
          <p:nvPr/>
        </p:nvGrpSpPr>
        <p:grpSpPr>
          <a:xfrm>
            <a:off x="1107009" y="847874"/>
            <a:ext cx="146488" cy="1856076"/>
            <a:chOff x="0" y="-47625"/>
            <a:chExt cx="38581" cy="488843"/>
          </a:xfrm>
        </p:grpSpPr>
        <p:sp>
          <p:nvSpPr>
            <p:cNvPr id="1221" name="Google Shape;1221;p5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5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223" name="Google Shape;1223;p53"/>
          <p:cNvGraphicFramePr/>
          <p:nvPr/>
        </p:nvGraphicFramePr>
        <p:xfrm>
          <a:off x="1028700" y="3069290"/>
          <a:ext cx="16230600" cy="6189000"/>
        </p:xfrm>
        <a:graphic>
          <a:graphicData uri="http://schemas.openxmlformats.org/drawingml/2006/table">
            <a:tbl>
              <a:tblPr>
                <a:noFill/>
                <a:tableStyleId>{33BF97D3-750C-47BF-B666-EB634585C318}</a:tableStyleId>
              </a:tblPr>
              <a:tblGrid>
                <a:gridCol w="5622825">
                  <a:extLst>
                    <a:ext uri="{9D8B030D-6E8A-4147-A177-3AD203B41FA5}">
                      <a16:colId xmlns:a16="http://schemas.microsoft.com/office/drawing/2014/main" val="20000"/>
                    </a:ext>
                  </a:extLst>
                </a:gridCol>
                <a:gridCol w="5598050">
                  <a:extLst>
                    <a:ext uri="{9D8B030D-6E8A-4147-A177-3AD203B41FA5}">
                      <a16:colId xmlns:a16="http://schemas.microsoft.com/office/drawing/2014/main" val="20001"/>
                    </a:ext>
                  </a:extLst>
                </a:gridCol>
                <a:gridCol w="5009725">
                  <a:extLst>
                    <a:ext uri="{9D8B030D-6E8A-4147-A177-3AD203B41FA5}">
                      <a16:colId xmlns:a16="http://schemas.microsoft.com/office/drawing/2014/main" val="20002"/>
                    </a:ext>
                  </a:extLst>
                </a:gridCol>
              </a:tblGrid>
              <a:tr h="1303425">
                <a:tc>
                  <a:txBody>
                    <a:bodyPr/>
                    <a:lstStyle/>
                    <a:p>
                      <a:pPr marL="0" marR="0" lvl="0" indent="0" algn="ctr" rtl="0">
                        <a:lnSpc>
                          <a:spcPct val="140000"/>
                        </a:lnSpc>
                        <a:spcBef>
                          <a:spcPts val="0"/>
                        </a:spcBef>
                        <a:spcAft>
                          <a:spcPts val="0"/>
                        </a:spcAft>
                        <a:buNone/>
                      </a:pPr>
                      <a:r>
                        <a:rPr lang="en-US" sz="3500" u="none" strike="noStrike" cap="none">
                          <a:solidFill>
                            <a:srgbClr val="FFFFFF"/>
                          </a:solidFill>
                          <a:latin typeface="Poppins"/>
                          <a:ea typeface="Poppins"/>
                          <a:cs typeface="Poppins"/>
                          <a:sym typeface="Poppins"/>
                        </a:rPr>
                        <a:t>Example Behaviour</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tc>
                  <a:txBody>
                    <a:bodyPr/>
                    <a:lstStyle/>
                    <a:p>
                      <a:pPr marL="0" marR="0" lvl="0" indent="0" algn="ctr" rtl="0">
                        <a:lnSpc>
                          <a:spcPct val="140011"/>
                        </a:lnSpc>
                        <a:spcBef>
                          <a:spcPts val="0"/>
                        </a:spcBef>
                        <a:spcAft>
                          <a:spcPts val="0"/>
                        </a:spcAft>
                        <a:buNone/>
                      </a:pPr>
                      <a:r>
                        <a:rPr lang="en-US" sz="3499" u="none" strike="noStrike" cap="none">
                          <a:solidFill>
                            <a:srgbClr val="FFFFFF"/>
                          </a:solidFill>
                          <a:latin typeface="Poppins"/>
                          <a:ea typeface="Poppins"/>
                          <a:cs typeface="Poppins"/>
                          <a:sym typeface="Poppins"/>
                        </a:rPr>
                        <a:t>Fixed Mindset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tc>
                  <a:txBody>
                    <a:bodyPr/>
                    <a:lstStyle/>
                    <a:p>
                      <a:pPr marL="0" marR="0" lvl="0" indent="0" algn="ctr" rtl="0">
                        <a:lnSpc>
                          <a:spcPct val="140000"/>
                        </a:lnSpc>
                        <a:spcBef>
                          <a:spcPts val="0"/>
                        </a:spcBef>
                        <a:spcAft>
                          <a:spcPts val="0"/>
                        </a:spcAft>
                        <a:buNone/>
                      </a:pPr>
                      <a:r>
                        <a:rPr lang="en-US" sz="3500" u="none" strike="noStrike" cap="none">
                          <a:solidFill>
                            <a:srgbClr val="FFFFFF"/>
                          </a:solidFill>
                          <a:latin typeface="Poppins"/>
                          <a:ea typeface="Poppins"/>
                          <a:cs typeface="Poppins"/>
                          <a:sym typeface="Poppins"/>
                        </a:rPr>
                        <a:t>Growth Mindset</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solidFill>
                      <a:srgbClr val="3470A7"/>
                    </a:solidFill>
                  </a:tcPr>
                </a:tc>
                <a:extLst>
                  <a:ext uri="{0D108BD9-81ED-4DB2-BD59-A6C34878D82A}">
                    <a16:rowId xmlns:a16="http://schemas.microsoft.com/office/drawing/2014/main" val="10000"/>
                  </a:ext>
                </a:extLst>
              </a:tr>
              <a:tr h="2697250">
                <a:tc>
                  <a:txBody>
                    <a:bodyPr/>
                    <a:lstStyle/>
                    <a:p>
                      <a:pPr marL="0" marR="0" lvl="0" indent="0" algn="ctr" rtl="0">
                        <a:lnSpc>
                          <a:spcPct val="140000"/>
                        </a:lnSpc>
                        <a:spcBef>
                          <a:spcPts val="0"/>
                        </a:spcBef>
                        <a:spcAft>
                          <a:spcPts val="0"/>
                        </a:spcAft>
                        <a:buNone/>
                      </a:pPr>
                      <a:r>
                        <a:rPr lang="en-US" sz="2700" u="none" strike="noStrike" cap="none">
                          <a:solidFill>
                            <a:srgbClr val="000000"/>
                          </a:solidFill>
                          <a:latin typeface="Poppins"/>
                          <a:ea typeface="Poppins"/>
                          <a:cs typeface="Poppins"/>
                          <a:sym typeface="Poppins"/>
                        </a:rPr>
                        <a:t>An adult becomes frustrated during therapy.</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will never be able to regulate their emotions.</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With support, they can learn new ways to manage frustration.</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1"/>
                  </a:ext>
                </a:extLst>
              </a:tr>
              <a:tr h="2188325">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A parent resists new recommendations.</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are unwilling to change.</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tc>
                  <a:txBody>
                    <a:bodyPr/>
                    <a:lstStyle/>
                    <a:p>
                      <a:pPr marL="0" marR="0" lvl="0" indent="0" algn="ctr" rtl="0">
                        <a:lnSpc>
                          <a:spcPct val="139962"/>
                        </a:lnSpc>
                        <a:spcBef>
                          <a:spcPts val="0"/>
                        </a:spcBef>
                        <a:spcAft>
                          <a:spcPts val="0"/>
                        </a:spcAft>
                        <a:buNone/>
                      </a:pPr>
                      <a:r>
                        <a:rPr lang="en-US" sz="2700" u="none" strike="noStrike" cap="none">
                          <a:solidFill>
                            <a:srgbClr val="000000"/>
                          </a:solidFill>
                          <a:latin typeface="Poppins"/>
                          <a:ea typeface="Poppins"/>
                          <a:cs typeface="Poppins"/>
                          <a:sym typeface="Poppins"/>
                        </a:rPr>
                        <a:t>They may need more time, trust, or clarity to feel ready.</a:t>
                      </a:r>
                      <a:endParaRPr sz="1100" u="none" strike="noStrike" cap="none"/>
                    </a:p>
                  </a:txBody>
                  <a:tcPr marL="190500" marR="190500" marT="190500" marB="190500" anchor="ctr">
                    <a:lnL w="38100" cap="flat" cmpd="sng">
                      <a:solidFill>
                        <a:srgbClr val="574874"/>
                      </a:solidFill>
                      <a:prstDash val="solid"/>
                      <a:round/>
                      <a:headEnd type="none" w="sm" len="sm"/>
                      <a:tailEnd type="none" w="sm" len="sm"/>
                    </a:lnL>
                    <a:lnR w="38100" cap="flat" cmpd="sng">
                      <a:solidFill>
                        <a:srgbClr val="574874"/>
                      </a:solidFill>
                      <a:prstDash val="solid"/>
                      <a:round/>
                      <a:headEnd type="none" w="sm" len="sm"/>
                      <a:tailEnd type="none" w="sm" len="sm"/>
                    </a:lnR>
                    <a:lnT w="38100" cap="flat" cmpd="sng">
                      <a:solidFill>
                        <a:srgbClr val="574874"/>
                      </a:solidFill>
                      <a:prstDash val="solid"/>
                      <a:round/>
                      <a:headEnd type="none" w="sm" len="sm"/>
                      <a:tailEnd type="none" w="sm" len="sm"/>
                    </a:lnT>
                    <a:lnB w="38100" cap="flat" cmpd="sng">
                      <a:solidFill>
                        <a:srgbClr val="57487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224" name="Google Shape;1224;p53"/>
          <p:cNvSpPr txBox="1"/>
          <p:nvPr/>
        </p:nvSpPr>
        <p:spPr>
          <a:xfrm>
            <a:off x="1481599" y="1602775"/>
            <a:ext cx="9343265"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MINDSET SHIFT</a:t>
            </a:r>
            <a:endParaRPr/>
          </a:p>
        </p:txBody>
      </p:sp>
      <p:sp>
        <p:nvSpPr>
          <p:cNvPr id="1225" name="Google Shape;1225;p53"/>
          <p:cNvSpPr txBox="1"/>
          <p:nvPr/>
        </p:nvSpPr>
        <p:spPr>
          <a:xfrm>
            <a:off x="1481599" y="942975"/>
            <a:ext cx="8154104"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HOW TO SHIFT WHERE WE MOVE</a:t>
            </a:r>
            <a:endParaRPr/>
          </a:p>
        </p:txBody>
      </p:sp>
      <p:sp>
        <p:nvSpPr>
          <p:cNvPr id="3" name="TextBox 2">
            <a:extLst>
              <a:ext uri="{FF2B5EF4-FFF2-40B4-BE49-F238E27FC236}">
                <a16:creationId xmlns:a16="http://schemas.microsoft.com/office/drawing/2014/main" id="{5EA65839-3F20-3851-A930-761FCB805DB5}"/>
              </a:ext>
            </a:extLst>
          </p:cNvPr>
          <p:cNvSpPr txBox="1"/>
          <p:nvPr/>
        </p:nvSpPr>
        <p:spPr>
          <a:xfrm>
            <a:off x="4572000" y="4481612"/>
            <a:ext cx="9144000" cy="307777"/>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908D64CF-013E-69FA-357E-1A8934150193}"/>
              </a:ext>
            </a:extLst>
          </p:cNvPr>
          <p:cNvSpPr txBox="1"/>
          <p:nvPr/>
        </p:nvSpPr>
        <p:spPr>
          <a:xfrm>
            <a:off x="4572000" y="4481612"/>
            <a:ext cx="9144000" cy="307777"/>
          </a:xfrm>
          <a:prstGeom prst="rect">
            <a:avLst/>
          </a:prstGeom>
          <a:noFill/>
        </p:spPr>
        <p:txBody>
          <a:bodyPr wrap="square">
            <a:spAutoFit/>
          </a:bodyPr>
          <a:lstStyle/>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sp>
        <p:nvSpPr>
          <p:cNvPr id="3" name="AutoShape 3"/>
          <p:cNvSpPr/>
          <p:nvPr/>
        </p:nvSpPr>
        <p:spPr>
          <a:xfrm>
            <a:off x="1180253" y="2842425"/>
            <a:ext cx="5793274" cy="0"/>
          </a:xfrm>
          <a:prstGeom prst="line">
            <a:avLst/>
          </a:prstGeom>
          <a:ln w="76200" cap="flat">
            <a:solidFill>
              <a:srgbClr val="3470A7"/>
            </a:solidFill>
            <a:prstDash val="solid"/>
            <a:headEnd type="none" w="sm" len="sm"/>
            <a:tailEnd type="none" w="sm" len="sm"/>
          </a:ln>
        </p:spPr>
        <p:txBody>
          <a:bodyPr/>
          <a:lstStyle/>
          <a:p>
            <a:endParaRPr lang="en-US"/>
          </a:p>
        </p:txBody>
      </p:sp>
      <p:grpSp>
        <p:nvGrpSpPr>
          <p:cNvPr id="4" name="Group 4"/>
          <p:cNvGrpSpPr/>
          <p:nvPr/>
        </p:nvGrpSpPr>
        <p:grpSpPr>
          <a:xfrm>
            <a:off x="1107009" y="1028700"/>
            <a:ext cx="146488" cy="1675250"/>
            <a:chOff x="0" y="0"/>
            <a:chExt cx="38581" cy="441218"/>
          </a:xfrm>
        </p:grpSpPr>
        <p:sp>
          <p:nvSpPr>
            <p:cNvPr id="5" name="Freeform 5"/>
            <p:cNvSpPr/>
            <p:nvPr/>
          </p:nvSpPr>
          <p:spPr>
            <a:xfrm>
              <a:off x="0" y="0"/>
              <a:ext cx="38581" cy="441218"/>
            </a:xfrm>
            <a:custGeom>
              <a:avLst/>
              <a:gdLst/>
              <a:ahLst/>
              <a:cxnLst/>
              <a:rect l="l" t="t" r="r" b="b"/>
              <a:pathLst>
                <a:path w="38581" h="441218">
                  <a:moveTo>
                    <a:pt x="0" y="0"/>
                  </a:moveTo>
                  <a:lnTo>
                    <a:pt x="38581" y="0"/>
                  </a:lnTo>
                  <a:lnTo>
                    <a:pt x="38581" y="441218"/>
                  </a:lnTo>
                  <a:lnTo>
                    <a:pt x="0" y="441218"/>
                  </a:lnTo>
                  <a:close/>
                </a:path>
              </a:pathLst>
            </a:custGeom>
            <a:solidFill>
              <a:srgbClr val="3470A7"/>
            </a:solidFill>
          </p:spPr>
          <p:txBody>
            <a:bodyPr/>
            <a:lstStyle/>
            <a:p>
              <a:endParaRPr lang="en-US"/>
            </a:p>
          </p:txBody>
        </p:sp>
        <p:sp>
          <p:nvSpPr>
            <p:cNvPr id="6" name="TextBox 6"/>
            <p:cNvSpPr txBox="1"/>
            <p:nvPr/>
          </p:nvSpPr>
          <p:spPr>
            <a:xfrm>
              <a:off x="0" y="-47625"/>
              <a:ext cx="38581" cy="4888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5400000">
            <a:off x="1793081" y="8347431"/>
            <a:ext cx="146488" cy="1675250"/>
            <a:chOff x="0" y="0"/>
            <a:chExt cx="38581" cy="441218"/>
          </a:xfrm>
        </p:grpSpPr>
        <p:sp>
          <p:nvSpPr>
            <p:cNvPr id="8" name="Freeform 8"/>
            <p:cNvSpPr/>
            <p:nvPr/>
          </p:nvSpPr>
          <p:spPr>
            <a:xfrm>
              <a:off x="0" y="0"/>
              <a:ext cx="38581" cy="441218"/>
            </a:xfrm>
            <a:custGeom>
              <a:avLst/>
              <a:gdLst/>
              <a:ahLst/>
              <a:cxnLst/>
              <a:rect l="l" t="t" r="r" b="b"/>
              <a:pathLst>
                <a:path w="38581" h="441218">
                  <a:moveTo>
                    <a:pt x="0" y="0"/>
                  </a:moveTo>
                  <a:lnTo>
                    <a:pt x="38581" y="0"/>
                  </a:lnTo>
                  <a:lnTo>
                    <a:pt x="38581" y="441218"/>
                  </a:lnTo>
                  <a:lnTo>
                    <a:pt x="0" y="441218"/>
                  </a:lnTo>
                  <a:close/>
                </a:path>
              </a:pathLst>
            </a:custGeom>
            <a:solidFill>
              <a:srgbClr val="3470A7"/>
            </a:solidFill>
          </p:spPr>
          <p:txBody>
            <a:bodyPr/>
            <a:lstStyle/>
            <a:p>
              <a:endParaRPr lang="en-US"/>
            </a:p>
          </p:txBody>
        </p:sp>
        <p:sp>
          <p:nvSpPr>
            <p:cNvPr id="9" name="TextBox 9"/>
            <p:cNvSpPr txBox="1"/>
            <p:nvPr/>
          </p:nvSpPr>
          <p:spPr>
            <a:xfrm>
              <a:off x="0" y="-47625"/>
              <a:ext cx="38581" cy="48884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4114117" y="3013875"/>
            <a:ext cx="10059765" cy="6702319"/>
          </a:xfrm>
          <a:custGeom>
            <a:avLst/>
            <a:gdLst/>
            <a:ahLst/>
            <a:cxnLst/>
            <a:rect l="l" t="t" r="r" b="b"/>
            <a:pathLst>
              <a:path w="10059765" h="6702319">
                <a:moveTo>
                  <a:pt x="0" y="0"/>
                </a:moveTo>
                <a:lnTo>
                  <a:pt x="10059766" y="0"/>
                </a:lnTo>
                <a:lnTo>
                  <a:pt x="10059766" y="6702319"/>
                </a:lnTo>
                <a:lnTo>
                  <a:pt x="0" y="6702319"/>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481599" y="1907334"/>
            <a:ext cx="6802987" cy="935090"/>
          </a:xfrm>
          <a:prstGeom prst="rect">
            <a:avLst/>
          </a:prstGeom>
        </p:spPr>
        <p:txBody>
          <a:bodyPr lIns="0" tIns="0" rIns="0" bIns="0" rtlCol="0" anchor="t">
            <a:spAutoFit/>
          </a:bodyPr>
          <a:lstStyle/>
          <a:p>
            <a:pPr algn="l">
              <a:lnSpc>
                <a:spcPts val="7784"/>
              </a:lnSpc>
            </a:pPr>
            <a:r>
              <a:rPr lang="en-US" sz="5560" b="1">
                <a:solidFill>
                  <a:srgbClr val="000000"/>
                </a:solidFill>
                <a:latin typeface="League Spartan"/>
                <a:ea typeface="League Spartan"/>
                <a:cs typeface="League Spartan"/>
                <a:sym typeface="League Spartan"/>
              </a:rPr>
              <a:t>PURSUING GOALS</a:t>
            </a:r>
          </a:p>
        </p:txBody>
      </p:sp>
      <p:sp>
        <p:nvSpPr>
          <p:cNvPr id="12" name="TextBox 12"/>
          <p:cNvSpPr txBox="1"/>
          <p:nvPr/>
        </p:nvSpPr>
        <p:spPr>
          <a:xfrm>
            <a:off x="1481599" y="1168426"/>
            <a:ext cx="7662401" cy="697900"/>
          </a:xfrm>
          <a:prstGeom prst="rect">
            <a:avLst/>
          </a:prstGeom>
        </p:spPr>
        <p:txBody>
          <a:bodyPr lIns="0" tIns="0" rIns="0" bIns="0" rtlCol="0" anchor="t">
            <a:spAutoFit/>
          </a:bodyPr>
          <a:lstStyle/>
          <a:p>
            <a:pPr algn="l">
              <a:lnSpc>
                <a:spcPts val="5633"/>
              </a:lnSpc>
            </a:pPr>
            <a:r>
              <a:rPr lang="en-US" sz="4023">
                <a:solidFill>
                  <a:srgbClr val="000000"/>
                </a:solidFill>
                <a:latin typeface="Roboto"/>
                <a:ea typeface="Roboto"/>
                <a:cs typeface="Roboto"/>
                <a:sym typeface="Roboto"/>
              </a:rPr>
              <a:t>MINDSET &amp; MOTIVATION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5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35" name="Google Shape;1235;p54"/>
          <p:cNvCxnSpPr/>
          <p:nvPr/>
        </p:nvCxnSpPr>
        <p:spPr>
          <a:xfrm>
            <a:off x="1253497" y="3272772"/>
            <a:ext cx="5793274" cy="0"/>
          </a:xfrm>
          <a:prstGeom prst="straightConnector1">
            <a:avLst/>
          </a:prstGeom>
          <a:noFill/>
          <a:ln w="76200" cap="flat" cmpd="sng">
            <a:solidFill>
              <a:srgbClr val="3470A7"/>
            </a:solidFill>
            <a:prstDash val="solid"/>
            <a:round/>
            <a:headEnd type="none" w="sm" len="sm"/>
            <a:tailEnd type="none" w="sm" len="sm"/>
          </a:ln>
        </p:spPr>
      </p:cxnSp>
      <p:grpSp>
        <p:nvGrpSpPr>
          <p:cNvPr id="1236" name="Google Shape;1236;p54"/>
          <p:cNvGrpSpPr/>
          <p:nvPr/>
        </p:nvGrpSpPr>
        <p:grpSpPr>
          <a:xfrm>
            <a:off x="1107009" y="847874"/>
            <a:ext cx="146488" cy="1856076"/>
            <a:chOff x="0" y="-47625"/>
            <a:chExt cx="38581" cy="488843"/>
          </a:xfrm>
        </p:grpSpPr>
        <p:sp>
          <p:nvSpPr>
            <p:cNvPr id="1237" name="Google Shape;1237;p5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8" name="Google Shape;1238;p5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39" name="Google Shape;1239;p54"/>
          <p:cNvGrpSpPr/>
          <p:nvPr/>
        </p:nvGrpSpPr>
        <p:grpSpPr>
          <a:xfrm rot="-5400000">
            <a:off x="1702668" y="8257018"/>
            <a:ext cx="146488" cy="1856076"/>
            <a:chOff x="0" y="-47625"/>
            <a:chExt cx="38581" cy="488843"/>
          </a:xfrm>
        </p:grpSpPr>
        <p:sp>
          <p:nvSpPr>
            <p:cNvPr id="1240" name="Google Shape;1240;p54"/>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1" name="Google Shape;1241;p54"/>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42" name="Google Shape;1242;p54"/>
          <p:cNvSpPr/>
          <p:nvPr/>
        </p:nvSpPr>
        <p:spPr>
          <a:xfrm>
            <a:off x="11133912" y="1651411"/>
            <a:ext cx="7154088" cy="6984178"/>
          </a:xfrm>
          <a:custGeom>
            <a:avLst/>
            <a:gdLst/>
            <a:ahLst/>
            <a:cxnLst/>
            <a:rect l="l" t="t" r="r" b="b"/>
            <a:pathLst>
              <a:path w="7154088" h="6984178" extrusionOk="0">
                <a:moveTo>
                  <a:pt x="0" y="0"/>
                </a:moveTo>
                <a:lnTo>
                  <a:pt x="7154088" y="0"/>
                </a:lnTo>
                <a:lnTo>
                  <a:pt x="7154088" y="6984178"/>
                </a:lnTo>
                <a:lnTo>
                  <a:pt x="0" y="69841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3" name="Google Shape;1243;p54"/>
          <p:cNvSpPr txBox="1"/>
          <p:nvPr/>
        </p:nvSpPr>
        <p:spPr>
          <a:xfrm>
            <a:off x="1481599" y="1798037"/>
            <a:ext cx="8558010" cy="1436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SELF-DETERMINATION THEORY</a:t>
            </a:r>
            <a:endParaRPr/>
          </a:p>
        </p:txBody>
      </p:sp>
      <p:sp>
        <p:nvSpPr>
          <p:cNvPr id="1244" name="Google Shape;1244;p54"/>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MOTIVATION</a:t>
            </a:r>
            <a:endParaRPr/>
          </a:p>
        </p:txBody>
      </p:sp>
      <p:sp>
        <p:nvSpPr>
          <p:cNvPr id="1245" name="Google Shape;1245;p54"/>
          <p:cNvSpPr txBox="1"/>
          <p:nvPr/>
        </p:nvSpPr>
        <p:spPr>
          <a:xfrm>
            <a:off x="1028700" y="3732799"/>
            <a:ext cx="9876612"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People are more motivated when their actions come from themselves.</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External motivators do not help with long-term success.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Create environments where choice is possible and relationships feel safe.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5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55" name="Google Shape;1255;p55"/>
          <p:cNvCxnSpPr/>
          <p:nvPr/>
        </p:nvCxnSpPr>
        <p:spPr>
          <a:xfrm>
            <a:off x="1481599" y="2529822"/>
            <a:ext cx="5793274" cy="0"/>
          </a:xfrm>
          <a:prstGeom prst="straightConnector1">
            <a:avLst/>
          </a:prstGeom>
          <a:noFill/>
          <a:ln w="76200" cap="flat" cmpd="sng">
            <a:solidFill>
              <a:srgbClr val="3470A7"/>
            </a:solidFill>
            <a:prstDash val="solid"/>
            <a:round/>
            <a:headEnd type="none" w="sm" len="sm"/>
            <a:tailEnd type="none" w="sm" len="sm"/>
          </a:ln>
        </p:spPr>
      </p:cxnSp>
      <p:grpSp>
        <p:nvGrpSpPr>
          <p:cNvPr id="1256" name="Google Shape;1256;p55"/>
          <p:cNvGrpSpPr/>
          <p:nvPr/>
        </p:nvGrpSpPr>
        <p:grpSpPr>
          <a:xfrm>
            <a:off x="1107009" y="847874"/>
            <a:ext cx="146488" cy="1856076"/>
            <a:chOff x="0" y="-47625"/>
            <a:chExt cx="38581" cy="488843"/>
          </a:xfrm>
        </p:grpSpPr>
        <p:sp>
          <p:nvSpPr>
            <p:cNvPr id="1257" name="Google Shape;1257;p5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8" name="Google Shape;1258;p5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59" name="Google Shape;1259;p55"/>
          <p:cNvGrpSpPr/>
          <p:nvPr/>
        </p:nvGrpSpPr>
        <p:grpSpPr>
          <a:xfrm rot="-5400000">
            <a:off x="1702668" y="8257018"/>
            <a:ext cx="146488" cy="1856076"/>
            <a:chOff x="0" y="-47625"/>
            <a:chExt cx="38581" cy="488843"/>
          </a:xfrm>
        </p:grpSpPr>
        <p:sp>
          <p:nvSpPr>
            <p:cNvPr id="1260" name="Google Shape;1260;p5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1" name="Google Shape;1261;p5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62" name="Google Shape;1262;p55"/>
          <p:cNvSpPr txBox="1"/>
          <p:nvPr/>
        </p:nvSpPr>
        <p:spPr>
          <a:xfrm>
            <a:off x="7959824" y="3742928"/>
            <a:ext cx="9299476"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drives motivation and goal pursuit? </a:t>
            </a:r>
            <a:r>
              <a:rPr lang="en-US" sz="2943" b="1">
                <a:solidFill>
                  <a:srgbClr val="000000"/>
                </a:solidFill>
                <a:latin typeface="Poppins"/>
                <a:ea typeface="Poppins"/>
                <a:cs typeface="Poppins"/>
                <a:sym typeface="Poppins"/>
              </a:rPr>
              <a:t>Feeling</a:t>
            </a:r>
            <a:r>
              <a:rPr lang="en-US" sz="2943">
                <a:solidFill>
                  <a:srgbClr val="000000"/>
                </a:solidFill>
                <a:latin typeface="Poppins"/>
                <a:ea typeface="Poppins"/>
                <a:cs typeface="Poppins"/>
                <a:sym typeface="Poppins"/>
              </a:rPr>
              <a:t> </a:t>
            </a:r>
            <a:r>
              <a:rPr lang="en-US" sz="2943" b="1">
                <a:solidFill>
                  <a:srgbClr val="000000"/>
                </a:solidFill>
                <a:latin typeface="Poppins"/>
                <a:ea typeface="Poppins"/>
                <a:cs typeface="Poppins"/>
                <a:sym typeface="Poppins"/>
              </a:rPr>
              <a:t>capable</a:t>
            </a:r>
            <a:endParaRPr/>
          </a:p>
          <a:p>
            <a:pPr marL="0" marR="0" lvl="0" indent="0" algn="l" rtl="0">
              <a:lnSpc>
                <a:spcPct val="139993"/>
              </a:lnSpc>
              <a:spcBef>
                <a:spcPts val="0"/>
              </a:spcBef>
              <a:spcAft>
                <a:spcPts val="0"/>
              </a:spcAft>
              <a:buNone/>
            </a:pPr>
            <a:endParaRPr sz="2943" b="1">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Different kinds of capability:</a:t>
            </a:r>
            <a:endParaRPr/>
          </a:p>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Mastery: </a:t>
            </a:r>
            <a:r>
              <a:rPr lang="en-US" sz="2943">
                <a:solidFill>
                  <a:srgbClr val="000000"/>
                </a:solidFill>
                <a:latin typeface="Poppins"/>
                <a:ea typeface="Poppins"/>
                <a:cs typeface="Poppins"/>
                <a:sym typeface="Poppins"/>
              </a:rPr>
              <a:t>Learning &amp; skill building</a:t>
            </a:r>
            <a:endParaRPr/>
          </a:p>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Performance: </a:t>
            </a:r>
            <a:r>
              <a:rPr lang="en-US" sz="2943">
                <a:solidFill>
                  <a:srgbClr val="000000"/>
                </a:solidFill>
                <a:latin typeface="Poppins"/>
                <a:ea typeface="Poppins"/>
                <a:cs typeface="Poppins"/>
                <a:sym typeface="Poppins"/>
              </a:rPr>
              <a:t>Comparing to others</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Shift away from comparison towards learning, skill building.</a:t>
            </a:r>
            <a:endParaRPr/>
          </a:p>
        </p:txBody>
      </p:sp>
      <p:sp>
        <p:nvSpPr>
          <p:cNvPr id="1263" name="Google Shape;1263;p55"/>
          <p:cNvSpPr/>
          <p:nvPr/>
        </p:nvSpPr>
        <p:spPr>
          <a:xfrm>
            <a:off x="1028700" y="3282297"/>
            <a:ext cx="6353988" cy="5647107"/>
          </a:xfrm>
          <a:custGeom>
            <a:avLst/>
            <a:gdLst/>
            <a:ahLst/>
            <a:cxnLst/>
            <a:rect l="l" t="t" r="r" b="b"/>
            <a:pathLst>
              <a:path w="6353988" h="5647107" extrusionOk="0">
                <a:moveTo>
                  <a:pt x="0" y="0"/>
                </a:moveTo>
                <a:lnTo>
                  <a:pt x="6353988" y="0"/>
                </a:lnTo>
                <a:lnTo>
                  <a:pt x="6353988" y="5647106"/>
                </a:lnTo>
                <a:lnTo>
                  <a:pt x="0" y="564710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4" name="Google Shape;1264;p55"/>
          <p:cNvSpPr txBox="1"/>
          <p:nvPr/>
        </p:nvSpPr>
        <p:spPr>
          <a:xfrm>
            <a:off x="1481599" y="1798037"/>
            <a:ext cx="11832550"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a:solidFill>
                  <a:srgbClr val="000000"/>
                </a:solidFill>
                <a:latin typeface="League Spartan"/>
                <a:ea typeface="League Spartan"/>
                <a:cs typeface="League Spartan"/>
                <a:sym typeface="League Spartan"/>
              </a:rPr>
              <a:t>ACHIEVEMENT GOAL THEORY</a:t>
            </a:r>
            <a:endParaRPr/>
          </a:p>
        </p:txBody>
      </p:sp>
      <p:sp>
        <p:nvSpPr>
          <p:cNvPr id="1265" name="Google Shape;1265;p55"/>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MOTIVATION</a:t>
            </a:r>
            <a:endParaRPr/>
          </a:p>
        </p:txBody>
      </p:sp>
      <p:sp>
        <p:nvSpPr>
          <p:cNvPr id="1266" name="Google Shape;1266;p55"/>
          <p:cNvSpPr txBox="1"/>
          <p:nvPr/>
        </p:nvSpPr>
        <p:spPr>
          <a:xfrm rot="-2418783">
            <a:off x="1286211" y="6617686"/>
            <a:ext cx="6353988" cy="4978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1">
                <a:solidFill>
                  <a:srgbClr val="000000"/>
                </a:solidFill>
                <a:latin typeface="Arial"/>
                <a:ea typeface="Arial"/>
                <a:cs typeface="Arial"/>
                <a:sym typeface="Arial"/>
              </a:rPr>
              <a:t>Progress &gt; Perfection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5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76" name="Google Shape;1276;p56"/>
          <p:cNvGrpSpPr/>
          <p:nvPr/>
        </p:nvGrpSpPr>
        <p:grpSpPr>
          <a:xfrm>
            <a:off x="1880278" y="-558923"/>
            <a:ext cx="2302648" cy="7539771"/>
            <a:chOff x="0" y="-47625"/>
            <a:chExt cx="606459" cy="1985783"/>
          </a:xfrm>
        </p:grpSpPr>
        <p:sp>
          <p:nvSpPr>
            <p:cNvPr id="1277" name="Google Shape;1277;p56"/>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8" name="Google Shape;1278;p56"/>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279" name="Google Shape;1279;p56"/>
          <p:cNvCxnSpPr/>
          <p:nvPr/>
        </p:nvCxnSpPr>
        <p:spPr>
          <a:xfrm>
            <a:off x="4547281" y="6605455"/>
            <a:ext cx="7877207" cy="0"/>
          </a:xfrm>
          <a:prstGeom prst="straightConnector1">
            <a:avLst/>
          </a:prstGeom>
          <a:noFill/>
          <a:ln w="76200" cap="flat" cmpd="sng">
            <a:solidFill>
              <a:srgbClr val="E87BAD"/>
            </a:solidFill>
            <a:prstDash val="solid"/>
            <a:round/>
            <a:headEnd type="none" w="sm" len="sm"/>
            <a:tailEnd type="none" w="sm" len="sm"/>
          </a:ln>
        </p:spPr>
      </p:cxnSp>
      <p:grpSp>
        <p:nvGrpSpPr>
          <p:cNvPr id="1280" name="Google Shape;1280;p56"/>
          <p:cNvGrpSpPr/>
          <p:nvPr/>
        </p:nvGrpSpPr>
        <p:grpSpPr>
          <a:xfrm>
            <a:off x="14379513" y="8233036"/>
            <a:ext cx="4823538" cy="4823538"/>
            <a:chOff x="0" y="0"/>
            <a:chExt cx="812800" cy="812800"/>
          </a:xfrm>
        </p:grpSpPr>
        <p:sp>
          <p:nvSpPr>
            <p:cNvPr id="1281" name="Google Shape;1281;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2" name="Google Shape;1282;p5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283" name="Google Shape;1283;p56"/>
          <p:cNvSpPr txBox="1"/>
          <p:nvPr/>
        </p:nvSpPr>
        <p:spPr>
          <a:xfrm>
            <a:off x="4547281" y="5106559"/>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a:solidFill>
                  <a:srgbClr val="000000"/>
                </a:solidFill>
                <a:latin typeface="League Spartan"/>
                <a:ea typeface="League Spartan"/>
                <a:cs typeface="League Spartan"/>
                <a:sym typeface="League Spartan"/>
              </a:rPr>
              <a:t>GOAL ATTAINMENT</a:t>
            </a:r>
            <a:endParaRPr/>
          </a:p>
        </p:txBody>
      </p:sp>
      <p:sp>
        <p:nvSpPr>
          <p:cNvPr id="1284" name="Google Shape;1284;p56"/>
          <p:cNvSpPr txBox="1"/>
          <p:nvPr/>
        </p:nvSpPr>
        <p:spPr>
          <a:xfrm>
            <a:off x="4547281" y="4214460"/>
            <a:ext cx="14068984"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THE DIRECTION WE MOVE TOWARDS</a:t>
            </a:r>
            <a:endParaRPr/>
          </a:p>
        </p:txBody>
      </p:sp>
      <p:grpSp>
        <p:nvGrpSpPr>
          <p:cNvPr id="1285" name="Google Shape;1285;p56"/>
          <p:cNvGrpSpPr/>
          <p:nvPr/>
        </p:nvGrpSpPr>
        <p:grpSpPr>
          <a:xfrm>
            <a:off x="16791282" y="6846531"/>
            <a:ext cx="4823538" cy="4823538"/>
            <a:chOff x="0" y="0"/>
            <a:chExt cx="812800" cy="812800"/>
          </a:xfrm>
        </p:grpSpPr>
        <p:sp>
          <p:nvSpPr>
            <p:cNvPr id="1286" name="Google Shape;1286;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7" name="Google Shape;1287;p5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5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97" name="Google Shape;1297;p57"/>
          <p:cNvCxnSpPr/>
          <p:nvPr/>
        </p:nvCxnSpPr>
        <p:spPr>
          <a:xfrm>
            <a:off x="1253497" y="2781267"/>
            <a:ext cx="5793274" cy="0"/>
          </a:xfrm>
          <a:prstGeom prst="straightConnector1">
            <a:avLst/>
          </a:prstGeom>
          <a:noFill/>
          <a:ln w="76200" cap="flat" cmpd="sng">
            <a:solidFill>
              <a:srgbClr val="E87BAD"/>
            </a:solidFill>
            <a:prstDash val="solid"/>
            <a:round/>
            <a:headEnd type="none" w="sm" len="sm"/>
            <a:tailEnd type="none" w="sm" len="sm"/>
          </a:ln>
        </p:spPr>
      </p:cxnSp>
      <p:grpSp>
        <p:nvGrpSpPr>
          <p:cNvPr id="1298" name="Google Shape;1298;p57"/>
          <p:cNvGrpSpPr/>
          <p:nvPr/>
        </p:nvGrpSpPr>
        <p:grpSpPr>
          <a:xfrm>
            <a:off x="1107009" y="847874"/>
            <a:ext cx="146488" cy="1856076"/>
            <a:chOff x="0" y="-47625"/>
            <a:chExt cx="38581" cy="488843"/>
          </a:xfrm>
        </p:grpSpPr>
        <p:sp>
          <p:nvSpPr>
            <p:cNvPr id="1299" name="Google Shape;1299;p5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0" name="Google Shape;1300;p5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01" name="Google Shape;1301;p57"/>
          <p:cNvGrpSpPr/>
          <p:nvPr/>
        </p:nvGrpSpPr>
        <p:grpSpPr>
          <a:xfrm rot="-5400000">
            <a:off x="1702668" y="8257018"/>
            <a:ext cx="146488" cy="1856076"/>
            <a:chOff x="0" y="-47625"/>
            <a:chExt cx="38581" cy="488843"/>
          </a:xfrm>
        </p:grpSpPr>
        <p:sp>
          <p:nvSpPr>
            <p:cNvPr id="1302" name="Google Shape;1302;p5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3" name="Google Shape;1303;p5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04" name="Google Shape;1304;p57"/>
          <p:cNvGrpSpPr/>
          <p:nvPr/>
        </p:nvGrpSpPr>
        <p:grpSpPr>
          <a:xfrm>
            <a:off x="10453816" y="-876195"/>
            <a:ext cx="8955808" cy="12039390"/>
            <a:chOff x="0" y="0"/>
            <a:chExt cx="3662687" cy="4923790"/>
          </a:xfrm>
        </p:grpSpPr>
        <p:sp>
          <p:nvSpPr>
            <p:cNvPr id="1305" name="Google Shape;1305;p57"/>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15" r="-5121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6" name="Google Shape;1306;p57"/>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07" name="Google Shape;1307;p57"/>
          <p:cNvSpPr txBox="1"/>
          <p:nvPr/>
        </p:nvSpPr>
        <p:spPr>
          <a:xfrm>
            <a:off x="1481599" y="2011382"/>
            <a:ext cx="8285798"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CO-CREATING GOALS</a:t>
            </a:r>
            <a:endParaRPr/>
          </a:p>
        </p:txBody>
      </p:sp>
      <p:sp>
        <p:nvSpPr>
          <p:cNvPr id="1308" name="Google Shape;1308;p57"/>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COLLABORATION MATTERS</a:t>
            </a:r>
            <a:endParaRPr/>
          </a:p>
        </p:txBody>
      </p:sp>
      <p:sp>
        <p:nvSpPr>
          <p:cNvPr id="1309" name="Google Shape;1309;p57"/>
          <p:cNvSpPr txBox="1"/>
          <p:nvPr/>
        </p:nvSpPr>
        <p:spPr>
          <a:xfrm>
            <a:off x="1028700" y="3732799"/>
            <a:ext cx="9010908"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Co-created goals reflect the person and their environment.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Working together builds trust and shared understanding.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Person-centred goals are meaningful, achievable, and flexible. </a:t>
            </a:r>
            <a:endParaRPr/>
          </a:p>
          <a:p>
            <a:pPr marL="0" marR="0" lvl="0" indent="0" algn="l" rtl="0">
              <a:lnSpc>
                <a:spcPct val="139993"/>
              </a:lnSpc>
              <a:spcBef>
                <a:spcPts val="0"/>
              </a:spcBef>
              <a:spcAft>
                <a:spcPts val="0"/>
              </a:spcAft>
              <a:buNone/>
            </a:pPr>
            <a:endParaRPr sz="2943" b="1">
              <a:solidFill>
                <a:srgbClr val="000000"/>
              </a:solidFill>
              <a:latin typeface="Poppins"/>
              <a:ea typeface="Poppins"/>
              <a:cs typeface="Poppins"/>
              <a:sym typeface="Poppi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5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19" name="Google Shape;1319;p58"/>
          <p:cNvCxnSpPr/>
          <p:nvPr/>
        </p:nvCxnSpPr>
        <p:spPr>
          <a:xfrm>
            <a:off x="1180253" y="2842425"/>
            <a:ext cx="5793274" cy="0"/>
          </a:xfrm>
          <a:prstGeom prst="straightConnector1">
            <a:avLst/>
          </a:prstGeom>
          <a:noFill/>
          <a:ln w="76200" cap="flat" cmpd="sng">
            <a:solidFill>
              <a:srgbClr val="E87BAD"/>
            </a:solidFill>
            <a:prstDash val="solid"/>
            <a:round/>
            <a:headEnd type="none" w="sm" len="sm"/>
            <a:tailEnd type="none" w="sm" len="sm"/>
          </a:ln>
        </p:spPr>
      </p:cxnSp>
      <p:grpSp>
        <p:nvGrpSpPr>
          <p:cNvPr id="1320" name="Google Shape;1320;p58"/>
          <p:cNvGrpSpPr/>
          <p:nvPr/>
        </p:nvGrpSpPr>
        <p:grpSpPr>
          <a:xfrm>
            <a:off x="1107009" y="847874"/>
            <a:ext cx="146488" cy="1856076"/>
            <a:chOff x="0" y="-47625"/>
            <a:chExt cx="38581" cy="488843"/>
          </a:xfrm>
        </p:grpSpPr>
        <p:sp>
          <p:nvSpPr>
            <p:cNvPr id="1321" name="Google Shape;1321;p5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2" name="Google Shape;1322;p5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3" name="Google Shape;1323;p58"/>
          <p:cNvGrpSpPr/>
          <p:nvPr/>
        </p:nvGrpSpPr>
        <p:grpSpPr>
          <a:xfrm rot="-5400000">
            <a:off x="1702668" y="8257018"/>
            <a:ext cx="146488" cy="1856076"/>
            <a:chOff x="0" y="-47625"/>
            <a:chExt cx="38581" cy="488843"/>
          </a:xfrm>
        </p:grpSpPr>
        <p:sp>
          <p:nvSpPr>
            <p:cNvPr id="1324" name="Google Shape;1324;p5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5" name="Google Shape;1325;p5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26" name="Google Shape;1326;p58"/>
          <p:cNvSpPr/>
          <p:nvPr/>
        </p:nvSpPr>
        <p:spPr>
          <a:xfrm>
            <a:off x="4320034" y="3013875"/>
            <a:ext cx="9647933" cy="6415875"/>
          </a:xfrm>
          <a:custGeom>
            <a:avLst/>
            <a:gdLst/>
            <a:ahLst/>
            <a:cxnLst/>
            <a:rect l="l" t="t" r="r" b="b"/>
            <a:pathLst>
              <a:path w="9647933" h="6415875" extrusionOk="0">
                <a:moveTo>
                  <a:pt x="0" y="0"/>
                </a:moveTo>
                <a:lnTo>
                  <a:pt x="9647932" y="0"/>
                </a:lnTo>
                <a:lnTo>
                  <a:pt x="9647932" y="6415875"/>
                </a:lnTo>
                <a:lnTo>
                  <a:pt x="0" y="64158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7" name="Google Shape;1327;p58"/>
          <p:cNvSpPr txBox="1"/>
          <p:nvPr/>
        </p:nvSpPr>
        <p:spPr>
          <a:xfrm>
            <a:off x="1481599" y="1907334"/>
            <a:ext cx="6802987"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PURSUING GOALS</a:t>
            </a:r>
            <a:endParaRPr/>
          </a:p>
        </p:txBody>
      </p:sp>
      <p:sp>
        <p:nvSpPr>
          <p:cNvPr id="1328" name="Google Shape;1328;p58"/>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PATHWAYS FORWARD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7" name="Google Shape;197;p6"/>
          <p:cNvCxnSpPr/>
          <p:nvPr/>
        </p:nvCxnSpPr>
        <p:spPr>
          <a:xfrm>
            <a:off x="1180253" y="3585615"/>
            <a:ext cx="5049618" cy="0"/>
          </a:xfrm>
          <a:prstGeom prst="straightConnector1">
            <a:avLst/>
          </a:prstGeom>
          <a:noFill/>
          <a:ln w="76200" cap="flat" cmpd="sng">
            <a:solidFill>
              <a:srgbClr val="E87BAD"/>
            </a:solidFill>
            <a:prstDash val="solid"/>
            <a:round/>
            <a:headEnd type="none" w="sm" len="sm"/>
            <a:tailEnd type="none" w="sm" len="sm"/>
          </a:ln>
        </p:spPr>
      </p:cxnSp>
      <p:grpSp>
        <p:nvGrpSpPr>
          <p:cNvPr id="198" name="Google Shape;198;p6"/>
          <p:cNvGrpSpPr/>
          <p:nvPr/>
        </p:nvGrpSpPr>
        <p:grpSpPr>
          <a:xfrm>
            <a:off x="1107009" y="847874"/>
            <a:ext cx="146488" cy="1856076"/>
            <a:chOff x="0" y="-47625"/>
            <a:chExt cx="38581" cy="488843"/>
          </a:xfrm>
        </p:grpSpPr>
        <p:sp>
          <p:nvSpPr>
            <p:cNvPr id="199" name="Google Shape;199;p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01" name="Google Shape;201;p6"/>
          <p:cNvGrpSpPr/>
          <p:nvPr/>
        </p:nvGrpSpPr>
        <p:grpSpPr>
          <a:xfrm rot="-5400000">
            <a:off x="1702668" y="8257018"/>
            <a:ext cx="146488" cy="1856076"/>
            <a:chOff x="0" y="-47625"/>
            <a:chExt cx="38581" cy="488843"/>
          </a:xfrm>
        </p:grpSpPr>
        <p:sp>
          <p:nvSpPr>
            <p:cNvPr id="202" name="Google Shape;202;p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04" name="Google Shape;204;p6"/>
          <p:cNvGrpSpPr/>
          <p:nvPr/>
        </p:nvGrpSpPr>
        <p:grpSpPr>
          <a:xfrm>
            <a:off x="11083543" y="-876195"/>
            <a:ext cx="8955808" cy="12039390"/>
            <a:chOff x="0" y="0"/>
            <a:chExt cx="3662687" cy="4923790"/>
          </a:xfrm>
        </p:grpSpPr>
        <p:sp>
          <p:nvSpPr>
            <p:cNvPr id="205" name="Google Shape;205;p6"/>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669" r="-6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6"/>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7" name="Google Shape;207;p6"/>
          <p:cNvSpPr txBox="1"/>
          <p:nvPr/>
        </p:nvSpPr>
        <p:spPr>
          <a:xfrm>
            <a:off x="1481599" y="1631350"/>
            <a:ext cx="8464292"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WHAT WE BELIEVE MATTERS</a:t>
            </a:r>
            <a:endParaRPr/>
          </a:p>
        </p:txBody>
      </p:sp>
      <p:sp>
        <p:nvSpPr>
          <p:cNvPr id="208" name="Google Shape;208;p6"/>
          <p:cNvSpPr txBox="1"/>
          <p:nvPr/>
        </p:nvSpPr>
        <p:spPr>
          <a:xfrm>
            <a:off x="1481599" y="942975"/>
            <a:ext cx="9373344"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ATTITUDES &amp; PERCEPTIONS</a:t>
            </a:r>
            <a:endParaRPr/>
          </a:p>
        </p:txBody>
      </p:sp>
      <p:sp>
        <p:nvSpPr>
          <p:cNvPr id="209" name="Google Shape;209;p6"/>
          <p:cNvSpPr txBox="1"/>
          <p:nvPr/>
        </p:nvSpPr>
        <p:spPr>
          <a:xfrm>
            <a:off x="1116534" y="3939626"/>
            <a:ext cx="8036991" cy="41257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How do you feel when...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you make a mistake?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you get something wrong?</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someone gets mad at you?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people focus on your flaws over your successes?</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you are able to contribute meaningfully to your community?</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5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38" name="Google Shape;1338;p59"/>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1339" name="Google Shape;1339;p59"/>
          <p:cNvGrpSpPr/>
          <p:nvPr/>
        </p:nvGrpSpPr>
        <p:grpSpPr>
          <a:xfrm>
            <a:off x="0" y="7020074"/>
            <a:ext cx="18288000" cy="3266926"/>
            <a:chOff x="0" y="-47625"/>
            <a:chExt cx="4816593" cy="860425"/>
          </a:xfrm>
        </p:grpSpPr>
        <p:sp>
          <p:nvSpPr>
            <p:cNvPr id="1340" name="Google Shape;1340;p59"/>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1" name="Google Shape;1341;p59"/>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42" name="Google Shape;1342;p59"/>
          <p:cNvGrpSpPr/>
          <p:nvPr/>
        </p:nvGrpSpPr>
        <p:grpSpPr>
          <a:xfrm>
            <a:off x="10288059" y="459358"/>
            <a:ext cx="6968838" cy="9368284"/>
            <a:chOff x="0" y="0"/>
            <a:chExt cx="3662687" cy="4923790"/>
          </a:xfrm>
        </p:grpSpPr>
        <p:sp>
          <p:nvSpPr>
            <p:cNvPr id="1343" name="Google Shape;1343;p59"/>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4" name="Google Shape;1344;p59"/>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45" name="Google Shape;1345;p59"/>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ACTIVITY</a:t>
            </a:r>
            <a:endParaRPr/>
          </a:p>
        </p:txBody>
      </p:sp>
      <p:sp>
        <p:nvSpPr>
          <p:cNvPr id="1346" name="Google Shape;1346;p59"/>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BREAK</a:t>
            </a:r>
            <a:endParaRPr/>
          </a:p>
        </p:txBody>
      </p:sp>
      <p:sp>
        <p:nvSpPr>
          <p:cNvPr id="1347" name="Google Shape;1347;p59"/>
          <p:cNvSpPr txBox="1"/>
          <p:nvPr/>
        </p:nvSpPr>
        <p:spPr>
          <a:xfrm>
            <a:off x="1028700" y="4411009"/>
            <a:ext cx="8115300"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Let’s use what we learned so far to complete this reflection activity.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6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57" name="Google Shape;1357;p60"/>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358" name="Google Shape;1358;p60"/>
          <p:cNvGrpSpPr/>
          <p:nvPr/>
        </p:nvGrpSpPr>
        <p:grpSpPr>
          <a:xfrm>
            <a:off x="1107009" y="847874"/>
            <a:ext cx="146488" cy="1856076"/>
            <a:chOff x="0" y="-47625"/>
            <a:chExt cx="38581" cy="488843"/>
          </a:xfrm>
        </p:grpSpPr>
        <p:sp>
          <p:nvSpPr>
            <p:cNvPr id="1359" name="Google Shape;1359;p6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0" name="Google Shape;1360;p6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61" name="Google Shape;1361;p60"/>
          <p:cNvGrpSpPr/>
          <p:nvPr/>
        </p:nvGrpSpPr>
        <p:grpSpPr>
          <a:xfrm rot="-5400000">
            <a:off x="1702668" y="8257018"/>
            <a:ext cx="146488" cy="1856076"/>
            <a:chOff x="0" y="-47625"/>
            <a:chExt cx="38581" cy="488843"/>
          </a:xfrm>
        </p:grpSpPr>
        <p:sp>
          <p:nvSpPr>
            <p:cNvPr id="1362" name="Google Shape;1362;p6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3" name="Google Shape;1363;p6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64" name="Google Shape;1364;p60"/>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PURSUING GOALS: JORDAN’S STORY</a:t>
            </a:r>
            <a:endParaRPr/>
          </a:p>
        </p:txBody>
      </p:sp>
      <p:sp>
        <p:nvSpPr>
          <p:cNvPr id="1365" name="Google Shape;1365;p60"/>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BREAK</a:t>
            </a:r>
            <a:endParaRPr/>
          </a:p>
        </p:txBody>
      </p:sp>
      <p:sp>
        <p:nvSpPr>
          <p:cNvPr id="1366" name="Google Shape;1366;p60"/>
          <p:cNvSpPr txBox="1"/>
          <p:nvPr/>
        </p:nvSpPr>
        <p:spPr>
          <a:xfrm>
            <a:off x="2858451" y="3606982"/>
            <a:ext cx="12571099" cy="4274159"/>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3476">
                <a:solidFill>
                  <a:srgbClr val="000000"/>
                </a:solidFill>
                <a:latin typeface="Poppins"/>
                <a:ea typeface="Poppins"/>
                <a:cs typeface="Poppins"/>
                <a:sym typeface="Poppins"/>
              </a:rPr>
              <a:t>Jordan (age 17) has recently started meeting with a youth employment program. He says he wants to get a job but hasn’t completed any applications yet. When asked about his progress, he shrugs and says, “It’s too much work, and they probably wouldn’t hire me anyway. Jordan attends meetings inconsistently and often forgets the paperwork he needs to bring.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6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76" name="Google Shape;1376;p61"/>
          <p:cNvCxnSpPr/>
          <p:nvPr/>
        </p:nvCxnSpPr>
        <p:spPr>
          <a:xfrm>
            <a:off x="1107009" y="2789675"/>
            <a:ext cx="5793274" cy="0"/>
          </a:xfrm>
          <a:prstGeom prst="straightConnector1">
            <a:avLst/>
          </a:prstGeom>
          <a:noFill/>
          <a:ln w="76200" cap="flat" cmpd="sng">
            <a:solidFill>
              <a:srgbClr val="D49000"/>
            </a:solidFill>
            <a:prstDash val="solid"/>
            <a:round/>
            <a:headEnd type="none" w="sm" len="sm"/>
            <a:tailEnd type="none" w="sm" len="sm"/>
          </a:ln>
        </p:spPr>
      </p:cxnSp>
      <p:grpSp>
        <p:nvGrpSpPr>
          <p:cNvPr id="1377" name="Google Shape;1377;p61"/>
          <p:cNvGrpSpPr/>
          <p:nvPr/>
        </p:nvGrpSpPr>
        <p:grpSpPr>
          <a:xfrm>
            <a:off x="1107009" y="847874"/>
            <a:ext cx="146488" cy="1856076"/>
            <a:chOff x="0" y="-47625"/>
            <a:chExt cx="38581" cy="488843"/>
          </a:xfrm>
        </p:grpSpPr>
        <p:sp>
          <p:nvSpPr>
            <p:cNvPr id="1378" name="Google Shape;1378;p6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9" name="Google Shape;1379;p6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80" name="Google Shape;1380;p61"/>
          <p:cNvGrpSpPr/>
          <p:nvPr/>
        </p:nvGrpSpPr>
        <p:grpSpPr>
          <a:xfrm rot="-5400000">
            <a:off x="1702668" y="8257018"/>
            <a:ext cx="146488" cy="1856076"/>
            <a:chOff x="0" y="-47625"/>
            <a:chExt cx="38581" cy="488843"/>
          </a:xfrm>
        </p:grpSpPr>
        <p:sp>
          <p:nvSpPr>
            <p:cNvPr id="1381" name="Google Shape;1381;p6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2" name="Google Shape;1382;p6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383" name="Google Shape;1383;p61"/>
          <p:cNvSpPr txBox="1"/>
          <p:nvPr/>
        </p:nvSpPr>
        <p:spPr>
          <a:xfrm>
            <a:off x="1481599" y="1771075"/>
            <a:ext cx="6802987"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JORDAN’S STORY</a:t>
            </a:r>
            <a:endParaRPr/>
          </a:p>
        </p:txBody>
      </p:sp>
      <p:sp>
        <p:nvSpPr>
          <p:cNvPr id="1384" name="Google Shape;1384;p61"/>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DISCUSSION</a:t>
            </a:r>
            <a:endParaRPr/>
          </a:p>
        </p:txBody>
      </p:sp>
      <p:sp>
        <p:nvSpPr>
          <p:cNvPr id="1385" name="Google Shape;1385;p61"/>
          <p:cNvSpPr txBox="1"/>
          <p:nvPr/>
        </p:nvSpPr>
        <p:spPr>
          <a:xfrm>
            <a:off x="1180253" y="3270596"/>
            <a:ext cx="16230600" cy="41257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Identify</a:t>
            </a:r>
            <a:r>
              <a:rPr lang="en-US" sz="2943">
                <a:solidFill>
                  <a:srgbClr val="000000"/>
                </a:solidFill>
                <a:latin typeface="Poppins"/>
                <a:ea typeface="Poppins"/>
                <a:cs typeface="Poppins"/>
                <a:sym typeface="Poppins"/>
              </a:rPr>
              <a:t>: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main destination goal for Jordan</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Strengths that could be leveraged</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One area in need of support</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b="1">
                <a:solidFill>
                  <a:srgbClr val="000000"/>
                </a:solidFill>
                <a:latin typeface="Poppins"/>
                <a:ea typeface="Poppins"/>
                <a:cs typeface="Poppins"/>
                <a:sym typeface="Poppins"/>
              </a:rPr>
              <a:t>Reflect</a:t>
            </a:r>
            <a:r>
              <a:rPr lang="en-US" sz="2943" i="1">
                <a:solidFill>
                  <a:srgbClr val="000000"/>
                </a:solidFill>
                <a:latin typeface="Poppins"/>
                <a:ea typeface="Poppins"/>
                <a:cs typeface="Poppins"/>
                <a:sym typeface="Poppins"/>
              </a:rPr>
              <a:t>: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the definition of “success” vary between Jordan and the program staff?</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applying a growth mindset change how you approach goal-setting?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6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95" name="Google Shape;1395;p62"/>
          <p:cNvCxnSpPr/>
          <p:nvPr/>
        </p:nvCxnSpPr>
        <p:spPr>
          <a:xfrm>
            <a:off x="1180253" y="298590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396" name="Google Shape;1396;p62"/>
          <p:cNvGrpSpPr/>
          <p:nvPr/>
        </p:nvGrpSpPr>
        <p:grpSpPr>
          <a:xfrm>
            <a:off x="1107009" y="847874"/>
            <a:ext cx="146488" cy="1856076"/>
            <a:chOff x="0" y="-47625"/>
            <a:chExt cx="38581" cy="488843"/>
          </a:xfrm>
        </p:grpSpPr>
        <p:sp>
          <p:nvSpPr>
            <p:cNvPr id="1397" name="Google Shape;1397;p6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8" name="Google Shape;1398;p6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99" name="Google Shape;1399;p62"/>
          <p:cNvGrpSpPr/>
          <p:nvPr/>
        </p:nvGrpSpPr>
        <p:grpSpPr>
          <a:xfrm rot="-5400000">
            <a:off x="1702668" y="8257018"/>
            <a:ext cx="146488" cy="1856076"/>
            <a:chOff x="0" y="-47625"/>
            <a:chExt cx="38581" cy="488843"/>
          </a:xfrm>
        </p:grpSpPr>
        <p:sp>
          <p:nvSpPr>
            <p:cNvPr id="1400" name="Google Shape;1400;p6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1" name="Google Shape;1401;p6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402" name="Google Shape;1402;p62"/>
          <p:cNvSpPr txBox="1"/>
          <p:nvPr/>
        </p:nvSpPr>
        <p:spPr>
          <a:xfrm>
            <a:off x="1481599" y="2050816"/>
            <a:ext cx="14346304"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PURSUING GOALS: RENEE’S STORY</a:t>
            </a:r>
            <a:endParaRPr/>
          </a:p>
        </p:txBody>
      </p:sp>
      <p:sp>
        <p:nvSpPr>
          <p:cNvPr id="1403" name="Google Shape;1403;p62"/>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BREAK</a:t>
            </a:r>
            <a:endParaRPr/>
          </a:p>
        </p:txBody>
      </p:sp>
      <p:sp>
        <p:nvSpPr>
          <p:cNvPr id="1404" name="Google Shape;1404;p62"/>
          <p:cNvSpPr txBox="1"/>
          <p:nvPr/>
        </p:nvSpPr>
        <p:spPr>
          <a:xfrm>
            <a:off x="2873937" y="3556066"/>
            <a:ext cx="12540125" cy="4274159"/>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3476">
                <a:solidFill>
                  <a:srgbClr val="000000"/>
                </a:solidFill>
                <a:latin typeface="Poppins"/>
                <a:ea typeface="Poppins"/>
                <a:cs typeface="Poppins"/>
                <a:sym typeface="Poppins"/>
              </a:rPr>
              <a:t>Renee is a parent working with a family-support team to create structure at home. She wants her mornings with her 9-year-old son to be calmer, saying “Every day starts with yelling - I just want peace.” Renee reports trying multiple strategies but gives up quickly when they don’t work right away. She often says things like “Nothing helps him. He’s just like his dad...stubborn.”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6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414" name="Google Shape;1414;p63"/>
          <p:cNvCxnSpPr/>
          <p:nvPr/>
        </p:nvCxnSpPr>
        <p:spPr>
          <a:xfrm>
            <a:off x="1180253" y="2789675"/>
            <a:ext cx="5793274" cy="0"/>
          </a:xfrm>
          <a:prstGeom prst="straightConnector1">
            <a:avLst/>
          </a:prstGeom>
          <a:noFill/>
          <a:ln w="76200" cap="flat" cmpd="sng">
            <a:solidFill>
              <a:srgbClr val="D49000"/>
            </a:solidFill>
            <a:prstDash val="solid"/>
            <a:round/>
            <a:headEnd type="none" w="sm" len="sm"/>
            <a:tailEnd type="none" w="sm" len="sm"/>
          </a:ln>
        </p:spPr>
      </p:cxnSp>
      <p:grpSp>
        <p:nvGrpSpPr>
          <p:cNvPr id="1415" name="Google Shape;1415;p63"/>
          <p:cNvGrpSpPr/>
          <p:nvPr/>
        </p:nvGrpSpPr>
        <p:grpSpPr>
          <a:xfrm>
            <a:off x="1107009" y="847874"/>
            <a:ext cx="146488" cy="1856076"/>
            <a:chOff x="0" y="-47625"/>
            <a:chExt cx="38581" cy="488843"/>
          </a:xfrm>
        </p:grpSpPr>
        <p:sp>
          <p:nvSpPr>
            <p:cNvPr id="1416" name="Google Shape;1416;p6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7" name="Google Shape;1417;p6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18" name="Google Shape;1418;p63"/>
          <p:cNvGrpSpPr/>
          <p:nvPr/>
        </p:nvGrpSpPr>
        <p:grpSpPr>
          <a:xfrm rot="-5400000">
            <a:off x="1702668" y="8257018"/>
            <a:ext cx="146488" cy="1856076"/>
            <a:chOff x="0" y="-47625"/>
            <a:chExt cx="38581" cy="488843"/>
          </a:xfrm>
        </p:grpSpPr>
        <p:sp>
          <p:nvSpPr>
            <p:cNvPr id="1419" name="Google Shape;1419;p6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0" name="Google Shape;1420;p6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421" name="Google Shape;1421;p63"/>
          <p:cNvSpPr txBox="1"/>
          <p:nvPr/>
        </p:nvSpPr>
        <p:spPr>
          <a:xfrm>
            <a:off x="1481599" y="1771075"/>
            <a:ext cx="6802987"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RENEE’S STORY</a:t>
            </a:r>
            <a:endParaRPr/>
          </a:p>
        </p:txBody>
      </p:sp>
      <p:sp>
        <p:nvSpPr>
          <p:cNvPr id="1422" name="Google Shape;1422;p63"/>
          <p:cNvSpPr txBox="1"/>
          <p:nvPr/>
        </p:nvSpPr>
        <p:spPr>
          <a:xfrm>
            <a:off x="1481599" y="1120801"/>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DISCUSSION</a:t>
            </a:r>
            <a:endParaRPr/>
          </a:p>
        </p:txBody>
      </p:sp>
      <p:sp>
        <p:nvSpPr>
          <p:cNvPr id="1423" name="Google Shape;1423;p63"/>
          <p:cNvSpPr txBox="1"/>
          <p:nvPr/>
        </p:nvSpPr>
        <p:spPr>
          <a:xfrm>
            <a:off x="1028700" y="3359509"/>
            <a:ext cx="16230600" cy="4125770"/>
          </a:xfrm>
          <a:prstGeom prst="rect">
            <a:avLst/>
          </a:prstGeom>
          <a:noFill/>
          <a:ln>
            <a:noFill/>
          </a:ln>
        </p:spPr>
        <p:txBody>
          <a:bodyPr spcFirstLastPara="1" wrap="square" lIns="0" tIns="0" rIns="0" bIns="0" anchor="t" anchorCtr="0">
            <a:spAutoFit/>
          </a:bodyPr>
          <a:lstStyle/>
          <a:p>
            <a:pPr marL="0" marR="0" lvl="0" indent="0" algn="just" rtl="0">
              <a:lnSpc>
                <a:spcPct val="139993"/>
              </a:lnSpc>
              <a:spcBef>
                <a:spcPts val="0"/>
              </a:spcBef>
              <a:spcAft>
                <a:spcPts val="0"/>
              </a:spcAft>
              <a:buNone/>
            </a:pPr>
            <a:r>
              <a:rPr lang="en-US" sz="2943" b="1">
                <a:solidFill>
                  <a:srgbClr val="000000"/>
                </a:solidFill>
                <a:latin typeface="Poppins"/>
                <a:ea typeface="Poppins"/>
                <a:cs typeface="Poppins"/>
                <a:sym typeface="Poppins"/>
              </a:rPr>
              <a:t>Identify</a:t>
            </a:r>
            <a:r>
              <a:rPr lang="en-US" sz="2943">
                <a:solidFill>
                  <a:srgbClr val="000000"/>
                </a:solidFill>
                <a:latin typeface="Poppins"/>
                <a:ea typeface="Poppins"/>
                <a:cs typeface="Poppins"/>
                <a:sym typeface="Poppins"/>
              </a:rPr>
              <a:t>: </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A main destination goal for Renee and her son</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Strengths - of Renee’s and her son’s - that could be leveraged</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One area in need of support</a:t>
            </a:r>
            <a:endParaRPr/>
          </a:p>
          <a:p>
            <a:pPr marL="0" marR="0" lvl="0" indent="0" algn="just"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just" rtl="0">
              <a:lnSpc>
                <a:spcPct val="139993"/>
              </a:lnSpc>
              <a:spcBef>
                <a:spcPts val="0"/>
              </a:spcBef>
              <a:spcAft>
                <a:spcPts val="0"/>
              </a:spcAft>
              <a:buNone/>
            </a:pPr>
            <a:r>
              <a:rPr lang="en-US" sz="2943" b="1">
                <a:solidFill>
                  <a:srgbClr val="000000"/>
                </a:solidFill>
                <a:latin typeface="Poppins"/>
                <a:ea typeface="Poppins"/>
                <a:cs typeface="Poppins"/>
                <a:sym typeface="Poppins"/>
              </a:rPr>
              <a:t>Reflect</a:t>
            </a:r>
            <a:r>
              <a:rPr lang="en-US" sz="2943">
                <a:solidFill>
                  <a:srgbClr val="000000"/>
                </a:solidFill>
                <a:latin typeface="Poppins"/>
                <a:ea typeface="Poppins"/>
                <a:cs typeface="Poppins"/>
                <a:sym typeface="Poppins"/>
              </a:rPr>
              <a:t>: </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the definition of “success” vary between Renee and her support team?</a:t>
            </a:r>
            <a:endParaRPr/>
          </a:p>
          <a:p>
            <a:pPr marL="635420" marR="0" lvl="1" indent="-317710" algn="just"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might applying a growth mindset change how you approach goal-setting?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6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33" name="Google Shape;1433;p64"/>
          <p:cNvGrpSpPr/>
          <p:nvPr/>
        </p:nvGrpSpPr>
        <p:grpSpPr>
          <a:xfrm>
            <a:off x="1880278" y="-558923"/>
            <a:ext cx="2302648" cy="7539771"/>
            <a:chOff x="0" y="-47625"/>
            <a:chExt cx="606459" cy="1985783"/>
          </a:xfrm>
        </p:grpSpPr>
        <p:sp>
          <p:nvSpPr>
            <p:cNvPr id="1434" name="Google Shape;1434;p64"/>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5" name="Google Shape;1435;p64"/>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436" name="Google Shape;1436;p64"/>
          <p:cNvCxnSpPr/>
          <p:nvPr/>
        </p:nvCxnSpPr>
        <p:spPr>
          <a:xfrm>
            <a:off x="4547281" y="6605455"/>
            <a:ext cx="7877207" cy="0"/>
          </a:xfrm>
          <a:prstGeom prst="straightConnector1">
            <a:avLst/>
          </a:prstGeom>
          <a:noFill/>
          <a:ln w="76200" cap="flat" cmpd="sng">
            <a:solidFill>
              <a:srgbClr val="252857"/>
            </a:solidFill>
            <a:prstDash val="solid"/>
            <a:round/>
            <a:headEnd type="none" w="sm" len="sm"/>
            <a:tailEnd type="none" w="sm" len="sm"/>
          </a:ln>
        </p:spPr>
      </p:cxnSp>
      <p:grpSp>
        <p:nvGrpSpPr>
          <p:cNvPr id="1437" name="Google Shape;1437;p64"/>
          <p:cNvGrpSpPr/>
          <p:nvPr/>
        </p:nvGrpSpPr>
        <p:grpSpPr>
          <a:xfrm>
            <a:off x="14379513" y="8233036"/>
            <a:ext cx="4823538" cy="4823538"/>
            <a:chOff x="0" y="0"/>
            <a:chExt cx="812800" cy="812800"/>
          </a:xfrm>
        </p:grpSpPr>
        <p:sp>
          <p:nvSpPr>
            <p:cNvPr id="1438" name="Google Shape;1438;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9" name="Google Shape;1439;p6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440" name="Google Shape;1440;p64"/>
          <p:cNvSpPr txBox="1"/>
          <p:nvPr/>
        </p:nvSpPr>
        <p:spPr>
          <a:xfrm>
            <a:off x="4547281" y="5106559"/>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a:solidFill>
                  <a:srgbClr val="000000"/>
                </a:solidFill>
                <a:latin typeface="League Spartan"/>
                <a:ea typeface="League Spartan"/>
                <a:cs typeface="League Spartan"/>
                <a:sym typeface="League Spartan"/>
              </a:rPr>
              <a:t>MINDSET &amp; POSSIBILITY</a:t>
            </a:r>
            <a:endParaRPr/>
          </a:p>
        </p:txBody>
      </p:sp>
      <p:sp>
        <p:nvSpPr>
          <p:cNvPr id="1441" name="Google Shape;1441;p64"/>
          <p:cNvSpPr txBox="1"/>
          <p:nvPr/>
        </p:nvSpPr>
        <p:spPr>
          <a:xfrm>
            <a:off x="4547281" y="4214460"/>
            <a:ext cx="14068984"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A FRAMEWORK FOR ACTION</a:t>
            </a:r>
            <a:endParaRPr/>
          </a:p>
        </p:txBody>
      </p:sp>
      <p:grpSp>
        <p:nvGrpSpPr>
          <p:cNvPr id="1442" name="Google Shape;1442;p64"/>
          <p:cNvGrpSpPr/>
          <p:nvPr/>
        </p:nvGrpSpPr>
        <p:grpSpPr>
          <a:xfrm>
            <a:off x="16791282" y="6846531"/>
            <a:ext cx="4823538" cy="4823538"/>
            <a:chOff x="0" y="0"/>
            <a:chExt cx="812800" cy="812800"/>
          </a:xfrm>
        </p:grpSpPr>
        <p:sp>
          <p:nvSpPr>
            <p:cNvPr id="1443" name="Google Shape;1443;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4" name="Google Shape;1444;p6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6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4" name="Google Shape;1454;p65"/>
          <p:cNvSpPr/>
          <p:nvPr/>
        </p:nvSpPr>
        <p:spPr>
          <a:xfrm>
            <a:off x="1498040" y="180978"/>
            <a:ext cx="15291921" cy="9925045"/>
          </a:xfrm>
          <a:custGeom>
            <a:avLst/>
            <a:gdLst/>
            <a:ahLst/>
            <a:cxnLst/>
            <a:rect l="l" t="t" r="r" b="b"/>
            <a:pathLst>
              <a:path w="15291921" h="9925045" extrusionOk="0">
                <a:moveTo>
                  <a:pt x="0" y="0"/>
                </a:moveTo>
                <a:lnTo>
                  <a:pt x="15291920" y="0"/>
                </a:lnTo>
                <a:lnTo>
                  <a:pt x="15291920" y="9925044"/>
                </a:lnTo>
                <a:lnTo>
                  <a:pt x="0" y="99250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6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464" name="Google Shape;1464;p66"/>
          <p:cNvCxnSpPr/>
          <p:nvPr/>
        </p:nvCxnSpPr>
        <p:spPr>
          <a:xfrm>
            <a:off x="1191040" y="3585615"/>
            <a:ext cx="5793274" cy="0"/>
          </a:xfrm>
          <a:prstGeom prst="straightConnector1">
            <a:avLst/>
          </a:prstGeom>
          <a:noFill/>
          <a:ln w="76200" cap="flat" cmpd="sng">
            <a:solidFill>
              <a:srgbClr val="252857"/>
            </a:solidFill>
            <a:prstDash val="solid"/>
            <a:round/>
            <a:headEnd type="none" w="sm" len="sm"/>
            <a:tailEnd type="none" w="sm" len="sm"/>
          </a:ln>
        </p:spPr>
      </p:cxnSp>
      <p:grpSp>
        <p:nvGrpSpPr>
          <p:cNvPr id="1465" name="Google Shape;1465;p66"/>
          <p:cNvGrpSpPr/>
          <p:nvPr/>
        </p:nvGrpSpPr>
        <p:grpSpPr>
          <a:xfrm>
            <a:off x="1107009" y="847874"/>
            <a:ext cx="146488" cy="1856076"/>
            <a:chOff x="0" y="-47625"/>
            <a:chExt cx="38581" cy="488843"/>
          </a:xfrm>
        </p:grpSpPr>
        <p:sp>
          <p:nvSpPr>
            <p:cNvPr id="1466" name="Google Shape;1466;p6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7" name="Google Shape;1467;p6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68" name="Google Shape;1468;p66"/>
          <p:cNvGrpSpPr/>
          <p:nvPr/>
        </p:nvGrpSpPr>
        <p:grpSpPr>
          <a:xfrm rot="-5400000">
            <a:off x="1702668" y="8257018"/>
            <a:ext cx="146488" cy="1856076"/>
            <a:chOff x="0" y="-47625"/>
            <a:chExt cx="38581" cy="488843"/>
          </a:xfrm>
        </p:grpSpPr>
        <p:sp>
          <p:nvSpPr>
            <p:cNvPr id="1469" name="Google Shape;1469;p6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0" name="Google Shape;1470;p6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71" name="Google Shape;1471;p66"/>
          <p:cNvGrpSpPr/>
          <p:nvPr/>
        </p:nvGrpSpPr>
        <p:grpSpPr>
          <a:xfrm>
            <a:off x="9814106" y="-1061547"/>
            <a:ext cx="8955808" cy="12039390"/>
            <a:chOff x="0" y="0"/>
            <a:chExt cx="3662687" cy="4923790"/>
          </a:xfrm>
        </p:grpSpPr>
        <p:sp>
          <p:nvSpPr>
            <p:cNvPr id="1472" name="Google Shape;1472;p66"/>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81985" r="-167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3" name="Google Shape;1473;p66"/>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74" name="Google Shape;1474;p66"/>
          <p:cNvSpPr txBox="1"/>
          <p:nvPr/>
        </p:nvSpPr>
        <p:spPr>
          <a:xfrm>
            <a:off x="1481599" y="1588487"/>
            <a:ext cx="6802987"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RECOGNIZING BARRIERS</a:t>
            </a:r>
            <a:endParaRPr/>
          </a:p>
        </p:txBody>
      </p:sp>
      <p:sp>
        <p:nvSpPr>
          <p:cNvPr id="1475" name="Google Shape;1475;p66"/>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PAUSING WITH CURIOSITY</a:t>
            </a:r>
            <a:endParaRPr/>
          </a:p>
        </p:txBody>
      </p:sp>
      <p:sp>
        <p:nvSpPr>
          <p:cNvPr id="1476" name="Google Shape;1476;p66"/>
          <p:cNvSpPr txBox="1"/>
          <p:nvPr/>
        </p:nvSpPr>
        <p:spPr>
          <a:xfrm>
            <a:off x="1253497" y="3764619"/>
            <a:ext cx="8204145" cy="36114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Pause with curiosity - what caused these barriers?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Are the barriers:</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emotional,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practical, or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signs of disengagement?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6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486" name="Google Shape;1486;p67"/>
          <p:cNvCxnSpPr/>
          <p:nvPr/>
        </p:nvCxnSpPr>
        <p:spPr>
          <a:xfrm>
            <a:off x="1253497" y="2790560"/>
            <a:ext cx="5793274" cy="0"/>
          </a:xfrm>
          <a:prstGeom prst="straightConnector1">
            <a:avLst/>
          </a:prstGeom>
          <a:noFill/>
          <a:ln w="76200" cap="flat" cmpd="sng">
            <a:solidFill>
              <a:srgbClr val="252857"/>
            </a:solidFill>
            <a:prstDash val="solid"/>
            <a:round/>
            <a:headEnd type="none" w="sm" len="sm"/>
            <a:tailEnd type="none" w="sm" len="sm"/>
          </a:ln>
        </p:spPr>
      </p:cxnSp>
      <p:grpSp>
        <p:nvGrpSpPr>
          <p:cNvPr id="1487" name="Google Shape;1487;p67"/>
          <p:cNvGrpSpPr/>
          <p:nvPr/>
        </p:nvGrpSpPr>
        <p:grpSpPr>
          <a:xfrm>
            <a:off x="1107009" y="847874"/>
            <a:ext cx="146488" cy="1856076"/>
            <a:chOff x="0" y="-47625"/>
            <a:chExt cx="38581" cy="488843"/>
          </a:xfrm>
        </p:grpSpPr>
        <p:sp>
          <p:nvSpPr>
            <p:cNvPr id="1488" name="Google Shape;1488;p6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9" name="Google Shape;1489;p6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90" name="Google Shape;1490;p67"/>
          <p:cNvGrpSpPr/>
          <p:nvPr/>
        </p:nvGrpSpPr>
        <p:grpSpPr>
          <a:xfrm rot="-5400000">
            <a:off x="1702668" y="8257018"/>
            <a:ext cx="146488" cy="1856076"/>
            <a:chOff x="0" y="-47625"/>
            <a:chExt cx="38581" cy="488843"/>
          </a:xfrm>
        </p:grpSpPr>
        <p:sp>
          <p:nvSpPr>
            <p:cNvPr id="1491" name="Google Shape;1491;p6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2" name="Google Shape;1492;p6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493" name="Google Shape;1493;p67"/>
          <p:cNvSpPr txBox="1"/>
          <p:nvPr/>
        </p:nvSpPr>
        <p:spPr>
          <a:xfrm>
            <a:off x="1481599" y="1800418"/>
            <a:ext cx="11489697"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STRENGTHEN READINESS</a:t>
            </a:r>
            <a:endParaRPr/>
          </a:p>
        </p:txBody>
      </p:sp>
      <p:sp>
        <p:nvSpPr>
          <p:cNvPr id="1494" name="Google Shape;1494;p67"/>
          <p:cNvSpPr txBox="1"/>
          <p:nvPr/>
        </p:nvSpPr>
        <p:spPr>
          <a:xfrm>
            <a:off x="1482097" y="988219"/>
            <a:ext cx="8360136"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ADJUSTING TO</a:t>
            </a:r>
            <a:endParaRPr/>
          </a:p>
        </p:txBody>
      </p:sp>
      <p:sp>
        <p:nvSpPr>
          <p:cNvPr id="1495" name="Google Shape;1495;p67"/>
          <p:cNvSpPr txBox="1"/>
          <p:nvPr/>
        </p:nvSpPr>
        <p:spPr>
          <a:xfrm>
            <a:off x="1028700" y="3809278"/>
            <a:ext cx="16230600" cy="36114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Emotional barriers ⟶ can be overcome with emotional support, extra time or breaks, emotion regulation strategies.</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Practical barriers ⟶ can be overcome with help planning, increased structure, regular routines.</a:t>
            </a:r>
            <a:endParaRPr/>
          </a:p>
          <a:p>
            <a:pPr marL="0" marR="0" lvl="0" indent="0" algn="ctr"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ctr" rtl="0">
              <a:lnSpc>
                <a:spcPct val="139993"/>
              </a:lnSpc>
              <a:spcBef>
                <a:spcPts val="0"/>
              </a:spcBef>
              <a:spcAft>
                <a:spcPts val="0"/>
              </a:spcAft>
              <a:buNone/>
            </a:pPr>
            <a:r>
              <a:rPr lang="en-US" sz="2943" b="1">
                <a:solidFill>
                  <a:srgbClr val="000000"/>
                </a:solidFill>
                <a:latin typeface="Poppins"/>
                <a:ea typeface="Poppins"/>
                <a:cs typeface="Poppins"/>
                <a:sym typeface="Poppins"/>
              </a:rPr>
              <a:t>Adjustments create readiness and confidence to overcome barriers.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6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05" name="Google Shape;1505;p68"/>
          <p:cNvCxnSpPr/>
          <p:nvPr/>
        </p:nvCxnSpPr>
        <p:spPr>
          <a:xfrm>
            <a:off x="1253497" y="3439909"/>
            <a:ext cx="5793274" cy="0"/>
          </a:xfrm>
          <a:prstGeom prst="straightConnector1">
            <a:avLst/>
          </a:prstGeom>
          <a:noFill/>
          <a:ln w="76200" cap="flat" cmpd="sng">
            <a:solidFill>
              <a:srgbClr val="252857"/>
            </a:solidFill>
            <a:prstDash val="solid"/>
            <a:round/>
            <a:headEnd type="none" w="sm" len="sm"/>
            <a:tailEnd type="none" w="sm" len="sm"/>
          </a:ln>
        </p:spPr>
      </p:cxnSp>
      <p:grpSp>
        <p:nvGrpSpPr>
          <p:cNvPr id="1506" name="Google Shape;1506;p68"/>
          <p:cNvGrpSpPr/>
          <p:nvPr/>
        </p:nvGrpSpPr>
        <p:grpSpPr>
          <a:xfrm>
            <a:off x="1107009" y="847874"/>
            <a:ext cx="146488" cy="1856076"/>
            <a:chOff x="0" y="-47625"/>
            <a:chExt cx="38581" cy="488843"/>
          </a:xfrm>
        </p:grpSpPr>
        <p:sp>
          <p:nvSpPr>
            <p:cNvPr id="1507" name="Google Shape;1507;p6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8" name="Google Shape;1508;p6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09" name="Google Shape;1509;p68"/>
          <p:cNvGrpSpPr/>
          <p:nvPr/>
        </p:nvGrpSpPr>
        <p:grpSpPr>
          <a:xfrm rot="-5400000">
            <a:off x="1702668" y="8257018"/>
            <a:ext cx="146488" cy="1856076"/>
            <a:chOff x="0" y="-47625"/>
            <a:chExt cx="38581" cy="488843"/>
          </a:xfrm>
        </p:grpSpPr>
        <p:sp>
          <p:nvSpPr>
            <p:cNvPr id="1510" name="Google Shape;1510;p6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1" name="Google Shape;1511;p6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12" name="Google Shape;1512;p68"/>
          <p:cNvGrpSpPr/>
          <p:nvPr/>
        </p:nvGrpSpPr>
        <p:grpSpPr>
          <a:xfrm>
            <a:off x="10843122" y="-560638"/>
            <a:ext cx="8486337" cy="11408275"/>
            <a:chOff x="0" y="0"/>
            <a:chExt cx="3662687" cy="4923790"/>
          </a:xfrm>
        </p:grpSpPr>
        <p:sp>
          <p:nvSpPr>
            <p:cNvPr id="1513" name="Google Shape;1513;p68"/>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092" r="-5109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4" name="Google Shape;1514;p68"/>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15" name="Google Shape;1515;p68"/>
          <p:cNvSpPr txBox="1"/>
          <p:nvPr/>
        </p:nvSpPr>
        <p:spPr>
          <a:xfrm>
            <a:off x="1482097" y="1965174"/>
            <a:ext cx="6802987" cy="1436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REFRAMING THE CHALLENGE</a:t>
            </a:r>
            <a:endParaRPr/>
          </a:p>
        </p:txBody>
      </p:sp>
      <p:sp>
        <p:nvSpPr>
          <p:cNvPr id="1516" name="Google Shape;1516;p68"/>
          <p:cNvSpPr txBox="1"/>
          <p:nvPr/>
        </p:nvSpPr>
        <p:spPr>
          <a:xfrm>
            <a:off x="1482097" y="1007269"/>
            <a:ext cx="8360136"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ADJUSTING THE GOAL</a:t>
            </a:r>
            <a:endParaRPr/>
          </a:p>
        </p:txBody>
      </p:sp>
      <p:sp>
        <p:nvSpPr>
          <p:cNvPr id="1517" name="Google Shape;1517;p68"/>
          <p:cNvSpPr txBox="1"/>
          <p:nvPr/>
        </p:nvSpPr>
        <p:spPr>
          <a:xfrm>
            <a:off x="1028700" y="3970885"/>
            <a:ext cx="9334450" cy="20683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Collaboratively adjust the timeline and/or approach.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Smaller steps sustain momentum.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19" name="Google Shape;219;p7"/>
          <p:cNvCxnSpPr/>
          <p:nvPr/>
        </p:nvCxnSpPr>
        <p:spPr>
          <a:xfrm>
            <a:off x="1180253" y="3585615"/>
            <a:ext cx="5049618" cy="0"/>
          </a:xfrm>
          <a:prstGeom prst="straightConnector1">
            <a:avLst/>
          </a:prstGeom>
          <a:noFill/>
          <a:ln w="76200" cap="flat" cmpd="sng">
            <a:solidFill>
              <a:srgbClr val="E87BAD"/>
            </a:solidFill>
            <a:prstDash val="solid"/>
            <a:round/>
            <a:headEnd type="none" w="sm" len="sm"/>
            <a:tailEnd type="none" w="sm" len="sm"/>
          </a:ln>
        </p:spPr>
      </p:cxnSp>
      <p:grpSp>
        <p:nvGrpSpPr>
          <p:cNvPr id="220" name="Google Shape;220;p7"/>
          <p:cNvGrpSpPr/>
          <p:nvPr/>
        </p:nvGrpSpPr>
        <p:grpSpPr>
          <a:xfrm>
            <a:off x="1107009" y="847874"/>
            <a:ext cx="146488" cy="1856076"/>
            <a:chOff x="0" y="-47625"/>
            <a:chExt cx="38581" cy="488843"/>
          </a:xfrm>
        </p:grpSpPr>
        <p:sp>
          <p:nvSpPr>
            <p:cNvPr id="221" name="Google Shape;221;p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222;p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23" name="Google Shape;223;p7"/>
          <p:cNvGrpSpPr/>
          <p:nvPr/>
        </p:nvGrpSpPr>
        <p:grpSpPr>
          <a:xfrm rot="-5400000">
            <a:off x="1702668" y="8257018"/>
            <a:ext cx="146488" cy="1856076"/>
            <a:chOff x="0" y="-47625"/>
            <a:chExt cx="38581" cy="488843"/>
          </a:xfrm>
        </p:grpSpPr>
        <p:sp>
          <p:nvSpPr>
            <p:cNvPr id="224" name="Google Shape;224;p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26" name="Google Shape;226;p7"/>
          <p:cNvGrpSpPr/>
          <p:nvPr/>
        </p:nvGrpSpPr>
        <p:grpSpPr>
          <a:xfrm>
            <a:off x="10337408" y="-1143000"/>
            <a:ext cx="8955808" cy="12039390"/>
            <a:chOff x="0" y="0"/>
            <a:chExt cx="3662687" cy="4923790"/>
          </a:xfrm>
        </p:grpSpPr>
        <p:sp>
          <p:nvSpPr>
            <p:cNvPr id="227" name="Google Shape;227;p7"/>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t="-5523" b="-552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7"/>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9" name="Google Shape;229;p7"/>
          <p:cNvSpPr txBox="1"/>
          <p:nvPr/>
        </p:nvSpPr>
        <p:spPr>
          <a:xfrm>
            <a:off x="1481599" y="1631350"/>
            <a:ext cx="6930265"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WHAT WE BELIEVE MATTERS</a:t>
            </a:r>
            <a:endParaRPr/>
          </a:p>
        </p:txBody>
      </p:sp>
      <p:sp>
        <p:nvSpPr>
          <p:cNvPr id="230" name="Google Shape;230;p7"/>
          <p:cNvSpPr txBox="1"/>
          <p:nvPr/>
        </p:nvSpPr>
        <p:spPr>
          <a:xfrm>
            <a:off x="1481599" y="942975"/>
            <a:ext cx="8350660"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ATTITUDES &amp; PERCEPTIONS</a:t>
            </a:r>
            <a:endParaRPr/>
          </a:p>
        </p:txBody>
      </p:sp>
      <p:sp>
        <p:nvSpPr>
          <p:cNvPr id="231" name="Google Shape;231;p7"/>
          <p:cNvSpPr txBox="1"/>
          <p:nvPr/>
        </p:nvSpPr>
        <p:spPr>
          <a:xfrm>
            <a:off x="1126059" y="3949151"/>
            <a:ext cx="8036991" cy="154559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The ways we answer these questions shape the ways we think about...</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6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27" name="Google Shape;1527;p69"/>
          <p:cNvCxnSpPr/>
          <p:nvPr/>
        </p:nvCxnSpPr>
        <p:spPr>
          <a:xfrm>
            <a:off x="1481599" y="2567922"/>
            <a:ext cx="5793274" cy="0"/>
          </a:xfrm>
          <a:prstGeom prst="straightConnector1">
            <a:avLst/>
          </a:prstGeom>
          <a:noFill/>
          <a:ln w="76200" cap="flat" cmpd="sng">
            <a:solidFill>
              <a:srgbClr val="252857"/>
            </a:solidFill>
            <a:prstDash val="solid"/>
            <a:round/>
            <a:headEnd type="none" w="sm" len="sm"/>
            <a:tailEnd type="none" w="sm" len="sm"/>
          </a:ln>
        </p:spPr>
      </p:cxnSp>
      <p:grpSp>
        <p:nvGrpSpPr>
          <p:cNvPr id="1528" name="Google Shape;1528;p69"/>
          <p:cNvGrpSpPr/>
          <p:nvPr/>
        </p:nvGrpSpPr>
        <p:grpSpPr>
          <a:xfrm>
            <a:off x="1107009" y="847874"/>
            <a:ext cx="146488" cy="1856076"/>
            <a:chOff x="0" y="-47625"/>
            <a:chExt cx="38581" cy="488843"/>
          </a:xfrm>
        </p:grpSpPr>
        <p:sp>
          <p:nvSpPr>
            <p:cNvPr id="1529" name="Google Shape;1529;p6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0" name="Google Shape;1530;p6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31" name="Google Shape;1531;p69"/>
          <p:cNvGrpSpPr/>
          <p:nvPr/>
        </p:nvGrpSpPr>
        <p:grpSpPr>
          <a:xfrm rot="-5400000">
            <a:off x="1702668" y="8257018"/>
            <a:ext cx="146488" cy="1856076"/>
            <a:chOff x="0" y="-47625"/>
            <a:chExt cx="38581" cy="488843"/>
          </a:xfrm>
        </p:grpSpPr>
        <p:sp>
          <p:nvSpPr>
            <p:cNvPr id="1532" name="Google Shape;1532;p6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3" name="Google Shape;1533;p6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34" name="Google Shape;1534;p69"/>
          <p:cNvGrpSpPr/>
          <p:nvPr/>
        </p:nvGrpSpPr>
        <p:grpSpPr>
          <a:xfrm>
            <a:off x="6566002" y="2951600"/>
            <a:ext cx="5154218" cy="6928872"/>
            <a:chOff x="0" y="0"/>
            <a:chExt cx="3662687" cy="4923790"/>
          </a:xfrm>
        </p:grpSpPr>
        <p:sp>
          <p:nvSpPr>
            <p:cNvPr id="1535" name="Google Shape;1535;p69"/>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8446" r="-991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6" name="Google Shape;1536;p69"/>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2528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37" name="Google Shape;1537;p69"/>
          <p:cNvSpPr txBox="1"/>
          <p:nvPr/>
        </p:nvSpPr>
        <p:spPr>
          <a:xfrm>
            <a:off x="1481599" y="1798037"/>
            <a:ext cx="13228501" cy="731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560" b="1">
                <a:solidFill>
                  <a:srgbClr val="000000"/>
                </a:solidFill>
                <a:latin typeface="League Spartan"/>
                <a:ea typeface="League Spartan"/>
                <a:cs typeface="League Spartan"/>
                <a:sym typeface="League Spartan"/>
              </a:rPr>
              <a:t>STEPPING BACK TO RE-ENGAGE</a:t>
            </a:r>
            <a:endParaRPr/>
          </a:p>
        </p:txBody>
      </p:sp>
      <p:sp>
        <p:nvSpPr>
          <p:cNvPr id="1538" name="Google Shape;1538;p69"/>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b="1">
                <a:solidFill>
                  <a:srgbClr val="000000"/>
                </a:solidFill>
                <a:latin typeface="Roboto"/>
                <a:ea typeface="Roboto"/>
                <a:cs typeface="Roboto"/>
                <a:sym typeface="Roboto"/>
              </a:rPr>
              <a:t>TAKING A PAUSE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sp>
        <p:nvSpPr>
          <p:cNvPr id="3" name="AutoShape 3"/>
          <p:cNvSpPr/>
          <p:nvPr/>
        </p:nvSpPr>
        <p:spPr>
          <a:xfrm>
            <a:off x="1107009" y="2827775"/>
            <a:ext cx="5049618" cy="0"/>
          </a:xfrm>
          <a:prstGeom prst="line">
            <a:avLst/>
          </a:prstGeom>
          <a:ln w="76200" cap="flat">
            <a:solidFill>
              <a:srgbClr val="252857"/>
            </a:solidFill>
            <a:prstDash val="solid"/>
            <a:headEnd type="none" w="sm" len="sm"/>
            <a:tailEnd type="none" w="sm" len="sm"/>
          </a:ln>
        </p:spPr>
        <p:txBody>
          <a:bodyPr/>
          <a:lstStyle/>
          <a:p>
            <a:endParaRPr lang="en-US"/>
          </a:p>
        </p:txBody>
      </p:sp>
      <p:grpSp>
        <p:nvGrpSpPr>
          <p:cNvPr id="4" name="Group 4"/>
          <p:cNvGrpSpPr/>
          <p:nvPr/>
        </p:nvGrpSpPr>
        <p:grpSpPr>
          <a:xfrm>
            <a:off x="1107009" y="1028700"/>
            <a:ext cx="146488" cy="1675250"/>
            <a:chOff x="0" y="0"/>
            <a:chExt cx="38581" cy="441218"/>
          </a:xfrm>
        </p:grpSpPr>
        <p:sp>
          <p:nvSpPr>
            <p:cNvPr id="5" name="Freeform 5"/>
            <p:cNvSpPr/>
            <p:nvPr/>
          </p:nvSpPr>
          <p:spPr>
            <a:xfrm>
              <a:off x="0" y="0"/>
              <a:ext cx="38581" cy="441218"/>
            </a:xfrm>
            <a:custGeom>
              <a:avLst/>
              <a:gdLst/>
              <a:ahLst/>
              <a:cxnLst/>
              <a:rect l="l" t="t" r="r" b="b"/>
              <a:pathLst>
                <a:path w="38581" h="441218">
                  <a:moveTo>
                    <a:pt x="0" y="0"/>
                  </a:moveTo>
                  <a:lnTo>
                    <a:pt x="38581" y="0"/>
                  </a:lnTo>
                  <a:lnTo>
                    <a:pt x="38581" y="441218"/>
                  </a:lnTo>
                  <a:lnTo>
                    <a:pt x="0" y="441218"/>
                  </a:lnTo>
                  <a:close/>
                </a:path>
              </a:pathLst>
            </a:custGeom>
            <a:solidFill>
              <a:srgbClr val="252857"/>
            </a:solidFill>
          </p:spPr>
          <p:txBody>
            <a:bodyPr/>
            <a:lstStyle/>
            <a:p>
              <a:endParaRPr lang="en-US"/>
            </a:p>
          </p:txBody>
        </p:sp>
        <p:sp>
          <p:nvSpPr>
            <p:cNvPr id="6" name="TextBox 6"/>
            <p:cNvSpPr txBox="1"/>
            <p:nvPr/>
          </p:nvSpPr>
          <p:spPr>
            <a:xfrm>
              <a:off x="0" y="-47625"/>
              <a:ext cx="38581" cy="488843"/>
            </a:xfrm>
            <a:prstGeom prst="rect">
              <a:avLst/>
            </a:prstGeom>
          </p:spPr>
          <p:txBody>
            <a:bodyPr lIns="50800" tIns="50800" rIns="50800" bIns="50800" rtlCol="0" anchor="ctr"/>
            <a:lstStyle/>
            <a:p>
              <a:pPr algn="ctr">
                <a:lnSpc>
                  <a:spcPts val="2659"/>
                </a:lnSpc>
              </a:pPr>
              <a:endParaRPr/>
            </a:p>
          </p:txBody>
        </p:sp>
      </p:grpSp>
      <p:graphicFrame>
        <p:nvGraphicFramePr>
          <p:cNvPr id="7" name="Table 7"/>
          <p:cNvGraphicFramePr>
            <a:graphicFrameLocks noGrp="1"/>
          </p:cNvGraphicFramePr>
          <p:nvPr/>
        </p:nvGraphicFramePr>
        <p:xfrm>
          <a:off x="1028700" y="2703950"/>
          <a:ext cx="16230600" cy="6918198"/>
        </p:xfrm>
        <a:graphic>
          <a:graphicData uri="http://schemas.openxmlformats.org/drawingml/2006/table">
            <a:tbl>
              <a:tblPr/>
              <a:tblGrid>
                <a:gridCol w="5622823">
                  <a:extLst>
                    <a:ext uri="{9D8B030D-6E8A-4147-A177-3AD203B41FA5}">
                      <a16:colId xmlns:a16="http://schemas.microsoft.com/office/drawing/2014/main" val="20000"/>
                    </a:ext>
                  </a:extLst>
                </a:gridCol>
                <a:gridCol w="5598052">
                  <a:extLst>
                    <a:ext uri="{9D8B030D-6E8A-4147-A177-3AD203B41FA5}">
                      <a16:colId xmlns:a16="http://schemas.microsoft.com/office/drawing/2014/main" val="20001"/>
                    </a:ext>
                  </a:extLst>
                </a:gridCol>
                <a:gridCol w="5009725">
                  <a:extLst>
                    <a:ext uri="{9D8B030D-6E8A-4147-A177-3AD203B41FA5}">
                      <a16:colId xmlns:a16="http://schemas.microsoft.com/office/drawing/2014/main" val="20002"/>
                    </a:ext>
                  </a:extLst>
                </a:gridCol>
              </a:tblGrid>
              <a:tr h="1302574">
                <a:tc gridSpan="3">
                  <a:txBody>
                    <a:bodyPr/>
                    <a:lstStyle/>
                    <a:p>
                      <a:pPr algn="ctr">
                        <a:lnSpc>
                          <a:spcPts val="4900"/>
                        </a:lnSpc>
                        <a:defRPr/>
                      </a:pPr>
                      <a:r>
                        <a:rPr lang="en-US" sz="3500">
                          <a:solidFill>
                            <a:srgbClr val="FFFFFF"/>
                          </a:solidFill>
                          <a:latin typeface="Poppins"/>
                          <a:ea typeface="Poppins"/>
                          <a:cs typeface="Poppins"/>
                          <a:sym typeface="Poppins"/>
                        </a:rPr>
                        <a:t>Physical Wellbeing</a:t>
                      </a:r>
                      <a:endParaRPr lang="en-US" sz="1100"/>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solidFill>
                      <a:srgbClr val="3470A7"/>
                    </a:solidFill>
                  </a:tcPr>
                </a:tc>
                <a:tc hMerge="1">
                  <a:txBody>
                    <a:bodyPr/>
                    <a:lstStyle/>
                    <a:p>
                      <a:pPr algn="ctr">
                        <a:lnSpc>
                          <a:spcPts val="4900"/>
                        </a:lnSpc>
                        <a:defRPr/>
                      </a:pPr>
                      <a:r>
                        <a:rPr lang="en-US" sz="3500">
                          <a:solidFill>
                            <a:srgbClr val="FFFFFF"/>
                          </a:solidFill>
                          <a:latin typeface="Poppins"/>
                          <a:ea typeface="Poppins"/>
                          <a:cs typeface="Poppins"/>
                          <a:sym typeface="Poppins"/>
                        </a:rPr>
                        <a:t>Physical Wellbeing</a:t>
                      </a:r>
                      <a:endParaRPr lang="en-US" sz="1100"/>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solidFill>
                      <a:srgbClr val="3470A7"/>
                    </a:solidFill>
                  </a:tcPr>
                </a:tc>
                <a:tc hMerge="1">
                  <a:txBody>
                    <a:bodyPr/>
                    <a:lstStyle/>
                    <a:p>
                      <a:pPr algn="ctr">
                        <a:lnSpc>
                          <a:spcPts val="4900"/>
                        </a:lnSpc>
                        <a:defRPr/>
                      </a:pPr>
                      <a:r>
                        <a:rPr lang="en-US" sz="3500">
                          <a:solidFill>
                            <a:srgbClr val="FFFFFF"/>
                          </a:solidFill>
                          <a:latin typeface="Poppins"/>
                          <a:ea typeface="Poppins"/>
                          <a:cs typeface="Poppins"/>
                          <a:sym typeface="Poppins"/>
                        </a:rPr>
                        <a:t>Physical Wellbeing</a:t>
                      </a:r>
                      <a:endParaRPr lang="en-US" sz="1100"/>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solidFill>
                      <a:srgbClr val="3470A7"/>
                    </a:solidFill>
                  </a:tcPr>
                </a:tc>
                <a:extLst>
                  <a:ext uri="{0D108BD9-81ED-4DB2-BD59-A6C34878D82A}">
                    <a16:rowId xmlns:a16="http://schemas.microsoft.com/office/drawing/2014/main" val="10000"/>
                  </a:ext>
                </a:extLst>
              </a:tr>
              <a:tr h="1324793">
                <a:tc>
                  <a:txBody>
                    <a:bodyPr/>
                    <a:lstStyle/>
                    <a:p>
                      <a:pPr algn="ctr">
                        <a:lnSpc>
                          <a:spcPts val="4900"/>
                        </a:lnSpc>
                        <a:defRPr/>
                      </a:pPr>
                      <a:r>
                        <a:rPr lang="en-US" sz="3500">
                          <a:solidFill>
                            <a:srgbClr val="FFFFFF"/>
                          </a:solidFill>
                          <a:latin typeface="Poppins"/>
                          <a:ea typeface="Poppins"/>
                          <a:cs typeface="Poppins"/>
                          <a:sym typeface="Poppins"/>
                        </a:rPr>
                        <a:t>What to know?</a:t>
                      </a:r>
                      <a:endParaRPr lang="en-US" sz="1100"/>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solidFill>
                      <a:srgbClr val="3470A7"/>
                    </a:solidFill>
                  </a:tcPr>
                </a:tc>
                <a:tc>
                  <a:txBody>
                    <a:bodyPr/>
                    <a:lstStyle/>
                    <a:p>
                      <a:pPr algn="ctr">
                        <a:lnSpc>
                          <a:spcPts val="4899"/>
                        </a:lnSpc>
                        <a:defRPr/>
                      </a:pPr>
                      <a:r>
                        <a:rPr lang="en-US" sz="3499">
                          <a:solidFill>
                            <a:srgbClr val="FFFFFF"/>
                          </a:solidFill>
                          <a:latin typeface="Poppins"/>
                          <a:ea typeface="Poppins"/>
                          <a:cs typeface="Poppins"/>
                          <a:sym typeface="Poppins"/>
                        </a:rPr>
                        <a:t>What to do now?</a:t>
                      </a:r>
                      <a:endParaRPr lang="en-US" sz="1100"/>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solidFill>
                      <a:srgbClr val="3470A7"/>
                    </a:solidFill>
                  </a:tcPr>
                </a:tc>
                <a:tc>
                  <a:txBody>
                    <a:bodyPr/>
                    <a:lstStyle/>
                    <a:p>
                      <a:pPr algn="ctr">
                        <a:lnSpc>
                          <a:spcPts val="4900"/>
                        </a:lnSpc>
                        <a:defRPr/>
                      </a:pPr>
                      <a:r>
                        <a:rPr lang="en-US" sz="3500">
                          <a:solidFill>
                            <a:srgbClr val="FFFFFF"/>
                          </a:solidFill>
                          <a:latin typeface="Poppins"/>
                          <a:ea typeface="Poppins"/>
                          <a:cs typeface="Poppins"/>
                          <a:sym typeface="Poppins"/>
                        </a:rPr>
                        <a:t>What to plan for?</a:t>
                      </a:r>
                      <a:endParaRPr lang="en-US" sz="1100"/>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solidFill>
                      <a:srgbClr val="3470A7"/>
                    </a:solidFill>
                  </a:tcPr>
                </a:tc>
                <a:extLst>
                  <a:ext uri="{0D108BD9-81ED-4DB2-BD59-A6C34878D82A}">
                    <a16:rowId xmlns:a16="http://schemas.microsoft.com/office/drawing/2014/main" val="10001"/>
                  </a:ext>
                </a:extLst>
              </a:tr>
              <a:tr h="4290831">
                <a:tc>
                  <a:txBody>
                    <a:bodyPr/>
                    <a:lstStyle/>
                    <a:p>
                      <a:pPr marL="561342" lvl="1" indent="-280671" algn="l">
                        <a:lnSpc>
                          <a:spcPts val="3640"/>
                        </a:lnSpc>
                        <a:buFont typeface="Arial"/>
                        <a:buChar char="•"/>
                        <a:defRPr/>
                      </a:pPr>
                      <a:r>
                        <a:rPr lang="en-US" sz="2600">
                          <a:solidFill>
                            <a:srgbClr val="000000"/>
                          </a:solidFill>
                          <a:latin typeface="Poppins"/>
                          <a:ea typeface="Poppins"/>
                          <a:cs typeface="Poppins"/>
                          <a:sym typeface="Poppins"/>
                        </a:rPr>
                        <a:t>Physical health is fundamental to daily living. </a:t>
                      </a:r>
                      <a:endParaRPr lang="en-US" sz="1100"/>
                    </a:p>
                    <a:p>
                      <a:pPr marL="561342" lvl="1" indent="-280671" algn="l">
                        <a:lnSpc>
                          <a:spcPts val="3640"/>
                        </a:lnSpc>
                        <a:buFont typeface="Arial"/>
                        <a:buChar char="•"/>
                      </a:pPr>
                      <a:r>
                        <a:rPr lang="en-US" sz="2600">
                          <a:solidFill>
                            <a:srgbClr val="000000"/>
                          </a:solidFill>
                          <a:latin typeface="Poppins"/>
                          <a:ea typeface="Poppins"/>
                          <a:cs typeface="Poppins"/>
                          <a:sym typeface="Poppins"/>
                        </a:rPr>
                        <a:t>Awareness and support that promotes physical health is a first step towards healthy outcomes across the lifespan.</a:t>
                      </a:r>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tcPr>
                </a:tc>
                <a:tc>
                  <a:txBody>
                    <a:bodyPr/>
                    <a:lstStyle/>
                    <a:p>
                      <a:pPr marL="561341" lvl="1" indent="-280670" algn="l">
                        <a:lnSpc>
                          <a:spcPts val="3640"/>
                        </a:lnSpc>
                        <a:buFont typeface="Arial"/>
                        <a:buChar char="•"/>
                        <a:defRPr/>
                      </a:pPr>
                      <a:r>
                        <a:rPr lang="en-US" sz="2600">
                          <a:solidFill>
                            <a:srgbClr val="000000"/>
                          </a:solidFill>
                          <a:latin typeface="Poppins"/>
                          <a:ea typeface="Poppins"/>
                          <a:cs typeface="Poppins"/>
                          <a:sym typeface="Poppins"/>
                        </a:rPr>
                        <a:t>It will be important to monitor and follow-up with any primary health care providers </a:t>
                      </a:r>
                      <a:endParaRPr lang="en-US" sz="1100"/>
                    </a:p>
                    <a:p>
                      <a:pPr marL="561341" lvl="1" indent="-280670" algn="l">
                        <a:lnSpc>
                          <a:spcPts val="3640"/>
                        </a:lnSpc>
                        <a:buFont typeface="Arial"/>
                        <a:buChar char="•"/>
                      </a:pPr>
                      <a:r>
                        <a:rPr lang="en-US" sz="2600">
                          <a:solidFill>
                            <a:srgbClr val="000000"/>
                          </a:solidFill>
                          <a:latin typeface="Poppins"/>
                          <a:ea typeface="Poppins"/>
                          <a:cs typeface="Poppins"/>
                          <a:sym typeface="Poppins"/>
                        </a:rPr>
                        <a:t>Supports related to medications have been recommended. </a:t>
                      </a:r>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tcPr>
                </a:tc>
                <a:tc>
                  <a:txBody>
                    <a:bodyPr/>
                    <a:lstStyle/>
                    <a:p>
                      <a:pPr marL="561341" lvl="1" indent="-280670" algn="l">
                        <a:lnSpc>
                          <a:spcPts val="3640"/>
                        </a:lnSpc>
                        <a:buFont typeface="Arial"/>
                        <a:buChar char="•"/>
                        <a:defRPr/>
                      </a:pPr>
                      <a:r>
                        <a:rPr lang="en-US" sz="2600">
                          <a:solidFill>
                            <a:srgbClr val="000000"/>
                          </a:solidFill>
                          <a:latin typeface="Poppins"/>
                          <a:ea typeface="Poppins"/>
                          <a:cs typeface="Poppins"/>
                          <a:sym typeface="Poppins"/>
                        </a:rPr>
                        <a:t>To help with proactive planning ahead, Dr. Hanlon-Dearman and colleagues created an anticipatory guide for primary health care providers working with individuals with FASD.</a:t>
                      </a:r>
                      <a:endParaRPr lang="en-US" sz="1100"/>
                    </a:p>
                  </a:txBody>
                  <a:tcPr marL="190500" marR="190500" marT="190500" marB="190500" anchor="ctr">
                    <a:lnL w="38100" cap="flat" cmpd="sng" algn="ctr">
                      <a:solidFill>
                        <a:srgbClr val="574874"/>
                      </a:solidFill>
                      <a:prstDash val="solid"/>
                      <a:round/>
                      <a:headEnd type="none" w="med" len="med"/>
                      <a:tailEnd type="none" w="med" len="med"/>
                    </a:lnL>
                    <a:lnR w="38100" cap="flat" cmpd="sng" algn="ctr">
                      <a:solidFill>
                        <a:srgbClr val="574874"/>
                      </a:solidFill>
                      <a:prstDash val="solid"/>
                      <a:round/>
                      <a:headEnd type="none" w="med" len="med"/>
                      <a:tailEnd type="none" w="med" len="med"/>
                    </a:lnR>
                    <a:lnT w="38100" cap="flat" cmpd="sng" algn="ctr">
                      <a:solidFill>
                        <a:srgbClr val="574874"/>
                      </a:solidFill>
                      <a:prstDash val="solid"/>
                      <a:round/>
                      <a:headEnd type="none" w="med" len="med"/>
                      <a:tailEnd type="none" w="med" len="med"/>
                    </a:lnT>
                    <a:lnB w="38100" cap="flat" cmpd="sng" algn="ctr">
                      <a:solidFill>
                        <a:srgbClr val="574874"/>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1481599" y="1602775"/>
            <a:ext cx="9343265" cy="1101176"/>
          </a:xfrm>
          <a:prstGeom prst="rect">
            <a:avLst/>
          </a:prstGeom>
        </p:spPr>
        <p:txBody>
          <a:bodyPr lIns="0" tIns="0" rIns="0" bIns="0" rtlCol="0" anchor="t">
            <a:spAutoFit/>
          </a:bodyPr>
          <a:lstStyle/>
          <a:p>
            <a:pPr algn="l">
              <a:lnSpc>
                <a:spcPts val="9044"/>
              </a:lnSpc>
            </a:pPr>
            <a:r>
              <a:rPr lang="en-US" sz="6460">
                <a:solidFill>
                  <a:srgbClr val="000000"/>
                </a:solidFill>
                <a:latin typeface="League Spartan"/>
                <a:ea typeface="League Spartan"/>
                <a:cs typeface="League Spartan"/>
                <a:sym typeface="League Spartan"/>
              </a:rPr>
              <a:t>GOAL SETTING</a:t>
            </a:r>
          </a:p>
        </p:txBody>
      </p:sp>
      <p:sp>
        <p:nvSpPr>
          <p:cNvPr id="9" name="TextBox 9"/>
          <p:cNvSpPr txBox="1"/>
          <p:nvPr/>
        </p:nvSpPr>
        <p:spPr>
          <a:xfrm>
            <a:off x="1481599" y="942975"/>
            <a:ext cx="8154104" cy="697900"/>
          </a:xfrm>
          <a:prstGeom prst="rect">
            <a:avLst/>
          </a:prstGeom>
        </p:spPr>
        <p:txBody>
          <a:bodyPr lIns="0" tIns="0" rIns="0" bIns="0" rtlCol="0" anchor="t">
            <a:spAutoFit/>
          </a:bodyPr>
          <a:lstStyle/>
          <a:p>
            <a:pPr algn="l">
              <a:lnSpc>
                <a:spcPts val="5633"/>
              </a:lnSpc>
            </a:pPr>
            <a:r>
              <a:rPr lang="en-US" sz="4023">
                <a:solidFill>
                  <a:srgbClr val="000000"/>
                </a:solidFill>
                <a:latin typeface="Roboto"/>
                <a:ea typeface="Roboto"/>
                <a:cs typeface="Roboto"/>
                <a:sym typeface="Roboto"/>
              </a:rPr>
              <a:t>HOW TO USE THO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7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0904" r="-2090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4" name="Google Shape;1544;p70"/>
          <p:cNvSpPr/>
          <p:nvPr/>
        </p:nvSpPr>
        <p:spPr>
          <a:xfrm>
            <a:off x="-1174300" y="-248684"/>
            <a:ext cx="19462300" cy="11002156"/>
          </a:xfrm>
          <a:custGeom>
            <a:avLst/>
            <a:gdLst/>
            <a:ahLst/>
            <a:cxnLst/>
            <a:rect l="l" t="t" r="r" b="b"/>
            <a:pathLst>
              <a:path w="19462300" h="11002156" extrusionOk="0">
                <a:moveTo>
                  <a:pt x="0" y="0"/>
                </a:moveTo>
                <a:lnTo>
                  <a:pt x="19462300" y="0"/>
                </a:lnTo>
                <a:lnTo>
                  <a:pt x="19462300" y="11002156"/>
                </a:lnTo>
                <a:lnTo>
                  <a:pt x="0" y="11002156"/>
                </a:lnTo>
                <a:lnTo>
                  <a:pt x="0" y="0"/>
                </a:lnTo>
                <a:close/>
              </a:path>
            </a:pathLst>
          </a:custGeom>
          <a:blipFill rotWithShape="1">
            <a:blip r:embed="rId4">
              <a:alphaModFix/>
            </a:blip>
            <a:stretch>
              <a:fillRect t="-73034" b="-555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45" name="Google Shape;1545;p70"/>
          <p:cNvGrpSpPr/>
          <p:nvPr/>
        </p:nvGrpSpPr>
        <p:grpSpPr>
          <a:xfrm>
            <a:off x="1028700" y="-429510"/>
            <a:ext cx="16230600" cy="6707302"/>
            <a:chOff x="0" y="-47625"/>
            <a:chExt cx="4274726" cy="1766532"/>
          </a:xfrm>
        </p:grpSpPr>
        <p:sp>
          <p:nvSpPr>
            <p:cNvPr id="1546" name="Google Shape;1546;p70"/>
            <p:cNvSpPr/>
            <p:nvPr/>
          </p:nvSpPr>
          <p:spPr>
            <a:xfrm>
              <a:off x="0" y="0"/>
              <a:ext cx="4274726" cy="1718907"/>
            </a:xfrm>
            <a:custGeom>
              <a:avLst/>
              <a:gdLst/>
              <a:ahLst/>
              <a:cxnLst/>
              <a:rect l="l" t="t" r="r" b="b"/>
              <a:pathLst>
                <a:path w="4274726" h="1718907" extrusionOk="0">
                  <a:moveTo>
                    <a:pt x="24327" y="0"/>
                  </a:moveTo>
                  <a:lnTo>
                    <a:pt x="4250399" y="0"/>
                  </a:lnTo>
                  <a:cubicBezTo>
                    <a:pt x="4263834" y="0"/>
                    <a:pt x="4274726" y="10891"/>
                    <a:pt x="4274726" y="24327"/>
                  </a:cubicBezTo>
                  <a:lnTo>
                    <a:pt x="4274726" y="1694580"/>
                  </a:lnTo>
                  <a:cubicBezTo>
                    <a:pt x="4274726" y="1701032"/>
                    <a:pt x="4272163" y="1707220"/>
                    <a:pt x="4267601" y="1711782"/>
                  </a:cubicBezTo>
                  <a:cubicBezTo>
                    <a:pt x="4263039" y="1716344"/>
                    <a:pt x="4256851" y="1718907"/>
                    <a:pt x="4250399" y="1718907"/>
                  </a:cubicBezTo>
                  <a:lnTo>
                    <a:pt x="24327" y="1718907"/>
                  </a:lnTo>
                  <a:cubicBezTo>
                    <a:pt x="10891" y="1718907"/>
                    <a:pt x="0" y="1708016"/>
                    <a:pt x="0" y="1694580"/>
                  </a:cubicBezTo>
                  <a:lnTo>
                    <a:pt x="0" y="24327"/>
                  </a:lnTo>
                  <a:cubicBezTo>
                    <a:pt x="0" y="10891"/>
                    <a:pt x="10891" y="0"/>
                    <a:pt x="243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7" name="Google Shape;1547;p70"/>
            <p:cNvSpPr txBox="1"/>
            <p:nvPr/>
          </p:nvSpPr>
          <p:spPr>
            <a:xfrm>
              <a:off x="0" y="-47625"/>
              <a:ext cx="4274726" cy="17665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548" name="Google Shape;1548;p70"/>
          <p:cNvSpPr/>
          <p:nvPr/>
        </p:nvSpPr>
        <p:spPr>
          <a:xfrm>
            <a:off x="12252178" y="2588925"/>
            <a:ext cx="4595806" cy="3688867"/>
          </a:xfrm>
          <a:custGeom>
            <a:avLst/>
            <a:gdLst/>
            <a:ahLst/>
            <a:cxnLst/>
            <a:rect l="l" t="t" r="r" b="b"/>
            <a:pathLst>
              <a:path w="4595806" h="3688867" extrusionOk="0">
                <a:moveTo>
                  <a:pt x="0" y="0"/>
                </a:moveTo>
                <a:lnTo>
                  <a:pt x="4595806" y="0"/>
                </a:lnTo>
                <a:lnTo>
                  <a:pt x="4595806" y="3688867"/>
                </a:lnTo>
                <a:lnTo>
                  <a:pt x="0" y="368886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70"/>
          <p:cNvSpPr/>
          <p:nvPr/>
        </p:nvSpPr>
        <p:spPr>
          <a:xfrm>
            <a:off x="2321722" y="3764271"/>
            <a:ext cx="4191638" cy="1338175"/>
          </a:xfrm>
          <a:custGeom>
            <a:avLst/>
            <a:gdLst/>
            <a:ahLst/>
            <a:cxnLst/>
            <a:rect l="l" t="t" r="r" b="b"/>
            <a:pathLst>
              <a:path w="4191638" h="1338175" extrusionOk="0">
                <a:moveTo>
                  <a:pt x="0" y="0"/>
                </a:moveTo>
                <a:lnTo>
                  <a:pt x="4191637" y="0"/>
                </a:lnTo>
                <a:lnTo>
                  <a:pt x="4191637" y="1338175"/>
                </a:lnTo>
                <a:lnTo>
                  <a:pt x="0" y="133817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0" name="Google Shape;1550;p70"/>
          <p:cNvSpPr txBox="1"/>
          <p:nvPr/>
        </p:nvSpPr>
        <p:spPr>
          <a:xfrm>
            <a:off x="3423739" y="1450327"/>
            <a:ext cx="11440521" cy="330223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490">
                <a:solidFill>
                  <a:srgbClr val="000000"/>
                </a:solidFill>
                <a:latin typeface="League Spartan"/>
                <a:ea typeface="League Spartan"/>
                <a:cs typeface="League Spartan"/>
                <a:sym typeface="League Spartan"/>
              </a:rPr>
              <a:t>END OF CONTENT AREA 2</a:t>
            </a:r>
            <a:endParaRPr/>
          </a:p>
        </p:txBody>
      </p:sp>
      <p:sp>
        <p:nvSpPr>
          <p:cNvPr id="1551" name="Google Shape;1551;p70"/>
          <p:cNvSpPr/>
          <p:nvPr/>
        </p:nvSpPr>
        <p:spPr>
          <a:xfrm>
            <a:off x="7260347" y="4683941"/>
            <a:ext cx="4244844" cy="837012"/>
          </a:xfrm>
          <a:custGeom>
            <a:avLst/>
            <a:gdLst/>
            <a:ahLst/>
            <a:cxnLst/>
            <a:rect l="l" t="t" r="r" b="b"/>
            <a:pathLst>
              <a:path w="4244844" h="837012" extrusionOk="0">
                <a:moveTo>
                  <a:pt x="0" y="0"/>
                </a:moveTo>
                <a:lnTo>
                  <a:pt x="4244844" y="0"/>
                </a:lnTo>
                <a:lnTo>
                  <a:pt x="4244844" y="837011"/>
                </a:lnTo>
                <a:lnTo>
                  <a:pt x="0" y="83701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7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58" name="Google Shape;1558;p71"/>
          <p:cNvGrpSpPr/>
          <p:nvPr/>
        </p:nvGrpSpPr>
        <p:grpSpPr>
          <a:xfrm>
            <a:off x="2034738" y="-558923"/>
            <a:ext cx="2302648" cy="7539771"/>
            <a:chOff x="0" y="-47625"/>
            <a:chExt cx="606459" cy="1985783"/>
          </a:xfrm>
        </p:grpSpPr>
        <p:sp>
          <p:nvSpPr>
            <p:cNvPr id="1559" name="Google Shape;1559;p71"/>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0" name="Google Shape;1560;p71"/>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561" name="Google Shape;1561;p71"/>
          <p:cNvCxnSpPr/>
          <p:nvPr/>
        </p:nvCxnSpPr>
        <p:spPr>
          <a:xfrm>
            <a:off x="4547281" y="5281636"/>
            <a:ext cx="7877207" cy="0"/>
          </a:xfrm>
          <a:prstGeom prst="straightConnector1">
            <a:avLst/>
          </a:prstGeom>
          <a:noFill/>
          <a:ln w="76200" cap="flat" cmpd="sng">
            <a:solidFill>
              <a:srgbClr val="B44073"/>
            </a:solidFill>
            <a:prstDash val="solid"/>
            <a:round/>
            <a:headEnd type="none" w="sm" len="sm"/>
            <a:tailEnd type="none" w="sm" len="sm"/>
          </a:ln>
        </p:spPr>
      </p:cxnSp>
      <p:grpSp>
        <p:nvGrpSpPr>
          <p:cNvPr id="1562" name="Google Shape;1562;p71"/>
          <p:cNvGrpSpPr/>
          <p:nvPr/>
        </p:nvGrpSpPr>
        <p:grpSpPr>
          <a:xfrm>
            <a:off x="14379513" y="8233036"/>
            <a:ext cx="4823538" cy="4823538"/>
            <a:chOff x="0" y="0"/>
            <a:chExt cx="812800" cy="812800"/>
          </a:xfrm>
        </p:grpSpPr>
        <p:sp>
          <p:nvSpPr>
            <p:cNvPr id="1563" name="Google Shape;1563;p7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7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65" name="Google Shape;1565;p71"/>
          <p:cNvGrpSpPr/>
          <p:nvPr/>
        </p:nvGrpSpPr>
        <p:grpSpPr>
          <a:xfrm>
            <a:off x="16791282" y="6846531"/>
            <a:ext cx="4823538" cy="4823538"/>
            <a:chOff x="0" y="0"/>
            <a:chExt cx="812800" cy="812800"/>
          </a:xfrm>
        </p:grpSpPr>
        <p:sp>
          <p:nvSpPr>
            <p:cNvPr id="1566" name="Google Shape;1566;p7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7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568" name="Google Shape;1568;p71"/>
          <p:cNvSpPr/>
          <p:nvPr/>
        </p:nvSpPr>
        <p:spPr>
          <a:xfrm>
            <a:off x="13446296" y="240769"/>
            <a:ext cx="4595806" cy="3688867"/>
          </a:xfrm>
          <a:custGeom>
            <a:avLst/>
            <a:gdLst/>
            <a:ahLst/>
            <a:cxnLst/>
            <a:rect l="l" t="t" r="r" b="b"/>
            <a:pathLst>
              <a:path w="4595806" h="3688867" extrusionOk="0">
                <a:moveTo>
                  <a:pt x="0" y="0"/>
                </a:moveTo>
                <a:lnTo>
                  <a:pt x="4595805" y="0"/>
                </a:lnTo>
                <a:lnTo>
                  <a:pt x="4595805" y="3688867"/>
                </a:lnTo>
                <a:lnTo>
                  <a:pt x="0" y="36888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9" name="Google Shape;1569;p71"/>
          <p:cNvSpPr/>
          <p:nvPr/>
        </p:nvSpPr>
        <p:spPr>
          <a:xfrm>
            <a:off x="2034738" y="7920125"/>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0" name="Google Shape;1570;p71"/>
          <p:cNvSpPr txBox="1"/>
          <p:nvPr/>
        </p:nvSpPr>
        <p:spPr>
          <a:xfrm>
            <a:off x="4547281" y="3982766"/>
            <a:ext cx="13494821"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b="1">
                <a:solidFill>
                  <a:srgbClr val="000000"/>
                </a:solidFill>
                <a:latin typeface="League Spartan"/>
                <a:ea typeface="League Spartan"/>
                <a:cs typeface="League Spartan"/>
                <a:sym typeface="League Spartan"/>
              </a:rPr>
              <a:t>PUTTING IT ALL TOGETHER</a:t>
            </a:r>
            <a:endParaRPr/>
          </a:p>
        </p:txBody>
      </p:sp>
      <p:sp>
        <p:nvSpPr>
          <p:cNvPr id="1571" name="Google Shape;1571;p71"/>
          <p:cNvSpPr txBox="1"/>
          <p:nvPr/>
        </p:nvSpPr>
        <p:spPr>
          <a:xfrm>
            <a:off x="4547281" y="3196600"/>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TOWARDS HEALTHY OUTCOMES</a:t>
            </a:r>
            <a:endParaRPr/>
          </a:p>
        </p:txBody>
      </p:sp>
      <p:sp>
        <p:nvSpPr>
          <p:cNvPr id="1572" name="Google Shape;1572;p71"/>
          <p:cNvSpPr/>
          <p:nvPr/>
        </p:nvSpPr>
        <p:spPr>
          <a:xfrm>
            <a:off x="6349943" y="8233036"/>
            <a:ext cx="4244844" cy="837012"/>
          </a:xfrm>
          <a:custGeom>
            <a:avLst/>
            <a:gdLst/>
            <a:ahLst/>
            <a:cxnLst/>
            <a:rect l="l" t="t" r="r" b="b"/>
            <a:pathLst>
              <a:path w="4244844" h="837012" extrusionOk="0">
                <a:moveTo>
                  <a:pt x="0" y="0"/>
                </a:moveTo>
                <a:lnTo>
                  <a:pt x="4244844" y="0"/>
                </a:lnTo>
                <a:lnTo>
                  <a:pt x="4244844" y="837012"/>
                </a:lnTo>
                <a:lnTo>
                  <a:pt x="0" y="83701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7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82" name="Google Shape;1582;p72"/>
          <p:cNvCxnSpPr/>
          <p:nvPr/>
        </p:nvCxnSpPr>
        <p:spPr>
          <a:xfrm>
            <a:off x="12209682" y="2772136"/>
            <a:ext cx="5049618" cy="0"/>
          </a:xfrm>
          <a:prstGeom prst="straightConnector1">
            <a:avLst/>
          </a:prstGeom>
          <a:noFill/>
          <a:ln w="76200" cap="flat" cmpd="sng">
            <a:solidFill>
              <a:srgbClr val="278ED0"/>
            </a:solidFill>
            <a:prstDash val="solid"/>
            <a:round/>
            <a:headEnd type="none" w="sm" len="sm"/>
            <a:tailEnd type="none" w="sm" len="sm"/>
          </a:ln>
        </p:spPr>
      </p:cxnSp>
      <p:grpSp>
        <p:nvGrpSpPr>
          <p:cNvPr id="1583" name="Google Shape;1583;p72"/>
          <p:cNvGrpSpPr/>
          <p:nvPr/>
        </p:nvGrpSpPr>
        <p:grpSpPr>
          <a:xfrm>
            <a:off x="17112812" y="525534"/>
            <a:ext cx="146488" cy="1856076"/>
            <a:chOff x="0" y="-47625"/>
            <a:chExt cx="38581" cy="488843"/>
          </a:xfrm>
        </p:grpSpPr>
        <p:sp>
          <p:nvSpPr>
            <p:cNvPr id="1584" name="Google Shape;1584;p7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5" name="Google Shape;1585;p7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86" name="Google Shape;1586;p72"/>
          <p:cNvGrpSpPr/>
          <p:nvPr/>
        </p:nvGrpSpPr>
        <p:grpSpPr>
          <a:xfrm rot="-5400000">
            <a:off x="1204409" y="-634330"/>
            <a:ext cx="146488" cy="1856076"/>
            <a:chOff x="0" y="-47625"/>
            <a:chExt cx="38581" cy="488843"/>
          </a:xfrm>
        </p:grpSpPr>
        <p:sp>
          <p:nvSpPr>
            <p:cNvPr id="1587" name="Google Shape;1587;p7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8" name="Google Shape;1588;p7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89" name="Google Shape;1589;p72"/>
          <p:cNvGrpSpPr/>
          <p:nvPr/>
        </p:nvGrpSpPr>
        <p:grpSpPr>
          <a:xfrm>
            <a:off x="8712098" y="3410664"/>
            <a:ext cx="863804" cy="8796566"/>
            <a:chOff x="0" y="-47625"/>
            <a:chExt cx="227504" cy="2316791"/>
          </a:xfrm>
        </p:grpSpPr>
        <p:sp>
          <p:nvSpPr>
            <p:cNvPr id="1590" name="Google Shape;1590;p72"/>
            <p:cNvSpPr/>
            <p:nvPr/>
          </p:nvSpPr>
          <p:spPr>
            <a:xfrm>
              <a:off x="0" y="0"/>
              <a:ext cx="227504" cy="2269166"/>
            </a:xfrm>
            <a:custGeom>
              <a:avLst/>
              <a:gdLst/>
              <a:ahLst/>
              <a:cxnLst/>
              <a:rect l="l" t="t" r="r" b="b"/>
              <a:pathLst>
                <a:path w="227504" h="2269166" extrusionOk="0">
                  <a:moveTo>
                    <a:pt x="113752" y="0"/>
                  </a:moveTo>
                  <a:lnTo>
                    <a:pt x="113752" y="0"/>
                  </a:lnTo>
                  <a:cubicBezTo>
                    <a:pt x="176575" y="0"/>
                    <a:pt x="227504" y="50928"/>
                    <a:pt x="227504" y="113752"/>
                  </a:cubicBezTo>
                  <a:lnTo>
                    <a:pt x="227504" y="2155414"/>
                  </a:lnTo>
                  <a:cubicBezTo>
                    <a:pt x="227504" y="2185583"/>
                    <a:pt x="215519" y="2214516"/>
                    <a:pt x="194187" y="2235849"/>
                  </a:cubicBezTo>
                  <a:cubicBezTo>
                    <a:pt x="172854" y="2257182"/>
                    <a:pt x="143921" y="2269166"/>
                    <a:pt x="113752" y="2269166"/>
                  </a:cubicBezTo>
                  <a:lnTo>
                    <a:pt x="113752" y="2269166"/>
                  </a:lnTo>
                  <a:cubicBezTo>
                    <a:pt x="83583" y="2269166"/>
                    <a:pt x="54650" y="2257182"/>
                    <a:pt x="33317" y="2235849"/>
                  </a:cubicBezTo>
                  <a:cubicBezTo>
                    <a:pt x="11985" y="2214516"/>
                    <a:pt x="0" y="2185583"/>
                    <a:pt x="0" y="2155414"/>
                  </a:cubicBezTo>
                  <a:lnTo>
                    <a:pt x="0" y="113752"/>
                  </a:lnTo>
                  <a:cubicBezTo>
                    <a:pt x="0" y="83583"/>
                    <a:pt x="11985" y="54650"/>
                    <a:pt x="33317" y="33317"/>
                  </a:cubicBezTo>
                  <a:cubicBezTo>
                    <a:pt x="54650" y="11985"/>
                    <a:pt x="83583" y="0"/>
                    <a:pt x="113752" y="0"/>
                  </a:cubicBez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1" name="Google Shape;1591;p72"/>
            <p:cNvSpPr txBox="1"/>
            <p:nvPr/>
          </p:nvSpPr>
          <p:spPr>
            <a:xfrm>
              <a:off x="0" y="-47625"/>
              <a:ext cx="227504" cy="231679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92" name="Google Shape;1592;p72"/>
          <p:cNvGrpSpPr/>
          <p:nvPr/>
        </p:nvGrpSpPr>
        <p:grpSpPr>
          <a:xfrm>
            <a:off x="-1141043" y="1461410"/>
            <a:ext cx="7687262" cy="7939404"/>
            <a:chOff x="0" y="0"/>
            <a:chExt cx="6350000" cy="6558280"/>
          </a:xfrm>
        </p:grpSpPr>
        <p:sp>
          <p:nvSpPr>
            <p:cNvPr id="1593" name="Google Shape;1593;p72"/>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t="-38093" r="-173329" b="-380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4" name="Google Shape;1594;p72"/>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278E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95" name="Google Shape;1595;p72"/>
          <p:cNvSpPr txBox="1"/>
          <p:nvPr/>
        </p:nvSpPr>
        <p:spPr>
          <a:xfrm>
            <a:off x="11077209" y="1484445"/>
            <a:ext cx="5914265" cy="1102731"/>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OUTLINE</a:t>
            </a:r>
            <a:endParaRPr/>
          </a:p>
        </p:txBody>
      </p:sp>
      <p:sp>
        <p:nvSpPr>
          <p:cNvPr id="1596" name="Google Shape;1596;p72"/>
          <p:cNvSpPr txBox="1"/>
          <p:nvPr/>
        </p:nvSpPr>
        <p:spPr>
          <a:xfrm>
            <a:off x="12394755" y="763510"/>
            <a:ext cx="4596719" cy="697900"/>
          </a:xfrm>
          <a:prstGeom prst="rect">
            <a:avLst/>
          </a:prstGeom>
          <a:noFill/>
          <a:ln>
            <a:noFill/>
          </a:ln>
        </p:spPr>
        <p:txBody>
          <a:bodyPr spcFirstLastPara="1" wrap="square" lIns="0" tIns="0" rIns="0" bIns="0" anchor="t" anchorCtr="0">
            <a:spAutoFit/>
          </a:bodyPr>
          <a:lstStyle/>
          <a:p>
            <a:pPr marL="0" marR="0" lvl="0" indent="0" algn="r" rtl="0">
              <a:lnSpc>
                <a:spcPct val="140019"/>
              </a:lnSpc>
              <a:spcBef>
                <a:spcPts val="0"/>
              </a:spcBef>
              <a:spcAft>
                <a:spcPts val="0"/>
              </a:spcAft>
              <a:buNone/>
            </a:pPr>
            <a:r>
              <a:rPr lang="en-US" sz="4023" b="1">
                <a:solidFill>
                  <a:srgbClr val="000000"/>
                </a:solidFill>
                <a:latin typeface="Roboto"/>
                <a:ea typeface="Roboto"/>
                <a:cs typeface="Roboto"/>
                <a:sym typeface="Roboto"/>
              </a:rPr>
              <a:t>PRESENTATION</a:t>
            </a:r>
            <a:endParaRPr/>
          </a:p>
        </p:txBody>
      </p:sp>
      <p:sp>
        <p:nvSpPr>
          <p:cNvPr id="1597" name="Google Shape;1597;p72"/>
          <p:cNvSpPr txBox="1"/>
          <p:nvPr/>
        </p:nvSpPr>
        <p:spPr>
          <a:xfrm>
            <a:off x="11077209" y="3962761"/>
            <a:ext cx="6557525" cy="3205777"/>
          </a:xfrm>
          <a:prstGeom prst="rect">
            <a:avLst/>
          </a:prstGeom>
          <a:noFill/>
          <a:ln>
            <a:noFill/>
          </a:ln>
        </p:spPr>
        <p:txBody>
          <a:bodyPr spcFirstLastPara="1" wrap="square" lIns="0" tIns="0" rIns="0" bIns="0" anchor="t" anchorCtr="0">
            <a:spAutoFit/>
          </a:bodyPr>
          <a:lstStyle/>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Taking a Balanced Perspective: Moving Beyond Brain-Based Differences</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Systems &amp; Allied Professionals: Building Relationships</a:t>
            </a:r>
            <a:endParaRPr/>
          </a:p>
          <a:p>
            <a:pPr marL="592241" marR="0" lvl="1" indent="-296120" algn="l" rtl="0">
              <a:lnSpc>
                <a:spcPct val="153991"/>
              </a:lnSpc>
              <a:spcBef>
                <a:spcPts val="0"/>
              </a:spcBef>
              <a:spcAft>
                <a:spcPts val="0"/>
              </a:spcAft>
              <a:buClr>
                <a:srgbClr val="000000"/>
              </a:buClr>
              <a:buSzPts val="2743"/>
              <a:buFont typeface="Poppins"/>
              <a:buAutoNum type="arabicPeriod"/>
            </a:pPr>
            <a:r>
              <a:rPr lang="en-US" sz="2743" b="0" i="0" u="none" strike="noStrike" cap="none">
                <a:solidFill>
                  <a:srgbClr val="000000"/>
                </a:solidFill>
                <a:latin typeface="Poppins"/>
                <a:ea typeface="Poppins"/>
                <a:cs typeface="Poppins"/>
                <a:sym typeface="Poppins"/>
              </a:rPr>
              <a:t>Putting it All Together: Activity</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7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7" name="Google Shape;1607;p73"/>
          <p:cNvSpPr/>
          <p:nvPr/>
        </p:nvSpPr>
        <p:spPr>
          <a:xfrm>
            <a:off x="1423925" y="0"/>
            <a:ext cx="15440150" cy="10287000"/>
          </a:xfrm>
          <a:custGeom>
            <a:avLst/>
            <a:gdLst/>
            <a:ahLst/>
            <a:cxnLst/>
            <a:rect l="l" t="t" r="r" b="b"/>
            <a:pathLst>
              <a:path w="15440150" h="10287000" extrusionOk="0">
                <a:moveTo>
                  <a:pt x="0" y="0"/>
                </a:moveTo>
                <a:lnTo>
                  <a:pt x="15440150" y="0"/>
                </a:lnTo>
                <a:lnTo>
                  <a:pt x="15440150" y="10287000"/>
                </a:lnTo>
                <a:lnTo>
                  <a:pt x="0" y="102870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7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14" name="Google Shape;1614;p74"/>
          <p:cNvGrpSpPr/>
          <p:nvPr/>
        </p:nvGrpSpPr>
        <p:grpSpPr>
          <a:xfrm>
            <a:off x="2244633" y="-322989"/>
            <a:ext cx="2302648" cy="7539771"/>
            <a:chOff x="0" y="-47625"/>
            <a:chExt cx="606459" cy="1985783"/>
          </a:xfrm>
        </p:grpSpPr>
        <p:sp>
          <p:nvSpPr>
            <p:cNvPr id="1615" name="Google Shape;1615;p74"/>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74"/>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617" name="Google Shape;1617;p74"/>
          <p:cNvCxnSpPr/>
          <p:nvPr/>
        </p:nvCxnSpPr>
        <p:spPr>
          <a:xfrm>
            <a:off x="4825308" y="6651439"/>
            <a:ext cx="7877207" cy="0"/>
          </a:xfrm>
          <a:prstGeom prst="straightConnector1">
            <a:avLst/>
          </a:prstGeom>
          <a:noFill/>
          <a:ln w="76200" cap="flat" cmpd="sng">
            <a:solidFill>
              <a:srgbClr val="E87BAD"/>
            </a:solidFill>
            <a:prstDash val="solid"/>
            <a:round/>
            <a:headEnd type="none" w="sm" len="sm"/>
            <a:tailEnd type="none" w="sm" len="sm"/>
          </a:ln>
        </p:spPr>
      </p:cxnSp>
      <p:grpSp>
        <p:nvGrpSpPr>
          <p:cNvPr id="1618" name="Google Shape;1618;p74"/>
          <p:cNvGrpSpPr/>
          <p:nvPr/>
        </p:nvGrpSpPr>
        <p:grpSpPr>
          <a:xfrm>
            <a:off x="14379513" y="8233036"/>
            <a:ext cx="4823538" cy="4823538"/>
            <a:chOff x="0" y="0"/>
            <a:chExt cx="812800" cy="812800"/>
          </a:xfrm>
        </p:grpSpPr>
        <p:sp>
          <p:nvSpPr>
            <p:cNvPr id="1619" name="Google Shape;1619;p7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0" name="Google Shape;1620;p7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21" name="Google Shape;1621;p74"/>
          <p:cNvSpPr txBox="1"/>
          <p:nvPr/>
        </p:nvSpPr>
        <p:spPr>
          <a:xfrm>
            <a:off x="4793179" y="4085744"/>
            <a:ext cx="13494821" cy="256569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a:solidFill>
                  <a:srgbClr val="000000"/>
                </a:solidFill>
                <a:latin typeface="League Spartan"/>
                <a:ea typeface="League Spartan"/>
                <a:cs typeface="League Spartan"/>
                <a:sym typeface="League Spartan"/>
              </a:rPr>
              <a:t>MOVING BEYOND BRAIN-BASED DIFFERENCES</a:t>
            </a:r>
            <a:endParaRPr/>
          </a:p>
        </p:txBody>
      </p:sp>
      <p:sp>
        <p:nvSpPr>
          <p:cNvPr id="1622" name="Google Shape;1622;p74"/>
          <p:cNvSpPr txBox="1"/>
          <p:nvPr/>
        </p:nvSpPr>
        <p:spPr>
          <a:xfrm>
            <a:off x="4793179" y="3020402"/>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TAKING A BALANCED PERSPECTIVE</a:t>
            </a:r>
            <a:endParaRPr/>
          </a:p>
        </p:txBody>
      </p:sp>
      <p:grpSp>
        <p:nvGrpSpPr>
          <p:cNvPr id="1623" name="Google Shape;1623;p74"/>
          <p:cNvGrpSpPr/>
          <p:nvPr/>
        </p:nvGrpSpPr>
        <p:grpSpPr>
          <a:xfrm>
            <a:off x="16791282" y="6846531"/>
            <a:ext cx="4823538" cy="4823538"/>
            <a:chOff x="0" y="0"/>
            <a:chExt cx="812800" cy="812800"/>
          </a:xfrm>
        </p:grpSpPr>
        <p:sp>
          <p:nvSpPr>
            <p:cNvPr id="1624" name="Google Shape;1624;p7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5" name="Google Shape;1625;p74"/>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7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635" name="Google Shape;1635;p75"/>
          <p:cNvCxnSpPr/>
          <p:nvPr/>
        </p:nvCxnSpPr>
        <p:spPr>
          <a:xfrm>
            <a:off x="1107009" y="2827775"/>
            <a:ext cx="5049618" cy="0"/>
          </a:xfrm>
          <a:prstGeom prst="straightConnector1">
            <a:avLst/>
          </a:prstGeom>
          <a:noFill/>
          <a:ln w="76200" cap="flat" cmpd="sng">
            <a:solidFill>
              <a:srgbClr val="E87BAD"/>
            </a:solidFill>
            <a:prstDash val="solid"/>
            <a:round/>
            <a:headEnd type="none" w="sm" len="sm"/>
            <a:tailEnd type="none" w="sm" len="sm"/>
          </a:ln>
        </p:spPr>
      </p:cxnSp>
      <p:grpSp>
        <p:nvGrpSpPr>
          <p:cNvPr id="1636" name="Google Shape;1636;p75"/>
          <p:cNvGrpSpPr/>
          <p:nvPr/>
        </p:nvGrpSpPr>
        <p:grpSpPr>
          <a:xfrm>
            <a:off x="1107009" y="847874"/>
            <a:ext cx="146488" cy="1856076"/>
            <a:chOff x="0" y="-47625"/>
            <a:chExt cx="38581" cy="488843"/>
          </a:xfrm>
        </p:grpSpPr>
        <p:sp>
          <p:nvSpPr>
            <p:cNvPr id="1637" name="Google Shape;1637;p75"/>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8" name="Google Shape;1638;p75"/>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39" name="Google Shape;1639;p75"/>
          <p:cNvGrpSpPr/>
          <p:nvPr/>
        </p:nvGrpSpPr>
        <p:grpSpPr>
          <a:xfrm>
            <a:off x="10787943" y="3674785"/>
            <a:ext cx="2757253" cy="2847691"/>
            <a:chOff x="0" y="0"/>
            <a:chExt cx="6350000" cy="6558280"/>
          </a:xfrm>
        </p:grpSpPr>
        <p:sp>
          <p:nvSpPr>
            <p:cNvPr id="1640" name="Google Shape;1640;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l="-27421" r="-274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1" name="Google Shape;1641;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42" name="Google Shape;1642;p75"/>
          <p:cNvGrpSpPr/>
          <p:nvPr/>
        </p:nvGrpSpPr>
        <p:grpSpPr>
          <a:xfrm>
            <a:off x="10787943" y="7076746"/>
            <a:ext cx="2757253" cy="2847691"/>
            <a:chOff x="0" y="0"/>
            <a:chExt cx="6350000" cy="6558280"/>
          </a:xfrm>
        </p:grpSpPr>
        <p:sp>
          <p:nvSpPr>
            <p:cNvPr id="1643" name="Google Shape;1643;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5">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4" name="Google Shape;1644;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45" name="Google Shape;1645;p75"/>
          <p:cNvGrpSpPr/>
          <p:nvPr/>
        </p:nvGrpSpPr>
        <p:grpSpPr>
          <a:xfrm>
            <a:off x="4742804" y="3676313"/>
            <a:ext cx="2757253" cy="2847691"/>
            <a:chOff x="0" y="0"/>
            <a:chExt cx="6350000" cy="6558280"/>
          </a:xfrm>
        </p:grpSpPr>
        <p:sp>
          <p:nvSpPr>
            <p:cNvPr id="1646" name="Google Shape;1646;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6">
                <a:alphaModFix/>
              </a:blip>
              <a:stretch>
                <a:fillRect t="-14608" b="-1460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7" name="Google Shape;1647;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48" name="Google Shape;1648;p75"/>
          <p:cNvGrpSpPr/>
          <p:nvPr/>
        </p:nvGrpSpPr>
        <p:grpSpPr>
          <a:xfrm>
            <a:off x="7765374" y="3676313"/>
            <a:ext cx="2757253" cy="2847691"/>
            <a:chOff x="0" y="0"/>
            <a:chExt cx="6350000" cy="6558280"/>
          </a:xfrm>
        </p:grpSpPr>
        <p:sp>
          <p:nvSpPr>
            <p:cNvPr id="1649" name="Google Shape;1649;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7">
                <a:alphaModFix/>
              </a:blip>
              <a:stretch>
                <a:fillRect l="-1679" r="-16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0" name="Google Shape;1650;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51" name="Google Shape;1651;p75"/>
          <p:cNvGrpSpPr/>
          <p:nvPr/>
        </p:nvGrpSpPr>
        <p:grpSpPr>
          <a:xfrm>
            <a:off x="4742804" y="7076746"/>
            <a:ext cx="2757253" cy="2847691"/>
            <a:chOff x="0" y="0"/>
            <a:chExt cx="6350000" cy="6558280"/>
          </a:xfrm>
        </p:grpSpPr>
        <p:sp>
          <p:nvSpPr>
            <p:cNvPr id="1652" name="Google Shape;1652;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8">
                <a:alphaModFix/>
              </a:blip>
              <a:stretch>
                <a:fillRect l="-11249" r="-112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3" name="Google Shape;1653;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54" name="Google Shape;1654;p75"/>
          <p:cNvGrpSpPr/>
          <p:nvPr/>
        </p:nvGrpSpPr>
        <p:grpSpPr>
          <a:xfrm>
            <a:off x="7765374" y="7076746"/>
            <a:ext cx="2757253" cy="2847691"/>
            <a:chOff x="0" y="0"/>
            <a:chExt cx="6350000" cy="6558280"/>
          </a:xfrm>
        </p:grpSpPr>
        <p:sp>
          <p:nvSpPr>
            <p:cNvPr id="1655" name="Google Shape;1655;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9">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6" name="Google Shape;1656;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57" name="Google Shape;1657;p75"/>
          <p:cNvGrpSpPr/>
          <p:nvPr/>
        </p:nvGrpSpPr>
        <p:grpSpPr>
          <a:xfrm>
            <a:off x="1720235" y="3676313"/>
            <a:ext cx="2757253" cy="2847691"/>
            <a:chOff x="0" y="0"/>
            <a:chExt cx="6350000" cy="6558280"/>
          </a:xfrm>
        </p:grpSpPr>
        <p:sp>
          <p:nvSpPr>
            <p:cNvPr id="1658" name="Google Shape;1658;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0">
                <a:alphaModFix/>
              </a:blip>
              <a:stretch>
                <a:fillRect l="-35196" r="-35196" b="-2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9" name="Google Shape;1659;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60" name="Google Shape;1660;p75"/>
          <p:cNvGrpSpPr/>
          <p:nvPr/>
        </p:nvGrpSpPr>
        <p:grpSpPr>
          <a:xfrm>
            <a:off x="1720235" y="7076746"/>
            <a:ext cx="2757253" cy="2847691"/>
            <a:chOff x="0" y="0"/>
            <a:chExt cx="6350000" cy="6558280"/>
          </a:xfrm>
        </p:grpSpPr>
        <p:sp>
          <p:nvSpPr>
            <p:cNvPr id="1661" name="Google Shape;1661;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1">
                <a:alphaModFix/>
              </a:blip>
              <a:stretch>
                <a:fillRect l="-18907" r="-1890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2" name="Google Shape;1662;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63" name="Google Shape;1663;p75"/>
          <p:cNvGrpSpPr/>
          <p:nvPr/>
        </p:nvGrpSpPr>
        <p:grpSpPr>
          <a:xfrm>
            <a:off x="13810512" y="7076746"/>
            <a:ext cx="2757253" cy="2847691"/>
            <a:chOff x="0" y="0"/>
            <a:chExt cx="6350000" cy="6558280"/>
          </a:xfrm>
        </p:grpSpPr>
        <p:sp>
          <p:nvSpPr>
            <p:cNvPr id="1664" name="Google Shape;1664;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2">
                <a:alphaModFix/>
              </a:blip>
              <a:stretch>
                <a:fillRect l="-27567" r="-275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5" name="Google Shape;1665;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66" name="Google Shape;1666;p75"/>
          <p:cNvGrpSpPr/>
          <p:nvPr/>
        </p:nvGrpSpPr>
        <p:grpSpPr>
          <a:xfrm>
            <a:off x="13810512" y="3676313"/>
            <a:ext cx="2757253" cy="2847691"/>
            <a:chOff x="0" y="0"/>
            <a:chExt cx="6350000" cy="6558280"/>
          </a:xfrm>
        </p:grpSpPr>
        <p:sp>
          <p:nvSpPr>
            <p:cNvPr id="1667" name="Google Shape;1667;p75"/>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13">
                <a:alphaModFix/>
              </a:blip>
              <a:stretch>
                <a:fillRect l="-3484" r="-34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8" name="Google Shape;1668;p75"/>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69" name="Google Shape;1669;p75"/>
          <p:cNvSpPr txBox="1"/>
          <p:nvPr/>
        </p:nvSpPr>
        <p:spPr>
          <a:xfrm>
            <a:off x="1481599" y="1602775"/>
            <a:ext cx="13105448"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BRAIN-BASED DIFFERENCES</a:t>
            </a:r>
            <a:endParaRPr/>
          </a:p>
        </p:txBody>
      </p:sp>
      <p:sp>
        <p:nvSpPr>
          <p:cNvPr id="1670" name="Google Shape;1670;p75"/>
          <p:cNvSpPr txBox="1"/>
          <p:nvPr/>
        </p:nvSpPr>
        <p:spPr>
          <a:xfrm>
            <a:off x="1481599" y="942975"/>
            <a:ext cx="7987394"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NOT THE END OF THE STORY</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7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680" name="Google Shape;1680;p76"/>
          <p:cNvCxnSpPr/>
          <p:nvPr/>
        </p:nvCxnSpPr>
        <p:spPr>
          <a:xfrm>
            <a:off x="1191040" y="3585615"/>
            <a:ext cx="5793274" cy="0"/>
          </a:xfrm>
          <a:prstGeom prst="straightConnector1">
            <a:avLst/>
          </a:prstGeom>
          <a:noFill/>
          <a:ln w="76200" cap="flat" cmpd="sng">
            <a:solidFill>
              <a:srgbClr val="E87BAD"/>
            </a:solidFill>
            <a:prstDash val="solid"/>
            <a:round/>
            <a:headEnd type="none" w="sm" len="sm"/>
            <a:tailEnd type="none" w="sm" len="sm"/>
          </a:ln>
        </p:spPr>
      </p:cxnSp>
      <p:grpSp>
        <p:nvGrpSpPr>
          <p:cNvPr id="1681" name="Google Shape;1681;p76"/>
          <p:cNvGrpSpPr/>
          <p:nvPr/>
        </p:nvGrpSpPr>
        <p:grpSpPr>
          <a:xfrm>
            <a:off x="1107009" y="847874"/>
            <a:ext cx="146488" cy="1856076"/>
            <a:chOff x="0" y="-47625"/>
            <a:chExt cx="38581" cy="488843"/>
          </a:xfrm>
        </p:grpSpPr>
        <p:sp>
          <p:nvSpPr>
            <p:cNvPr id="1682" name="Google Shape;1682;p7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3" name="Google Shape;1683;p7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84" name="Google Shape;1684;p76"/>
          <p:cNvGrpSpPr/>
          <p:nvPr/>
        </p:nvGrpSpPr>
        <p:grpSpPr>
          <a:xfrm rot="-5400000">
            <a:off x="1702668" y="8257018"/>
            <a:ext cx="146488" cy="1856076"/>
            <a:chOff x="0" y="-47625"/>
            <a:chExt cx="38581" cy="488843"/>
          </a:xfrm>
        </p:grpSpPr>
        <p:sp>
          <p:nvSpPr>
            <p:cNvPr id="1685" name="Google Shape;1685;p7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6" name="Google Shape;1686;p7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87" name="Google Shape;1687;p76"/>
          <p:cNvGrpSpPr/>
          <p:nvPr/>
        </p:nvGrpSpPr>
        <p:grpSpPr>
          <a:xfrm>
            <a:off x="9709226" y="-876195"/>
            <a:ext cx="8955808" cy="12039390"/>
            <a:chOff x="0" y="0"/>
            <a:chExt cx="3662687" cy="4923790"/>
          </a:xfrm>
        </p:grpSpPr>
        <p:sp>
          <p:nvSpPr>
            <p:cNvPr id="1688" name="Google Shape;1688;p76"/>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2126" r="-212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9" name="Google Shape;1689;p76"/>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90" name="Google Shape;1690;p76"/>
          <p:cNvSpPr txBox="1"/>
          <p:nvPr/>
        </p:nvSpPr>
        <p:spPr>
          <a:xfrm>
            <a:off x="1481599" y="1588487"/>
            <a:ext cx="6802987"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STRENGTHS &amp; NEEDS</a:t>
            </a:r>
            <a:endParaRPr/>
          </a:p>
        </p:txBody>
      </p:sp>
      <p:sp>
        <p:nvSpPr>
          <p:cNvPr id="1691" name="Google Shape;1691;p76"/>
          <p:cNvSpPr txBox="1"/>
          <p:nvPr/>
        </p:nvSpPr>
        <p:spPr>
          <a:xfrm>
            <a:off x="1481599" y="942975"/>
            <a:ext cx="8802527"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 BALANCED PERSPECTIVE</a:t>
            </a:r>
            <a:endParaRPr/>
          </a:p>
        </p:txBody>
      </p:sp>
      <p:sp>
        <p:nvSpPr>
          <p:cNvPr id="1692" name="Google Shape;1692;p76"/>
          <p:cNvSpPr txBox="1"/>
          <p:nvPr/>
        </p:nvSpPr>
        <p:spPr>
          <a:xfrm>
            <a:off x="1191040" y="3764619"/>
            <a:ext cx="7710548" cy="15540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To help the </a:t>
            </a:r>
            <a:r>
              <a:rPr lang="en-US" sz="2943" b="1">
                <a:solidFill>
                  <a:srgbClr val="000000"/>
                </a:solidFill>
                <a:latin typeface="Poppins"/>
                <a:ea typeface="Poppins"/>
                <a:cs typeface="Poppins"/>
                <a:sym typeface="Poppins"/>
              </a:rPr>
              <a:t>whole person</a:t>
            </a:r>
            <a:r>
              <a:rPr lang="en-US" sz="2943">
                <a:solidFill>
                  <a:srgbClr val="000000"/>
                </a:solidFill>
                <a:latin typeface="Poppins"/>
                <a:ea typeface="Poppins"/>
                <a:cs typeface="Poppins"/>
                <a:sym typeface="Poppins"/>
              </a:rPr>
              <a:t>, we need to understand what they are good at and what they are needing support with.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7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99" name="Google Shape;1699;p77"/>
          <p:cNvGrpSpPr/>
          <p:nvPr/>
        </p:nvGrpSpPr>
        <p:grpSpPr>
          <a:xfrm>
            <a:off x="1880278" y="-558923"/>
            <a:ext cx="2302648" cy="7539771"/>
            <a:chOff x="0" y="-47625"/>
            <a:chExt cx="606459" cy="1985783"/>
          </a:xfrm>
        </p:grpSpPr>
        <p:sp>
          <p:nvSpPr>
            <p:cNvPr id="1700" name="Google Shape;1700;p77"/>
            <p:cNvSpPr/>
            <p:nvPr/>
          </p:nvSpPr>
          <p:spPr>
            <a:xfrm>
              <a:off x="0" y="0"/>
              <a:ext cx="606459" cy="1938158"/>
            </a:xfrm>
            <a:custGeom>
              <a:avLst/>
              <a:gdLst/>
              <a:ahLst/>
              <a:cxnLst/>
              <a:rect l="l" t="t" r="r" b="b"/>
              <a:pathLst>
                <a:path w="606459" h="1938158" extrusionOk="0">
                  <a:moveTo>
                    <a:pt x="171471" y="0"/>
                  </a:moveTo>
                  <a:lnTo>
                    <a:pt x="434987" y="0"/>
                  </a:lnTo>
                  <a:cubicBezTo>
                    <a:pt x="480464" y="0"/>
                    <a:pt x="524079" y="18066"/>
                    <a:pt x="556236" y="50223"/>
                  </a:cubicBezTo>
                  <a:cubicBezTo>
                    <a:pt x="588393" y="82380"/>
                    <a:pt x="606459" y="125994"/>
                    <a:pt x="606459" y="171471"/>
                  </a:cubicBezTo>
                  <a:lnTo>
                    <a:pt x="606459" y="1766687"/>
                  </a:lnTo>
                  <a:cubicBezTo>
                    <a:pt x="606459" y="1812164"/>
                    <a:pt x="588393" y="1855779"/>
                    <a:pt x="556236" y="1887936"/>
                  </a:cubicBezTo>
                  <a:cubicBezTo>
                    <a:pt x="524079" y="1920093"/>
                    <a:pt x="480464" y="1938158"/>
                    <a:pt x="434987" y="1938158"/>
                  </a:cubicBezTo>
                  <a:lnTo>
                    <a:pt x="171471" y="1938158"/>
                  </a:lnTo>
                  <a:cubicBezTo>
                    <a:pt x="76770" y="1938158"/>
                    <a:pt x="0" y="1861388"/>
                    <a:pt x="0" y="1766687"/>
                  </a:cubicBezTo>
                  <a:lnTo>
                    <a:pt x="0" y="171471"/>
                  </a:lnTo>
                  <a:cubicBezTo>
                    <a:pt x="0" y="125994"/>
                    <a:pt x="18066" y="82380"/>
                    <a:pt x="50223" y="50223"/>
                  </a:cubicBezTo>
                  <a:cubicBezTo>
                    <a:pt x="82380" y="18066"/>
                    <a:pt x="125994" y="0"/>
                    <a:pt x="171471" y="0"/>
                  </a:cubicBez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1" name="Google Shape;1701;p77"/>
            <p:cNvSpPr txBox="1"/>
            <p:nvPr/>
          </p:nvSpPr>
          <p:spPr>
            <a:xfrm>
              <a:off x="0" y="-47625"/>
              <a:ext cx="606459" cy="19857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702" name="Google Shape;1702;p77"/>
          <p:cNvCxnSpPr/>
          <p:nvPr/>
        </p:nvCxnSpPr>
        <p:spPr>
          <a:xfrm>
            <a:off x="4547281" y="6539154"/>
            <a:ext cx="7877207" cy="0"/>
          </a:xfrm>
          <a:prstGeom prst="straightConnector1">
            <a:avLst/>
          </a:prstGeom>
          <a:noFill/>
          <a:ln w="76200" cap="flat" cmpd="sng">
            <a:solidFill>
              <a:srgbClr val="3470A7"/>
            </a:solidFill>
            <a:prstDash val="solid"/>
            <a:round/>
            <a:headEnd type="none" w="sm" len="sm"/>
            <a:tailEnd type="none" w="sm" len="sm"/>
          </a:ln>
        </p:spPr>
      </p:cxnSp>
      <p:grpSp>
        <p:nvGrpSpPr>
          <p:cNvPr id="1703" name="Google Shape;1703;p77"/>
          <p:cNvGrpSpPr/>
          <p:nvPr/>
        </p:nvGrpSpPr>
        <p:grpSpPr>
          <a:xfrm>
            <a:off x="14379513" y="8233036"/>
            <a:ext cx="4823538" cy="4823538"/>
            <a:chOff x="0" y="0"/>
            <a:chExt cx="812800" cy="812800"/>
          </a:xfrm>
        </p:grpSpPr>
        <p:sp>
          <p:nvSpPr>
            <p:cNvPr id="1704" name="Google Shape;1704;p7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40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7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706" name="Google Shape;1706;p77"/>
          <p:cNvSpPr txBox="1"/>
          <p:nvPr/>
        </p:nvSpPr>
        <p:spPr>
          <a:xfrm>
            <a:off x="4547281" y="5240283"/>
            <a:ext cx="13175398" cy="1260771"/>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7363">
                <a:solidFill>
                  <a:srgbClr val="000000"/>
                </a:solidFill>
                <a:latin typeface="League Spartan"/>
                <a:ea typeface="League Spartan"/>
                <a:cs typeface="League Spartan"/>
                <a:sym typeface="League Spartan"/>
              </a:rPr>
              <a:t>BUILDING RELATIONSHIPS</a:t>
            </a:r>
            <a:endParaRPr/>
          </a:p>
        </p:txBody>
      </p:sp>
      <p:sp>
        <p:nvSpPr>
          <p:cNvPr id="1707" name="Google Shape;1707;p77"/>
          <p:cNvSpPr txBox="1"/>
          <p:nvPr/>
        </p:nvSpPr>
        <p:spPr>
          <a:xfrm>
            <a:off x="4547281" y="4214460"/>
            <a:ext cx="11538959" cy="92904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5423">
                <a:solidFill>
                  <a:srgbClr val="000000"/>
                </a:solidFill>
                <a:latin typeface="Roboto"/>
                <a:ea typeface="Roboto"/>
                <a:cs typeface="Roboto"/>
                <a:sym typeface="Roboto"/>
              </a:rPr>
              <a:t>SYSTEMS &amp; ALLIED PROFESSIONALS</a:t>
            </a:r>
            <a:endParaRPr/>
          </a:p>
        </p:txBody>
      </p:sp>
      <p:grpSp>
        <p:nvGrpSpPr>
          <p:cNvPr id="1708" name="Google Shape;1708;p77"/>
          <p:cNvGrpSpPr/>
          <p:nvPr/>
        </p:nvGrpSpPr>
        <p:grpSpPr>
          <a:xfrm>
            <a:off x="16791282" y="6846531"/>
            <a:ext cx="4823538" cy="4823538"/>
            <a:chOff x="0" y="0"/>
            <a:chExt cx="812800" cy="812800"/>
          </a:xfrm>
        </p:grpSpPr>
        <p:sp>
          <p:nvSpPr>
            <p:cNvPr id="1709" name="Google Shape;1709;p7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8ED0">
                <a:alpha val="7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0" name="Google Shape;1710;p7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41" name="Google Shape;241;p8"/>
          <p:cNvCxnSpPr/>
          <p:nvPr/>
        </p:nvCxnSpPr>
        <p:spPr>
          <a:xfrm>
            <a:off x="1180253" y="3585615"/>
            <a:ext cx="5049618" cy="0"/>
          </a:xfrm>
          <a:prstGeom prst="straightConnector1">
            <a:avLst/>
          </a:prstGeom>
          <a:noFill/>
          <a:ln w="76200" cap="flat" cmpd="sng">
            <a:solidFill>
              <a:srgbClr val="E87BAD"/>
            </a:solidFill>
            <a:prstDash val="solid"/>
            <a:round/>
            <a:headEnd type="none" w="sm" len="sm"/>
            <a:tailEnd type="none" w="sm" len="sm"/>
          </a:ln>
        </p:spPr>
      </p:cxnSp>
      <p:grpSp>
        <p:nvGrpSpPr>
          <p:cNvPr id="242" name="Google Shape;242;p8"/>
          <p:cNvGrpSpPr/>
          <p:nvPr/>
        </p:nvGrpSpPr>
        <p:grpSpPr>
          <a:xfrm>
            <a:off x="1107009" y="847874"/>
            <a:ext cx="146488" cy="1856076"/>
            <a:chOff x="0" y="-47625"/>
            <a:chExt cx="38581" cy="488843"/>
          </a:xfrm>
        </p:grpSpPr>
        <p:sp>
          <p:nvSpPr>
            <p:cNvPr id="243" name="Google Shape;243;p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5" name="Google Shape;245;p8"/>
          <p:cNvGrpSpPr/>
          <p:nvPr/>
        </p:nvGrpSpPr>
        <p:grpSpPr>
          <a:xfrm rot="-5400000">
            <a:off x="1702668" y="8257018"/>
            <a:ext cx="146488" cy="1856076"/>
            <a:chOff x="0" y="-47625"/>
            <a:chExt cx="38581" cy="488843"/>
          </a:xfrm>
        </p:grpSpPr>
        <p:sp>
          <p:nvSpPr>
            <p:cNvPr id="246" name="Google Shape;246;p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8" name="Google Shape;248;p8"/>
          <p:cNvGrpSpPr/>
          <p:nvPr/>
        </p:nvGrpSpPr>
        <p:grpSpPr>
          <a:xfrm>
            <a:off x="10316042" y="-1149794"/>
            <a:ext cx="8955808" cy="12039390"/>
            <a:chOff x="0" y="0"/>
            <a:chExt cx="3662687" cy="4923790"/>
          </a:xfrm>
        </p:grpSpPr>
        <p:sp>
          <p:nvSpPr>
            <p:cNvPr id="249" name="Google Shape;249;p8"/>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t="-5523" b="-552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8"/>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1" name="Google Shape;251;p8"/>
          <p:cNvSpPr txBox="1"/>
          <p:nvPr/>
        </p:nvSpPr>
        <p:spPr>
          <a:xfrm>
            <a:off x="1481599" y="1631350"/>
            <a:ext cx="6930265"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WHAT WE BELIEVE MATTERS</a:t>
            </a:r>
            <a:endParaRPr/>
          </a:p>
        </p:txBody>
      </p:sp>
      <p:sp>
        <p:nvSpPr>
          <p:cNvPr id="252" name="Google Shape;252;p8"/>
          <p:cNvSpPr txBox="1"/>
          <p:nvPr/>
        </p:nvSpPr>
        <p:spPr>
          <a:xfrm>
            <a:off x="1481599" y="942975"/>
            <a:ext cx="8350660"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ATTITUDES &amp; PERCEPTIONS</a:t>
            </a:r>
            <a:endParaRPr/>
          </a:p>
        </p:txBody>
      </p:sp>
      <p:sp>
        <p:nvSpPr>
          <p:cNvPr id="253" name="Google Shape;253;p8"/>
          <p:cNvSpPr txBox="1"/>
          <p:nvPr/>
        </p:nvSpPr>
        <p:spPr>
          <a:xfrm>
            <a:off x="1116534" y="3949151"/>
            <a:ext cx="8036991" cy="205994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The ways we answer these questions shape the ways we think about...</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...ourselves.</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7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20" name="Google Shape;1720;p78"/>
          <p:cNvCxnSpPr/>
          <p:nvPr/>
        </p:nvCxnSpPr>
        <p:spPr>
          <a:xfrm>
            <a:off x="1481599" y="2480715"/>
            <a:ext cx="5793274" cy="0"/>
          </a:xfrm>
          <a:prstGeom prst="straightConnector1">
            <a:avLst/>
          </a:prstGeom>
          <a:noFill/>
          <a:ln w="76200" cap="flat" cmpd="sng">
            <a:solidFill>
              <a:srgbClr val="3470A7"/>
            </a:solidFill>
            <a:prstDash val="solid"/>
            <a:round/>
            <a:headEnd type="none" w="sm" len="sm"/>
            <a:tailEnd type="none" w="sm" len="sm"/>
          </a:ln>
        </p:spPr>
      </p:cxnSp>
      <p:grpSp>
        <p:nvGrpSpPr>
          <p:cNvPr id="1721" name="Google Shape;1721;p78"/>
          <p:cNvGrpSpPr/>
          <p:nvPr/>
        </p:nvGrpSpPr>
        <p:grpSpPr>
          <a:xfrm>
            <a:off x="1107009" y="847874"/>
            <a:ext cx="146488" cy="1856076"/>
            <a:chOff x="0" y="-47625"/>
            <a:chExt cx="38581" cy="488843"/>
          </a:xfrm>
        </p:grpSpPr>
        <p:sp>
          <p:nvSpPr>
            <p:cNvPr id="1722" name="Google Shape;1722;p7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3" name="Google Shape;1723;p7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24" name="Google Shape;1724;p78"/>
          <p:cNvGrpSpPr/>
          <p:nvPr/>
        </p:nvGrpSpPr>
        <p:grpSpPr>
          <a:xfrm rot="-5400000">
            <a:off x="1702668" y="8257018"/>
            <a:ext cx="146488" cy="1856076"/>
            <a:chOff x="0" y="-47625"/>
            <a:chExt cx="38581" cy="488843"/>
          </a:xfrm>
        </p:grpSpPr>
        <p:sp>
          <p:nvSpPr>
            <p:cNvPr id="1725" name="Google Shape;1725;p7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6" name="Google Shape;1726;p7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727" name="Google Shape;1727;p78"/>
          <p:cNvSpPr/>
          <p:nvPr/>
        </p:nvSpPr>
        <p:spPr>
          <a:xfrm>
            <a:off x="4941596" y="2480715"/>
            <a:ext cx="8404807" cy="8226205"/>
          </a:xfrm>
          <a:custGeom>
            <a:avLst/>
            <a:gdLst/>
            <a:ahLst/>
            <a:cxnLst/>
            <a:rect l="l" t="t" r="r" b="b"/>
            <a:pathLst>
              <a:path w="8404807" h="8226205" extrusionOk="0">
                <a:moveTo>
                  <a:pt x="0" y="0"/>
                </a:moveTo>
                <a:lnTo>
                  <a:pt x="8404808" y="0"/>
                </a:lnTo>
                <a:lnTo>
                  <a:pt x="8404808" y="8226205"/>
                </a:lnTo>
                <a:lnTo>
                  <a:pt x="0" y="822620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8" name="Google Shape;1728;p78"/>
          <p:cNvSpPr/>
          <p:nvPr/>
        </p:nvSpPr>
        <p:spPr>
          <a:xfrm>
            <a:off x="10999013" y="6716299"/>
            <a:ext cx="1391378" cy="1391378"/>
          </a:xfrm>
          <a:custGeom>
            <a:avLst/>
            <a:gdLst/>
            <a:ahLst/>
            <a:cxnLst/>
            <a:rect l="l" t="t" r="r" b="b"/>
            <a:pathLst>
              <a:path w="1391378" h="1391378" extrusionOk="0">
                <a:moveTo>
                  <a:pt x="0" y="0"/>
                </a:moveTo>
                <a:lnTo>
                  <a:pt x="1391378" y="0"/>
                </a:lnTo>
                <a:lnTo>
                  <a:pt x="1391378" y="1391378"/>
                </a:lnTo>
                <a:lnTo>
                  <a:pt x="0" y="139137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9" name="Google Shape;1729;p78"/>
          <p:cNvSpPr txBox="1"/>
          <p:nvPr/>
        </p:nvSpPr>
        <p:spPr>
          <a:xfrm>
            <a:off x="1481599" y="1545625"/>
            <a:ext cx="13115414"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BUILDING RELATIONSHIPS</a:t>
            </a:r>
            <a:endParaRPr/>
          </a:p>
        </p:txBody>
      </p:sp>
      <p:sp>
        <p:nvSpPr>
          <p:cNvPr id="1730" name="Google Shape;1730;p78"/>
          <p:cNvSpPr txBox="1"/>
          <p:nvPr/>
        </p:nvSpPr>
        <p:spPr>
          <a:xfrm>
            <a:off x="1481599" y="942975"/>
            <a:ext cx="10908792"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SYSTEMS &amp; ALLIED PROFESSIONALS</a:t>
            </a:r>
            <a:endParaRPr/>
          </a:p>
        </p:txBody>
      </p:sp>
      <p:sp>
        <p:nvSpPr>
          <p:cNvPr id="1731" name="Google Shape;1731;p78"/>
          <p:cNvSpPr txBox="1"/>
          <p:nvPr/>
        </p:nvSpPr>
        <p:spPr>
          <a:xfrm>
            <a:off x="8666688" y="7335788"/>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a:solidFill>
                  <a:srgbClr val="000000"/>
                </a:solidFill>
                <a:latin typeface="Poppins"/>
                <a:ea typeface="Poppins"/>
                <a:cs typeface="Poppins"/>
                <a:sym typeface="Poppins"/>
              </a:rPr>
              <a:t>Strengths &amp; Needs</a:t>
            </a:r>
            <a:endParaRPr/>
          </a:p>
        </p:txBody>
      </p:sp>
      <p:sp>
        <p:nvSpPr>
          <p:cNvPr id="1732" name="Google Shape;1732;p78"/>
          <p:cNvSpPr txBox="1"/>
          <p:nvPr/>
        </p:nvSpPr>
        <p:spPr>
          <a:xfrm>
            <a:off x="6108710" y="9035612"/>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a:solidFill>
                  <a:srgbClr val="000000"/>
                </a:solidFill>
                <a:latin typeface="Poppins"/>
                <a:ea typeface="Poppins"/>
                <a:cs typeface="Poppins"/>
                <a:sym typeface="Poppins"/>
              </a:rPr>
              <a:t>Growth Mindset</a:t>
            </a:r>
            <a:endParaRPr/>
          </a:p>
        </p:txBody>
      </p:sp>
      <p:sp>
        <p:nvSpPr>
          <p:cNvPr id="1733" name="Google Shape;1733;p78"/>
          <p:cNvSpPr txBox="1"/>
          <p:nvPr/>
        </p:nvSpPr>
        <p:spPr>
          <a:xfrm>
            <a:off x="7977837" y="8704580"/>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a:solidFill>
                  <a:srgbClr val="000000"/>
                </a:solidFill>
                <a:latin typeface="Poppins"/>
                <a:ea typeface="Poppins"/>
                <a:cs typeface="Poppins"/>
                <a:sym typeface="Poppins"/>
              </a:rPr>
              <a:t>Relational Mindset</a:t>
            </a:r>
            <a:endParaRPr/>
          </a:p>
        </p:txBody>
      </p:sp>
      <p:sp>
        <p:nvSpPr>
          <p:cNvPr id="1734" name="Google Shape;1734;p78"/>
          <p:cNvSpPr txBox="1"/>
          <p:nvPr/>
        </p:nvSpPr>
        <p:spPr>
          <a:xfrm>
            <a:off x="9832850" y="9035612"/>
            <a:ext cx="2332325"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a:solidFill>
                  <a:srgbClr val="000000"/>
                </a:solidFill>
                <a:latin typeface="Poppins"/>
                <a:ea typeface="Poppins"/>
                <a:cs typeface="Poppins"/>
                <a:sym typeface="Poppins"/>
              </a:rPr>
              <a:t>Brain Responsive</a:t>
            </a:r>
            <a:endParaRPr/>
          </a:p>
        </p:txBody>
      </p:sp>
      <p:sp>
        <p:nvSpPr>
          <p:cNvPr id="1735" name="Google Shape;1735;p78"/>
          <p:cNvSpPr txBox="1"/>
          <p:nvPr/>
        </p:nvSpPr>
        <p:spPr>
          <a:xfrm>
            <a:off x="7274873" y="3972711"/>
            <a:ext cx="3120461" cy="10312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a:solidFill>
                  <a:srgbClr val="000000"/>
                </a:solidFill>
                <a:latin typeface="Poppins"/>
                <a:ea typeface="Poppins"/>
                <a:cs typeface="Poppins"/>
                <a:sym typeface="Poppins"/>
              </a:rPr>
              <a:t>Shared Understanding</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7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45" name="Google Shape;1745;p79"/>
          <p:cNvCxnSpPr/>
          <p:nvPr/>
        </p:nvCxnSpPr>
        <p:spPr>
          <a:xfrm>
            <a:off x="1253497" y="3318221"/>
            <a:ext cx="5793274" cy="0"/>
          </a:xfrm>
          <a:prstGeom prst="straightConnector1">
            <a:avLst/>
          </a:prstGeom>
          <a:noFill/>
          <a:ln w="76200" cap="flat" cmpd="sng">
            <a:solidFill>
              <a:srgbClr val="3470A7"/>
            </a:solidFill>
            <a:prstDash val="solid"/>
            <a:round/>
            <a:headEnd type="none" w="sm" len="sm"/>
            <a:tailEnd type="none" w="sm" len="sm"/>
          </a:ln>
        </p:spPr>
      </p:cxnSp>
      <p:grpSp>
        <p:nvGrpSpPr>
          <p:cNvPr id="1746" name="Google Shape;1746;p79"/>
          <p:cNvGrpSpPr/>
          <p:nvPr/>
        </p:nvGrpSpPr>
        <p:grpSpPr>
          <a:xfrm>
            <a:off x="1107009" y="847874"/>
            <a:ext cx="146488" cy="1856076"/>
            <a:chOff x="0" y="-47625"/>
            <a:chExt cx="38581" cy="488843"/>
          </a:xfrm>
        </p:grpSpPr>
        <p:sp>
          <p:nvSpPr>
            <p:cNvPr id="1747" name="Google Shape;1747;p7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8" name="Google Shape;1748;p7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49" name="Google Shape;1749;p79"/>
          <p:cNvGrpSpPr/>
          <p:nvPr/>
        </p:nvGrpSpPr>
        <p:grpSpPr>
          <a:xfrm rot="-5400000">
            <a:off x="1702668" y="8257018"/>
            <a:ext cx="146488" cy="1856076"/>
            <a:chOff x="0" y="-47625"/>
            <a:chExt cx="38581" cy="488843"/>
          </a:xfrm>
        </p:grpSpPr>
        <p:sp>
          <p:nvSpPr>
            <p:cNvPr id="1750" name="Google Shape;1750;p7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1" name="Google Shape;1751;p7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52" name="Google Shape;1752;p79"/>
          <p:cNvGrpSpPr/>
          <p:nvPr/>
        </p:nvGrpSpPr>
        <p:grpSpPr>
          <a:xfrm>
            <a:off x="9709226" y="-876195"/>
            <a:ext cx="8955808" cy="12039390"/>
            <a:chOff x="0" y="0"/>
            <a:chExt cx="3662687" cy="4923790"/>
          </a:xfrm>
        </p:grpSpPr>
        <p:sp>
          <p:nvSpPr>
            <p:cNvPr id="1753" name="Google Shape;1753;p79"/>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62" r="-10168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4" name="Google Shape;1754;p79"/>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55" name="Google Shape;1755;p79"/>
          <p:cNvSpPr txBox="1"/>
          <p:nvPr/>
        </p:nvSpPr>
        <p:spPr>
          <a:xfrm>
            <a:off x="1481599" y="1545625"/>
            <a:ext cx="6802987"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NAVIGATING SYSTEMS</a:t>
            </a:r>
            <a:endParaRPr/>
          </a:p>
        </p:txBody>
      </p:sp>
      <p:sp>
        <p:nvSpPr>
          <p:cNvPr id="1756" name="Google Shape;1756;p79"/>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BUILDING RELATIONSHIPS</a:t>
            </a:r>
            <a:endParaRPr/>
          </a:p>
        </p:txBody>
      </p:sp>
      <p:sp>
        <p:nvSpPr>
          <p:cNvPr id="1757" name="Google Shape;1757;p79"/>
          <p:cNvSpPr txBox="1"/>
          <p:nvPr/>
        </p:nvSpPr>
        <p:spPr>
          <a:xfrm>
            <a:off x="1027818" y="3809278"/>
            <a:ext cx="7710548" cy="25827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What is expected may not align with the individual we are supporting. </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Shared understanding between systems helps make navigating systems easier.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8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67" name="Google Shape;1767;p80"/>
          <p:cNvCxnSpPr/>
          <p:nvPr/>
        </p:nvCxnSpPr>
        <p:spPr>
          <a:xfrm>
            <a:off x="1481599" y="3394421"/>
            <a:ext cx="5793274" cy="0"/>
          </a:xfrm>
          <a:prstGeom prst="straightConnector1">
            <a:avLst/>
          </a:prstGeom>
          <a:noFill/>
          <a:ln w="76200" cap="flat" cmpd="sng">
            <a:solidFill>
              <a:srgbClr val="3470A7"/>
            </a:solidFill>
            <a:prstDash val="solid"/>
            <a:round/>
            <a:headEnd type="none" w="sm" len="sm"/>
            <a:tailEnd type="none" w="sm" len="sm"/>
          </a:ln>
        </p:spPr>
      </p:cxnSp>
      <p:grpSp>
        <p:nvGrpSpPr>
          <p:cNvPr id="1768" name="Google Shape;1768;p80"/>
          <p:cNvGrpSpPr/>
          <p:nvPr/>
        </p:nvGrpSpPr>
        <p:grpSpPr>
          <a:xfrm>
            <a:off x="1107009" y="847874"/>
            <a:ext cx="146488" cy="1856076"/>
            <a:chOff x="0" y="-47625"/>
            <a:chExt cx="38581" cy="488843"/>
          </a:xfrm>
        </p:grpSpPr>
        <p:sp>
          <p:nvSpPr>
            <p:cNvPr id="1769" name="Google Shape;1769;p8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0" name="Google Shape;1770;p8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71" name="Google Shape;1771;p80"/>
          <p:cNvGrpSpPr/>
          <p:nvPr/>
        </p:nvGrpSpPr>
        <p:grpSpPr>
          <a:xfrm rot="-5400000">
            <a:off x="1702668" y="8257018"/>
            <a:ext cx="146488" cy="1856076"/>
            <a:chOff x="0" y="-47625"/>
            <a:chExt cx="38581" cy="488843"/>
          </a:xfrm>
        </p:grpSpPr>
        <p:sp>
          <p:nvSpPr>
            <p:cNvPr id="1772" name="Google Shape;1772;p8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3" name="Google Shape;1773;p8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774" name="Google Shape;1774;p80"/>
          <p:cNvSpPr/>
          <p:nvPr/>
        </p:nvSpPr>
        <p:spPr>
          <a:xfrm>
            <a:off x="7503473" y="-1305647"/>
            <a:ext cx="11513498" cy="14432711"/>
          </a:xfrm>
          <a:custGeom>
            <a:avLst/>
            <a:gdLst/>
            <a:ahLst/>
            <a:cxnLst/>
            <a:rect l="l" t="t" r="r" b="b"/>
            <a:pathLst>
              <a:path w="11513498" h="14432711" extrusionOk="0">
                <a:moveTo>
                  <a:pt x="0" y="0"/>
                </a:moveTo>
                <a:lnTo>
                  <a:pt x="11513498" y="0"/>
                </a:lnTo>
                <a:lnTo>
                  <a:pt x="11513498" y="14432711"/>
                </a:lnTo>
                <a:lnTo>
                  <a:pt x="0" y="14432711"/>
                </a:lnTo>
                <a:lnTo>
                  <a:pt x="0" y="0"/>
                </a:lnTo>
                <a:close/>
              </a:path>
            </a:pathLst>
          </a:custGeom>
          <a:blipFill rotWithShape="1">
            <a:blip r:embed="rId4">
              <a:alphaModFix/>
            </a:blip>
            <a:stretch>
              <a:fillRect l="-32447" r="-1678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5" name="Google Shape;1775;p80"/>
          <p:cNvSpPr txBox="1"/>
          <p:nvPr/>
        </p:nvSpPr>
        <p:spPr>
          <a:xfrm>
            <a:off x="1481599" y="1478256"/>
            <a:ext cx="5598204"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NAVIGATING SYSTEMS</a:t>
            </a:r>
            <a:endParaRPr/>
          </a:p>
        </p:txBody>
      </p:sp>
      <p:sp>
        <p:nvSpPr>
          <p:cNvPr id="1776" name="Google Shape;1776;p80"/>
          <p:cNvSpPr txBox="1"/>
          <p:nvPr/>
        </p:nvSpPr>
        <p:spPr>
          <a:xfrm>
            <a:off x="1481599" y="942975"/>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BUILDING RELATIONSHIPS</a:t>
            </a:r>
            <a:endParaRPr/>
          </a:p>
        </p:txBody>
      </p:sp>
      <p:sp>
        <p:nvSpPr>
          <p:cNvPr id="1777" name="Google Shape;1777;p80"/>
          <p:cNvSpPr txBox="1"/>
          <p:nvPr/>
        </p:nvSpPr>
        <p:spPr>
          <a:xfrm>
            <a:off x="1481599" y="4423594"/>
            <a:ext cx="5793274"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How to navigate complex systems....</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r" rtl="0">
              <a:lnSpc>
                <a:spcPct val="139993"/>
              </a:lnSpc>
              <a:spcBef>
                <a:spcPts val="0"/>
              </a:spcBef>
              <a:spcAft>
                <a:spcPts val="0"/>
              </a:spcAft>
              <a:buNone/>
            </a:pPr>
            <a:r>
              <a:rPr lang="en-US" sz="2943" b="1">
                <a:solidFill>
                  <a:srgbClr val="000000"/>
                </a:solidFill>
                <a:latin typeface="Poppins"/>
                <a:ea typeface="Poppins"/>
                <a:cs typeface="Poppins"/>
                <a:sym typeface="Poppins"/>
              </a:rPr>
              <a:t>Shared Understanding</a:t>
            </a:r>
            <a:endParaRPr/>
          </a:p>
          <a:p>
            <a:pPr marL="0" marR="0" lvl="0" indent="0" algn="l" rtl="0">
              <a:lnSpc>
                <a:spcPct val="139993"/>
              </a:lnSpc>
              <a:spcBef>
                <a:spcPts val="0"/>
              </a:spcBef>
              <a:spcAft>
                <a:spcPts val="0"/>
              </a:spcAft>
              <a:buNone/>
            </a:pPr>
            <a:endParaRPr sz="2943" b="1">
              <a:solidFill>
                <a:srgbClr val="000000"/>
              </a:solidFill>
              <a:latin typeface="Poppins"/>
              <a:ea typeface="Poppins"/>
              <a:cs typeface="Poppins"/>
              <a:sym typeface="Poppins"/>
            </a:endParaRPr>
          </a:p>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Understanding is fostered through...</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0" marR="0" lvl="0" indent="0" algn="r" rtl="0">
              <a:lnSpc>
                <a:spcPct val="139993"/>
              </a:lnSpc>
              <a:spcBef>
                <a:spcPts val="0"/>
              </a:spcBef>
              <a:spcAft>
                <a:spcPts val="0"/>
              </a:spcAft>
              <a:buNone/>
            </a:pPr>
            <a:r>
              <a:rPr lang="en-US" sz="2943" b="1">
                <a:solidFill>
                  <a:srgbClr val="000000"/>
                </a:solidFill>
                <a:latin typeface="Poppins"/>
                <a:ea typeface="Poppins"/>
                <a:cs typeface="Poppins"/>
                <a:sym typeface="Poppins"/>
              </a:rPr>
              <a:t>Relationships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8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87" name="Google Shape;1787;p81"/>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1788" name="Google Shape;1788;p81"/>
          <p:cNvGrpSpPr/>
          <p:nvPr/>
        </p:nvGrpSpPr>
        <p:grpSpPr>
          <a:xfrm>
            <a:off x="1107009" y="847874"/>
            <a:ext cx="146488" cy="1856076"/>
            <a:chOff x="0" y="-47625"/>
            <a:chExt cx="38581" cy="488843"/>
          </a:xfrm>
        </p:grpSpPr>
        <p:sp>
          <p:nvSpPr>
            <p:cNvPr id="1789" name="Google Shape;1789;p8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0" name="Google Shape;1790;p8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791" name="Google Shape;1791;p81"/>
          <p:cNvGraphicFramePr/>
          <p:nvPr/>
        </p:nvGraphicFramePr>
        <p:xfrm>
          <a:off x="1028700" y="2827775"/>
          <a:ext cx="3000000" cy="3000000"/>
        </p:xfrm>
        <a:graphic>
          <a:graphicData uri="http://schemas.openxmlformats.org/drawingml/2006/table">
            <a:tbl>
              <a:tblPr>
                <a:noFill/>
                <a:tableStyleId>{33BF97D3-750C-47BF-B666-EB634585C318}</a:tableStyleId>
              </a:tblPr>
              <a:tblGrid>
                <a:gridCol w="4571700">
                  <a:extLst>
                    <a:ext uri="{9D8B030D-6E8A-4147-A177-3AD203B41FA5}">
                      <a16:colId xmlns:a16="http://schemas.microsoft.com/office/drawing/2014/main" val="20000"/>
                    </a:ext>
                  </a:extLst>
                </a:gridCol>
                <a:gridCol w="5765250">
                  <a:extLst>
                    <a:ext uri="{9D8B030D-6E8A-4147-A177-3AD203B41FA5}">
                      <a16:colId xmlns:a16="http://schemas.microsoft.com/office/drawing/2014/main" val="20001"/>
                    </a:ext>
                  </a:extLst>
                </a:gridCol>
                <a:gridCol w="5855550">
                  <a:extLst>
                    <a:ext uri="{9D8B030D-6E8A-4147-A177-3AD203B41FA5}">
                      <a16:colId xmlns:a16="http://schemas.microsoft.com/office/drawing/2014/main" val="20002"/>
                    </a:ext>
                  </a:extLst>
                </a:gridCol>
              </a:tblGrid>
              <a:tr h="1533525">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What I Might See</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Brain Responsive Approach</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Relational Mindset</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extLst>
                  <a:ext uri="{0D108BD9-81ED-4DB2-BD59-A6C34878D82A}">
                    <a16:rowId xmlns:a16="http://schemas.microsoft.com/office/drawing/2014/main" val="10000"/>
                  </a:ext>
                </a:extLst>
              </a:tr>
              <a:tr h="4705350">
                <a:tc>
                  <a:txBody>
                    <a:bodyPr/>
                    <a:lstStyle/>
                    <a:p>
                      <a:pPr marL="0" marR="0" lvl="0" indent="0" algn="ctr" rtl="0">
                        <a:lnSpc>
                          <a:spcPct val="140013"/>
                        </a:lnSpc>
                        <a:spcBef>
                          <a:spcPts val="0"/>
                        </a:spcBef>
                        <a:spcAft>
                          <a:spcPts val="0"/>
                        </a:spcAft>
                        <a:buNone/>
                      </a:pPr>
                      <a:r>
                        <a:rPr lang="en-US" sz="2899" u="none" strike="noStrike" cap="none">
                          <a:solidFill>
                            <a:srgbClr val="000000"/>
                          </a:solidFill>
                          <a:latin typeface="Poppins"/>
                          <a:ea typeface="Poppins"/>
                          <a:cs typeface="Poppins"/>
                          <a:sym typeface="Poppins"/>
                        </a:rPr>
                        <a:t>Often late or missing appointments</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Written and verbal reminders</a:t>
                      </a:r>
                      <a:endParaRPr sz="1100" u="none" strike="noStrike" cap="none"/>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Calendar or text prompts</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Wrist watch</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Shuttle services</a:t>
                      </a:r>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3"/>
                        </a:lnSpc>
                        <a:spcBef>
                          <a:spcPts val="0"/>
                        </a:spcBef>
                        <a:spcAft>
                          <a:spcPts val="0"/>
                        </a:spcAft>
                        <a:buNone/>
                      </a:pPr>
                      <a:r>
                        <a:rPr lang="en-US" sz="2899" u="none" strike="noStrike" cap="none">
                          <a:solidFill>
                            <a:srgbClr val="000000"/>
                          </a:solidFill>
                          <a:latin typeface="Poppins"/>
                          <a:ea typeface="Poppins"/>
                          <a:cs typeface="Poppins"/>
                          <a:sym typeface="Poppins"/>
                        </a:rPr>
                        <a:t>Ask and Consider:</a:t>
                      </a:r>
                      <a:endParaRPr sz="1100" u="none" strike="noStrike" cap="none"/>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Are they having trouble remembering appointments?</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Are they avoiding the doctor? Why?</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What might help them manage their time better?</a:t>
                      </a:r>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92" name="Google Shape;1792;p81"/>
          <p:cNvSpPr txBox="1"/>
          <p:nvPr/>
        </p:nvSpPr>
        <p:spPr>
          <a:xfrm>
            <a:off x="1481599" y="1602775"/>
            <a:ext cx="12710482"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b="1">
                <a:solidFill>
                  <a:srgbClr val="000000"/>
                </a:solidFill>
                <a:latin typeface="League Spartan"/>
                <a:ea typeface="League Spartan"/>
                <a:cs typeface="League Spartan"/>
                <a:sym typeface="League Spartan"/>
              </a:rPr>
              <a:t>BUILDING RELATIONSHIPS</a:t>
            </a:r>
            <a:endParaRPr/>
          </a:p>
        </p:txBody>
      </p:sp>
      <p:sp>
        <p:nvSpPr>
          <p:cNvPr id="1793" name="Google Shape;1793;p81"/>
          <p:cNvSpPr txBox="1"/>
          <p:nvPr/>
        </p:nvSpPr>
        <p:spPr>
          <a:xfrm>
            <a:off x="1481599" y="942975"/>
            <a:ext cx="9884050"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NAVIGATING SYSTEMS &amp; BARRIERS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03" name="Google Shape;1803;p82"/>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1804" name="Google Shape;1804;p82"/>
          <p:cNvGrpSpPr/>
          <p:nvPr/>
        </p:nvGrpSpPr>
        <p:grpSpPr>
          <a:xfrm>
            <a:off x="1107009" y="847874"/>
            <a:ext cx="146488" cy="1856076"/>
            <a:chOff x="0" y="-47625"/>
            <a:chExt cx="38581" cy="488843"/>
          </a:xfrm>
        </p:grpSpPr>
        <p:sp>
          <p:nvSpPr>
            <p:cNvPr id="1805" name="Google Shape;1805;p82"/>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82"/>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807" name="Google Shape;1807;p82"/>
          <p:cNvGraphicFramePr/>
          <p:nvPr/>
        </p:nvGraphicFramePr>
        <p:xfrm>
          <a:off x="1028700" y="2827775"/>
          <a:ext cx="3000000" cy="3000000"/>
        </p:xfrm>
        <a:graphic>
          <a:graphicData uri="http://schemas.openxmlformats.org/drawingml/2006/table">
            <a:tbl>
              <a:tblPr>
                <a:noFill/>
                <a:tableStyleId>{33BF97D3-750C-47BF-B666-EB634585C318}</a:tableStyleId>
              </a:tblPr>
              <a:tblGrid>
                <a:gridCol w="4560650">
                  <a:extLst>
                    <a:ext uri="{9D8B030D-6E8A-4147-A177-3AD203B41FA5}">
                      <a16:colId xmlns:a16="http://schemas.microsoft.com/office/drawing/2014/main" val="20000"/>
                    </a:ext>
                  </a:extLst>
                </a:gridCol>
                <a:gridCol w="4874525">
                  <a:extLst>
                    <a:ext uri="{9D8B030D-6E8A-4147-A177-3AD203B41FA5}">
                      <a16:colId xmlns:a16="http://schemas.microsoft.com/office/drawing/2014/main" val="20001"/>
                    </a:ext>
                  </a:extLst>
                </a:gridCol>
                <a:gridCol w="6757325">
                  <a:extLst>
                    <a:ext uri="{9D8B030D-6E8A-4147-A177-3AD203B41FA5}">
                      <a16:colId xmlns:a16="http://schemas.microsoft.com/office/drawing/2014/main" val="20002"/>
                    </a:ext>
                  </a:extLst>
                </a:gridCol>
              </a:tblGrid>
              <a:tr h="1619250">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What I Might See</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Brain Responsive Approach</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Relational Mindset</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extLst>
                  <a:ext uri="{0D108BD9-81ED-4DB2-BD59-A6C34878D82A}">
                    <a16:rowId xmlns:a16="http://schemas.microsoft.com/office/drawing/2014/main" val="10000"/>
                  </a:ext>
                </a:extLst>
              </a:tr>
              <a:tr h="5734050">
                <a:tc>
                  <a:txBody>
                    <a:bodyPr/>
                    <a:lstStyle/>
                    <a:p>
                      <a:pPr marL="0" marR="0" lvl="0" indent="0" algn="ctr" rtl="0">
                        <a:lnSpc>
                          <a:spcPct val="140013"/>
                        </a:lnSpc>
                        <a:spcBef>
                          <a:spcPts val="0"/>
                        </a:spcBef>
                        <a:spcAft>
                          <a:spcPts val="0"/>
                        </a:spcAft>
                        <a:buNone/>
                      </a:pPr>
                      <a:r>
                        <a:rPr lang="en-US" sz="2899" u="none" strike="noStrike" cap="none">
                          <a:solidFill>
                            <a:srgbClr val="000000"/>
                          </a:solidFill>
                          <a:latin typeface="Poppins"/>
                          <a:ea typeface="Poppins"/>
                          <a:cs typeface="Poppins"/>
                          <a:sym typeface="Poppins"/>
                        </a:rPr>
                        <a:t>Overly friendly towards strangers/not knowing personal boundaries</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Verbal reminders</a:t>
                      </a:r>
                      <a:endParaRPr sz="1100" u="none" strike="noStrike" cap="none"/>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Education about social norms/boundaries</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Mentorship</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Roleplay and rehearsal about how to talk to strangers and friends</a:t>
                      </a:r>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3"/>
                        </a:lnSpc>
                        <a:spcBef>
                          <a:spcPts val="0"/>
                        </a:spcBef>
                        <a:spcAft>
                          <a:spcPts val="0"/>
                        </a:spcAft>
                        <a:buNone/>
                      </a:pPr>
                      <a:r>
                        <a:rPr lang="en-US" sz="2899" u="none" strike="noStrike" cap="none">
                          <a:solidFill>
                            <a:srgbClr val="000000"/>
                          </a:solidFill>
                          <a:latin typeface="Poppins"/>
                          <a:ea typeface="Poppins"/>
                          <a:cs typeface="Poppins"/>
                          <a:sym typeface="Poppins"/>
                        </a:rPr>
                        <a:t>Ask questions to connect, like...</a:t>
                      </a:r>
                      <a:endParaRPr sz="1100" u="none" strike="noStrike" cap="none"/>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Are you trying to make new friends?</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Do other people ever make you feel uncomfortable? If so, when? What does that feel like? </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How might we notice if we are making someone else uncomfortable?</a:t>
                      </a:r>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08" name="Google Shape;1808;p82"/>
          <p:cNvSpPr txBox="1"/>
          <p:nvPr/>
        </p:nvSpPr>
        <p:spPr>
          <a:xfrm>
            <a:off x="1481599" y="1602775"/>
            <a:ext cx="14038833"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BUILDING RELATIONSHIPS</a:t>
            </a:r>
            <a:endParaRPr/>
          </a:p>
        </p:txBody>
      </p:sp>
      <p:sp>
        <p:nvSpPr>
          <p:cNvPr id="1809" name="Google Shape;1809;p82"/>
          <p:cNvSpPr txBox="1"/>
          <p:nvPr/>
        </p:nvSpPr>
        <p:spPr>
          <a:xfrm>
            <a:off x="1500649" y="942975"/>
            <a:ext cx="9884050"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NAVIGATING SYSTEMS &amp; BARRIERS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8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19" name="Google Shape;1819;p83"/>
          <p:cNvCxnSpPr/>
          <p:nvPr/>
        </p:nvCxnSpPr>
        <p:spPr>
          <a:xfrm>
            <a:off x="1107009" y="2827775"/>
            <a:ext cx="5049618" cy="0"/>
          </a:xfrm>
          <a:prstGeom prst="straightConnector1">
            <a:avLst/>
          </a:prstGeom>
          <a:noFill/>
          <a:ln w="76200" cap="flat" cmpd="sng">
            <a:solidFill>
              <a:srgbClr val="3470A7"/>
            </a:solidFill>
            <a:prstDash val="solid"/>
            <a:round/>
            <a:headEnd type="none" w="sm" len="sm"/>
            <a:tailEnd type="none" w="sm" len="sm"/>
          </a:ln>
        </p:spPr>
      </p:cxnSp>
      <p:grpSp>
        <p:nvGrpSpPr>
          <p:cNvPr id="1820" name="Google Shape;1820;p83"/>
          <p:cNvGrpSpPr/>
          <p:nvPr/>
        </p:nvGrpSpPr>
        <p:grpSpPr>
          <a:xfrm>
            <a:off x="1107009" y="847874"/>
            <a:ext cx="146488" cy="1856076"/>
            <a:chOff x="0" y="-47625"/>
            <a:chExt cx="38581" cy="488843"/>
          </a:xfrm>
        </p:grpSpPr>
        <p:sp>
          <p:nvSpPr>
            <p:cNvPr id="1821" name="Google Shape;1821;p8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8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823" name="Google Shape;1823;p83"/>
          <p:cNvGraphicFramePr/>
          <p:nvPr/>
        </p:nvGraphicFramePr>
        <p:xfrm>
          <a:off x="1028700" y="2827775"/>
          <a:ext cx="3000000" cy="3000000"/>
        </p:xfrm>
        <a:graphic>
          <a:graphicData uri="http://schemas.openxmlformats.org/drawingml/2006/table">
            <a:tbl>
              <a:tblPr>
                <a:noFill/>
                <a:tableStyleId>{33BF97D3-750C-47BF-B666-EB634585C318}</a:tableStyleId>
              </a:tblPr>
              <a:tblGrid>
                <a:gridCol w="4571700">
                  <a:extLst>
                    <a:ext uri="{9D8B030D-6E8A-4147-A177-3AD203B41FA5}">
                      <a16:colId xmlns:a16="http://schemas.microsoft.com/office/drawing/2014/main" val="20000"/>
                    </a:ext>
                  </a:extLst>
                </a:gridCol>
                <a:gridCol w="5376050">
                  <a:extLst>
                    <a:ext uri="{9D8B030D-6E8A-4147-A177-3AD203B41FA5}">
                      <a16:colId xmlns:a16="http://schemas.microsoft.com/office/drawing/2014/main" val="20001"/>
                    </a:ext>
                  </a:extLst>
                </a:gridCol>
                <a:gridCol w="6244750">
                  <a:extLst>
                    <a:ext uri="{9D8B030D-6E8A-4147-A177-3AD203B41FA5}">
                      <a16:colId xmlns:a16="http://schemas.microsoft.com/office/drawing/2014/main" val="20002"/>
                    </a:ext>
                  </a:extLst>
                </a:gridCol>
              </a:tblGrid>
              <a:tr h="1619250">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What I Might See</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Brain Responsive Approach</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tc>
                  <a:txBody>
                    <a:bodyPr/>
                    <a:lstStyle/>
                    <a:p>
                      <a:pPr marL="0" marR="0" lvl="0" indent="0" algn="ctr" rtl="0">
                        <a:lnSpc>
                          <a:spcPct val="140013"/>
                        </a:lnSpc>
                        <a:spcBef>
                          <a:spcPts val="0"/>
                        </a:spcBef>
                        <a:spcAft>
                          <a:spcPts val="0"/>
                        </a:spcAft>
                        <a:buNone/>
                      </a:pPr>
                      <a:r>
                        <a:rPr lang="en-US" sz="2899" b="1" u="none" strike="noStrike" cap="none">
                          <a:solidFill>
                            <a:srgbClr val="FFFFFF"/>
                          </a:solidFill>
                          <a:latin typeface="Poppins"/>
                          <a:ea typeface="Poppins"/>
                          <a:cs typeface="Poppins"/>
                          <a:sym typeface="Poppins"/>
                        </a:rPr>
                        <a:t>Relational Mindset</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470A7"/>
                    </a:solidFill>
                  </a:tcPr>
                </a:tc>
                <a:extLst>
                  <a:ext uri="{0D108BD9-81ED-4DB2-BD59-A6C34878D82A}">
                    <a16:rowId xmlns:a16="http://schemas.microsoft.com/office/drawing/2014/main" val="10000"/>
                  </a:ext>
                </a:extLst>
              </a:tr>
              <a:tr h="4705350">
                <a:tc>
                  <a:txBody>
                    <a:bodyPr/>
                    <a:lstStyle/>
                    <a:p>
                      <a:pPr marL="0" marR="0" lvl="0" indent="0" algn="ctr" rtl="0">
                        <a:lnSpc>
                          <a:spcPct val="140000"/>
                        </a:lnSpc>
                        <a:spcBef>
                          <a:spcPts val="0"/>
                        </a:spcBef>
                        <a:spcAft>
                          <a:spcPts val="0"/>
                        </a:spcAft>
                        <a:buNone/>
                      </a:pPr>
                      <a:r>
                        <a:rPr lang="en-US" sz="2900" u="none" strike="noStrike" cap="none">
                          <a:solidFill>
                            <a:srgbClr val="000000"/>
                          </a:solidFill>
                          <a:latin typeface="Poppins"/>
                          <a:ea typeface="Poppins"/>
                          <a:cs typeface="Poppins"/>
                          <a:sym typeface="Poppins"/>
                        </a:rPr>
                        <a:t>Struggles to stay regulated and focused at school or work</a:t>
                      </a:r>
                      <a:endParaRPr sz="11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26111" marR="0" lvl="1" indent="-313055" algn="l" rtl="0">
                        <a:lnSpc>
                          <a:spcPct val="140000"/>
                        </a:lnSpc>
                        <a:spcBef>
                          <a:spcPts val="0"/>
                        </a:spcBef>
                        <a:spcAft>
                          <a:spcPts val="0"/>
                        </a:spcAft>
                        <a:buClr>
                          <a:srgbClr val="000000"/>
                        </a:buClr>
                        <a:buSzPts val="2900"/>
                        <a:buFont typeface="Arial"/>
                        <a:buChar char="•"/>
                      </a:pPr>
                      <a:r>
                        <a:rPr lang="en-US" sz="2900" u="none" strike="noStrike" cap="none">
                          <a:solidFill>
                            <a:srgbClr val="000000"/>
                          </a:solidFill>
                          <a:latin typeface="Poppins"/>
                          <a:ea typeface="Poppins"/>
                          <a:cs typeface="Poppins"/>
                          <a:sym typeface="Poppins"/>
                        </a:rPr>
                        <a:t>Use fidget toys</a:t>
                      </a:r>
                      <a:endParaRPr sz="1100" u="none" strike="noStrike" cap="none"/>
                    </a:p>
                    <a:p>
                      <a:pPr marL="626111" marR="0" lvl="1" indent="-313055" algn="l" rtl="0">
                        <a:lnSpc>
                          <a:spcPct val="140000"/>
                        </a:lnSpc>
                        <a:spcBef>
                          <a:spcPts val="0"/>
                        </a:spcBef>
                        <a:spcAft>
                          <a:spcPts val="0"/>
                        </a:spcAft>
                        <a:buClr>
                          <a:srgbClr val="000000"/>
                        </a:buClr>
                        <a:buSzPts val="2900"/>
                        <a:buFont typeface="Arial"/>
                        <a:buChar char="•"/>
                      </a:pPr>
                      <a:r>
                        <a:rPr lang="en-US" sz="2900" u="none" strike="noStrike" cap="none">
                          <a:solidFill>
                            <a:srgbClr val="000000"/>
                          </a:solidFill>
                          <a:latin typeface="Poppins"/>
                          <a:ea typeface="Poppins"/>
                          <a:cs typeface="Poppins"/>
                          <a:sym typeface="Poppins"/>
                        </a:rPr>
                        <a:t>Pair them with a peer who is not easily distracted</a:t>
                      </a:r>
                      <a:endParaRPr/>
                    </a:p>
                    <a:p>
                      <a:pPr marL="626111" marR="0" lvl="1" indent="-313055" algn="l" rtl="0">
                        <a:lnSpc>
                          <a:spcPct val="140000"/>
                        </a:lnSpc>
                        <a:spcBef>
                          <a:spcPts val="0"/>
                        </a:spcBef>
                        <a:spcAft>
                          <a:spcPts val="0"/>
                        </a:spcAft>
                        <a:buClr>
                          <a:srgbClr val="000000"/>
                        </a:buClr>
                        <a:buSzPts val="2900"/>
                        <a:buFont typeface="Arial"/>
                        <a:buChar char="•"/>
                      </a:pPr>
                      <a:r>
                        <a:rPr lang="en-US" sz="2900" u="none" strike="noStrike" cap="none">
                          <a:solidFill>
                            <a:srgbClr val="000000"/>
                          </a:solidFill>
                          <a:latin typeface="Poppins"/>
                          <a:ea typeface="Poppins"/>
                          <a:cs typeface="Poppins"/>
                          <a:sym typeface="Poppins"/>
                        </a:rPr>
                        <a:t>Reminders to stay focused</a:t>
                      </a:r>
                      <a:endParaRPr/>
                    </a:p>
                    <a:p>
                      <a:pPr marL="626111" marR="0" lvl="1" indent="-313055" algn="l" rtl="0">
                        <a:lnSpc>
                          <a:spcPct val="140000"/>
                        </a:lnSpc>
                        <a:spcBef>
                          <a:spcPts val="0"/>
                        </a:spcBef>
                        <a:spcAft>
                          <a:spcPts val="0"/>
                        </a:spcAft>
                        <a:buClr>
                          <a:srgbClr val="000000"/>
                        </a:buClr>
                        <a:buSzPts val="2900"/>
                        <a:buFont typeface="Arial"/>
                        <a:buChar char="•"/>
                      </a:pPr>
                      <a:r>
                        <a:rPr lang="en-US" sz="2900" u="none" strike="noStrike" cap="none">
                          <a:solidFill>
                            <a:srgbClr val="000000"/>
                          </a:solidFill>
                          <a:latin typeface="Poppins"/>
                          <a:ea typeface="Poppins"/>
                          <a:cs typeface="Poppins"/>
                          <a:sym typeface="Poppins"/>
                        </a:rPr>
                        <a:t>Setting a timer for work tasks</a:t>
                      </a:r>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3"/>
                        </a:lnSpc>
                        <a:spcBef>
                          <a:spcPts val="0"/>
                        </a:spcBef>
                        <a:spcAft>
                          <a:spcPts val="0"/>
                        </a:spcAft>
                        <a:buNone/>
                      </a:pPr>
                      <a:r>
                        <a:rPr lang="en-US" sz="2899" u="none" strike="noStrike" cap="none">
                          <a:solidFill>
                            <a:srgbClr val="000000"/>
                          </a:solidFill>
                          <a:latin typeface="Poppins"/>
                          <a:ea typeface="Poppins"/>
                          <a:cs typeface="Poppins"/>
                          <a:sym typeface="Poppins"/>
                        </a:rPr>
                        <a:t>Ask questions to connect, like...</a:t>
                      </a:r>
                      <a:endParaRPr sz="1100" u="none" strike="noStrike" cap="none"/>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Do you ever feel frustrated at school or work?</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When do you find it hard to focus at school or work?</a:t>
                      </a:r>
                      <a:endParaRPr/>
                    </a:p>
                    <a:p>
                      <a:pPr marL="626107" marR="0" lvl="1" indent="-313054" algn="l" rtl="0">
                        <a:lnSpc>
                          <a:spcPct val="140013"/>
                        </a:lnSpc>
                        <a:spcBef>
                          <a:spcPts val="0"/>
                        </a:spcBef>
                        <a:spcAft>
                          <a:spcPts val="0"/>
                        </a:spcAft>
                        <a:buClr>
                          <a:srgbClr val="000000"/>
                        </a:buClr>
                        <a:buSzPts val="2899"/>
                        <a:buFont typeface="Arial"/>
                        <a:buChar char="•"/>
                      </a:pPr>
                      <a:r>
                        <a:rPr lang="en-US" sz="2899" u="none" strike="noStrike" cap="none">
                          <a:solidFill>
                            <a:srgbClr val="000000"/>
                          </a:solidFill>
                          <a:latin typeface="Poppins"/>
                          <a:ea typeface="Poppins"/>
                          <a:cs typeface="Poppins"/>
                          <a:sym typeface="Poppins"/>
                        </a:rPr>
                        <a:t>What might make it easier for you to focus? What has worked in the past? </a:t>
                      </a:r>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24" name="Google Shape;1824;p83"/>
          <p:cNvSpPr txBox="1"/>
          <p:nvPr/>
        </p:nvSpPr>
        <p:spPr>
          <a:xfrm>
            <a:off x="1481599" y="1602775"/>
            <a:ext cx="15428968" cy="11011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460">
                <a:solidFill>
                  <a:srgbClr val="000000"/>
                </a:solidFill>
                <a:latin typeface="League Spartan"/>
                <a:ea typeface="League Spartan"/>
                <a:cs typeface="League Spartan"/>
                <a:sym typeface="League Spartan"/>
              </a:rPr>
              <a:t>BUILDING RELATIONSHIPS</a:t>
            </a:r>
            <a:endParaRPr/>
          </a:p>
        </p:txBody>
      </p:sp>
      <p:sp>
        <p:nvSpPr>
          <p:cNvPr id="1825" name="Google Shape;1825;p83"/>
          <p:cNvSpPr txBox="1"/>
          <p:nvPr/>
        </p:nvSpPr>
        <p:spPr>
          <a:xfrm>
            <a:off x="1481599" y="942975"/>
            <a:ext cx="9884050"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NAVIGATING SYSTEMS &amp; BARRIERS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8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32" name="Google Shape;1832;p84"/>
          <p:cNvCxnSpPr/>
          <p:nvPr/>
        </p:nvCxnSpPr>
        <p:spPr>
          <a:xfrm>
            <a:off x="1783253" y="4646841"/>
            <a:ext cx="4596719" cy="0"/>
          </a:xfrm>
          <a:prstGeom prst="straightConnector1">
            <a:avLst/>
          </a:prstGeom>
          <a:noFill/>
          <a:ln w="76200" cap="flat" cmpd="sng">
            <a:solidFill>
              <a:srgbClr val="3470A7"/>
            </a:solidFill>
            <a:prstDash val="solid"/>
            <a:round/>
            <a:headEnd type="none" w="sm" len="sm"/>
            <a:tailEnd type="none" w="sm" len="sm"/>
          </a:ln>
        </p:spPr>
      </p:cxnSp>
      <p:grpSp>
        <p:nvGrpSpPr>
          <p:cNvPr id="1833" name="Google Shape;1833;p84"/>
          <p:cNvGrpSpPr/>
          <p:nvPr/>
        </p:nvGrpSpPr>
        <p:grpSpPr>
          <a:xfrm>
            <a:off x="0" y="7020074"/>
            <a:ext cx="18288000" cy="3266926"/>
            <a:chOff x="0" y="-47625"/>
            <a:chExt cx="4816593" cy="860425"/>
          </a:xfrm>
        </p:grpSpPr>
        <p:sp>
          <p:nvSpPr>
            <p:cNvPr id="1834" name="Google Shape;1834;p84"/>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3470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5" name="Google Shape;1835;p84"/>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836" name="Google Shape;1836;p84"/>
          <p:cNvSpPr/>
          <p:nvPr/>
        </p:nvSpPr>
        <p:spPr>
          <a:xfrm>
            <a:off x="11382881" y="5827941"/>
            <a:ext cx="5876419" cy="3430359"/>
          </a:xfrm>
          <a:custGeom>
            <a:avLst/>
            <a:gdLst/>
            <a:ahLst/>
            <a:cxnLst/>
            <a:rect l="l" t="t" r="r" b="b"/>
            <a:pathLst>
              <a:path w="5876419" h="3430359" extrusionOk="0">
                <a:moveTo>
                  <a:pt x="0" y="0"/>
                </a:moveTo>
                <a:lnTo>
                  <a:pt x="5876419" y="0"/>
                </a:lnTo>
                <a:lnTo>
                  <a:pt x="5876419" y="3430359"/>
                </a:lnTo>
                <a:lnTo>
                  <a:pt x="0" y="34303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84"/>
          <p:cNvSpPr txBox="1"/>
          <p:nvPr/>
        </p:nvSpPr>
        <p:spPr>
          <a:xfrm>
            <a:off x="1783253" y="1485529"/>
            <a:ext cx="10048342"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SEEK UNDERSTANDING</a:t>
            </a:r>
            <a:endParaRPr/>
          </a:p>
        </p:txBody>
      </p:sp>
      <p:sp>
        <p:nvSpPr>
          <p:cNvPr id="1838" name="Google Shape;1838;p84"/>
          <p:cNvSpPr txBox="1"/>
          <p:nvPr/>
        </p:nvSpPr>
        <p:spPr>
          <a:xfrm>
            <a:off x="1783253" y="656479"/>
            <a:ext cx="11918098"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BUILDING RELATIONSHIPS REQUIRES THAT WE</a:t>
            </a:r>
            <a:endParaRPr/>
          </a:p>
        </p:txBody>
      </p:sp>
      <p:sp>
        <p:nvSpPr>
          <p:cNvPr id="1839" name="Google Shape;1839;p84"/>
          <p:cNvSpPr txBox="1"/>
          <p:nvPr/>
        </p:nvSpPr>
        <p:spPr>
          <a:xfrm>
            <a:off x="1783253" y="3593640"/>
            <a:ext cx="1279871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a:solidFill>
                  <a:srgbClr val="000000"/>
                </a:solidFill>
                <a:latin typeface="League Spartan"/>
                <a:ea typeface="League Spartan"/>
                <a:cs typeface="League Spartan"/>
                <a:sym typeface="League Spartan"/>
              </a:rPr>
              <a:t>CURIOSITY AND OPENNESS</a:t>
            </a:r>
            <a:endParaRPr/>
          </a:p>
        </p:txBody>
      </p:sp>
      <p:sp>
        <p:nvSpPr>
          <p:cNvPr id="1840" name="Google Shape;1840;p84"/>
          <p:cNvSpPr txBox="1"/>
          <p:nvPr/>
        </p:nvSpPr>
        <p:spPr>
          <a:xfrm>
            <a:off x="1783253" y="4856391"/>
            <a:ext cx="12233745" cy="141236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20">
                <a:solidFill>
                  <a:srgbClr val="000000"/>
                </a:solidFill>
                <a:latin typeface="Roboto"/>
                <a:ea typeface="Roboto"/>
                <a:cs typeface="Roboto"/>
                <a:sym typeface="Roboto"/>
              </a:rPr>
              <a:t>to work alongside individuals with FASD towards success. </a:t>
            </a:r>
            <a:endParaRPr/>
          </a:p>
        </p:txBody>
      </p:sp>
      <p:sp>
        <p:nvSpPr>
          <p:cNvPr id="1841" name="Google Shape;1841;p84"/>
          <p:cNvSpPr txBox="1"/>
          <p:nvPr/>
        </p:nvSpPr>
        <p:spPr>
          <a:xfrm>
            <a:off x="1783253" y="2710179"/>
            <a:ext cx="9570314"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BY APPROACHING SITUATIONS WITH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0" name="Google Shape;1850;p8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51" name="Google Shape;1851;p85"/>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1852" name="Google Shape;1852;p85"/>
          <p:cNvGrpSpPr/>
          <p:nvPr/>
        </p:nvGrpSpPr>
        <p:grpSpPr>
          <a:xfrm>
            <a:off x="0" y="7020074"/>
            <a:ext cx="18288000" cy="3266926"/>
            <a:chOff x="0" y="-47625"/>
            <a:chExt cx="4816593" cy="860425"/>
          </a:xfrm>
        </p:grpSpPr>
        <p:sp>
          <p:nvSpPr>
            <p:cNvPr id="1853" name="Google Shape;1853;p85"/>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4" name="Google Shape;1854;p85"/>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855" name="Google Shape;1855;p85"/>
          <p:cNvGrpSpPr/>
          <p:nvPr/>
        </p:nvGrpSpPr>
        <p:grpSpPr>
          <a:xfrm>
            <a:off x="10288059" y="459358"/>
            <a:ext cx="6968838" cy="9368284"/>
            <a:chOff x="0" y="0"/>
            <a:chExt cx="3662687" cy="4923790"/>
          </a:xfrm>
        </p:grpSpPr>
        <p:sp>
          <p:nvSpPr>
            <p:cNvPr id="1856" name="Google Shape;1856;p85"/>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85"/>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58" name="Google Shape;1858;p85"/>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ACTIVITY</a:t>
            </a:r>
            <a:endParaRPr/>
          </a:p>
        </p:txBody>
      </p:sp>
      <p:sp>
        <p:nvSpPr>
          <p:cNvPr id="1859" name="Google Shape;1859;p85"/>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BREAK</a:t>
            </a:r>
            <a:endParaRPr/>
          </a:p>
        </p:txBody>
      </p:sp>
      <p:sp>
        <p:nvSpPr>
          <p:cNvPr id="1860" name="Google Shape;1860;p85"/>
          <p:cNvSpPr txBox="1"/>
          <p:nvPr/>
        </p:nvSpPr>
        <p:spPr>
          <a:xfrm>
            <a:off x="1028700" y="4411009"/>
            <a:ext cx="8115300"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Let’s use what we learned so far to complete this reflection activity.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70" name="Google Shape;1870;p86"/>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871" name="Google Shape;1871;p86"/>
          <p:cNvGrpSpPr/>
          <p:nvPr/>
        </p:nvGrpSpPr>
        <p:grpSpPr>
          <a:xfrm>
            <a:off x="1107009" y="847874"/>
            <a:ext cx="146488" cy="1856076"/>
            <a:chOff x="0" y="-47625"/>
            <a:chExt cx="38581" cy="488843"/>
          </a:xfrm>
        </p:grpSpPr>
        <p:sp>
          <p:nvSpPr>
            <p:cNvPr id="1872" name="Google Shape;1872;p8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3" name="Google Shape;1873;p8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874" name="Google Shape;1874;p86"/>
          <p:cNvGrpSpPr/>
          <p:nvPr/>
        </p:nvGrpSpPr>
        <p:grpSpPr>
          <a:xfrm rot="-5400000">
            <a:off x="1702668" y="8257018"/>
            <a:ext cx="146488" cy="1856076"/>
            <a:chOff x="0" y="-47625"/>
            <a:chExt cx="38581" cy="488843"/>
          </a:xfrm>
        </p:grpSpPr>
        <p:sp>
          <p:nvSpPr>
            <p:cNvPr id="1875" name="Google Shape;1875;p86"/>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6" name="Google Shape;1876;p86"/>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877" name="Google Shape;1877;p86"/>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a:solidFill>
                  <a:srgbClr val="000000"/>
                </a:solidFill>
                <a:latin typeface="League Spartan"/>
                <a:ea typeface="League Spartan"/>
                <a:cs typeface="League Spartan"/>
                <a:sym typeface="League Spartan"/>
              </a:rPr>
              <a:t>BRETT’S STORY</a:t>
            </a:r>
            <a:endParaRPr/>
          </a:p>
        </p:txBody>
      </p:sp>
      <p:sp>
        <p:nvSpPr>
          <p:cNvPr id="1878" name="Google Shape;1878;p86"/>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BREAK</a:t>
            </a:r>
            <a:endParaRPr/>
          </a:p>
        </p:txBody>
      </p:sp>
      <p:sp>
        <p:nvSpPr>
          <p:cNvPr id="1879" name="Google Shape;1879;p86"/>
          <p:cNvSpPr txBox="1"/>
          <p:nvPr/>
        </p:nvSpPr>
        <p:spPr>
          <a:xfrm>
            <a:off x="1028700" y="3100705"/>
            <a:ext cx="16230600" cy="6137275"/>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a:solidFill>
                  <a:srgbClr val="000000"/>
                </a:solidFill>
                <a:latin typeface="Poppins"/>
                <a:ea typeface="Poppins"/>
                <a:cs typeface="Poppins"/>
                <a:sym typeface="Poppins"/>
              </a:rPr>
              <a:t>Brett is 8-years old and is full of energy from the moment he wakes up in the morning. At school, he usually begins his day in a calm and curious space, especially when he is working with “hands-on” materials. As the classroom becomes louder and the routine is not as predictable, Brett has more difficulty keeping himself organized. When the class is asked to move from one activity to another, he may shout, throw materials off his desk, or kick his chair out of frustration. Brett also has difficulties socializing with his peers. For example, if a peer accidentally bumps him or tries to join his game without warning, he may respond by pushing or hitting them. </a:t>
            </a:r>
            <a:endParaRPr/>
          </a:p>
          <a:p>
            <a:pPr marL="0" marR="0" lvl="0" indent="0" algn="ctr" rtl="0">
              <a:lnSpc>
                <a:spcPct val="140016"/>
              </a:lnSpc>
              <a:spcBef>
                <a:spcPts val="0"/>
              </a:spcBef>
              <a:spcAft>
                <a:spcPts val="0"/>
              </a:spcAft>
              <a:buNone/>
            </a:pPr>
            <a:endParaRPr sz="2499">
              <a:solidFill>
                <a:srgbClr val="000000"/>
              </a:solidFill>
              <a:latin typeface="Poppins"/>
              <a:ea typeface="Poppins"/>
              <a:cs typeface="Poppins"/>
              <a:sym typeface="Poppins"/>
            </a:endParaRPr>
          </a:p>
          <a:p>
            <a:pPr marL="0" marR="0" lvl="0" indent="0" algn="ctr" rtl="0">
              <a:lnSpc>
                <a:spcPct val="140016"/>
              </a:lnSpc>
              <a:spcBef>
                <a:spcPts val="0"/>
              </a:spcBef>
              <a:spcAft>
                <a:spcPts val="0"/>
              </a:spcAft>
              <a:buNone/>
            </a:pPr>
            <a:r>
              <a:rPr lang="en-US" sz="2499">
                <a:solidFill>
                  <a:srgbClr val="000000"/>
                </a:solidFill>
                <a:latin typeface="Poppins"/>
                <a:ea typeface="Poppins"/>
                <a:cs typeface="Poppins"/>
                <a:sym typeface="Poppins"/>
              </a:rPr>
              <a:t>During recess, Brett often plays alone. He watches other children but is unsure how to join in. When he tries and it does not go well, he becomes upset and says that everyone is mean to him. At home, he sometimes cries after school and says he feels like he is always in trouble. His caregiver tries to understand what he needs but finds it difficult to predict when he will become overwhelmed. The school staff have been supportive, but rely mostly on reminders, consequences, and behaviour expectations which do not seem to change patterns.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8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89" name="Google Shape;1889;p87"/>
          <p:cNvGrpSpPr/>
          <p:nvPr/>
        </p:nvGrpSpPr>
        <p:grpSpPr>
          <a:xfrm rot="-5400000">
            <a:off x="1702668" y="8257018"/>
            <a:ext cx="146488" cy="1856076"/>
            <a:chOff x="0" y="-47625"/>
            <a:chExt cx="38581" cy="488843"/>
          </a:xfrm>
        </p:grpSpPr>
        <p:sp>
          <p:nvSpPr>
            <p:cNvPr id="1890" name="Google Shape;1890;p8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1" name="Google Shape;1891;p8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892" name="Google Shape;1892;p87"/>
          <p:cNvSpPr txBox="1"/>
          <p:nvPr/>
        </p:nvSpPr>
        <p:spPr>
          <a:xfrm>
            <a:off x="1107009" y="3249648"/>
            <a:ext cx="162306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In breakout rooms, you will:</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Identify at least two strengths and two needs demonstrated by Brett.</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Develop one meaningful destination goal for Brett.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Generate 2-3 strategies that can leverage Brett’s unique strengths and involve collaboration within their support team </a:t>
            </a:r>
            <a:endParaRPr/>
          </a:p>
        </p:txBody>
      </p:sp>
      <p:cxnSp>
        <p:nvCxnSpPr>
          <p:cNvPr id="1893" name="Google Shape;1893;p87"/>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894" name="Google Shape;1894;p87"/>
          <p:cNvGrpSpPr/>
          <p:nvPr/>
        </p:nvGrpSpPr>
        <p:grpSpPr>
          <a:xfrm>
            <a:off x="1107009" y="847874"/>
            <a:ext cx="146488" cy="1856076"/>
            <a:chOff x="0" y="-47625"/>
            <a:chExt cx="38581" cy="488843"/>
          </a:xfrm>
        </p:grpSpPr>
        <p:sp>
          <p:nvSpPr>
            <p:cNvPr id="1895" name="Google Shape;1895;p87"/>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6" name="Google Shape;1896;p87"/>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897" name="Google Shape;1897;p87"/>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a:solidFill>
                  <a:srgbClr val="000000"/>
                </a:solidFill>
                <a:latin typeface="League Spartan"/>
                <a:ea typeface="League Spartan"/>
                <a:cs typeface="League Spartan"/>
                <a:sym typeface="League Spartan"/>
              </a:rPr>
              <a:t>BRETT’S STORY</a:t>
            </a:r>
            <a:endParaRPr/>
          </a:p>
        </p:txBody>
      </p:sp>
      <p:sp>
        <p:nvSpPr>
          <p:cNvPr id="1898" name="Google Shape;1898;p87"/>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BREAK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63" name="Google Shape;263;p9"/>
          <p:cNvCxnSpPr/>
          <p:nvPr/>
        </p:nvCxnSpPr>
        <p:spPr>
          <a:xfrm>
            <a:off x="1180253" y="3585615"/>
            <a:ext cx="5049618" cy="0"/>
          </a:xfrm>
          <a:prstGeom prst="straightConnector1">
            <a:avLst/>
          </a:prstGeom>
          <a:noFill/>
          <a:ln w="76200" cap="flat" cmpd="sng">
            <a:solidFill>
              <a:srgbClr val="E87BAD"/>
            </a:solidFill>
            <a:prstDash val="solid"/>
            <a:round/>
            <a:headEnd type="none" w="sm" len="sm"/>
            <a:tailEnd type="none" w="sm" len="sm"/>
          </a:ln>
        </p:spPr>
      </p:cxnSp>
      <p:grpSp>
        <p:nvGrpSpPr>
          <p:cNvPr id="264" name="Google Shape;264;p9"/>
          <p:cNvGrpSpPr/>
          <p:nvPr/>
        </p:nvGrpSpPr>
        <p:grpSpPr>
          <a:xfrm>
            <a:off x="1107009" y="847874"/>
            <a:ext cx="146488" cy="1856076"/>
            <a:chOff x="0" y="-47625"/>
            <a:chExt cx="38581" cy="488843"/>
          </a:xfrm>
        </p:grpSpPr>
        <p:sp>
          <p:nvSpPr>
            <p:cNvPr id="265" name="Google Shape;265;p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67" name="Google Shape;267;p9"/>
          <p:cNvGrpSpPr/>
          <p:nvPr/>
        </p:nvGrpSpPr>
        <p:grpSpPr>
          <a:xfrm rot="-5400000">
            <a:off x="1702668" y="8257018"/>
            <a:ext cx="146488" cy="1856076"/>
            <a:chOff x="0" y="-47625"/>
            <a:chExt cx="38581" cy="488843"/>
          </a:xfrm>
        </p:grpSpPr>
        <p:sp>
          <p:nvSpPr>
            <p:cNvPr id="268" name="Google Shape;268;p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70" name="Google Shape;270;p9"/>
          <p:cNvGrpSpPr/>
          <p:nvPr/>
        </p:nvGrpSpPr>
        <p:grpSpPr>
          <a:xfrm>
            <a:off x="10337408" y="-930719"/>
            <a:ext cx="8955808" cy="12039390"/>
            <a:chOff x="0" y="0"/>
            <a:chExt cx="3662687" cy="4923790"/>
          </a:xfrm>
        </p:grpSpPr>
        <p:sp>
          <p:nvSpPr>
            <p:cNvPr id="271" name="Google Shape;271;p9"/>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2045" r="-520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9"/>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87B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p9"/>
          <p:cNvSpPr txBox="1"/>
          <p:nvPr/>
        </p:nvSpPr>
        <p:spPr>
          <a:xfrm>
            <a:off x="1481599" y="1631350"/>
            <a:ext cx="6930265" cy="19161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WHAT WE BELIEVE MATTERS</a:t>
            </a:r>
            <a:endParaRPr/>
          </a:p>
        </p:txBody>
      </p:sp>
      <p:sp>
        <p:nvSpPr>
          <p:cNvPr id="274" name="Google Shape;274;p9"/>
          <p:cNvSpPr txBox="1"/>
          <p:nvPr/>
        </p:nvSpPr>
        <p:spPr>
          <a:xfrm>
            <a:off x="1481599" y="942975"/>
            <a:ext cx="8350660"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ATTITUDES &amp; PERCEPTIONS</a:t>
            </a:r>
            <a:endParaRPr/>
          </a:p>
        </p:txBody>
      </p:sp>
      <p:sp>
        <p:nvSpPr>
          <p:cNvPr id="275" name="Google Shape;275;p9"/>
          <p:cNvSpPr txBox="1"/>
          <p:nvPr/>
        </p:nvSpPr>
        <p:spPr>
          <a:xfrm>
            <a:off x="1107009" y="3949151"/>
            <a:ext cx="8036991" cy="257429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The ways we answer these questions shape the ways we think about...</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...ourselves.</a:t>
            </a:r>
            <a:endParaRPr/>
          </a:p>
          <a:p>
            <a:pPr marL="0" marR="0" lvl="0" indent="0" algn="l" rtl="0">
              <a:lnSpc>
                <a:spcPct val="140013"/>
              </a:lnSpc>
              <a:spcBef>
                <a:spcPts val="0"/>
              </a:spcBef>
              <a:spcAft>
                <a:spcPts val="0"/>
              </a:spcAft>
              <a:buNone/>
            </a:pPr>
            <a:r>
              <a:rPr lang="en-US" sz="2899">
                <a:solidFill>
                  <a:srgbClr val="000000"/>
                </a:solidFill>
                <a:latin typeface="Poppins"/>
                <a:ea typeface="Poppins"/>
                <a:cs typeface="Poppins"/>
                <a:sym typeface="Poppins"/>
              </a:rPr>
              <a:t>   ...others.</a:t>
            </a:r>
            <a:endParaRPr/>
          </a:p>
          <a:p>
            <a:pPr marL="0" marR="0" lvl="0" indent="0" algn="l" rtl="0">
              <a:lnSpc>
                <a:spcPct val="140013"/>
              </a:lnSpc>
              <a:spcBef>
                <a:spcPts val="0"/>
              </a:spcBef>
              <a:spcAft>
                <a:spcPts val="0"/>
              </a:spcAft>
              <a:buNone/>
            </a:pPr>
            <a:endParaRPr sz="2899">
              <a:solidFill>
                <a:srgbClr val="000000"/>
              </a:solidFill>
              <a:latin typeface="Poppins"/>
              <a:ea typeface="Poppins"/>
              <a:cs typeface="Poppins"/>
              <a:sym typeface="Poppi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8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08" name="Google Shape;1908;p88"/>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909" name="Google Shape;1909;p88"/>
          <p:cNvGrpSpPr/>
          <p:nvPr/>
        </p:nvGrpSpPr>
        <p:grpSpPr>
          <a:xfrm>
            <a:off x="1107009" y="847874"/>
            <a:ext cx="146488" cy="1856076"/>
            <a:chOff x="0" y="-47625"/>
            <a:chExt cx="38581" cy="488843"/>
          </a:xfrm>
        </p:grpSpPr>
        <p:sp>
          <p:nvSpPr>
            <p:cNvPr id="1910" name="Google Shape;1910;p8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1" name="Google Shape;1911;p8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12" name="Google Shape;1912;p88"/>
          <p:cNvGrpSpPr/>
          <p:nvPr/>
        </p:nvGrpSpPr>
        <p:grpSpPr>
          <a:xfrm rot="-5400000">
            <a:off x="1702668" y="8257018"/>
            <a:ext cx="146488" cy="1856076"/>
            <a:chOff x="0" y="-47625"/>
            <a:chExt cx="38581" cy="488843"/>
          </a:xfrm>
        </p:grpSpPr>
        <p:sp>
          <p:nvSpPr>
            <p:cNvPr id="1913" name="Google Shape;1913;p88"/>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4" name="Google Shape;1914;p88"/>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915" name="Google Shape;1915;p88"/>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a:solidFill>
                  <a:srgbClr val="000000"/>
                </a:solidFill>
                <a:latin typeface="League Spartan"/>
                <a:ea typeface="League Spartan"/>
                <a:cs typeface="League Spartan"/>
                <a:sym typeface="League Spartan"/>
              </a:rPr>
              <a:t>MARISSA’S STORY</a:t>
            </a:r>
            <a:endParaRPr/>
          </a:p>
        </p:txBody>
      </p:sp>
      <p:sp>
        <p:nvSpPr>
          <p:cNvPr id="1916" name="Google Shape;1916;p88"/>
          <p:cNvSpPr txBox="1"/>
          <p:nvPr/>
        </p:nvSpPr>
        <p:spPr>
          <a:xfrm>
            <a:off x="150064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BREAK</a:t>
            </a:r>
            <a:endParaRPr/>
          </a:p>
        </p:txBody>
      </p:sp>
      <p:sp>
        <p:nvSpPr>
          <p:cNvPr id="1917" name="Google Shape;1917;p88"/>
          <p:cNvSpPr txBox="1"/>
          <p:nvPr/>
        </p:nvSpPr>
        <p:spPr>
          <a:xfrm>
            <a:off x="1028700" y="3434080"/>
            <a:ext cx="16230600" cy="5699125"/>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a:solidFill>
                  <a:srgbClr val="000000"/>
                </a:solidFill>
                <a:latin typeface="Poppins"/>
                <a:ea typeface="Poppins"/>
                <a:cs typeface="Poppins"/>
                <a:sym typeface="Poppins"/>
              </a:rPr>
              <a:t>Marissa has FASD and is 33 years old. She is a single mother, raising two children who are both in elementary school. She describes feeling pulled in many directions and often becomes overwhelmed by daily routines. On school mornings, she may misplace items, forget forms, or lose track of time, which sometimes results in the family running late. When her children ask for help at the same time, she becomes flustered and may respond sharply or shut down. Later, she feels guilty and wishes she could regulate her emotions and remain calm the way other parents seem to. </a:t>
            </a:r>
            <a:endParaRPr/>
          </a:p>
          <a:p>
            <a:pPr marL="0" marR="0" lvl="0" indent="0" algn="ctr" rtl="0">
              <a:lnSpc>
                <a:spcPct val="140016"/>
              </a:lnSpc>
              <a:spcBef>
                <a:spcPts val="0"/>
              </a:spcBef>
              <a:spcAft>
                <a:spcPts val="0"/>
              </a:spcAft>
              <a:buNone/>
            </a:pPr>
            <a:endParaRPr sz="2499">
              <a:solidFill>
                <a:srgbClr val="000000"/>
              </a:solidFill>
              <a:latin typeface="Poppins"/>
              <a:ea typeface="Poppins"/>
              <a:cs typeface="Poppins"/>
              <a:sym typeface="Poppins"/>
            </a:endParaRPr>
          </a:p>
          <a:p>
            <a:pPr marL="0" marR="0" lvl="0" indent="0" algn="ctr" rtl="0">
              <a:lnSpc>
                <a:spcPct val="140016"/>
              </a:lnSpc>
              <a:spcBef>
                <a:spcPts val="0"/>
              </a:spcBef>
              <a:spcAft>
                <a:spcPts val="0"/>
              </a:spcAft>
              <a:buNone/>
            </a:pPr>
            <a:r>
              <a:rPr lang="en-US" sz="2499">
                <a:solidFill>
                  <a:srgbClr val="000000"/>
                </a:solidFill>
                <a:latin typeface="Poppins"/>
                <a:ea typeface="Poppins"/>
                <a:cs typeface="Poppins"/>
                <a:sym typeface="Poppins"/>
              </a:rPr>
              <a:t>Marissa wants support, but often hesitates to reach out because previous experiences with services left her feeling judged. Some professionals have described her as inconsistent or hard to engage when she forgets appointments or has difficulty following through on multi-step plans. At the same time, she cares deeply about her children and is trying to understand what might help her feel more capable. She explains that when the world feels “too fast,” she becomes confused and embarrassed, which makes it harder for her to ask for guidance.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8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27" name="Google Shape;1927;p89"/>
          <p:cNvGrpSpPr/>
          <p:nvPr/>
        </p:nvGrpSpPr>
        <p:grpSpPr>
          <a:xfrm rot="-5400000">
            <a:off x="1702668" y="8257018"/>
            <a:ext cx="146488" cy="1856076"/>
            <a:chOff x="0" y="-47625"/>
            <a:chExt cx="38581" cy="488843"/>
          </a:xfrm>
        </p:grpSpPr>
        <p:sp>
          <p:nvSpPr>
            <p:cNvPr id="1928" name="Google Shape;1928;p8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9" name="Google Shape;1929;p8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930" name="Google Shape;1930;p89"/>
          <p:cNvSpPr txBox="1"/>
          <p:nvPr/>
        </p:nvSpPr>
        <p:spPr>
          <a:xfrm>
            <a:off x="1180253" y="3270596"/>
            <a:ext cx="162306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In breakout rooms, you will:</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Identify at least two strengths and two needs demonstrated by Marissa.</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Develop one meaningful destination goal for Marissa.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Generate 2-3 strategies that can leverage Marissa’s unique strengths and involve collaboration within their support team </a:t>
            </a:r>
            <a:endParaRPr/>
          </a:p>
        </p:txBody>
      </p:sp>
      <p:cxnSp>
        <p:nvCxnSpPr>
          <p:cNvPr id="1931" name="Google Shape;1931;p89"/>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932" name="Google Shape;1932;p89"/>
          <p:cNvGrpSpPr/>
          <p:nvPr/>
        </p:nvGrpSpPr>
        <p:grpSpPr>
          <a:xfrm>
            <a:off x="1107009" y="847874"/>
            <a:ext cx="146488" cy="1856076"/>
            <a:chOff x="0" y="-47625"/>
            <a:chExt cx="38581" cy="488843"/>
          </a:xfrm>
        </p:grpSpPr>
        <p:sp>
          <p:nvSpPr>
            <p:cNvPr id="1933" name="Google Shape;1933;p89"/>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4" name="Google Shape;1934;p89"/>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935" name="Google Shape;1935;p89"/>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a:solidFill>
                  <a:srgbClr val="000000"/>
                </a:solidFill>
                <a:latin typeface="League Spartan"/>
                <a:ea typeface="League Spartan"/>
                <a:cs typeface="League Spartan"/>
                <a:sym typeface="League Spartan"/>
              </a:rPr>
              <a:t>MARISSA’S STORY</a:t>
            </a:r>
            <a:endParaRPr/>
          </a:p>
        </p:txBody>
      </p:sp>
      <p:sp>
        <p:nvSpPr>
          <p:cNvPr id="1936" name="Google Shape;1936;p89"/>
          <p:cNvSpPr txBox="1"/>
          <p:nvPr/>
        </p:nvSpPr>
        <p:spPr>
          <a:xfrm>
            <a:off x="150064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BREAK</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46" name="Google Shape;1946;p90"/>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947" name="Google Shape;1947;p90"/>
          <p:cNvGrpSpPr/>
          <p:nvPr/>
        </p:nvGrpSpPr>
        <p:grpSpPr>
          <a:xfrm>
            <a:off x="1107009" y="847874"/>
            <a:ext cx="146488" cy="1856076"/>
            <a:chOff x="0" y="-47625"/>
            <a:chExt cx="38581" cy="488843"/>
          </a:xfrm>
        </p:grpSpPr>
        <p:sp>
          <p:nvSpPr>
            <p:cNvPr id="1948" name="Google Shape;1948;p9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9" name="Google Shape;1949;p9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50" name="Google Shape;1950;p90"/>
          <p:cNvGrpSpPr/>
          <p:nvPr/>
        </p:nvGrpSpPr>
        <p:grpSpPr>
          <a:xfrm rot="-5400000">
            <a:off x="1702668" y="8257018"/>
            <a:ext cx="146488" cy="1856076"/>
            <a:chOff x="0" y="-47625"/>
            <a:chExt cx="38581" cy="488843"/>
          </a:xfrm>
        </p:grpSpPr>
        <p:sp>
          <p:nvSpPr>
            <p:cNvPr id="1951" name="Google Shape;1951;p90"/>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2" name="Google Shape;1952;p90"/>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953" name="Google Shape;1953;p90"/>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a:solidFill>
                  <a:srgbClr val="000000"/>
                </a:solidFill>
                <a:latin typeface="League Spartan"/>
                <a:ea typeface="League Spartan"/>
                <a:cs typeface="League Spartan"/>
                <a:sym typeface="League Spartan"/>
              </a:rPr>
              <a:t>XANDER’S STORY</a:t>
            </a:r>
            <a:endParaRPr/>
          </a:p>
        </p:txBody>
      </p:sp>
      <p:sp>
        <p:nvSpPr>
          <p:cNvPr id="1954" name="Google Shape;1954;p90"/>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a:t>
            </a:r>
            <a:endParaRPr/>
          </a:p>
        </p:txBody>
      </p:sp>
      <p:sp>
        <p:nvSpPr>
          <p:cNvPr id="1955" name="Google Shape;1955;p90"/>
          <p:cNvSpPr txBox="1"/>
          <p:nvPr/>
        </p:nvSpPr>
        <p:spPr>
          <a:xfrm>
            <a:off x="1028700" y="3434080"/>
            <a:ext cx="16230600" cy="5260975"/>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a:solidFill>
                  <a:srgbClr val="000000"/>
                </a:solidFill>
                <a:latin typeface="Poppins"/>
                <a:ea typeface="Poppins"/>
                <a:cs typeface="Poppins"/>
                <a:sym typeface="Poppins"/>
              </a:rPr>
              <a:t>Xander is 19 and he recently moved out on his own. He was excited about being independent, but quickly found that managing daily tasks is more complicated than he expected. He misplaced essential documents, missed a rent deadline, and has received warnings from his landlord. He wants steady welding work and tries his best on the job, but often forgets instructions or becomes confused when several tasks are given at once. Employers have let him go from jobs with feedback such as that he needs too much direction. </a:t>
            </a:r>
            <a:endParaRPr/>
          </a:p>
          <a:p>
            <a:pPr marL="0" marR="0" lvl="0" indent="0" algn="ctr" rtl="0">
              <a:lnSpc>
                <a:spcPct val="140016"/>
              </a:lnSpc>
              <a:spcBef>
                <a:spcPts val="0"/>
              </a:spcBef>
              <a:spcAft>
                <a:spcPts val="0"/>
              </a:spcAft>
              <a:buNone/>
            </a:pPr>
            <a:endParaRPr sz="2499">
              <a:solidFill>
                <a:srgbClr val="000000"/>
              </a:solidFill>
              <a:latin typeface="Poppins"/>
              <a:ea typeface="Poppins"/>
              <a:cs typeface="Poppins"/>
              <a:sym typeface="Poppins"/>
            </a:endParaRPr>
          </a:p>
          <a:p>
            <a:pPr marL="0" marR="0" lvl="0" indent="0" algn="ctr" rtl="0">
              <a:lnSpc>
                <a:spcPct val="140016"/>
              </a:lnSpc>
              <a:spcBef>
                <a:spcPts val="0"/>
              </a:spcBef>
              <a:spcAft>
                <a:spcPts val="0"/>
              </a:spcAft>
              <a:buNone/>
            </a:pPr>
            <a:r>
              <a:rPr lang="en-US" sz="2499">
                <a:solidFill>
                  <a:srgbClr val="000000"/>
                </a:solidFill>
                <a:latin typeface="Poppins"/>
                <a:ea typeface="Poppins"/>
                <a:cs typeface="Poppins"/>
                <a:sym typeface="Poppins"/>
              </a:rPr>
              <a:t>Xander spends a lot of time trying to figure out how to organize his bills, groceries, and appointments, but he becomes overwhelmed and sometimes avoids dealing with them. He says he feels like he is letting people down and is afraid to ask for help because he does not want to seem incapable. He has dreams of having stable housing, a welding job he enjoys, and a sense of routine, but does not know how to get there. He explains that adulthood feels like a test that he keeps failing.</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65" name="Google Shape;1965;p91"/>
          <p:cNvGrpSpPr/>
          <p:nvPr/>
        </p:nvGrpSpPr>
        <p:grpSpPr>
          <a:xfrm rot="-5400000">
            <a:off x="1702668" y="8257018"/>
            <a:ext cx="146488" cy="1856076"/>
            <a:chOff x="0" y="-47625"/>
            <a:chExt cx="38581" cy="488843"/>
          </a:xfrm>
        </p:grpSpPr>
        <p:sp>
          <p:nvSpPr>
            <p:cNvPr id="1966" name="Google Shape;1966;p9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7" name="Google Shape;1967;p9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968" name="Google Shape;1968;p91"/>
          <p:cNvSpPr txBox="1"/>
          <p:nvPr/>
        </p:nvSpPr>
        <p:spPr>
          <a:xfrm>
            <a:off x="1180253" y="3270596"/>
            <a:ext cx="16230600" cy="30970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In breakout rooms, you will:</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Identify at least two strengths and two needs demonstrated by Xander.</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Develop one meaningful destination goal for Xander.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Generate 2-3 strategies that can leverage Marissa’s unique strengths and involve collaboration within their support team </a:t>
            </a:r>
            <a:endParaRPr/>
          </a:p>
        </p:txBody>
      </p:sp>
      <p:cxnSp>
        <p:nvCxnSpPr>
          <p:cNvPr id="1969" name="Google Shape;1969;p91"/>
          <p:cNvCxnSpPr/>
          <p:nvPr/>
        </p:nvCxnSpPr>
        <p:spPr>
          <a:xfrm>
            <a:off x="1180253" y="2887796"/>
            <a:ext cx="5793274" cy="0"/>
          </a:xfrm>
          <a:prstGeom prst="straightConnector1">
            <a:avLst/>
          </a:prstGeom>
          <a:noFill/>
          <a:ln w="76200" cap="flat" cmpd="sng">
            <a:solidFill>
              <a:srgbClr val="D49000"/>
            </a:solidFill>
            <a:prstDash val="solid"/>
            <a:round/>
            <a:headEnd type="none" w="sm" len="sm"/>
            <a:tailEnd type="none" w="sm" len="sm"/>
          </a:ln>
        </p:spPr>
      </p:cxnSp>
      <p:grpSp>
        <p:nvGrpSpPr>
          <p:cNvPr id="1970" name="Google Shape;1970;p91"/>
          <p:cNvGrpSpPr/>
          <p:nvPr/>
        </p:nvGrpSpPr>
        <p:grpSpPr>
          <a:xfrm>
            <a:off x="1107009" y="847874"/>
            <a:ext cx="146488" cy="1856076"/>
            <a:chOff x="0" y="-47625"/>
            <a:chExt cx="38581" cy="488843"/>
          </a:xfrm>
        </p:grpSpPr>
        <p:sp>
          <p:nvSpPr>
            <p:cNvPr id="1971" name="Google Shape;1971;p91"/>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2" name="Google Shape;1972;p91"/>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973" name="Google Shape;1973;p91"/>
          <p:cNvSpPr txBox="1"/>
          <p:nvPr/>
        </p:nvSpPr>
        <p:spPr>
          <a:xfrm>
            <a:off x="1481599" y="1952706"/>
            <a:ext cx="14840575"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a:solidFill>
                  <a:srgbClr val="000000"/>
                </a:solidFill>
                <a:latin typeface="League Spartan"/>
                <a:ea typeface="League Spartan"/>
                <a:cs typeface="League Spartan"/>
                <a:sym typeface="League Spartan"/>
              </a:rPr>
              <a:t>XANDER’S STORY</a:t>
            </a:r>
            <a:endParaRPr/>
          </a:p>
        </p:txBody>
      </p:sp>
      <p:sp>
        <p:nvSpPr>
          <p:cNvPr id="1974" name="Google Shape;1974;p91"/>
          <p:cNvSpPr txBox="1"/>
          <p:nvPr/>
        </p:nvSpPr>
        <p:spPr>
          <a:xfrm>
            <a:off x="1481599" y="1168426"/>
            <a:ext cx="7662401"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ACTIVITY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84" name="Google Shape;1984;p92"/>
          <p:cNvCxnSpPr/>
          <p:nvPr/>
        </p:nvCxnSpPr>
        <p:spPr>
          <a:xfrm>
            <a:off x="1028700" y="4163359"/>
            <a:ext cx="4596719" cy="0"/>
          </a:xfrm>
          <a:prstGeom prst="straightConnector1">
            <a:avLst/>
          </a:prstGeom>
          <a:noFill/>
          <a:ln w="76200" cap="flat" cmpd="sng">
            <a:solidFill>
              <a:srgbClr val="DBA43B"/>
            </a:solidFill>
            <a:prstDash val="solid"/>
            <a:round/>
            <a:headEnd type="none" w="sm" len="sm"/>
            <a:tailEnd type="none" w="sm" len="sm"/>
          </a:ln>
        </p:spPr>
      </p:cxnSp>
      <p:grpSp>
        <p:nvGrpSpPr>
          <p:cNvPr id="1985" name="Google Shape;1985;p92"/>
          <p:cNvGrpSpPr/>
          <p:nvPr/>
        </p:nvGrpSpPr>
        <p:grpSpPr>
          <a:xfrm>
            <a:off x="0" y="7020074"/>
            <a:ext cx="18288000" cy="3266926"/>
            <a:chOff x="0" y="-47625"/>
            <a:chExt cx="4816593" cy="860425"/>
          </a:xfrm>
        </p:grpSpPr>
        <p:sp>
          <p:nvSpPr>
            <p:cNvPr id="1986" name="Google Shape;1986;p92"/>
            <p:cNvSpPr/>
            <p:nvPr/>
          </p:nvSpPr>
          <p:spPr>
            <a:xfrm>
              <a:off x="0" y="0"/>
              <a:ext cx="4816592" cy="812800"/>
            </a:xfrm>
            <a:custGeom>
              <a:avLst/>
              <a:gdLst/>
              <a:ahLst/>
              <a:cxnLst/>
              <a:rect l="l" t="t" r="r" b="b"/>
              <a:pathLst>
                <a:path w="4816592" h="812800" extrusionOk="0">
                  <a:moveTo>
                    <a:pt x="0" y="0"/>
                  </a:moveTo>
                  <a:lnTo>
                    <a:pt x="4816592" y="0"/>
                  </a:lnTo>
                  <a:lnTo>
                    <a:pt x="4816592" y="812800"/>
                  </a:lnTo>
                  <a:lnTo>
                    <a:pt x="0" y="812800"/>
                  </a:lnTo>
                  <a:close/>
                </a:path>
              </a:pathLst>
            </a:custGeom>
            <a:solidFill>
              <a:srgbClr val="DBA4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7" name="Google Shape;1987;p92"/>
            <p:cNvSpPr txBox="1"/>
            <p:nvPr/>
          </p:nvSpPr>
          <p:spPr>
            <a:xfrm>
              <a:off x="0" y="-47625"/>
              <a:ext cx="4816593"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88" name="Google Shape;1988;p92"/>
          <p:cNvGrpSpPr/>
          <p:nvPr/>
        </p:nvGrpSpPr>
        <p:grpSpPr>
          <a:xfrm>
            <a:off x="10288059" y="459358"/>
            <a:ext cx="6968838" cy="9368284"/>
            <a:chOff x="0" y="0"/>
            <a:chExt cx="3662687" cy="4923790"/>
          </a:xfrm>
        </p:grpSpPr>
        <p:sp>
          <p:nvSpPr>
            <p:cNvPr id="1989" name="Google Shape;1989;p92"/>
            <p:cNvSpPr/>
            <p:nvPr/>
          </p:nvSpPr>
          <p:spPr>
            <a:xfrm>
              <a:off x="31750" y="31750"/>
              <a:ext cx="3600450" cy="4859020"/>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l="-51280" r="-5128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0" name="Google Shape;1990;p92"/>
            <p:cNvSpPr/>
            <p:nvPr/>
          </p:nvSpPr>
          <p:spPr>
            <a:xfrm>
              <a:off x="0" y="0"/>
              <a:ext cx="3662687" cy="4923790"/>
            </a:xfrm>
            <a:custGeom>
              <a:avLst/>
              <a:gdLst/>
              <a:ahLst/>
              <a:cxnLst/>
              <a:rect l="l" t="t" r="r" b="b"/>
              <a:pathLst>
                <a:path w="3662687"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D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91" name="Google Shape;1991;p92"/>
          <p:cNvSpPr txBox="1"/>
          <p:nvPr/>
        </p:nvSpPr>
        <p:spPr>
          <a:xfrm>
            <a:off x="1028700" y="2180782"/>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ACTIVITY</a:t>
            </a:r>
            <a:endParaRPr/>
          </a:p>
        </p:txBody>
      </p:sp>
      <p:sp>
        <p:nvSpPr>
          <p:cNvPr id="1992" name="Google Shape;1992;p92"/>
          <p:cNvSpPr txBox="1"/>
          <p:nvPr/>
        </p:nvSpPr>
        <p:spPr>
          <a:xfrm>
            <a:off x="1028700" y="3110158"/>
            <a:ext cx="5164877" cy="10532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160" b="1">
                <a:solidFill>
                  <a:srgbClr val="000000"/>
                </a:solidFill>
                <a:latin typeface="League Spartan"/>
                <a:ea typeface="League Spartan"/>
                <a:cs typeface="League Spartan"/>
                <a:sym typeface="League Spartan"/>
              </a:rPr>
              <a:t>BREAK</a:t>
            </a:r>
            <a:endParaRPr/>
          </a:p>
        </p:txBody>
      </p:sp>
      <p:sp>
        <p:nvSpPr>
          <p:cNvPr id="1993" name="Google Shape;1993;p92"/>
          <p:cNvSpPr txBox="1"/>
          <p:nvPr/>
        </p:nvSpPr>
        <p:spPr>
          <a:xfrm>
            <a:off x="1028700" y="4411009"/>
            <a:ext cx="8115300" cy="103967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Let’s reflect on what we’ve learned together today...</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9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7" b="-1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03" name="Google Shape;2003;p93"/>
          <p:cNvCxnSpPr/>
          <p:nvPr/>
        </p:nvCxnSpPr>
        <p:spPr>
          <a:xfrm>
            <a:off x="1253497" y="2827775"/>
            <a:ext cx="5793274" cy="0"/>
          </a:xfrm>
          <a:prstGeom prst="straightConnector1">
            <a:avLst/>
          </a:prstGeom>
          <a:noFill/>
          <a:ln w="76200" cap="flat" cmpd="sng">
            <a:solidFill>
              <a:srgbClr val="D49000"/>
            </a:solidFill>
            <a:prstDash val="solid"/>
            <a:round/>
            <a:headEnd type="none" w="sm" len="sm"/>
            <a:tailEnd type="none" w="sm" len="sm"/>
          </a:ln>
        </p:spPr>
      </p:cxnSp>
      <p:grpSp>
        <p:nvGrpSpPr>
          <p:cNvPr id="2004" name="Google Shape;2004;p93"/>
          <p:cNvGrpSpPr/>
          <p:nvPr/>
        </p:nvGrpSpPr>
        <p:grpSpPr>
          <a:xfrm>
            <a:off x="1107009" y="847874"/>
            <a:ext cx="146488" cy="1856076"/>
            <a:chOff x="0" y="-47625"/>
            <a:chExt cx="38581" cy="488843"/>
          </a:xfrm>
        </p:grpSpPr>
        <p:sp>
          <p:nvSpPr>
            <p:cNvPr id="2005" name="Google Shape;2005;p9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6" name="Google Shape;2006;p9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007" name="Google Shape;2007;p93"/>
          <p:cNvGrpSpPr/>
          <p:nvPr/>
        </p:nvGrpSpPr>
        <p:grpSpPr>
          <a:xfrm rot="-5400000">
            <a:off x="1702668" y="8257018"/>
            <a:ext cx="146488" cy="1856076"/>
            <a:chOff x="0" y="-47625"/>
            <a:chExt cx="38581" cy="488843"/>
          </a:xfrm>
        </p:grpSpPr>
        <p:sp>
          <p:nvSpPr>
            <p:cNvPr id="2008" name="Google Shape;2008;p93"/>
            <p:cNvSpPr/>
            <p:nvPr/>
          </p:nvSpPr>
          <p:spPr>
            <a:xfrm>
              <a:off x="0" y="0"/>
              <a:ext cx="38581" cy="441218"/>
            </a:xfrm>
            <a:custGeom>
              <a:avLst/>
              <a:gdLst/>
              <a:ahLst/>
              <a:cxnLst/>
              <a:rect l="l" t="t" r="r" b="b"/>
              <a:pathLst>
                <a:path w="38581" h="441218" extrusionOk="0">
                  <a:moveTo>
                    <a:pt x="0" y="0"/>
                  </a:moveTo>
                  <a:lnTo>
                    <a:pt x="38581" y="0"/>
                  </a:lnTo>
                  <a:lnTo>
                    <a:pt x="38581" y="441218"/>
                  </a:lnTo>
                  <a:lnTo>
                    <a:pt x="0" y="441218"/>
                  </a:lnTo>
                  <a:close/>
                </a:path>
              </a:pathLst>
            </a:custGeom>
            <a:solidFill>
              <a:srgbClr val="D49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9" name="Google Shape;2009;p93"/>
            <p:cNvSpPr txBox="1"/>
            <p:nvPr/>
          </p:nvSpPr>
          <p:spPr>
            <a:xfrm>
              <a:off x="0" y="-47625"/>
              <a:ext cx="38581" cy="4888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10" name="Google Shape;2010;p93"/>
          <p:cNvSpPr txBox="1"/>
          <p:nvPr/>
        </p:nvSpPr>
        <p:spPr>
          <a:xfrm>
            <a:off x="1481599" y="1854585"/>
            <a:ext cx="6802987" cy="9350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560" b="1">
                <a:solidFill>
                  <a:srgbClr val="000000"/>
                </a:solidFill>
                <a:latin typeface="League Spartan"/>
                <a:ea typeface="League Spartan"/>
                <a:cs typeface="League Spartan"/>
                <a:sym typeface="League Spartan"/>
              </a:rPr>
              <a:t>YOUR STORY</a:t>
            </a:r>
            <a:endParaRPr/>
          </a:p>
        </p:txBody>
      </p:sp>
      <p:sp>
        <p:nvSpPr>
          <p:cNvPr id="2011" name="Google Shape;2011;p93"/>
          <p:cNvSpPr txBox="1"/>
          <p:nvPr/>
        </p:nvSpPr>
        <p:spPr>
          <a:xfrm>
            <a:off x="1481599" y="1120801"/>
            <a:ext cx="9577699" cy="6979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23">
                <a:solidFill>
                  <a:srgbClr val="000000"/>
                </a:solidFill>
                <a:latin typeface="Roboto"/>
                <a:ea typeface="Roboto"/>
                <a:cs typeface="Roboto"/>
                <a:sym typeface="Roboto"/>
              </a:rPr>
              <a:t>PERSONAL REFLECTION ACTIVITY</a:t>
            </a:r>
            <a:endParaRPr/>
          </a:p>
        </p:txBody>
      </p:sp>
      <p:sp>
        <p:nvSpPr>
          <p:cNvPr id="2012" name="Google Shape;2012;p93"/>
          <p:cNvSpPr txBox="1"/>
          <p:nvPr/>
        </p:nvSpPr>
        <p:spPr>
          <a:xfrm>
            <a:off x="1028700" y="3544959"/>
            <a:ext cx="16230600" cy="464012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2943">
                <a:solidFill>
                  <a:srgbClr val="000000"/>
                </a:solidFill>
                <a:latin typeface="Poppins"/>
                <a:ea typeface="Poppins"/>
                <a:cs typeface="Poppins"/>
                <a:sym typeface="Poppins"/>
              </a:rPr>
              <a:t>Reflect by yourself about a client you worked with who was challenging. Based on what we’ve learned today, how would your approach change?</a:t>
            </a:r>
            <a:endParaRPr/>
          </a:p>
          <a:p>
            <a:pPr marL="0" marR="0" lvl="0" indent="0" algn="l" rtl="0">
              <a:lnSpc>
                <a:spcPct val="139993"/>
              </a:lnSpc>
              <a:spcBef>
                <a:spcPts val="0"/>
              </a:spcBef>
              <a:spcAft>
                <a:spcPts val="0"/>
              </a:spcAft>
              <a:buNone/>
            </a:pPr>
            <a:endParaRPr sz="2943">
              <a:solidFill>
                <a:srgbClr val="000000"/>
              </a:solidFill>
              <a:latin typeface="Poppins"/>
              <a:ea typeface="Poppins"/>
              <a:cs typeface="Poppins"/>
              <a:sym typeface="Poppins"/>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What strengths did this person demonstrate?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What needs did I focus on at the time?</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How could I have improved upon my ability to integrate strengths into strategy planning? </a:t>
            </a:r>
            <a:endParaRPr/>
          </a:p>
          <a:p>
            <a:pPr marL="635420" marR="0" lvl="1" indent="-317710" algn="l" rtl="0">
              <a:lnSpc>
                <a:spcPct val="139993"/>
              </a:lnSpc>
              <a:spcBef>
                <a:spcPts val="0"/>
              </a:spcBef>
              <a:spcAft>
                <a:spcPts val="0"/>
              </a:spcAft>
              <a:buClr>
                <a:srgbClr val="000000"/>
              </a:buClr>
              <a:buSzPts val="2943"/>
              <a:buFont typeface="Arial"/>
              <a:buChar char="•"/>
            </a:pPr>
            <a:r>
              <a:rPr lang="en-US" sz="2943" b="0" i="0" u="none" strike="noStrike" cap="none">
                <a:solidFill>
                  <a:srgbClr val="000000"/>
                </a:solidFill>
                <a:latin typeface="Poppins"/>
                <a:ea typeface="Poppins"/>
                <a:cs typeface="Poppins"/>
                <a:sym typeface="Poppins"/>
              </a:rPr>
              <a:t>What system/allied professional barriers were present and how could I have addressed them differently?</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9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0904" r="-2090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9" name="Google Shape;2019;p94"/>
          <p:cNvSpPr/>
          <p:nvPr/>
        </p:nvSpPr>
        <p:spPr>
          <a:xfrm>
            <a:off x="-1174300" y="-248684"/>
            <a:ext cx="19462300" cy="11002156"/>
          </a:xfrm>
          <a:custGeom>
            <a:avLst/>
            <a:gdLst/>
            <a:ahLst/>
            <a:cxnLst/>
            <a:rect l="l" t="t" r="r" b="b"/>
            <a:pathLst>
              <a:path w="19462300" h="11002156" extrusionOk="0">
                <a:moveTo>
                  <a:pt x="0" y="0"/>
                </a:moveTo>
                <a:lnTo>
                  <a:pt x="19462300" y="0"/>
                </a:lnTo>
                <a:lnTo>
                  <a:pt x="19462300" y="11002156"/>
                </a:lnTo>
                <a:lnTo>
                  <a:pt x="0" y="11002156"/>
                </a:lnTo>
                <a:lnTo>
                  <a:pt x="0" y="0"/>
                </a:lnTo>
                <a:close/>
              </a:path>
            </a:pathLst>
          </a:custGeom>
          <a:blipFill rotWithShape="1">
            <a:blip r:embed="rId4">
              <a:alphaModFix/>
            </a:blip>
            <a:stretch>
              <a:fillRect t="-73034" b="-555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020" name="Google Shape;2020;p94"/>
          <p:cNvGrpSpPr/>
          <p:nvPr/>
        </p:nvGrpSpPr>
        <p:grpSpPr>
          <a:xfrm>
            <a:off x="1028700" y="-429510"/>
            <a:ext cx="16230600" cy="6707302"/>
            <a:chOff x="0" y="-47625"/>
            <a:chExt cx="4274726" cy="1766532"/>
          </a:xfrm>
        </p:grpSpPr>
        <p:sp>
          <p:nvSpPr>
            <p:cNvPr id="2021" name="Google Shape;2021;p94"/>
            <p:cNvSpPr/>
            <p:nvPr/>
          </p:nvSpPr>
          <p:spPr>
            <a:xfrm>
              <a:off x="0" y="0"/>
              <a:ext cx="4274726" cy="1718907"/>
            </a:xfrm>
            <a:custGeom>
              <a:avLst/>
              <a:gdLst/>
              <a:ahLst/>
              <a:cxnLst/>
              <a:rect l="l" t="t" r="r" b="b"/>
              <a:pathLst>
                <a:path w="4274726" h="1718907" extrusionOk="0">
                  <a:moveTo>
                    <a:pt x="24327" y="0"/>
                  </a:moveTo>
                  <a:lnTo>
                    <a:pt x="4250399" y="0"/>
                  </a:lnTo>
                  <a:cubicBezTo>
                    <a:pt x="4263834" y="0"/>
                    <a:pt x="4274726" y="10891"/>
                    <a:pt x="4274726" y="24327"/>
                  </a:cubicBezTo>
                  <a:lnTo>
                    <a:pt x="4274726" y="1694580"/>
                  </a:lnTo>
                  <a:cubicBezTo>
                    <a:pt x="4274726" y="1701032"/>
                    <a:pt x="4272163" y="1707220"/>
                    <a:pt x="4267601" y="1711782"/>
                  </a:cubicBezTo>
                  <a:cubicBezTo>
                    <a:pt x="4263039" y="1716344"/>
                    <a:pt x="4256851" y="1718907"/>
                    <a:pt x="4250399" y="1718907"/>
                  </a:cubicBezTo>
                  <a:lnTo>
                    <a:pt x="24327" y="1718907"/>
                  </a:lnTo>
                  <a:cubicBezTo>
                    <a:pt x="10891" y="1718907"/>
                    <a:pt x="0" y="1708016"/>
                    <a:pt x="0" y="1694580"/>
                  </a:cubicBezTo>
                  <a:lnTo>
                    <a:pt x="0" y="24327"/>
                  </a:lnTo>
                  <a:cubicBezTo>
                    <a:pt x="0" y="10891"/>
                    <a:pt x="10891" y="0"/>
                    <a:pt x="243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2" name="Google Shape;2022;p94"/>
            <p:cNvSpPr txBox="1"/>
            <p:nvPr/>
          </p:nvSpPr>
          <p:spPr>
            <a:xfrm>
              <a:off x="0" y="-47625"/>
              <a:ext cx="4274726" cy="17665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23" name="Google Shape;2023;p94"/>
          <p:cNvSpPr/>
          <p:nvPr/>
        </p:nvSpPr>
        <p:spPr>
          <a:xfrm>
            <a:off x="11952981" y="2775770"/>
            <a:ext cx="4595806" cy="3688867"/>
          </a:xfrm>
          <a:custGeom>
            <a:avLst/>
            <a:gdLst/>
            <a:ahLst/>
            <a:cxnLst/>
            <a:rect l="l" t="t" r="r" b="b"/>
            <a:pathLst>
              <a:path w="4595806" h="3688867" extrusionOk="0">
                <a:moveTo>
                  <a:pt x="0" y="0"/>
                </a:moveTo>
                <a:lnTo>
                  <a:pt x="4595805" y="0"/>
                </a:lnTo>
                <a:lnTo>
                  <a:pt x="4595805" y="3688867"/>
                </a:lnTo>
                <a:lnTo>
                  <a:pt x="0" y="368886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4" name="Google Shape;2024;p94"/>
          <p:cNvSpPr/>
          <p:nvPr/>
        </p:nvSpPr>
        <p:spPr>
          <a:xfrm>
            <a:off x="2507073" y="4119040"/>
            <a:ext cx="4191638" cy="1338175"/>
          </a:xfrm>
          <a:custGeom>
            <a:avLst/>
            <a:gdLst/>
            <a:ahLst/>
            <a:cxnLst/>
            <a:rect l="l" t="t" r="r" b="b"/>
            <a:pathLst>
              <a:path w="4191638" h="1338175" extrusionOk="0">
                <a:moveTo>
                  <a:pt x="0" y="0"/>
                </a:moveTo>
                <a:lnTo>
                  <a:pt x="4191638" y="0"/>
                </a:lnTo>
                <a:lnTo>
                  <a:pt x="4191638" y="1338175"/>
                </a:lnTo>
                <a:lnTo>
                  <a:pt x="0" y="133817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5" name="Google Shape;2025;p94"/>
          <p:cNvSpPr txBox="1"/>
          <p:nvPr/>
        </p:nvSpPr>
        <p:spPr>
          <a:xfrm>
            <a:off x="3423739" y="1440802"/>
            <a:ext cx="11440521" cy="334732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590">
                <a:solidFill>
                  <a:srgbClr val="000000"/>
                </a:solidFill>
                <a:latin typeface="League Spartan"/>
                <a:ea typeface="League Spartan"/>
                <a:cs typeface="League Spartan"/>
                <a:sym typeface="League Spartan"/>
              </a:rPr>
              <a:t>END OF CONTENT AREA 3</a:t>
            </a:r>
            <a:endParaRPr/>
          </a:p>
        </p:txBody>
      </p:sp>
      <p:sp>
        <p:nvSpPr>
          <p:cNvPr id="2026" name="Google Shape;2026;p94"/>
          <p:cNvSpPr/>
          <p:nvPr/>
        </p:nvSpPr>
        <p:spPr>
          <a:xfrm>
            <a:off x="7326991" y="4620204"/>
            <a:ext cx="4244844" cy="837012"/>
          </a:xfrm>
          <a:custGeom>
            <a:avLst/>
            <a:gdLst/>
            <a:ahLst/>
            <a:cxnLst/>
            <a:rect l="l" t="t" r="r" b="b"/>
            <a:pathLst>
              <a:path w="4244844" h="837012" extrusionOk="0">
                <a:moveTo>
                  <a:pt x="0" y="0"/>
                </a:moveTo>
                <a:lnTo>
                  <a:pt x="4244845" y="0"/>
                </a:lnTo>
                <a:lnTo>
                  <a:pt x="4244845" y="837011"/>
                </a:lnTo>
                <a:lnTo>
                  <a:pt x="0" y="83701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15646</Words>
  <Application>Microsoft Macintosh PowerPoint</Application>
  <PresentationFormat>Custom</PresentationFormat>
  <Paragraphs>1358</Paragraphs>
  <Slides>96</Slides>
  <Notes>96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Calibri</vt:lpstr>
      <vt:lpstr>League Spartan</vt:lpstr>
      <vt:lpstr>Poppins</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Lisa Rogozinsky</cp:lastModifiedBy>
  <cp:revision>2</cp:revision>
  <dcterms:created xsi:type="dcterms:W3CDTF">2006-08-16T00:00:00Z</dcterms:created>
  <dcterms:modified xsi:type="dcterms:W3CDTF">2026-04-16T13:58:08Z</dcterms:modified>
</cp:coreProperties>
</file>